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23"/>
  </p:notesMasterIdLst>
  <p:handoutMasterIdLst>
    <p:handoutMasterId r:id="rId24"/>
  </p:handoutMasterIdLst>
  <p:sldIdLst>
    <p:sldId id="314" r:id="rId6"/>
    <p:sldId id="315" r:id="rId7"/>
    <p:sldId id="316" r:id="rId8"/>
    <p:sldId id="317" r:id="rId9"/>
    <p:sldId id="318" r:id="rId10"/>
    <p:sldId id="319" r:id="rId11"/>
    <p:sldId id="327" r:id="rId12"/>
    <p:sldId id="328" r:id="rId13"/>
    <p:sldId id="329" r:id="rId14"/>
    <p:sldId id="330" r:id="rId15"/>
    <p:sldId id="320" r:id="rId16"/>
    <p:sldId id="321" r:id="rId17"/>
    <p:sldId id="322" r:id="rId18"/>
    <p:sldId id="323" r:id="rId19"/>
    <p:sldId id="324" r:id="rId20"/>
    <p:sldId id="325" r:id="rId21"/>
    <p:sldId id="326" r:id="rId22"/>
  </p:sldIdLst>
  <p:sldSz cx="9144000" cy="6858000" type="screen4x3"/>
  <p:notesSz cx="6799263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845" autoAdjust="0"/>
    <p:restoredTop sz="98492" autoAdjust="0"/>
  </p:normalViewPr>
  <p:slideViewPr>
    <p:cSldViewPr>
      <p:cViewPr varScale="1">
        <p:scale>
          <a:sx n="112" d="100"/>
          <a:sy n="112" d="100"/>
        </p:scale>
        <p:origin x="120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ED8F4-F9DD-427C-9B7B-07F90F2875F3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5236E-7C0B-4D7D-A803-ACF506D4CC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43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631BB-3512-4C9B-B8CB-2EC275A2765B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8A05B-6BA1-423C-BA1B-4CB345BA35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41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AEB65326-D5CF-4E88-88B0-1D2B2074122C}" type="slidenum">
              <a:rPr lang="cs-CZ" sz="1800" smtClean="0">
                <a:solidFill>
                  <a:prstClr val="black"/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 sz="18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67393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AEB65326-D5CF-4E88-88B0-1D2B2074122C}" type="slidenum">
              <a:rPr lang="cs-CZ" sz="1800" smtClean="0">
                <a:solidFill>
                  <a:prstClr val="black"/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 sz="18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246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AEB65326-D5CF-4E88-88B0-1D2B2074122C}" type="slidenum">
              <a:rPr lang="cs-CZ" sz="1800" smtClean="0">
                <a:solidFill>
                  <a:prstClr val="black"/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 sz="18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3931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AEB65326-D5CF-4E88-88B0-1D2B2074122C}" type="slidenum">
              <a:rPr lang="cs-CZ" sz="1800" smtClean="0">
                <a:solidFill>
                  <a:prstClr val="black"/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 sz="18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8748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AEB65326-D5CF-4E88-88B0-1D2B2074122C}" type="slidenum">
              <a:rPr lang="cs-CZ" sz="1800" smtClean="0">
                <a:solidFill>
                  <a:prstClr val="black"/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 sz="18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8326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AEB65326-D5CF-4E88-88B0-1D2B2074122C}" type="slidenum">
              <a:rPr lang="cs-CZ" sz="1800" smtClean="0">
                <a:solidFill>
                  <a:prstClr val="black"/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 sz="18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9657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AEB65326-D5CF-4E88-88B0-1D2B2074122C}" type="slidenum">
              <a:rPr lang="cs-CZ" sz="1800" smtClean="0">
                <a:solidFill>
                  <a:prstClr val="black"/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 sz="18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2207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AEB65326-D5CF-4E88-88B0-1D2B2074122C}" type="slidenum">
              <a:rPr lang="cs-CZ" sz="1800" smtClean="0">
                <a:solidFill>
                  <a:prstClr val="black"/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 sz="18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2266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AEB65326-D5CF-4E88-88B0-1D2B2074122C}" type="slidenum">
              <a:rPr lang="cs-CZ" sz="1800" smtClean="0">
                <a:solidFill>
                  <a:prstClr val="black"/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 sz="18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7070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cs-CZ" dirty="0" smtClean="0">
                <a:solidFill>
                  <a:prstClr val="white"/>
                </a:solidFill>
              </a:rPr>
              <a:t>Volitelná poznámka uživatele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43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se.army.cz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736" y="1988840"/>
            <a:ext cx="4608512" cy="2880320"/>
          </a:xfrm>
        </p:spPr>
        <p:txBody>
          <a:bodyPr>
            <a:noAutofit/>
          </a:bodyPr>
          <a:lstStyle/>
          <a:p>
            <a:pPr algn="ctr"/>
            <a:r>
              <a:rPr lang="cs-CZ" sz="6000" i="1" dirty="0" smtClean="0"/>
              <a:t>Mírové operace </a:t>
            </a:r>
            <a:br>
              <a:rPr lang="cs-CZ" sz="6000" i="1" dirty="0" smtClean="0"/>
            </a:br>
            <a:r>
              <a:rPr lang="cs-CZ" sz="6000" i="1" dirty="0" smtClean="0"/>
              <a:t>za účasti sil ČR (ČSFR)</a:t>
            </a:r>
            <a:endParaRPr lang="cs-CZ" sz="6000" i="1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15816" y="6356351"/>
            <a:ext cx="3456384" cy="365125"/>
          </a:xfrm>
        </p:spPr>
        <p:txBody>
          <a:bodyPr/>
          <a:lstStyle/>
          <a:p>
            <a:r>
              <a:rPr lang="cs-CZ" sz="1100" dirty="0">
                <a:solidFill>
                  <a:prstClr val="black">
                    <a:tint val="75000"/>
                  </a:prstClr>
                </a:solidFill>
              </a:rPr>
              <a:t>m</a:t>
            </a:r>
            <a:r>
              <a:rPr lang="cs-CZ" sz="1100" dirty="0" smtClean="0">
                <a:solidFill>
                  <a:prstClr val="black">
                    <a:tint val="75000"/>
                  </a:prstClr>
                </a:solidFill>
              </a:rPr>
              <a:t>jr. JUDr. PhDr. Stanislav Polnar, Ph.D. et Ph.D.</a:t>
            </a:r>
            <a:endParaRPr lang="cs-CZ" sz="11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70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 smtClean="0"/>
              <a:t>Záchrana francouzských vojáků ze základny Karin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 smtClean="0"/>
              <a:t>jednalo se o největší úspěch československého praporu v rámci mise UNPROFOR</a:t>
            </a:r>
          </a:p>
          <a:p>
            <a:pPr algn="just"/>
            <a:r>
              <a:rPr lang="cs-CZ" sz="2000" dirty="0" smtClean="0"/>
              <a:t>v lednu 1993 nebyl ještě československý prapor rozdělen, a proto mohl být použit k záchranné operaci</a:t>
            </a:r>
          </a:p>
          <a:p>
            <a:pPr algn="just"/>
            <a:r>
              <a:rPr lang="cs-CZ" sz="2000" dirty="0" smtClean="0"/>
              <a:t>francouzská jednotka byla na základně pod soustředěnou chorvatskou minometnou palbou a k její záchraně nastoupilo 29 čs. vojáků s 2 OT-64</a:t>
            </a:r>
          </a:p>
          <a:p>
            <a:pPr algn="just"/>
            <a:r>
              <a:rPr lang="cs-CZ" sz="2000" dirty="0" smtClean="0"/>
              <a:t>francouzský ministr obrany poté vyznamenal Válečným křížem – </a:t>
            </a:r>
            <a:r>
              <a:rPr lang="cs-CZ" sz="2000" b="1" dirty="0" smtClean="0"/>
              <a:t>pplk. Petra Pavla</a:t>
            </a:r>
            <a:r>
              <a:rPr lang="cs-CZ" sz="2000" dirty="0" smtClean="0"/>
              <a:t>, mjr. Karla </a:t>
            </a:r>
            <a:r>
              <a:rPr lang="cs-CZ" sz="2000" dirty="0" err="1" smtClean="0"/>
              <a:t>Klinovského</a:t>
            </a:r>
            <a:r>
              <a:rPr lang="cs-CZ" sz="2000" dirty="0" smtClean="0"/>
              <a:t>, mjr. Stanislava </a:t>
            </a:r>
            <a:r>
              <a:rPr lang="cs-CZ" sz="2000" dirty="0" err="1" smtClean="0"/>
              <a:t>Zaplatílka</a:t>
            </a:r>
            <a:r>
              <a:rPr lang="cs-CZ" sz="2000" dirty="0" smtClean="0"/>
              <a:t>, </a:t>
            </a:r>
            <a:r>
              <a:rPr lang="cs-CZ" sz="2000" b="1" dirty="0" smtClean="0"/>
              <a:t>npor. Aleše Opatu </a:t>
            </a:r>
            <a:r>
              <a:rPr lang="cs-CZ" sz="2000" dirty="0" smtClean="0"/>
              <a:t>a psychologa pplk. Pavla Jirkovského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mjr. JUDr. PhDr. Stanislav Polnar, Ph.D. et Ph.D. 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330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 smtClean="0"/>
              <a:t>6. Trvalá angažovanost v iráckých záležitostech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276872"/>
            <a:ext cx="7886700" cy="3900091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11. září 2001 a teroristický útok na New York představuje další </a:t>
            </a:r>
            <a:r>
              <a:rPr lang="cs-CZ" sz="2000" b="1" dirty="0" smtClean="0"/>
              <a:t>zásadní zlom </a:t>
            </a:r>
            <a:r>
              <a:rPr lang="cs-CZ" sz="2000" dirty="0" smtClean="0"/>
              <a:t>pro nasazení AČR v mezinárodních operacích</a:t>
            </a:r>
          </a:p>
          <a:p>
            <a:pPr algn="just"/>
            <a:r>
              <a:rPr lang="cs-CZ" sz="2000" dirty="0" smtClean="0"/>
              <a:t>18. března 2002 se liberecká 9. rota radiační, chemické a biologické ochrany zapojila do operace </a:t>
            </a:r>
            <a:r>
              <a:rPr lang="cs-CZ" sz="2000" b="1" dirty="0" err="1" smtClean="0"/>
              <a:t>Enduring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Freedom</a:t>
            </a:r>
            <a:r>
              <a:rPr lang="cs-CZ" sz="2000" b="1" dirty="0" smtClean="0"/>
              <a:t> </a:t>
            </a:r>
            <a:r>
              <a:rPr lang="cs-CZ" sz="2000" dirty="0" smtClean="0"/>
              <a:t>(Trvalá svoboda) dle čl. 5 Severoatlantické smlouvy na území Kuvajtu a Iráku</a:t>
            </a:r>
          </a:p>
          <a:p>
            <a:pPr algn="just"/>
            <a:r>
              <a:rPr lang="cs-CZ" sz="2000" dirty="0" smtClean="0"/>
              <a:t>úkolem jednotky bylo zajistit </a:t>
            </a:r>
            <a:r>
              <a:rPr lang="cs-CZ" sz="2000" b="1" dirty="0" smtClean="0"/>
              <a:t>ochranu</a:t>
            </a:r>
            <a:r>
              <a:rPr lang="cs-CZ" sz="2000" dirty="0" smtClean="0"/>
              <a:t> koaličních sil a civilního obyvatelstva před záměrným použitím chemických, biologických, jaderných a radiologických zbraní či prostředků</a:t>
            </a:r>
          </a:p>
          <a:p>
            <a:pPr algn="just"/>
            <a:r>
              <a:rPr lang="cs-CZ" sz="2000" dirty="0" smtClean="0"/>
              <a:t>od 1. března 2003 vznikl </a:t>
            </a:r>
            <a:r>
              <a:rPr lang="cs-CZ" sz="2000" b="1" dirty="0" smtClean="0"/>
              <a:t>1. česko-slovenský prapor </a:t>
            </a:r>
            <a:r>
              <a:rPr lang="cs-CZ" sz="2000" dirty="0" smtClean="0"/>
              <a:t>radiační, chemické a biologické ochrany (400 příslušníků AČR a 69 příslušníků Ozbrojených sil Slovenské republiky)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mjr. JUDr. PhDr. Stanislav Polnar, Ph.D. et Ph.D. 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08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 smtClean="0"/>
              <a:t>7. Operaci </a:t>
            </a:r>
            <a:r>
              <a:rPr lang="cs-CZ" sz="2400" b="1" dirty="0" err="1" smtClean="0"/>
              <a:t>Iraqi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Freedom</a:t>
            </a:r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český vojenský kontingent zahájil humanitární operaci 18. května 2003 ve složení:</a:t>
            </a:r>
          </a:p>
          <a:p>
            <a:pPr marL="0" indent="0">
              <a:buNone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7. polní nemocnice (155 osob)</a:t>
            </a:r>
          </a:p>
          <a:p>
            <a:pPr>
              <a:buFontTx/>
              <a:buChar char="-"/>
            </a:pPr>
            <a:r>
              <a:rPr lang="cs-CZ" sz="2000" dirty="0" smtClean="0"/>
              <a:t>Vojenská policie (79 osob)</a:t>
            </a:r>
          </a:p>
          <a:p>
            <a:pPr>
              <a:buFontTx/>
              <a:buChar char="-"/>
            </a:pPr>
            <a:r>
              <a:rPr lang="cs-CZ" sz="2000" dirty="0" smtClean="0"/>
              <a:t>humanitární odřad (31 osob)</a:t>
            </a:r>
          </a:p>
          <a:p>
            <a:pPr>
              <a:buFontTx/>
              <a:buChar char="-"/>
            </a:pPr>
            <a:r>
              <a:rPr lang="cs-CZ" sz="2000" dirty="0" smtClean="0"/>
              <a:t>prvek NSE (</a:t>
            </a:r>
            <a:r>
              <a:rPr lang="cs-CZ" sz="2000" dirty="0" err="1" smtClean="0"/>
              <a:t>National</a:t>
            </a:r>
            <a:r>
              <a:rPr lang="cs-CZ" sz="2000" dirty="0" smtClean="0"/>
              <a:t> Support Element) (30 osob)</a:t>
            </a:r>
          </a:p>
          <a:p>
            <a:pPr>
              <a:buFontTx/>
              <a:buChar char="-"/>
            </a:pPr>
            <a:r>
              <a:rPr lang="cs-CZ" sz="2000" dirty="0"/>
              <a:t>s</a:t>
            </a:r>
            <a:r>
              <a:rPr lang="cs-CZ" sz="2000" dirty="0" smtClean="0"/>
              <a:t>kupina CIMIC (pro vojensko-civilní spolupráci) (13 osob)</a:t>
            </a:r>
          </a:p>
          <a:p>
            <a:pPr>
              <a:buFontTx/>
              <a:buChar char="-"/>
            </a:pP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mjr. JUDr. PhDr. Stanislav Polnar, Ph.D. et Ph.D. 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60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/>
              <a:t>8</a:t>
            </a:r>
            <a:r>
              <a:rPr lang="cs-CZ" sz="2400" b="1" dirty="0" smtClean="0"/>
              <a:t>. Trvalý směr Afghánistán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 smtClean="0"/>
              <a:t>AČR se od května 2002 zapojila do řady mezinárodních bezpečnostních podpůrných sil </a:t>
            </a:r>
            <a:r>
              <a:rPr lang="cs-CZ" sz="2000" b="1" dirty="0" smtClean="0"/>
              <a:t>ISAF</a:t>
            </a:r>
            <a:r>
              <a:rPr lang="cs-CZ" sz="2000" dirty="0" smtClean="0"/>
              <a:t> (International </a:t>
            </a:r>
            <a:r>
              <a:rPr lang="cs-CZ" sz="2000" dirty="0" err="1" smtClean="0"/>
              <a:t>Security</a:t>
            </a:r>
            <a:r>
              <a:rPr lang="cs-CZ" sz="2000" dirty="0" smtClean="0"/>
              <a:t> </a:t>
            </a:r>
            <a:r>
              <a:rPr lang="cs-CZ" sz="2000" dirty="0" err="1" smtClean="0"/>
              <a:t>Assistance</a:t>
            </a:r>
            <a:r>
              <a:rPr lang="cs-CZ" sz="2000" dirty="0" smtClean="0"/>
              <a:t> </a:t>
            </a:r>
            <a:r>
              <a:rPr lang="cs-CZ" sz="2000" dirty="0" err="1" smtClean="0"/>
              <a:t>Force</a:t>
            </a:r>
            <a:r>
              <a:rPr lang="cs-CZ" sz="2000" dirty="0" smtClean="0"/>
              <a:t>)</a:t>
            </a:r>
          </a:p>
          <a:p>
            <a:pPr algn="just"/>
            <a:r>
              <a:rPr lang="cs-CZ" sz="2000" b="1" dirty="0" smtClean="0"/>
              <a:t>k hlavním úkolům aliančních sil ISAF</a:t>
            </a:r>
            <a:r>
              <a:rPr lang="cs-CZ" sz="2000" dirty="0" smtClean="0"/>
              <a:t> patřilo vytváření bezpečného prostředí pro další rozvoj a rekonstrukci země, rozšiřování autority afghánské vlády na území celého státu, pomoc afghánské vládě při výcviku Afghánské národní armády a pomoc při realizaci programů odzbrojení, demobilizace a reintegrace</a:t>
            </a:r>
          </a:p>
          <a:p>
            <a:pPr algn="just"/>
            <a:r>
              <a:rPr lang="cs-CZ" sz="2000" dirty="0" smtClean="0"/>
              <a:t>od 1. ledna 2015 </a:t>
            </a:r>
            <a:r>
              <a:rPr lang="cs-CZ" sz="2000" b="1" dirty="0" smtClean="0"/>
              <a:t>Operace Rozhodná podpora </a:t>
            </a:r>
            <a:r>
              <a:rPr lang="cs-CZ" sz="2000" dirty="0" smtClean="0"/>
              <a:t>(</a:t>
            </a:r>
            <a:r>
              <a:rPr lang="cs-CZ" sz="2000" dirty="0" err="1" smtClean="0"/>
              <a:t>Operation</a:t>
            </a:r>
            <a:r>
              <a:rPr lang="cs-CZ" sz="2000" dirty="0" smtClean="0"/>
              <a:t> </a:t>
            </a:r>
            <a:r>
              <a:rPr lang="cs-CZ" sz="2000" dirty="0" err="1" smtClean="0"/>
              <a:t>Resolute</a:t>
            </a:r>
            <a:r>
              <a:rPr lang="cs-CZ" sz="2000" dirty="0" smtClean="0"/>
              <a:t> Support)</a:t>
            </a:r>
          </a:p>
          <a:p>
            <a:pPr algn="just"/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mjr. JUDr. PhDr. Stanislav Polnar, Ph.D. et Ph.D. 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33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/>
              <a:t>9</a:t>
            </a:r>
            <a:r>
              <a:rPr lang="cs-CZ" sz="2400" b="1" dirty="0" smtClean="0"/>
              <a:t>. AČR v zahraničních operacích (současnost)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132856"/>
            <a:ext cx="7886700" cy="4044107"/>
          </a:xfrm>
        </p:spPr>
        <p:txBody>
          <a:bodyPr>
            <a:normAutofit/>
          </a:bodyPr>
          <a:lstStyle/>
          <a:p>
            <a:r>
              <a:rPr lang="cs-CZ" sz="2000" dirty="0" smtClean="0"/>
              <a:t>1. segment </a:t>
            </a:r>
            <a:r>
              <a:rPr lang="cs-CZ" sz="2000" b="1" dirty="0" smtClean="0"/>
              <a:t>NATO</a:t>
            </a:r>
            <a:r>
              <a:rPr lang="cs-CZ" sz="2000" dirty="0" smtClean="0"/>
              <a:t> (například RS – mandát 390 osob, KFOR)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2. segment </a:t>
            </a:r>
            <a:r>
              <a:rPr lang="cs-CZ" sz="2000" b="1" dirty="0" smtClean="0"/>
              <a:t>EU</a:t>
            </a:r>
            <a:r>
              <a:rPr lang="cs-CZ" sz="2000" dirty="0" smtClean="0"/>
              <a:t> (například EUTM Mali – mandát 120 osob)</a:t>
            </a:r>
          </a:p>
          <a:p>
            <a:endParaRPr lang="cs-CZ" sz="2000" dirty="0"/>
          </a:p>
          <a:p>
            <a:r>
              <a:rPr lang="cs-CZ" sz="2000" dirty="0" smtClean="0"/>
              <a:t>3. segment </a:t>
            </a:r>
            <a:r>
              <a:rPr lang="cs-CZ" sz="2000" b="1" dirty="0" smtClean="0"/>
              <a:t>OSN</a:t>
            </a:r>
            <a:r>
              <a:rPr lang="cs-CZ" sz="2000" dirty="0" smtClean="0"/>
              <a:t> (například MINUSMA, MONUSCO, MINUSCA, UNMIK)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ostatní (například MFO)</a:t>
            </a:r>
          </a:p>
          <a:p>
            <a:endParaRPr lang="cs-CZ" sz="2000" dirty="0"/>
          </a:p>
          <a:p>
            <a:r>
              <a:rPr lang="cs-CZ" sz="2000" dirty="0" smtClean="0"/>
              <a:t>celkem dle mandátu 2019 – 2020 </a:t>
            </a:r>
            <a:r>
              <a:rPr lang="cs-CZ" sz="2000" b="1" dirty="0" smtClean="0"/>
              <a:t>1046 osob</a:t>
            </a:r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mjr. JUDr. PhDr. Stanislav Polnar, Ph.D. et Ph.D. 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77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 smtClean="0"/>
              <a:t>10. AČR v zahraničních operacích (aktuality 2020)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 smtClean="0"/>
              <a:t>mise ukončená ke dni 31. března 2020 – </a:t>
            </a:r>
            <a:r>
              <a:rPr lang="cs-CZ" sz="2000" b="1" dirty="0" smtClean="0"/>
              <a:t>strážní rota BAF</a:t>
            </a:r>
          </a:p>
          <a:p>
            <a:pPr algn="just"/>
            <a:r>
              <a:rPr lang="cs-CZ" sz="2000" b="1" dirty="0" smtClean="0"/>
              <a:t>EUTM Mali</a:t>
            </a:r>
            <a:r>
              <a:rPr lang="cs-CZ" sz="2000" dirty="0" smtClean="0"/>
              <a:t> – je výcviková mise Evropské unie v Mali, která </a:t>
            </a:r>
            <a:br>
              <a:rPr lang="cs-CZ" sz="2000" dirty="0" smtClean="0"/>
            </a:br>
            <a:r>
              <a:rPr lang="cs-CZ" sz="2000" dirty="0" smtClean="0"/>
              <a:t>od roku 2013 podporuje malijskou armádu v boji proti povstaleckým a islamistickým skupinám</a:t>
            </a:r>
          </a:p>
          <a:p>
            <a:pPr algn="just"/>
            <a:r>
              <a:rPr lang="cs-CZ" sz="2000" dirty="0" smtClean="0"/>
              <a:t>v roce 2020 působilo v řadách </a:t>
            </a:r>
            <a:r>
              <a:rPr lang="cs-CZ" sz="2000" b="1" dirty="0" smtClean="0"/>
              <a:t>EUTM Mali cca 700 vojáků </a:t>
            </a:r>
            <a:r>
              <a:rPr lang="cs-CZ" sz="2000" dirty="0" smtClean="0"/>
              <a:t>z 22 států EU a 6 přidružených zemí</a:t>
            </a:r>
          </a:p>
          <a:p>
            <a:pPr algn="just"/>
            <a:r>
              <a:rPr lang="cs-CZ" sz="2000" dirty="0" smtClean="0"/>
              <a:t>od 12. června 2020 EUTM Mali velí brigádní generál AČR </a:t>
            </a:r>
            <a:r>
              <a:rPr lang="cs-CZ" sz="2000" b="1" dirty="0" smtClean="0"/>
              <a:t>František </a:t>
            </a:r>
            <a:r>
              <a:rPr lang="cs-CZ" sz="2000" b="1" dirty="0" err="1" smtClean="0"/>
              <a:t>Ridzák</a:t>
            </a:r>
            <a:endParaRPr lang="cs-CZ" sz="2000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mjr. JUDr. PhDr. Stanislav Polnar, Ph.D. et Ph.D. 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56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 smtClean="0"/>
              <a:t>11. Použité zdroje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2204864"/>
            <a:ext cx="7687766" cy="39720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Armáda České republiky: symbol demokracie a státní suverenity 1993 – 2012. Praha: MO ČR, 2013. </a:t>
            </a:r>
          </a:p>
          <a:p>
            <a:endParaRPr lang="cs-CZ" sz="2000" dirty="0"/>
          </a:p>
          <a:p>
            <a:r>
              <a:rPr lang="cs-CZ" sz="2000" dirty="0" smtClean="0"/>
              <a:t>Marie </a:t>
            </a:r>
            <a:r>
              <a:rPr lang="cs-CZ" sz="2000" dirty="0" err="1" smtClean="0"/>
              <a:t>Koldinská</a:t>
            </a:r>
            <a:r>
              <a:rPr lang="cs-CZ" sz="2000" dirty="0" smtClean="0"/>
              <a:t> – Ivan Šedivý, Válka a armáda v českých dějinách: </a:t>
            </a:r>
            <a:r>
              <a:rPr lang="cs-CZ" sz="2000" dirty="0" err="1" smtClean="0"/>
              <a:t>sociohistorické</a:t>
            </a:r>
            <a:r>
              <a:rPr lang="cs-CZ" sz="2000" dirty="0" smtClean="0"/>
              <a:t> črty. Praha: Lidové noviny, 2008. 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tx2">
                    <a:lumMod val="50000"/>
                  </a:schemeClr>
                </a:solidFill>
                <a:hlinkClick r:id="rId2"/>
              </a:rPr>
              <a:t>http://www.mise.army.cz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/</a:t>
            </a:r>
            <a:endParaRPr lang="cs-CZ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mjr. JUDr. PhDr. Stanislav Polnar, Ph.D. et Ph.D. 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51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smtClean="0"/>
              <a:t>Děkuji za pozornost. Dotazy?</a:t>
            </a:r>
            <a:endParaRPr lang="cs-CZ" sz="3200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mjr. JUDr. PhDr. Stanislav Polnar, Ph.D. et Ph.D. 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1680" y="2552898"/>
            <a:ext cx="6120679" cy="346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99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 smtClean="0"/>
              <a:t>1. Historické počátky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276872"/>
            <a:ext cx="7886700" cy="3900091"/>
          </a:xfrm>
        </p:spPr>
        <p:txBody>
          <a:bodyPr/>
          <a:lstStyle/>
          <a:p>
            <a:pPr algn="just"/>
            <a:r>
              <a:rPr lang="cs-CZ" sz="2000" dirty="0"/>
              <a:t>k</a:t>
            </a:r>
            <a:r>
              <a:rPr lang="cs-CZ" sz="2000" dirty="0" smtClean="0"/>
              <a:t>oncem 80. let byla ČSSR vyzvána ze strany </a:t>
            </a:r>
            <a:r>
              <a:rPr lang="cs-CZ" sz="2000" b="1" dirty="0" smtClean="0"/>
              <a:t>OSN</a:t>
            </a:r>
            <a:r>
              <a:rPr lang="cs-CZ" sz="2000" dirty="0" smtClean="0"/>
              <a:t> k účasti na mírových operacích této organizace</a:t>
            </a:r>
            <a:r>
              <a:rPr lang="cs-CZ" dirty="0" smtClean="0"/>
              <a:t> </a:t>
            </a:r>
          </a:p>
          <a:p>
            <a:pPr algn="just"/>
            <a:r>
              <a:rPr lang="cs-CZ" sz="2000" dirty="0"/>
              <a:t>v</a:t>
            </a:r>
            <a:r>
              <a:rPr lang="cs-CZ" sz="2000" dirty="0" smtClean="0"/>
              <a:t>ysláním prvních československých důstojníků do mírových misí OSN byla koncem roku 1988 pověřena Správa zahraničních vztahů GŠ ČSLA</a:t>
            </a:r>
          </a:p>
          <a:p>
            <a:pPr algn="just"/>
            <a:r>
              <a:rPr lang="cs-CZ" sz="2000" dirty="0" smtClean="0"/>
              <a:t>v lednu 1989 odjelo prvních 7 důstojníků ČSLA do </a:t>
            </a:r>
            <a:r>
              <a:rPr lang="cs-CZ" sz="2000" b="1" dirty="0" smtClean="0"/>
              <a:t>Angoly</a:t>
            </a:r>
            <a:r>
              <a:rPr lang="cs-CZ" sz="2000" dirty="0" smtClean="0"/>
              <a:t> dohlížet na odsun kubánských intervenčních jednotek</a:t>
            </a:r>
          </a:p>
          <a:p>
            <a:pPr algn="just"/>
            <a:r>
              <a:rPr lang="cs-CZ" sz="2000" dirty="0" smtClean="0"/>
              <a:t>v dubnu 1989 je následovalo dalších 22 důstojníků do africké </a:t>
            </a:r>
            <a:r>
              <a:rPr lang="cs-CZ" sz="2000" b="1" dirty="0" smtClean="0"/>
              <a:t>Namibie</a:t>
            </a:r>
            <a:r>
              <a:rPr lang="cs-CZ" sz="2000" dirty="0" smtClean="0"/>
              <a:t> v souvislosti s přechodem země k samostatnosti a pro zabezpečení chystaných voleb</a:t>
            </a:r>
          </a:p>
          <a:p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mjr. JUDr. PhDr. Stanislav Polnar, Ph.D. et Ph.D. 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62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 smtClean="0"/>
              <a:t>2. Výcvik na jihu Čech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 smtClean="0"/>
              <a:t>v lednu 1990 vzniklo v rámci Správy zahraničních vztahů oddělení mírových sil OSN</a:t>
            </a:r>
          </a:p>
          <a:p>
            <a:pPr algn="just"/>
            <a:r>
              <a:rPr lang="cs-CZ" sz="2000" dirty="0" smtClean="0"/>
              <a:t>v říjnu 1990 zahájilo činnost </a:t>
            </a:r>
            <a:r>
              <a:rPr lang="cs-CZ" sz="2000" b="1" dirty="0" smtClean="0"/>
              <a:t>Výcvikové středisko mírových sil OSN </a:t>
            </a:r>
            <a:r>
              <a:rPr lang="cs-CZ" sz="2000" dirty="0" smtClean="0"/>
              <a:t>(VÚ 2941) v Českém Krumlově</a:t>
            </a:r>
          </a:p>
          <a:p>
            <a:pPr algn="just"/>
            <a:r>
              <a:rPr lang="cs-CZ" sz="2000" dirty="0" smtClean="0"/>
              <a:t>výcvik v něm byl organizován ve struktuře praporu rychlého nasazení</a:t>
            </a:r>
          </a:p>
          <a:p>
            <a:pPr algn="just"/>
            <a:r>
              <a:rPr lang="cs-CZ" sz="2000" dirty="0" smtClean="0"/>
              <a:t>v lednu 1993 se středisko změnilo na Výcvikovou základnu mírových sil, která byla podřízena nově vytvořené </a:t>
            </a:r>
            <a:r>
              <a:rPr lang="cs-CZ" sz="2000" b="1" dirty="0" smtClean="0"/>
              <a:t>sekci zahraničních vztahů MO ČR</a:t>
            </a:r>
            <a:endParaRPr lang="cs-CZ" sz="2000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mjr. JUDr. PhDr. Stanislav Polnar, Ph.D. et Ph.D. 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66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 smtClean="0"/>
              <a:t>3. Pouštní prolog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 smtClean="0"/>
              <a:t>po irácké okupaci Kuvajtu v srpnu 1990 schválila </a:t>
            </a:r>
            <a:r>
              <a:rPr lang="cs-CZ" sz="2000" b="1" dirty="0" smtClean="0"/>
              <a:t>Rada bezpečnosti OSN</a:t>
            </a:r>
            <a:r>
              <a:rPr lang="cs-CZ" sz="2000" dirty="0" smtClean="0"/>
              <a:t> 12 rezolucí odsuzující agresi Iráku</a:t>
            </a:r>
          </a:p>
          <a:p>
            <a:pPr algn="just"/>
            <a:r>
              <a:rPr lang="cs-CZ" sz="2000" dirty="0" smtClean="0"/>
              <a:t>dne 23. září 1990 schválilo Federální shromáždění ČSFR souhlas s použitím česko-slovenské </a:t>
            </a:r>
            <a:r>
              <a:rPr lang="cs-CZ" sz="2000" b="1" dirty="0" smtClean="0"/>
              <a:t>protichemické jednotky </a:t>
            </a:r>
            <a:r>
              <a:rPr lang="cs-CZ" sz="2000" dirty="0" smtClean="0"/>
              <a:t>jako součásti koalice 28 států</a:t>
            </a:r>
          </a:p>
          <a:p>
            <a:pPr algn="just"/>
            <a:r>
              <a:rPr lang="cs-CZ" sz="2000" dirty="0" smtClean="0"/>
              <a:t>naše jednotka v počtu 169 osob působila v Saudské Arábii a Kuvajtu od 15. prosince 1990 do 22. dubna 1991</a:t>
            </a:r>
          </a:p>
          <a:p>
            <a:pPr algn="just"/>
            <a:r>
              <a:rPr lang="cs-CZ" sz="2000" dirty="0" smtClean="0"/>
              <a:t>účast čs. protichemické jednotky položilo </a:t>
            </a:r>
            <a:r>
              <a:rPr lang="cs-CZ" sz="2000" b="1" dirty="0" smtClean="0"/>
              <a:t>základy našich moderních vojenských tradic</a:t>
            </a:r>
          </a:p>
          <a:p>
            <a:pPr algn="just"/>
            <a:endParaRPr lang="cs-CZ" sz="2000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mjr. JUDr. PhDr. Stanislav Polnar, Ph.D. et Ph.D.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29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 smtClean="0"/>
              <a:t>4. Rozdělení Československa a mise UNPROFOR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 smtClean="0"/>
              <a:t>mise United </a:t>
            </a:r>
            <a:r>
              <a:rPr lang="cs-CZ" sz="2000" dirty="0" err="1" smtClean="0"/>
              <a:t>Nations</a:t>
            </a:r>
            <a:r>
              <a:rPr lang="cs-CZ" sz="2000" dirty="0" smtClean="0"/>
              <a:t> </a:t>
            </a:r>
            <a:r>
              <a:rPr lang="cs-CZ" sz="2000" dirty="0" err="1" smtClean="0"/>
              <a:t>Protection</a:t>
            </a:r>
            <a:r>
              <a:rPr lang="cs-CZ" sz="2000" dirty="0" smtClean="0"/>
              <a:t> </a:t>
            </a:r>
            <a:r>
              <a:rPr lang="cs-CZ" sz="2000" dirty="0" err="1" smtClean="0"/>
              <a:t>Force</a:t>
            </a:r>
            <a:r>
              <a:rPr lang="cs-CZ" sz="2000" dirty="0" smtClean="0"/>
              <a:t> </a:t>
            </a:r>
            <a:r>
              <a:rPr lang="cs-CZ" sz="2000" b="1" dirty="0" smtClean="0"/>
              <a:t>(UNPROFOR) </a:t>
            </a:r>
            <a:r>
              <a:rPr lang="cs-CZ" sz="2000" dirty="0" smtClean="0"/>
              <a:t>vznikla na základě rezoluce RB OSN č. 721 z 27. listopadu 1991 s cílem nastolení míru na území bývalé Jugoslávie</a:t>
            </a:r>
          </a:p>
          <a:p>
            <a:pPr algn="just"/>
            <a:r>
              <a:rPr lang="cs-CZ" sz="2000" dirty="0" smtClean="0"/>
              <a:t>vláda ČSFR rozhodla o účasti našich vojáků 16. ledna 1992 </a:t>
            </a:r>
            <a:br>
              <a:rPr lang="cs-CZ" sz="2000" dirty="0" smtClean="0"/>
            </a:br>
            <a:r>
              <a:rPr lang="cs-CZ" sz="2000" dirty="0" smtClean="0"/>
              <a:t>a k nasazení v Českém Krumlově se začal připravovat </a:t>
            </a:r>
            <a:r>
              <a:rPr lang="cs-CZ" sz="2000" b="1" dirty="0" smtClean="0"/>
              <a:t>speciální prapor</a:t>
            </a:r>
            <a:r>
              <a:rPr lang="cs-CZ" sz="2000" dirty="0" smtClean="0"/>
              <a:t> o třech rotách v celkové síle 500 mužů</a:t>
            </a:r>
          </a:p>
          <a:p>
            <a:pPr algn="just"/>
            <a:r>
              <a:rPr lang="cs-CZ" sz="2000" dirty="0" smtClean="0"/>
              <a:t>československý a český prapor zde působil od března 1992 do ledna 1996</a:t>
            </a:r>
          </a:p>
          <a:p>
            <a:pPr algn="just"/>
            <a:r>
              <a:rPr lang="cs-CZ" sz="2000" dirty="0"/>
              <a:t>c</a:t>
            </a:r>
            <a:r>
              <a:rPr lang="cs-CZ" sz="2000" dirty="0" smtClean="0"/>
              <a:t>elkem se misí UNPROFOR a UNCRO zúčastnilo </a:t>
            </a:r>
            <a:r>
              <a:rPr lang="cs-CZ" sz="2000" b="1" dirty="0" smtClean="0"/>
              <a:t>2250 </a:t>
            </a:r>
            <a:r>
              <a:rPr lang="cs-CZ" sz="2000" dirty="0" smtClean="0"/>
              <a:t>příslušníků ČSA a AČR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mjr. JUDr. PhDr. Stanislav Polnar, Ph.D. et Ph.D. 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99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 smtClean="0"/>
              <a:t>5. Další účast ČR a křehký balkánský mír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348880"/>
            <a:ext cx="7886700" cy="382808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000" dirty="0" smtClean="0"/>
              <a:t>po podpisu tzv. Daytonské mírové dohody v prosinci 1995 se mírové jednotky OSN na území bývalé Jugoslávie přeměnily</a:t>
            </a:r>
            <a:br>
              <a:rPr lang="cs-CZ" sz="2000" dirty="0" smtClean="0"/>
            </a:br>
            <a:r>
              <a:rPr lang="cs-CZ" sz="2000" dirty="0" smtClean="0"/>
              <a:t> v mnohonárodní implementační síly </a:t>
            </a:r>
            <a:r>
              <a:rPr lang="cs-CZ" sz="2000" b="1" dirty="0" smtClean="0"/>
              <a:t>IFOR, </a:t>
            </a:r>
            <a:r>
              <a:rPr lang="cs-CZ" sz="2000" dirty="0" smtClean="0"/>
              <a:t>a ty 20. prosince 1996 na stabilizující síly </a:t>
            </a:r>
            <a:r>
              <a:rPr lang="cs-CZ" sz="2000" b="1" dirty="0" smtClean="0"/>
              <a:t>SFOR, </a:t>
            </a:r>
            <a:r>
              <a:rPr lang="cs-CZ" sz="2000" dirty="0" smtClean="0"/>
              <a:t>od června 1998 </a:t>
            </a:r>
            <a:r>
              <a:rPr lang="cs-CZ" sz="2000" b="1" dirty="0" smtClean="0"/>
              <a:t>SFOR II </a:t>
            </a:r>
            <a:endParaRPr lang="cs-CZ" sz="2000" b="1" dirty="0"/>
          </a:p>
          <a:p>
            <a:pPr algn="just"/>
            <a:r>
              <a:rPr lang="cs-CZ" sz="2000" dirty="0" smtClean="0"/>
              <a:t>právě působení vojáků AČR na Balkáně pomohlo k tomu, že již v létě 1997 byla Česká republika na madridském summitu Severoatlantické aliance vyzvána k </a:t>
            </a:r>
            <a:r>
              <a:rPr lang="cs-CZ" sz="2000" b="1" dirty="0" smtClean="0"/>
              <a:t>zahájení rozhovorů o přistoupení k NATO</a:t>
            </a:r>
          </a:p>
          <a:p>
            <a:pPr algn="just"/>
            <a:r>
              <a:rPr lang="cs-CZ" sz="2000" dirty="0" smtClean="0"/>
              <a:t>vstup do NATO na jaře 1999 pak </a:t>
            </a:r>
            <a:r>
              <a:rPr lang="cs-CZ" sz="2000" b="1" dirty="0" smtClean="0"/>
              <a:t>urychlil přeměnu AČR </a:t>
            </a:r>
            <a:r>
              <a:rPr lang="cs-CZ" sz="2000" dirty="0" smtClean="0"/>
              <a:t>na malou a mobilní armádu, která se podílí na boji proti mezinárodnímu terorismu a ochraně evropské bezpečnosti, ale zároveň do značné míry rezignuje na schopnost bránit teritorium ČR</a:t>
            </a:r>
          </a:p>
          <a:p>
            <a:pPr algn="just"/>
            <a:endParaRPr lang="cs-CZ" sz="2000" b="1" dirty="0" smtClean="0"/>
          </a:p>
          <a:p>
            <a:pPr algn="just"/>
            <a:endParaRPr lang="cs-CZ" sz="2000" dirty="0" smtClean="0"/>
          </a:p>
          <a:p>
            <a:pPr algn="just"/>
            <a:endParaRPr lang="cs-CZ" sz="2000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mjr. JUDr. PhDr. Stanislav Polnar, Ph.D. et Ph.D. 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44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903790" cy="393949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400" b="1" dirty="0" smtClean="0"/>
              <a:t>NGŠ AČR arm. gen. Ing. Aleš Opata</a:t>
            </a:r>
            <a:endParaRPr lang="cs-CZ" sz="2400" b="1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1" y="1700808"/>
            <a:ext cx="2712604" cy="4248472"/>
          </a:xfr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 smtClean="0"/>
              <a:t>mjr. JUDr. PhDr. Stanislav Polnar, Ph.D. et Ph.D.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394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 smtClean="0"/>
              <a:t>Operační nasazení na území bývalé Jugoslávie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488406"/>
            <a:ext cx="7886700" cy="3688557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 smtClean="0"/>
              <a:t>1992 až 1993 </a:t>
            </a:r>
            <a:r>
              <a:rPr lang="cs-CZ" sz="2000" dirty="0" smtClean="0"/>
              <a:t>– mise OSN UNPROFOR na území bývalé Jugoslávie</a:t>
            </a:r>
          </a:p>
          <a:p>
            <a:pPr algn="just"/>
            <a:r>
              <a:rPr lang="cs-CZ" sz="2000" b="1" dirty="0" smtClean="0"/>
              <a:t>1995</a:t>
            </a:r>
            <a:r>
              <a:rPr lang="cs-CZ" sz="2000" dirty="0" smtClean="0"/>
              <a:t> – mise OSN UNPROFOR na území bývalé Jugoslávie</a:t>
            </a:r>
          </a:p>
          <a:p>
            <a:pPr algn="just"/>
            <a:r>
              <a:rPr lang="cs-CZ" sz="2000" b="1" dirty="0" smtClean="0"/>
              <a:t>1996</a:t>
            </a:r>
            <a:r>
              <a:rPr lang="cs-CZ" sz="2000" dirty="0" smtClean="0"/>
              <a:t> – mise NATO IFOR na území Bosny a Hercegoviny</a:t>
            </a:r>
          </a:p>
          <a:p>
            <a:pPr algn="just"/>
            <a:r>
              <a:rPr lang="cs-CZ" sz="2000" b="1" dirty="0" smtClean="0"/>
              <a:t>1999 až 2000 </a:t>
            </a:r>
            <a:r>
              <a:rPr lang="cs-CZ" sz="2000" dirty="0" smtClean="0"/>
              <a:t>– velitel 43. výsadkového praporu AČR v operaci SFOR na území Bosny a Hercegoviny</a:t>
            </a:r>
          </a:p>
          <a:p>
            <a:pPr algn="just"/>
            <a:r>
              <a:rPr lang="cs-CZ" sz="2000" b="1" dirty="0" smtClean="0"/>
              <a:t>2002 až 2003 </a:t>
            </a:r>
            <a:r>
              <a:rPr lang="cs-CZ" sz="2000" dirty="0" smtClean="0"/>
              <a:t>– velitel skupiny Joint </a:t>
            </a:r>
            <a:r>
              <a:rPr lang="cs-CZ" sz="2000" dirty="0" err="1" smtClean="0"/>
              <a:t>Implementation</a:t>
            </a:r>
            <a:r>
              <a:rPr lang="cs-CZ" sz="2000" dirty="0" smtClean="0"/>
              <a:t> </a:t>
            </a:r>
            <a:r>
              <a:rPr lang="cs-CZ" sz="2000" dirty="0" err="1" smtClean="0"/>
              <a:t>Commision</a:t>
            </a:r>
            <a:r>
              <a:rPr lang="cs-CZ" sz="2000" dirty="0" smtClean="0"/>
              <a:t> na velitelství Britské brigády střed a velitel kontingentu AČR</a:t>
            </a:r>
            <a:br>
              <a:rPr lang="cs-CZ" sz="2000" dirty="0" smtClean="0"/>
            </a:br>
            <a:r>
              <a:rPr lang="cs-CZ" sz="2000" dirty="0" smtClean="0"/>
              <a:t> v operaci KFOR na území Kosova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mjr. JUDr. PhDr. Stanislav Polnar, Ph.D. et Ph.D. 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73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759774" cy="68198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400" b="1" dirty="0" smtClean="0"/>
              <a:t>arm. gen. Ing. Petr Pavel, M. A.</a:t>
            </a:r>
            <a:br>
              <a:rPr lang="cs-CZ" sz="2400" b="1" dirty="0" smtClean="0"/>
            </a:br>
            <a:r>
              <a:rPr lang="cs-CZ" sz="2400" b="1" dirty="0" smtClean="0"/>
              <a:t>2015 – 2018 předseda vojenského výboru NATO</a:t>
            </a:r>
            <a:endParaRPr lang="cs-CZ" sz="2400" b="1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844824"/>
            <a:ext cx="6336704" cy="4320480"/>
          </a:xfr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white"/>
                </a:solidFill>
              </a:rPr>
              <a:t>Volitelná poznámka uživatele</a:t>
            </a: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mjr. JUDr. PhDr. Stanislav Polnar, Ph.D. et Ph.D. 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44243"/>
      </p:ext>
    </p:extLst>
  </p:cSld>
  <p:clrMapOvr>
    <a:masterClrMapping/>
  </p:clrMapOvr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242274d-c577-47b4-9953-4e44103112f8">TH64JJ3HEHY5-1611101989-41</_dlc_DocId>
    <_dlc_DocIdUrl xmlns="f242274d-c577-47b4-9953-4e44103112f8">
      <Url>https://intranet.unob.cz/dokum/_layouts/15/DocIdRedir.aspx?ID=TH64JJ3HEHY5-1611101989-41</Url>
      <Description>TH64JJ3HEHY5-1611101989-41</Description>
    </_dlc_DocIdUrl>
    <Ur_x010d_eno_x0020_pro_x0020_koho xmlns="f1dd041e-beeb-4fbf-a6d2-93ac6baccf7f">všichni</Ur_x010d_eno_x0020_pro_x0020_koho>
    <Fakulta_x002c__x0020_jin_x00e1__x0020_sou_x010d__x00e1_st xmlns="f1dd041e-beeb-4fbf-a6d2-93ac6baccf7f">FVL</Fakulta_x002c__x0020_jin_x00e1__x0020_sou_x010d__x00e1_st>
    <Akademick_x00fd__x0020_rok xmlns="f1dd041e-beeb-4fbf-a6d2-93ac6baccf7f">2016-2017</Akademick_x00fd__x0020_rok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6873CFA5090684ABBCAC097F099FA42" ma:contentTypeVersion="4" ma:contentTypeDescription="Vytvoří nový dokument" ma:contentTypeScope="" ma:versionID="3c71b086967eef39503511a86ed7339c">
  <xsd:schema xmlns:xsd="http://www.w3.org/2001/XMLSchema" xmlns:xs="http://www.w3.org/2001/XMLSchema" xmlns:p="http://schemas.microsoft.com/office/2006/metadata/properties" xmlns:ns2="f242274d-c577-47b4-9953-4e44103112f8" xmlns:ns3="f1dd041e-beeb-4fbf-a6d2-93ac6baccf7f" targetNamespace="http://schemas.microsoft.com/office/2006/metadata/properties" ma:root="true" ma:fieldsID="83b4152b36b7e32eb35c1891a4822953" ns2:_="" ns3:_="">
    <xsd:import namespace="f242274d-c577-47b4-9953-4e44103112f8"/>
    <xsd:import namespace="f1dd041e-beeb-4fbf-a6d2-93ac6baccf7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Akademick_x00fd__x0020_rok"/>
                <xsd:element ref="ns3:Fakulta_x002c__x0020_jin_x00e1__x0020_sou_x010d__x00e1_st"/>
                <xsd:element ref="ns3:Ur_x010d_eno_x0020_pro_x0020_koho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dd041e-beeb-4fbf-a6d2-93ac6baccf7f" elementFormDefault="qualified">
    <xsd:import namespace="http://schemas.microsoft.com/office/2006/documentManagement/types"/>
    <xsd:import namespace="http://schemas.microsoft.com/office/infopath/2007/PartnerControls"/>
    <xsd:element name="Akademick_x00fd__x0020_rok" ma:index="11" ma:displayName="Akademický rok" ma:format="Dropdown" ma:internalName="Akademick_x00fd__x0020_rok">
      <xsd:simpleType>
        <xsd:restriction base="dms:Choice">
          <xsd:enumeration value="2011-2012"/>
          <xsd:enumeration value="2012-2013"/>
          <xsd:enumeration value="2013-2014"/>
          <xsd:enumeration value="2014-2015"/>
          <xsd:enumeration value="2015-2016"/>
          <xsd:enumeration value="2016-2017"/>
          <xsd:enumeration value="2017-2018"/>
          <xsd:enumeration value="2018-2019"/>
          <xsd:enumeration value="2016-2017"/>
          <xsd:enumeration value="2017-2018"/>
          <xsd:enumeration value="2018-2019"/>
          <xsd:enumeration value="trvalá platnost"/>
        </xsd:restriction>
      </xsd:simpleType>
    </xsd:element>
    <xsd:element name="Fakulta_x002c__x0020_jin_x00e1__x0020_sou_x010d__x00e1_st" ma:index="12" ma:displayName="Fakulta, jiná součást" ma:format="Dropdown" ma:internalName="Fakulta_x002c__x0020_jin_x00e1__x0020_sou_x010d__x00e1_st">
      <xsd:simpleType>
        <xsd:restriction base="dms:Choice">
          <xsd:enumeration value="celá univerzita"/>
          <xsd:enumeration value="CJV"/>
          <xsd:enumeration value="CTVS"/>
          <xsd:enumeration value="FVL"/>
          <xsd:enumeration value="FVT"/>
          <xsd:enumeration value="FVZ"/>
          <xsd:enumeration value="ÚOPZHN"/>
        </xsd:restriction>
      </xsd:simpleType>
    </xsd:element>
    <xsd:element name="Ur_x010d_eno_x0020_pro_x0020_koho" ma:index="13" ma:displayName="Určeno pro koho" ma:format="Dropdown" ma:internalName="Ur_x010d_eno_x0020_pro_x0020_koho">
      <xsd:simpleType>
        <xsd:restriction base="dms:Choice">
          <xsd:enumeration value="studijní skupina"/>
          <xsd:enumeration value="učebna"/>
          <xsd:enumeration value="učitel"/>
          <xsd:enumeration value="všichni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954013-61B2-4133-A9E6-11BD107C3CA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0382B54-F7B3-450E-B3FE-CFD37A36F995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f1dd041e-beeb-4fbf-a6d2-93ac6baccf7f"/>
    <ds:schemaRef ds:uri="f242274d-c577-47b4-9953-4e44103112f8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D8B685B-1848-47A7-B660-BDAF3502A9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f1dd041e-beeb-4fbf-a6d2-93ac6baccf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D2F744E-A009-4222-9956-45E1142F89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4079</TotalTime>
  <Words>1384</Words>
  <Application>Microsoft Office PowerPoint</Application>
  <PresentationFormat>Předvádění na obrazovce (4:3)</PresentationFormat>
  <Paragraphs>112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FVL_CJ-pozn</vt:lpstr>
      <vt:lpstr>Mírové operace  za účasti sil ČR (ČSFR)</vt:lpstr>
      <vt:lpstr>1. Historické počátky</vt:lpstr>
      <vt:lpstr>2. Výcvik na jihu Čech</vt:lpstr>
      <vt:lpstr>3. Pouštní prolog</vt:lpstr>
      <vt:lpstr>4. Rozdělení Československa a mise UNPROFOR</vt:lpstr>
      <vt:lpstr>5. Další účast ČR a křehký balkánský mír</vt:lpstr>
      <vt:lpstr>NGŠ AČR arm. gen. Ing. Aleš Opata</vt:lpstr>
      <vt:lpstr>Operační nasazení na území bývalé Jugoslávie</vt:lpstr>
      <vt:lpstr>arm. gen. Ing. Petr Pavel, M. A. 2015 – 2018 předseda vojenského výboru NATO</vt:lpstr>
      <vt:lpstr>Záchrana francouzských vojáků ze základny Karin</vt:lpstr>
      <vt:lpstr>6. Trvalá angažovanost v iráckých záležitostech</vt:lpstr>
      <vt:lpstr>7. Operaci Iraqi Freedom </vt:lpstr>
      <vt:lpstr>8. Trvalý směr Afghánistán</vt:lpstr>
      <vt:lpstr>9. AČR v zahraničních operacích (současnost)</vt:lpstr>
      <vt:lpstr>10. AČR v zahraničních operacích (aktuality 2020)</vt:lpstr>
      <vt:lpstr>11. Použité zdroje</vt:lpstr>
      <vt:lpstr>Děkuji za pozornost. Dotazy?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Binar Aleš</dc:creator>
  <cp:lastModifiedBy>Polnar Stanislav</cp:lastModifiedBy>
  <cp:revision>296</cp:revision>
  <cp:lastPrinted>2015-05-18T11:06:29Z</cp:lastPrinted>
  <dcterms:created xsi:type="dcterms:W3CDTF">1601-01-01T00:00:00Z</dcterms:created>
  <dcterms:modified xsi:type="dcterms:W3CDTF">2022-02-21T13:17:46Z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0x010100A6873CFA5090684ABBCAC097F099FA42</vt:lpwstr>
  </property>
  <property fmtid="{D5CDD505-2E9C-101B-9397-08002B2CF9AE}" pid="3" name="Školní rok">
    <vt:lpwstr>325;#2016-2017|a6b90115-bf7e-4394-a16f-ddc4c4899a9a</vt:lpwstr>
  </property>
  <property fmtid="{D5CDD505-2E9C-101B-9397-08002B2CF9AE}" pid="4" name="Jazyk dokumentu">
    <vt:lpwstr>69;#CZ|046dc3f6-d335-4a82-a1b1-c7af0ded673d</vt:lpwstr>
  </property>
  <property fmtid="{D5CDD505-2E9C-101B-9397-08002B2CF9AE}" pid="5" name="Subjekt určení">
    <vt:lpwstr>171;#všichni|101a21bb-d11c-4008-a326-77964924bc4c</vt:lpwstr>
  </property>
  <property fmtid="{D5CDD505-2E9C-101B-9397-08002B2CF9AE}" pid="6" name="Klasifikace">
    <vt:lpwstr>281;#Bez klasifikace|7df1a0eb-04ec-4b97-9af9-94f2a6947eb8</vt:lpwstr>
  </property>
  <property fmtid="{D5CDD505-2E9C-101B-9397-08002B2CF9AE}" pid="7" name="Semestr">
    <vt:lpwstr>více semestrů</vt:lpwstr>
  </property>
  <property fmtid="{D5CDD505-2E9C-101B-9397-08002B2CF9AE}" pid="8" name="Fakulta, jiná součást">
    <vt:lpwstr>FVL</vt:lpwstr>
  </property>
  <property fmtid="{D5CDD505-2E9C-101B-9397-08002B2CF9AE}" pid="9" name="_dlc_DocIdItemGuid">
    <vt:lpwstr>c990a293-72b3-48a6-9fc5-daf5556d3b05</vt:lpwstr>
  </property>
  <property fmtid="{D5CDD505-2E9C-101B-9397-08002B2CF9AE}" pid="10" name="DocumentSetDescription">
    <vt:lpwstr/>
  </property>
  <property fmtid="{D5CDD505-2E9C-101B-9397-08002B2CF9AE}" pid="11" name="Určeno pro koho">
    <vt:lpwstr>všichni</vt:lpwstr>
  </property>
  <property fmtid="{D5CDD505-2E9C-101B-9397-08002B2CF9AE}" pid="12" name="Akademický rok">
    <vt:lpwstr>2016-2017</vt:lpwstr>
  </property>
</Properties>
</file>