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40"/>
  </p:notesMasterIdLst>
  <p:handoutMasterIdLst>
    <p:handoutMasterId r:id="rId41"/>
  </p:handoutMasterIdLst>
  <p:sldIdLst>
    <p:sldId id="314" r:id="rId6"/>
    <p:sldId id="327" r:id="rId7"/>
    <p:sldId id="328" r:id="rId8"/>
    <p:sldId id="329" r:id="rId9"/>
    <p:sldId id="336" r:id="rId10"/>
    <p:sldId id="330" r:id="rId11"/>
    <p:sldId id="331" r:id="rId12"/>
    <p:sldId id="332" r:id="rId13"/>
    <p:sldId id="333" r:id="rId14"/>
    <p:sldId id="334" r:id="rId15"/>
    <p:sldId id="335" r:id="rId16"/>
    <p:sldId id="337" r:id="rId17"/>
    <p:sldId id="338" r:id="rId18"/>
    <p:sldId id="339" r:id="rId19"/>
    <p:sldId id="340" r:id="rId20"/>
    <p:sldId id="341" r:id="rId21"/>
    <p:sldId id="342" r:id="rId22"/>
    <p:sldId id="343" r:id="rId23"/>
    <p:sldId id="344" r:id="rId24"/>
    <p:sldId id="345" r:id="rId25"/>
    <p:sldId id="346" r:id="rId26"/>
    <p:sldId id="348" r:id="rId27"/>
    <p:sldId id="347" r:id="rId28"/>
    <p:sldId id="349" r:id="rId29"/>
    <p:sldId id="350" r:id="rId30"/>
    <p:sldId id="351" r:id="rId31"/>
    <p:sldId id="352" r:id="rId32"/>
    <p:sldId id="353" r:id="rId33"/>
    <p:sldId id="354" r:id="rId34"/>
    <p:sldId id="355" r:id="rId35"/>
    <p:sldId id="356" r:id="rId36"/>
    <p:sldId id="357" r:id="rId37"/>
    <p:sldId id="325" r:id="rId38"/>
    <p:sldId id="326" r:id="rId39"/>
  </p:sldIdLst>
  <p:sldSz cx="9144000" cy="6858000" type="screen4x3"/>
  <p:notesSz cx="6799263" cy="99298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845" autoAdjust="0"/>
    <p:restoredTop sz="98492" autoAdjust="0"/>
  </p:normalViewPr>
  <p:slideViewPr>
    <p:cSldViewPr>
      <p:cViewPr varScale="1">
        <p:scale>
          <a:sx n="78" d="100"/>
          <a:sy n="78" d="100"/>
        </p:scale>
        <p:origin x="75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presProps" Target="presProps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viewProps" Target="viewProps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20" Type="http://schemas.openxmlformats.org/officeDocument/2006/relationships/slide" Target="slides/slide15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9ED8F4-F9DD-427C-9B7B-07F90F2875F3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E5236E-7C0B-4D7D-A803-ACF506D4CC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143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631BB-3512-4C9B-B8CB-2EC275A2765B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F8A05B-6BA1-423C-BA1B-4CB345BA35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541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prstClr val="white"/>
                </a:solidFill>
              </a:rPr>
              <a:t>Volitelná poznámka uživatele</a:t>
            </a:r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>
                <a:solidFill>
                  <a:prstClr val="black">
                    <a:tint val="75000"/>
                  </a:prstClr>
                </a:solidFill>
              </a:rPr>
              <a:t>titul, jméno, příjmení, funkce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788239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AEB65326-D5CF-4E88-88B0-1D2B2074122C}" type="slidenum">
              <a:rPr lang="cs-CZ" sz="1800" smtClean="0">
                <a:solidFill>
                  <a:prstClr val="black"/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cs-CZ" sz="180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367393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prstClr val="white"/>
                </a:solidFill>
              </a:rPr>
              <a:t>Volitelná poznámka uživatele</a:t>
            </a:r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>
                <a:solidFill>
                  <a:prstClr val="black">
                    <a:tint val="75000"/>
                  </a:prstClr>
                </a:solidFill>
              </a:rPr>
              <a:t>titul, jméno, příjmení, funkce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AEB65326-D5CF-4E88-88B0-1D2B2074122C}" type="slidenum">
              <a:rPr lang="cs-CZ" sz="1800" smtClean="0">
                <a:solidFill>
                  <a:prstClr val="black"/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cs-CZ" sz="180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9246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07699"/>
            <a:ext cx="7886700" cy="335477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prstClr val="white"/>
                </a:solidFill>
              </a:rPr>
              <a:t>Volitelná poznámka uživatele</a:t>
            </a:r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titul, jméno, příjmení, funkce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AEB65326-D5CF-4E88-88B0-1D2B2074122C}" type="slidenum">
              <a:rPr lang="cs-CZ" sz="1800" smtClean="0">
                <a:solidFill>
                  <a:prstClr val="black"/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cs-CZ" sz="180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239316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579297"/>
            <a:ext cx="3886200" cy="359766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579297"/>
            <a:ext cx="3886200" cy="359766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prstClr val="white"/>
                </a:solidFill>
              </a:rPr>
              <a:t>Volitelná poznámka uživatele</a:t>
            </a:r>
            <a:endParaRPr lang="cs-CZ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titul, jméno, příjmení, funkce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AEB65326-D5CF-4E88-88B0-1D2B2074122C}" type="slidenum">
              <a:rPr lang="cs-CZ" sz="1800" smtClean="0">
                <a:solidFill>
                  <a:prstClr val="black"/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cs-CZ" sz="180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987488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1096168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2505075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3412331"/>
            <a:ext cx="3868340" cy="27773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2505075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412331"/>
            <a:ext cx="3887391" cy="27773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prstClr val="white"/>
                </a:solidFill>
              </a:rPr>
              <a:t>Volitelná poznámka uživatele</a:t>
            </a:r>
            <a:endParaRPr lang="cs-CZ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titul, jméno, příjmení, funkce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AEB65326-D5CF-4E88-88B0-1D2B2074122C}" type="slidenum">
              <a:rPr lang="cs-CZ" sz="1800" smtClean="0">
                <a:solidFill>
                  <a:prstClr val="black"/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cs-CZ" sz="180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583269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prstClr val="white"/>
                </a:solidFill>
              </a:rPr>
              <a:t>Volitelná poznámka uživatele</a:t>
            </a:r>
            <a:endParaRPr lang="cs-CZ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titul, jméno, příjmení, funkce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AEB65326-D5CF-4E88-88B0-1D2B2074122C}" type="slidenum">
              <a:rPr lang="cs-CZ" sz="1800" smtClean="0">
                <a:solidFill>
                  <a:prstClr val="black"/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cs-CZ" sz="180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996575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prstClr val="white"/>
                </a:solidFill>
              </a:rPr>
              <a:t>Volitelná poznámka uživatele</a:t>
            </a:r>
            <a:endParaRPr lang="cs-CZ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titul, jméno, příjmení, funkce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AEB65326-D5CF-4E88-88B0-1D2B2074122C}" type="slidenum">
              <a:rPr lang="cs-CZ" sz="1800" smtClean="0">
                <a:solidFill>
                  <a:prstClr val="black"/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cs-CZ" sz="180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122070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73192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173192"/>
            <a:ext cx="4629150" cy="46878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855342"/>
            <a:ext cx="2949178" cy="301364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prstClr val="white"/>
                </a:solidFill>
              </a:rPr>
              <a:t>Volitelná poznámka uživatele</a:t>
            </a:r>
            <a:endParaRPr lang="cs-CZ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titul, jméno, příjmení, funkce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AEB65326-D5CF-4E88-88B0-1D2B2074122C}" type="slidenum">
              <a:rPr lang="cs-CZ" sz="1800" smtClean="0">
                <a:solidFill>
                  <a:prstClr val="black"/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cs-CZ" sz="180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422661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71036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171036"/>
            <a:ext cx="4629150" cy="469001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771236"/>
            <a:ext cx="2949178" cy="309775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prstClr val="white"/>
                </a:solidFill>
              </a:rPr>
              <a:t>Volitelná poznámka uživatele</a:t>
            </a:r>
            <a:endParaRPr lang="cs-CZ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titul, jméno, příjmení, funkce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AEB65326-D5CF-4E88-88B0-1D2B2074122C}" type="slidenum">
              <a:rPr lang="cs-CZ" sz="1800" smtClean="0">
                <a:solidFill>
                  <a:prstClr val="black"/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cs-CZ" sz="180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170709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162843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596551"/>
            <a:ext cx="7886700" cy="3580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5352" y="637228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cs-CZ" dirty="0" smtClean="0">
                <a:solidFill>
                  <a:prstClr val="white"/>
                </a:solidFill>
              </a:rPr>
              <a:t>Volitelná poznámka uživatele</a:t>
            </a:r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cs-CZ" dirty="0" smtClean="0">
                <a:solidFill>
                  <a:prstClr val="black">
                    <a:tint val="75000"/>
                  </a:prstClr>
                </a:solidFill>
              </a:rPr>
              <a:t>titul, jméno, příjmení, funkce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439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se.army.cz/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052736"/>
            <a:ext cx="7920880" cy="2155155"/>
          </a:xfrm>
        </p:spPr>
        <p:txBody>
          <a:bodyPr>
            <a:noAutofit/>
          </a:bodyPr>
          <a:lstStyle/>
          <a:p>
            <a:pPr algn="ctr"/>
            <a:r>
              <a:rPr lang="cs-CZ" sz="4400" i="1" dirty="0" smtClean="0"/>
              <a:t>Československá účast v operacích Pouštní štít a</a:t>
            </a:r>
            <a:br>
              <a:rPr lang="cs-CZ" sz="4400" i="1" dirty="0" smtClean="0"/>
            </a:br>
            <a:r>
              <a:rPr lang="cs-CZ" sz="4400" i="1" dirty="0" smtClean="0"/>
              <a:t> Pouštní bouře (1990 – 1991)</a:t>
            </a:r>
            <a:endParaRPr lang="cs-CZ" sz="4400" i="1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2915816" y="6356351"/>
            <a:ext cx="3456384" cy="365125"/>
          </a:xfrm>
        </p:spPr>
        <p:txBody>
          <a:bodyPr/>
          <a:lstStyle/>
          <a:p>
            <a:pPr algn="ctr"/>
            <a:r>
              <a:rPr lang="cs-CZ" sz="1100" dirty="0" smtClean="0">
                <a:solidFill>
                  <a:prstClr val="black">
                    <a:tint val="75000"/>
                  </a:prstClr>
                </a:solidFill>
              </a:rPr>
              <a:t>pplk. JUDr. PhDr. Stanislav Polnar, Ph.D. et Ph.D.</a:t>
            </a:r>
            <a:endParaRPr lang="cs-CZ" sz="1100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73016"/>
            <a:ext cx="9144000" cy="2783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70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/>
              <a:t>Operace Pouštní bouře</a:t>
            </a:r>
            <a:br>
              <a:rPr lang="cs-CZ" sz="2800" b="1" dirty="0"/>
            </a:b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 60. let bylo socialistické Československo důležitým </a:t>
            </a:r>
            <a:r>
              <a:rPr lang="cs-CZ" b="1" dirty="0" smtClean="0"/>
              <a:t>obchodním partnerem Iráku</a:t>
            </a:r>
          </a:p>
          <a:p>
            <a:r>
              <a:rPr lang="cs-CZ" dirty="0" smtClean="0"/>
              <a:t>při zvažování československé reakce na okupaci Kuvajtu byl zvažován i osud československých pohledávek</a:t>
            </a:r>
          </a:p>
          <a:p>
            <a:r>
              <a:rPr lang="cs-CZ" dirty="0" smtClean="0"/>
              <a:t>panovaly obavy o osud </a:t>
            </a:r>
            <a:r>
              <a:rPr lang="cs-CZ" b="1" dirty="0" smtClean="0"/>
              <a:t>40 československých občanů</a:t>
            </a:r>
            <a:r>
              <a:rPr lang="cs-CZ" dirty="0" smtClean="0"/>
              <a:t>, kteří v Iráku pracovně působili i se svými rodinnými příslušníky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prstClr val="white"/>
                </a:solidFill>
              </a:rPr>
              <a:t>Volitelná poznámka uživatele</a:t>
            </a:r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prstClr val="black">
                    <a:tint val="75000"/>
                  </a:prstClr>
                </a:solidFill>
              </a:rPr>
              <a:t>pplk. JUDr. PhDr. Stanislav Polnar, Ph.D. et </a:t>
            </a:r>
            <a:r>
              <a:rPr lang="cs-CZ" dirty="0" err="1">
                <a:solidFill>
                  <a:prstClr val="black">
                    <a:tint val="75000"/>
                  </a:prstClr>
                </a:solidFill>
              </a:rPr>
              <a:t>Ph.D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607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/>
              <a:t>Operace Pouštní bouře</a:t>
            </a:r>
            <a:br>
              <a:rPr lang="cs-CZ" sz="2800" b="1" dirty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prezident ČSFR </a:t>
            </a:r>
            <a:r>
              <a:rPr lang="cs-CZ" b="1" dirty="0" smtClean="0"/>
              <a:t>Václav Havel si přál </a:t>
            </a:r>
            <a:r>
              <a:rPr lang="cs-CZ" dirty="0" smtClean="0"/>
              <a:t>československou účast v mezinárodní koalici (hájení mezinárodního práva a demokratických hodnot)</a:t>
            </a:r>
          </a:p>
          <a:p>
            <a:r>
              <a:rPr lang="cs-CZ" dirty="0" smtClean="0"/>
              <a:t>na základě rozkazu ministra obrany byla přípravou československé jednotky pověřena </a:t>
            </a:r>
            <a:r>
              <a:rPr lang="cs-CZ" b="1" dirty="0" smtClean="0"/>
              <a:t>Správa zahraničních vztahů Generálního štábu</a:t>
            </a:r>
          </a:p>
          <a:p>
            <a:r>
              <a:rPr lang="cs-CZ" dirty="0" smtClean="0"/>
              <a:t>realizace přípravy pak připadla </a:t>
            </a:r>
            <a:r>
              <a:rPr lang="cs-CZ" b="1" dirty="0" smtClean="0"/>
              <a:t>Oddělení mírových sil OSN</a:t>
            </a:r>
            <a:endParaRPr lang="cs-CZ" b="1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prstClr val="white"/>
                </a:solidFill>
              </a:rPr>
              <a:t>Volitelná poznámka uživatele</a:t>
            </a:r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prstClr val="black">
                    <a:tint val="75000"/>
                  </a:prstClr>
                </a:solidFill>
              </a:rPr>
              <a:t>pplk. JUDr. PhDr. Stanislav Polnar, Ph.D. et </a:t>
            </a:r>
            <a:r>
              <a:rPr lang="cs-CZ" dirty="0" err="1">
                <a:solidFill>
                  <a:prstClr val="black">
                    <a:tint val="75000"/>
                  </a:prstClr>
                </a:solidFill>
              </a:rPr>
              <a:t>Ph.D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067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/>
              <a:t>Operace Pouštní bouře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dne 23. září 1990 učinil prezident ČSFR </a:t>
            </a:r>
            <a:r>
              <a:rPr lang="cs-CZ" b="1" dirty="0" smtClean="0"/>
              <a:t>veřejné prohlášení </a:t>
            </a:r>
            <a:r>
              <a:rPr lang="cs-CZ" dirty="0" smtClean="0"/>
              <a:t>o situaci v Perském zálivu, kde deklaroval náš zájem vyslat jednotku do Kuvajtu</a:t>
            </a:r>
          </a:p>
          <a:p>
            <a:r>
              <a:rPr lang="cs-CZ" dirty="0" smtClean="0"/>
              <a:t>tento záměr </a:t>
            </a:r>
            <a:r>
              <a:rPr lang="cs-CZ" b="1" dirty="0" smtClean="0"/>
              <a:t>potvrdili</a:t>
            </a:r>
            <a:r>
              <a:rPr lang="cs-CZ" dirty="0" smtClean="0"/>
              <a:t> i ministr obrany Luboš Dobrovský a ministr zahraničí Jiří Dienstbier</a:t>
            </a:r>
          </a:p>
          <a:p>
            <a:r>
              <a:rPr lang="cs-CZ" dirty="0" smtClean="0"/>
              <a:t>v říjnu odsouhlasilo tento záměr i </a:t>
            </a:r>
            <a:r>
              <a:rPr lang="cs-CZ" b="1" dirty="0" smtClean="0"/>
              <a:t>Federální shromáždění ČSFR</a:t>
            </a:r>
            <a:endParaRPr lang="cs-CZ" b="1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prstClr val="white"/>
                </a:solidFill>
              </a:rPr>
              <a:t>Volitelná poznámka uživatele</a:t>
            </a:r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prstClr val="black">
                    <a:tint val="75000"/>
                  </a:prstClr>
                </a:solidFill>
              </a:rPr>
              <a:t>pplk. JUDr. PhDr. Stanislav Polnar, Ph.D. et </a:t>
            </a:r>
            <a:r>
              <a:rPr lang="cs-CZ" dirty="0" err="1">
                <a:solidFill>
                  <a:prstClr val="black">
                    <a:tint val="75000"/>
                  </a:prstClr>
                </a:solidFill>
              </a:rPr>
              <a:t>Ph.D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6725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/>
              <a:t>Operace Pouštní bouře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příprava čs. jednotky probíhala v podřízenosti </a:t>
            </a:r>
            <a:r>
              <a:rPr lang="cs-CZ" b="1" dirty="0" smtClean="0"/>
              <a:t>Správy zahraničních vztahů Generálního štábu</a:t>
            </a:r>
          </a:p>
          <a:p>
            <a:r>
              <a:rPr lang="cs-CZ" b="1" dirty="0" smtClean="0"/>
              <a:t>jednotku tvořily </a:t>
            </a:r>
            <a:r>
              <a:rPr lang="cs-CZ" dirty="0" smtClean="0"/>
              <a:t>3 protichemické odřady, zdravotní odřad, rota týlového a technického zabezpečení, strážní rota, spojovací rota, skupina učitelů protichemického zabezpečení a chemického materiálu</a:t>
            </a:r>
          </a:p>
          <a:p>
            <a:r>
              <a:rPr lang="cs-CZ" dirty="0" smtClean="0"/>
              <a:t>vytvářeli ji z </a:t>
            </a:r>
            <a:r>
              <a:rPr lang="cs-CZ" b="1" dirty="0" smtClean="0"/>
              <a:t>56 procent vojáci z povolání </a:t>
            </a:r>
            <a:r>
              <a:rPr lang="cs-CZ" dirty="0" smtClean="0"/>
              <a:t>a dále VZS v další službě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prstClr val="white"/>
                </a:solidFill>
              </a:rPr>
              <a:t>Volitelná poznámka uživatele</a:t>
            </a:r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prstClr val="black">
                    <a:tint val="75000"/>
                  </a:prstClr>
                </a:solidFill>
              </a:rPr>
              <a:t>pplk. JUDr. PhDr. Stanislav Polnar, Ph.D. et </a:t>
            </a:r>
            <a:r>
              <a:rPr lang="cs-CZ" dirty="0" err="1">
                <a:solidFill>
                  <a:prstClr val="black">
                    <a:tint val="75000"/>
                  </a:prstClr>
                </a:solidFill>
              </a:rPr>
              <a:t>Ph.D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683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/>
              <a:t>Operace Pouštní bouře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koncem listopadu 1990 byla jednotka </a:t>
            </a:r>
            <a:r>
              <a:rPr lang="cs-CZ" b="1" dirty="0" smtClean="0"/>
              <a:t>o 169 osobách</a:t>
            </a:r>
            <a:r>
              <a:rPr lang="cs-CZ" dirty="0" smtClean="0"/>
              <a:t> připravena k nasazení</a:t>
            </a:r>
          </a:p>
          <a:p>
            <a:r>
              <a:rPr lang="cs-CZ" b="1" dirty="0" smtClean="0"/>
              <a:t>Václav Havel vydal dne 26. listopadu 1990 </a:t>
            </a:r>
            <a:r>
              <a:rPr lang="cs-CZ" dirty="0" smtClean="0"/>
              <a:t>rozkaz o vyslání čs. protichemické jednotky do Saúdskoarabského království</a:t>
            </a:r>
          </a:p>
          <a:p>
            <a:r>
              <a:rPr lang="cs-CZ" dirty="0" smtClean="0"/>
              <a:t>do prostoru rozmístění ji mezi 10. až 14. prosincem 1990 přepravilo 13 amerických transportních letounů  </a:t>
            </a:r>
            <a:r>
              <a:rPr lang="cs-CZ" dirty="0" err="1" smtClean="0"/>
              <a:t>Lockheed</a:t>
            </a:r>
            <a:r>
              <a:rPr lang="cs-CZ" dirty="0" smtClean="0"/>
              <a:t> </a:t>
            </a:r>
            <a:r>
              <a:rPr lang="cs-CZ" b="1" dirty="0" smtClean="0"/>
              <a:t>C-5 </a:t>
            </a:r>
            <a:r>
              <a:rPr lang="cs-CZ" b="1" dirty="0" err="1" smtClean="0"/>
              <a:t>Galaxy</a:t>
            </a:r>
            <a:endParaRPr lang="cs-CZ" b="1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prstClr val="white"/>
                </a:solidFill>
              </a:rPr>
              <a:t>Volitelná poznámka uživatele</a:t>
            </a:r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prstClr val="black">
                    <a:tint val="75000"/>
                  </a:prstClr>
                </a:solidFill>
              </a:rPr>
              <a:t>pplk. JUDr. PhDr. Stanislav Polnar, Ph.D. et </a:t>
            </a:r>
            <a:r>
              <a:rPr lang="cs-CZ" dirty="0" err="1">
                <a:solidFill>
                  <a:prstClr val="black">
                    <a:tint val="75000"/>
                  </a:prstClr>
                </a:solidFill>
              </a:rPr>
              <a:t>Ph.D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1858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113" y="1162843"/>
            <a:ext cx="7759774" cy="4786437"/>
          </a:xfrm>
        </p:spPr>
      </p:pic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prstClr val="white"/>
                </a:solidFill>
              </a:rPr>
              <a:t>Volitelná poznámka uživatele</a:t>
            </a:r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prstClr val="black">
                    <a:tint val="75000"/>
                  </a:prstClr>
                </a:solidFill>
              </a:rPr>
              <a:t>pplk. JUDr. PhDr. Stanislav Polnar, Ph.D. et </a:t>
            </a:r>
            <a:r>
              <a:rPr lang="cs-CZ" dirty="0" err="1">
                <a:solidFill>
                  <a:prstClr val="black">
                    <a:tint val="75000"/>
                  </a:prstClr>
                </a:solidFill>
              </a:rPr>
              <a:t>Ph.D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6031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/>
              <a:t>Operace Pouštní bouře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 Správy zahraničních vztahů fungoval neustále </a:t>
            </a:r>
            <a:r>
              <a:rPr lang="cs-CZ" b="1" dirty="0" smtClean="0"/>
              <a:t>krizový štáb </a:t>
            </a:r>
            <a:r>
              <a:rPr lang="cs-CZ" dirty="0" smtClean="0"/>
              <a:t>(zajišťoval spojení s jednotkou)</a:t>
            </a:r>
          </a:p>
          <a:p>
            <a:r>
              <a:rPr lang="cs-CZ" b="1" dirty="0" smtClean="0"/>
              <a:t>úkolem čs. jednotky </a:t>
            </a:r>
            <a:r>
              <a:rPr lang="cs-CZ" dirty="0" smtClean="0"/>
              <a:t>se stala ochrana civilních osob a jednotek při vyhlášení radiačního a chemického nebezpečí a při použití zbraní hromadného ničení v hloubce 300 km od linie dotyku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prstClr val="white"/>
                </a:solidFill>
              </a:rPr>
              <a:t>Volitelná poznámka uživatele</a:t>
            </a:r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prstClr val="black">
                    <a:tint val="75000"/>
                  </a:prstClr>
                </a:solidFill>
              </a:rPr>
              <a:t>pplk. JUDr. PhDr. Stanislav Polnar, Ph.D. et </a:t>
            </a:r>
            <a:r>
              <a:rPr lang="cs-CZ" dirty="0" err="1">
                <a:solidFill>
                  <a:prstClr val="black">
                    <a:tint val="75000"/>
                  </a:prstClr>
                </a:solidFill>
              </a:rPr>
              <a:t>Ph.D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7403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 smtClean="0"/>
              <a:t>Velitel plukovník Ján VALO</a:t>
            </a:r>
            <a:endParaRPr lang="cs-CZ" sz="2800" b="1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060848"/>
            <a:ext cx="6408712" cy="4104456"/>
          </a:xfrm>
        </p:spPr>
      </p:pic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prstClr val="white"/>
                </a:solidFill>
              </a:rPr>
              <a:t>Volitelná poznámka uživatele</a:t>
            </a:r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prstClr val="black">
                    <a:tint val="75000"/>
                  </a:prstClr>
                </a:solidFill>
              </a:rPr>
              <a:t>pplk. JUDr. PhDr. Stanislav Polnar, Ph.D. et </a:t>
            </a:r>
            <a:r>
              <a:rPr lang="cs-CZ" dirty="0" err="1">
                <a:solidFill>
                  <a:prstClr val="black">
                    <a:tint val="75000"/>
                  </a:prstClr>
                </a:solidFill>
              </a:rPr>
              <a:t>Ph.D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9921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16284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/>
              <a:t>Operace Pouštní bouře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jednotka byla dislokována ve Vojenském městě krále </a:t>
            </a:r>
            <a:r>
              <a:rPr lang="cs-CZ" dirty="0" err="1" smtClean="0"/>
              <a:t>Chálida</a:t>
            </a:r>
            <a:r>
              <a:rPr lang="cs-CZ" dirty="0" smtClean="0"/>
              <a:t> a působila po trvalou </a:t>
            </a:r>
            <a:r>
              <a:rPr lang="cs-CZ" b="1" dirty="0" smtClean="0"/>
              <a:t>hrozbou napadení iráckým raketovým dělostřelectvem</a:t>
            </a:r>
          </a:p>
          <a:p>
            <a:r>
              <a:rPr lang="cs-CZ" dirty="0" smtClean="0"/>
              <a:t>bylo vyhlašováno velké množství chemických a leteckých poplachů</a:t>
            </a:r>
          </a:p>
          <a:p>
            <a:r>
              <a:rPr lang="cs-CZ" b="1" dirty="0" smtClean="0"/>
              <a:t>17. ledna 1991 </a:t>
            </a:r>
            <a:r>
              <a:rPr lang="cs-CZ" dirty="0" smtClean="0"/>
              <a:t>začala vlastní operace Pouštní bouře americkou a britskou leteckou kampaní na cíle v Kuvajtu a Iráku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prstClr val="white"/>
                </a:solidFill>
              </a:rPr>
              <a:t>Volitelná poznámka uživatele</a:t>
            </a:r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59832" y="6356351"/>
            <a:ext cx="3055218" cy="365125"/>
          </a:xfrm>
        </p:spPr>
        <p:txBody>
          <a:bodyPr/>
          <a:lstStyle/>
          <a:p>
            <a:pPr algn="ctr"/>
            <a:r>
              <a:rPr lang="cs-CZ" dirty="0">
                <a:solidFill>
                  <a:prstClr val="black">
                    <a:tint val="75000"/>
                  </a:prstClr>
                </a:solidFill>
              </a:rPr>
              <a:t>pplk. JUDr. PhDr. Stanislav Polnar, Ph.D. et </a:t>
            </a:r>
            <a:r>
              <a:rPr lang="cs-CZ" dirty="0" err="1">
                <a:solidFill>
                  <a:prstClr val="black">
                    <a:tint val="75000"/>
                  </a:prstClr>
                </a:solidFill>
              </a:rPr>
              <a:t>Ph.D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2947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/>
              <a:t>Operace Pouštní bouře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cílem bylo získání </a:t>
            </a:r>
            <a:r>
              <a:rPr lang="cs-CZ" b="1" dirty="0" smtClean="0"/>
              <a:t>absolutní letecké nadvlády</a:t>
            </a:r>
          </a:p>
          <a:p>
            <a:r>
              <a:rPr lang="cs-CZ" dirty="0" smtClean="0"/>
              <a:t>to se podařilo a </a:t>
            </a:r>
            <a:r>
              <a:rPr lang="cs-CZ" b="1" dirty="0" smtClean="0"/>
              <a:t>24. února 1991 </a:t>
            </a:r>
            <a:r>
              <a:rPr lang="cs-CZ" dirty="0" smtClean="0"/>
              <a:t>byla zahájena pozemní fáze operace</a:t>
            </a:r>
          </a:p>
          <a:p>
            <a:r>
              <a:rPr lang="cs-CZ" dirty="0"/>
              <a:t>b</a:t>
            </a:r>
            <a:r>
              <a:rPr lang="cs-CZ" dirty="0" smtClean="0"/>
              <a:t>yl proveden </a:t>
            </a:r>
            <a:r>
              <a:rPr lang="cs-CZ" b="1" dirty="0" smtClean="0"/>
              <a:t>obchvat</a:t>
            </a:r>
            <a:r>
              <a:rPr lang="cs-CZ" dirty="0" smtClean="0"/>
              <a:t> do týlu hlavního uskupení iráckých vojsk</a:t>
            </a:r>
          </a:p>
          <a:p>
            <a:r>
              <a:rPr lang="cs-CZ" dirty="0" smtClean="0"/>
              <a:t>vítězství v bitvě o Kuvajt se stalo triumfem operačního myšlení z dob studené války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prstClr val="white"/>
                </a:solidFill>
              </a:rPr>
              <a:t>Volitelná poznámka uživatele</a:t>
            </a:r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prstClr val="black">
                    <a:tint val="75000"/>
                  </a:prstClr>
                </a:solidFill>
              </a:rPr>
              <a:t>pplk. JUDr. PhDr. Stanislav Polnar, Ph.D. et </a:t>
            </a:r>
            <a:r>
              <a:rPr lang="cs-CZ" dirty="0" err="1">
                <a:solidFill>
                  <a:prstClr val="black">
                    <a:tint val="75000"/>
                  </a:prstClr>
                </a:solidFill>
              </a:rPr>
              <a:t>Ph.D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088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 smtClean="0"/>
              <a:t>Struktura přednášky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1) Příčiny První války v Zálivu</a:t>
            </a:r>
          </a:p>
          <a:p>
            <a:r>
              <a:rPr lang="cs-CZ" dirty="0" smtClean="0"/>
              <a:t>2) Operace Pouštní bouře a československá </a:t>
            </a:r>
            <a:r>
              <a:rPr lang="cs-CZ" dirty="0"/>
              <a:t>protichemická jednotka</a:t>
            </a:r>
            <a:endParaRPr lang="cs-CZ" dirty="0" smtClean="0"/>
          </a:p>
          <a:p>
            <a:r>
              <a:rPr lang="cs-CZ" dirty="0"/>
              <a:t>3</a:t>
            </a:r>
            <a:r>
              <a:rPr lang="cs-CZ" dirty="0" smtClean="0"/>
              <a:t>) Mise generála Miroslava Vacka</a:t>
            </a:r>
          </a:p>
          <a:p>
            <a:r>
              <a:rPr lang="cs-CZ" dirty="0"/>
              <a:t>4</a:t>
            </a:r>
            <a:r>
              <a:rPr lang="cs-CZ" dirty="0" smtClean="0"/>
              <a:t>) Dopady války na naše a světové vojenství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prstClr val="white"/>
                </a:solidFill>
              </a:rPr>
              <a:t>Volitelná poznámka uživatele</a:t>
            </a:r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prstClr val="black">
                    <a:tint val="75000"/>
                  </a:prstClr>
                </a:solidFill>
              </a:rPr>
              <a:t>pplk. JUDr. PhDr. Stanislav Polnar, Ph.D. et </a:t>
            </a:r>
            <a:r>
              <a:rPr lang="cs-CZ" dirty="0" err="1">
                <a:solidFill>
                  <a:prstClr val="black">
                    <a:tint val="75000"/>
                  </a:prstClr>
                </a:solidFill>
              </a:rPr>
              <a:t>Ph.D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233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162843"/>
            <a:ext cx="8136904" cy="4979861"/>
          </a:xfrm>
        </p:spPr>
      </p:pic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prstClr val="white"/>
                </a:solidFill>
              </a:rPr>
              <a:t>Volitelná poznámka uživatele</a:t>
            </a:r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prstClr val="black">
                    <a:tint val="75000"/>
                  </a:prstClr>
                </a:solidFill>
              </a:rPr>
              <a:t>pplk. JUDr. PhDr. Stanislav Polnar, Ph.D. et </a:t>
            </a:r>
            <a:r>
              <a:rPr lang="cs-CZ" dirty="0" err="1">
                <a:solidFill>
                  <a:prstClr val="black">
                    <a:tint val="75000"/>
                  </a:prstClr>
                </a:solidFill>
              </a:rPr>
              <a:t>Ph.D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1637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/>
              <a:t>Operace Pouštní bouře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ustupující iráčtí vojáci zapalovali kuvajtská </a:t>
            </a:r>
            <a:r>
              <a:rPr lang="cs-CZ" b="1" dirty="0" smtClean="0"/>
              <a:t>ropná pole</a:t>
            </a:r>
          </a:p>
          <a:p>
            <a:r>
              <a:rPr lang="cs-CZ" dirty="0" smtClean="0"/>
              <a:t>českoslovenští chemici několikrát po 15. lednu 1991 naměřili nízké koncentrace bojových chemických látek (</a:t>
            </a:r>
            <a:r>
              <a:rPr lang="cs-CZ" b="1" dirty="0" smtClean="0"/>
              <a:t>yperit a sarin</a:t>
            </a:r>
            <a:r>
              <a:rPr lang="cs-CZ" dirty="0" smtClean="0"/>
              <a:t>)</a:t>
            </a:r>
          </a:p>
          <a:p>
            <a:r>
              <a:rPr lang="cs-CZ" dirty="0" smtClean="0"/>
              <a:t>okamžitě o tom informovali alianční velení, ale to tyto zprávy </a:t>
            </a:r>
            <a:r>
              <a:rPr lang="cs-CZ" b="1" dirty="0" smtClean="0"/>
              <a:t>ignorovalo</a:t>
            </a:r>
            <a:endParaRPr lang="cs-CZ" b="1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prstClr val="white"/>
                </a:solidFill>
              </a:rPr>
              <a:t>Volitelná poznámka uživatele</a:t>
            </a:r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prstClr val="black">
                    <a:tint val="75000"/>
                  </a:prstClr>
                </a:solidFill>
              </a:rPr>
              <a:t>pplk. JUDr. PhDr. Stanislav Polnar, Ph.D. et </a:t>
            </a:r>
            <a:r>
              <a:rPr lang="cs-CZ" dirty="0" err="1">
                <a:solidFill>
                  <a:prstClr val="black">
                    <a:tint val="75000"/>
                  </a:prstClr>
                </a:solidFill>
              </a:rPr>
              <a:t>Ph.D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3010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 smtClean="0"/>
              <a:t>Účinky yperitu </a:t>
            </a:r>
            <a:br>
              <a:rPr lang="cs-CZ" sz="2800" b="1" dirty="0" smtClean="0"/>
            </a:br>
            <a:r>
              <a:rPr lang="cs-CZ" sz="2800" b="1" dirty="0" smtClean="0"/>
              <a:t>(bojová zpuchýřující látka, leptá sliznice, používání v 1. světové válce)</a:t>
            </a:r>
            <a:endParaRPr lang="cs-CZ" sz="2800" b="1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prstClr val="white"/>
                </a:solidFill>
              </a:rPr>
              <a:t>Volitelná poznámka uživatele</a:t>
            </a:r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prstClr val="black">
                    <a:tint val="75000"/>
                  </a:prstClr>
                </a:solidFill>
              </a:rPr>
              <a:t>pplk. JUDr. PhDr. Stanislav Polnar, Ph.D. et </a:t>
            </a:r>
            <a:r>
              <a:rPr lang="cs-CZ" dirty="0" err="1">
                <a:solidFill>
                  <a:prstClr val="black">
                    <a:tint val="75000"/>
                  </a:prstClr>
                </a:solidFill>
              </a:rPr>
              <a:t>Ph.D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Zástupný symbol pro obsah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571416"/>
            <a:ext cx="5616623" cy="3672408"/>
          </a:xfrm>
        </p:spPr>
      </p:pic>
    </p:spTree>
    <p:extLst>
      <p:ext uri="{BB962C8B-B14F-4D97-AF65-F5344CB8AC3E}">
        <p14:creationId xmlns:p14="http://schemas.microsoft.com/office/powerpoint/2010/main" val="29649889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/>
              <a:t>Operace Pouštní bouře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Irák měl ve svých arzenálech zhruba </a:t>
            </a:r>
            <a:r>
              <a:rPr lang="cs-CZ" b="1" dirty="0" smtClean="0"/>
              <a:t>4000 tun </a:t>
            </a:r>
            <a:r>
              <a:rPr lang="cs-CZ" dirty="0" smtClean="0"/>
              <a:t>bojových chemických látek</a:t>
            </a:r>
          </a:p>
          <a:p>
            <a:r>
              <a:rPr lang="cs-CZ" dirty="0" smtClean="0"/>
              <a:t>výsledkem leteckých útoků mohly být rozsáhlé </a:t>
            </a:r>
            <a:r>
              <a:rPr lang="cs-CZ" b="1" dirty="0" smtClean="0"/>
              <a:t>kontaminované prostory</a:t>
            </a:r>
          </a:p>
          <a:p>
            <a:r>
              <a:rPr lang="cs-CZ" b="1" dirty="0"/>
              <a:t>p</a:t>
            </a:r>
            <a:r>
              <a:rPr lang="cs-CZ" b="1" dirty="0" smtClean="0"/>
              <a:t>lukovník Ján Valo </a:t>
            </a:r>
            <a:r>
              <a:rPr lang="cs-CZ" dirty="0" smtClean="0"/>
              <a:t>se s odstupem let domníval, že naměřené chemické látky mohly být </a:t>
            </a:r>
            <a:r>
              <a:rPr lang="cs-CZ" b="1" dirty="0" smtClean="0"/>
              <a:t>druhotným spadem </a:t>
            </a:r>
            <a:r>
              <a:rPr lang="cs-CZ" dirty="0" smtClean="0"/>
              <a:t>z vybombardovaných skladů irácké armády</a:t>
            </a:r>
            <a:endParaRPr lang="cs-CZ" b="1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prstClr val="white"/>
                </a:solidFill>
              </a:rPr>
              <a:t>Volitelná poznámka uživatele</a:t>
            </a:r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prstClr val="black">
                    <a:tint val="75000"/>
                  </a:prstClr>
                </a:solidFill>
              </a:rPr>
              <a:t>pplk. JUDr. PhDr. Stanislav Polnar, Ph.D. et </a:t>
            </a:r>
            <a:r>
              <a:rPr lang="cs-CZ" dirty="0" err="1">
                <a:solidFill>
                  <a:prstClr val="black">
                    <a:tint val="75000"/>
                  </a:prstClr>
                </a:solidFill>
              </a:rPr>
              <a:t>Ph.D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6977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/>
              <a:t>Operace Pouštní bouře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dne 5. února 1991 byla čs. jednotka doplněna o 37 výsadkářů, čímž její stavy dosáhly </a:t>
            </a:r>
            <a:r>
              <a:rPr lang="cs-CZ" b="1" dirty="0" smtClean="0"/>
              <a:t>208 osob</a:t>
            </a:r>
          </a:p>
          <a:p>
            <a:r>
              <a:rPr lang="cs-CZ" dirty="0" smtClean="0"/>
              <a:t>v průběhu následné bojové operace se jednotka přesunula </a:t>
            </a:r>
            <a:r>
              <a:rPr lang="cs-CZ" b="1" dirty="0" smtClean="0"/>
              <a:t>až k hranicím Kuvajtu</a:t>
            </a:r>
          </a:p>
          <a:p>
            <a:r>
              <a:rPr lang="cs-CZ" dirty="0" smtClean="0"/>
              <a:t>provádění radiačního a chemického průzkumu, organizace individuální a kolektivní ochrany, speciální očista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prstClr val="white"/>
                </a:solidFill>
              </a:rPr>
              <a:t>Volitelná poznámka uživatele</a:t>
            </a:r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prstClr val="black">
                    <a:tint val="75000"/>
                  </a:prstClr>
                </a:solidFill>
              </a:rPr>
              <a:t>pplk. JUDr. PhDr. Stanislav Polnar, Ph.D. et </a:t>
            </a:r>
            <a:r>
              <a:rPr lang="cs-CZ" dirty="0" err="1">
                <a:solidFill>
                  <a:prstClr val="black">
                    <a:tint val="75000"/>
                  </a:prstClr>
                </a:solidFill>
              </a:rPr>
              <a:t>Ph.D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0746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/>
              <a:t>Operace Pouštní bouře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radiační a chemický průzkum byl závislý na povětrnostních podmínkách, někdy se čs. jednotka ocitla </a:t>
            </a:r>
            <a:r>
              <a:rPr lang="cs-CZ" b="1" dirty="0" smtClean="0"/>
              <a:t>i před bojovými jednotkami prvního sledu</a:t>
            </a:r>
          </a:p>
          <a:p>
            <a:r>
              <a:rPr lang="cs-CZ" dirty="0" smtClean="0"/>
              <a:t>jednotka zakončila svou bojovou pouť několik kilometrů jižně </a:t>
            </a:r>
            <a:r>
              <a:rPr lang="cs-CZ" b="1" dirty="0" smtClean="0"/>
              <a:t>od hlavního města Kuvajtu,</a:t>
            </a:r>
            <a:r>
              <a:rPr lang="cs-CZ" dirty="0" smtClean="0"/>
              <a:t> nedaleko hořících naftových polí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prstClr val="white"/>
                </a:solidFill>
              </a:rPr>
              <a:t>Volitelná poznámka uživatele</a:t>
            </a:r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prstClr val="black">
                    <a:tint val="75000"/>
                  </a:prstClr>
                </a:solidFill>
              </a:rPr>
              <a:t>pplk. JUDr. PhDr. Stanislav Polnar, Ph.D. et </a:t>
            </a:r>
            <a:r>
              <a:rPr lang="cs-CZ" dirty="0" err="1">
                <a:solidFill>
                  <a:prstClr val="black">
                    <a:tint val="75000"/>
                  </a:prstClr>
                </a:solidFill>
              </a:rPr>
              <a:t>Ph.D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2809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188" y="1153264"/>
            <a:ext cx="7886161" cy="5014120"/>
          </a:xfrm>
        </p:spPr>
      </p:pic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prstClr val="white"/>
                </a:solidFill>
              </a:rPr>
              <a:t>Volitelná poznámka uživatele</a:t>
            </a:r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prstClr val="black">
                    <a:tint val="75000"/>
                  </a:prstClr>
                </a:solidFill>
              </a:rPr>
              <a:t>pplk. JUDr. PhDr. Stanislav Polnar, Ph.D. et </a:t>
            </a:r>
            <a:r>
              <a:rPr lang="cs-CZ" dirty="0" err="1">
                <a:solidFill>
                  <a:prstClr val="black">
                    <a:tint val="75000"/>
                  </a:prstClr>
                </a:solidFill>
              </a:rPr>
              <a:t>Ph.D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6965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/>
              <a:t>Operace Pouštní bouře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2132856"/>
            <a:ext cx="7886700" cy="4044107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válečné akce byly ukončeny na rozkaz prezidenta USA </a:t>
            </a:r>
            <a:r>
              <a:rPr lang="cs-CZ" b="1" dirty="0" smtClean="0"/>
              <a:t>dne 28. února 1991</a:t>
            </a:r>
          </a:p>
          <a:p>
            <a:r>
              <a:rPr lang="cs-CZ" dirty="0"/>
              <a:t>g</a:t>
            </a:r>
            <a:r>
              <a:rPr lang="cs-CZ" dirty="0" smtClean="0"/>
              <a:t>enerálové C. </a:t>
            </a:r>
            <a:r>
              <a:rPr lang="cs-CZ" dirty="0" err="1" smtClean="0"/>
              <a:t>Powell</a:t>
            </a:r>
            <a:r>
              <a:rPr lang="cs-CZ" dirty="0" smtClean="0"/>
              <a:t> (předseda Sboru náčelníků štábů) a N. </a:t>
            </a:r>
            <a:r>
              <a:rPr lang="cs-CZ" dirty="0" err="1" smtClean="0"/>
              <a:t>Schwarzkopf</a:t>
            </a:r>
            <a:r>
              <a:rPr lang="cs-CZ" dirty="0" smtClean="0"/>
              <a:t> (velitel koaličních armád) se shodli, že Irák nesmí být zničen z důvodu vojensko-politické </a:t>
            </a:r>
            <a:r>
              <a:rPr lang="cs-CZ" b="1" dirty="0" smtClean="0"/>
              <a:t>rovnováhy s nepřátelským Iránem</a:t>
            </a:r>
          </a:p>
          <a:p>
            <a:r>
              <a:rPr lang="cs-CZ" dirty="0"/>
              <a:t>z</a:t>
            </a:r>
            <a:r>
              <a:rPr lang="cs-CZ" dirty="0" smtClean="0"/>
              <a:t>ahynulo 85 000 Iráčanů a Aliance ztratila 313 mužů</a:t>
            </a:r>
          </a:p>
          <a:p>
            <a:r>
              <a:rPr lang="cs-CZ" dirty="0" smtClean="0"/>
              <a:t>o návratu čs. jednotky rozhodnuto 22. dubna 1991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prstClr val="white"/>
                </a:solidFill>
              </a:rPr>
              <a:t>Volitelná poznámka uživatele</a:t>
            </a:r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prstClr val="black">
                    <a:tint val="75000"/>
                  </a:prstClr>
                </a:solidFill>
              </a:rPr>
              <a:t>pplk. JUDr. PhDr. Stanislav Polnar, Ph.D. et </a:t>
            </a:r>
            <a:r>
              <a:rPr lang="cs-CZ" dirty="0" err="1">
                <a:solidFill>
                  <a:prstClr val="black">
                    <a:tint val="75000"/>
                  </a:prstClr>
                </a:solidFill>
              </a:rPr>
              <a:t>Ph.D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9396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 smtClean="0"/>
              <a:t>Mise „dobré vůle“ </a:t>
            </a:r>
            <a:r>
              <a:rPr lang="cs-CZ" sz="2800" b="1" dirty="0"/>
              <a:t>generála Miroslava Vacka</a:t>
            </a:r>
            <a:r>
              <a:rPr lang="cs-CZ" sz="2400" dirty="0"/>
              <a:t/>
            </a:r>
            <a:br>
              <a:rPr lang="cs-CZ" sz="2400" dirty="0"/>
            </a:br>
            <a:endParaRPr lang="cs-CZ" sz="2400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988840"/>
            <a:ext cx="3384375" cy="4188123"/>
          </a:xfrm>
        </p:spPr>
      </p:pic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prstClr val="white"/>
                </a:solidFill>
              </a:rPr>
              <a:t>Volitelná poznámka uživatele</a:t>
            </a:r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prstClr val="black">
                    <a:tint val="75000"/>
                  </a:prstClr>
                </a:solidFill>
              </a:rPr>
              <a:t>pplk. JUDr. PhDr. Stanislav Polnar, Ph.D. et </a:t>
            </a:r>
            <a:r>
              <a:rPr lang="cs-CZ" dirty="0" err="1">
                <a:solidFill>
                  <a:prstClr val="black">
                    <a:tint val="75000"/>
                  </a:prstClr>
                </a:solidFill>
              </a:rPr>
              <a:t>Ph.D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1904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/>
              <a:t>Mise „dobré vůle“ generála Miroslava Vacka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vedl ji bývalý NGŠ a první polistopadový ministr národní obrany </a:t>
            </a:r>
            <a:r>
              <a:rPr lang="cs-CZ" b="1" dirty="0" smtClean="0"/>
              <a:t>gen. Vacek</a:t>
            </a:r>
          </a:p>
          <a:p>
            <a:r>
              <a:rPr lang="cs-CZ" dirty="0" smtClean="0"/>
              <a:t>cílem bylo repatriovat do Československa čs. občany působící pracovně na území Iráku, jež chtěl S. Husajn použít jako </a:t>
            </a:r>
            <a:r>
              <a:rPr lang="cs-CZ" b="1" dirty="0" smtClean="0"/>
              <a:t>„živé štíty“</a:t>
            </a:r>
          </a:p>
          <a:p>
            <a:r>
              <a:rPr lang="cs-CZ" dirty="0" smtClean="0"/>
              <a:t>gen. Vacek byl do funkce vybrán přímo prezidentem V. Havlem a delegace odletěla do Bagdádu </a:t>
            </a:r>
            <a:r>
              <a:rPr lang="cs-CZ" b="1" dirty="0" smtClean="0"/>
              <a:t>dne 4. prosince 1990</a:t>
            </a:r>
            <a:endParaRPr lang="cs-CZ" b="1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prstClr val="white"/>
                </a:solidFill>
              </a:rPr>
              <a:t>Volitelná poznámka uživatele</a:t>
            </a:r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prstClr val="black">
                    <a:tint val="75000"/>
                  </a:prstClr>
                </a:solidFill>
              </a:rPr>
              <a:t>pplk. JUDr. PhDr. Stanislav Polnar, Ph.D. et </a:t>
            </a:r>
            <a:r>
              <a:rPr lang="cs-CZ" dirty="0" err="1">
                <a:solidFill>
                  <a:prstClr val="black">
                    <a:tint val="75000"/>
                  </a:prstClr>
                </a:solidFill>
              </a:rPr>
              <a:t>Ph.D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996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b="1" dirty="0"/>
              <a:t>Příčiny První války v Zálivu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nevypořádané finanční spory mezi Irákem a Kuvajtem</a:t>
            </a:r>
          </a:p>
          <a:p>
            <a:r>
              <a:rPr lang="cs-CZ" dirty="0" smtClean="0"/>
              <a:t>Kuvajt překročil v předcházejícím období limity těžby ropy o více než </a:t>
            </a:r>
            <a:r>
              <a:rPr lang="cs-CZ" b="1" dirty="0" smtClean="0"/>
              <a:t>20 procent</a:t>
            </a:r>
          </a:p>
          <a:p>
            <a:r>
              <a:rPr lang="cs-CZ" dirty="0" smtClean="0"/>
              <a:t>Irák požadoval ušlý zisk ve výši </a:t>
            </a:r>
            <a:r>
              <a:rPr lang="cs-CZ" b="1" dirty="0" smtClean="0"/>
              <a:t>22,4 miliard dolarů</a:t>
            </a:r>
          </a:p>
          <a:p>
            <a:r>
              <a:rPr lang="cs-CZ" dirty="0" smtClean="0"/>
              <a:t>irácká armáda se začala soustředit u hranic s Kuvajtem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prstClr val="white"/>
                </a:solidFill>
              </a:rPr>
              <a:t>Volitelná poznámka uživatele</a:t>
            </a:r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prstClr val="black">
                    <a:tint val="75000"/>
                  </a:prstClr>
                </a:solidFill>
              </a:rPr>
              <a:t>pplk. JUDr. PhDr. Stanislav Polnar, Ph.D. et </a:t>
            </a:r>
            <a:r>
              <a:rPr lang="cs-CZ" dirty="0" err="1">
                <a:solidFill>
                  <a:prstClr val="black">
                    <a:tint val="75000"/>
                  </a:prstClr>
                </a:solidFill>
              </a:rPr>
              <a:t>Ph.D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4431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/>
              <a:t>Mise „dobré vůle“ generála Miroslava Vacka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vezla sebou </a:t>
            </a:r>
            <a:r>
              <a:rPr lang="cs-CZ" b="1" dirty="0" smtClean="0"/>
              <a:t>„humanitární zásilku“,</a:t>
            </a:r>
            <a:r>
              <a:rPr lang="cs-CZ" dirty="0" smtClean="0"/>
              <a:t> mj. léky za tehdejších 120 000,- Kč</a:t>
            </a:r>
          </a:p>
          <a:p>
            <a:r>
              <a:rPr lang="cs-CZ" dirty="0" smtClean="0"/>
              <a:t>prošla složitými diplomatickými jednáními a skončila výrazným úspěchem</a:t>
            </a:r>
          </a:p>
          <a:p>
            <a:r>
              <a:rPr lang="cs-CZ" dirty="0" smtClean="0"/>
              <a:t>do ČSFR se vrátilo </a:t>
            </a:r>
            <a:r>
              <a:rPr lang="cs-CZ" b="1" dirty="0" smtClean="0"/>
              <a:t>38 československých občanů</a:t>
            </a:r>
            <a:r>
              <a:rPr lang="cs-CZ" dirty="0" smtClean="0"/>
              <a:t>, na Ruzyni přistáli dne 11. prosince 1990</a:t>
            </a:r>
          </a:p>
          <a:p>
            <a:r>
              <a:rPr lang="cs-CZ" dirty="0" smtClean="0"/>
              <a:t>v Iráku zůstal 1 čs. pracovník vázaný v 7 podnicích i s manželkou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prstClr val="white"/>
                </a:solidFill>
              </a:rPr>
              <a:t>Volitelná poznámka uživatele</a:t>
            </a:r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prstClr val="black">
                    <a:tint val="75000"/>
                  </a:prstClr>
                </a:solidFill>
              </a:rPr>
              <a:t>pplk. JUDr. PhDr. Stanislav Polnar, Ph.D. et </a:t>
            </a:r>
            <a:r>
              <a:rPr lang="cs-CZ" dirty="0" err="1">
                <a:solidFill>
                  <a:prstClr val="black">
                    <a:tint val="75000"/>
                  </a:prstClr>
                </a:solidFill>
              </a:rPr>
              <a:t>Ph.D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8962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/>
              <a:t>Dopady války na naše a světové vojenství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mnoho čs. vojáků odešlo po návratu z aktivní služby, též díky </a:t>
            </a:r>
            <a:r>
              <a:rPr lang="cs-CZ" b="1" dirty="0" smtClean="0"/>
              <a:t>„syndromu ze Zálivu“</a:t>
            </a:r>
          </a:p>
          <a:p>
            <a:r>
              <a:rPr lang="cs-CZ" b="1" dirty="0"/>
              <a:t>s</a:t>
            </a:r>
            <a:r>
              <a:rPr lang="cs-CZ" b="1" dirty="0" smtClean="0"/>
              <a:t>pecifické zdravotní problémy – </a:t>
            </a:r>
            <a:r>
              <a:rPr lang="cs-CZ" dirty="0" smtClean="0"/>
              <a:t>chronická únava, nespavost, deprese, bolesti hlavy, kloubů, zvracení atd.</a:t>
            </a:r>
          </a:p>
          <a:p>
            <a:r>
              <a:rPr lang="cs-CZ" dirty="0" smtClean="0"/>
              <a:t>získání </a:t>
            </a:r>
            <a:r>
              <a:rPr lang="cs-CZ" b="1" dirty="0" smtClean="0"/>
              <a:t>zkušeností</a:t>
            </a:r>
            <a:r>
              <a:rPr lang="cs-CZ" dirty="0" smtClean="0"/>
              <a:t> z mezinárodního aliančního prostředí</a:t>
            </a:r>
          </a:p>
          <a:p>
            <a:r>
              <a:rPr lang="cs-CZ" b="1" dirty="0"/>
              <a:t>š</a:t>
            </a:r>
            <a:r>
              <a:rPr lang="cs-CZ" b="1" dirty="0" smtClean="0"/>
              <a:t>íření dobrého jména Československé armády </a:t>
            </a:r>
            <a:r>
              <a:rPr lang="cs-CZ" dirty="0" smtClean="0"/>
              <a:t>– ovlivnilo to pozitivně naše přijetí (ČR) do NATO v 12. března 1999</a:t>
            </a:r>
            <a:endParaRPr lang="cs-CZ" b="1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prstClr val="white"/>
                </a:solidFill>
              </a:rPr>
              <a:t>Volitelná poznámka uživatele</a:t>
            </a:r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prstClr val="black">
                    <a:tint val="75000"/>
                  </a:prstClr>
                </a:solidFill>
              </a:rPr>
              <a:t>pplk. JUDr. PhDr. Stanislav Polnar, Ph.D. et </a:t>
            </a:r>
            <a:r>
              <a:rPr lang="cs-CZ" dirty="0" err="1">
                <a:solidFill>
                  <a:prstClr val="black">
                    <a:tint val="75000"/>
                  </a:prstClr>
                </a:solidFill>
              </a:rPr>
              <a:t>Ph.D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6579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/>
              <a:t>Dopady války na naše a světové vojenství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důležitost získání </a:t>
            </a:r>
            <a:r>
              <a:rPr lang="cs-CZ" b="1" dirty="0" smtClean="0"/>
              <a:t>absolutní vzdušné nadvlády </a:t>
            </a:r>
            <a:r>
              <a:rPr lang="cs-CZ" dirty="0" smtClean="0"/>
              <a:t>pro následné pozemní operace</a:t>
            </a:r>
          </a:p>
          <a:p>
            <a:r>
              <a:rPr lang="cs-CZ" dirty="0" smtClean="0"/>
              <a:t>důraz na pohyblivý, </a:t>
            </a:r>
            <a:r>
              <a:rPr lang="cs-CZ" b="1" dirty="0" smtClean="0"/>
              <a:t>manévrový</a:t>
            </a:r>
            <a:r>
              <a:rPr lang="cs-CZ" dirty="0" smtClean="0"/>
              <a:t> způsob boje (obchvat iráckého týlu)</a:t>
            </a:r>
          </a:p>
          <a:p>
            <a:r>
              <a:rPr lang="cs-CZ" dirty="0" smtClean="0"/>
              <a:t>důležitost </a:t>
            </a:r>
            <a:r>
              <a:rPr lang="cs-CZ" b="1" dirty="0" smtClean="0"/>
              <a:t>technické převahy</a:t>
            </a:r>
            <a:r>
              <a:rPr lang="cs-CZ" dirty="0" smtClean="0"/>
              <a:t>, </a:t>
            </a:r>
            <a:r>
              <a:rPr lang="cs-CZ" dirty="0" err="1" smtClean="0"/>
              <a:t>radioelektroniky</a:t>
            </a:r>
            <a:r>
              <a:rPr lang="cs-CZ" dirty="0" smtClean="0"/>
              <a:t> a EB</a:t>
            </a:r>
          </a:p>
          <a:p>
            <a:r>
              <a:rPr lang="cs-CZ" b="1" dirty="0" smtClean="0"/>
              <a:t>tanky</a:t>
            </a:r>
            <a:r>
              <a:rPr lang="cs-CZ" dirty="0" smtClean="0"/>
              <a:t> dohrály svou rozhodující úlohu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prstClr val="white"/>
                </a:solidFill>
              </a:rPr>
              <a:t>Volitelná poznámka uživatele</a:t>
            </a:r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prstClr val="black">
                    <a:tint val="75000"/>
                  </a:prstClr>
                </a:solidFill>
              </a:rPr>
              <a:t>pplk. JUDr. PhDr. Stanislav Polnar, Ph.D. et </a:t>
            </a:r>
            <a:r>
              <a:rPr lang="cs-CZ" dirty="0" err="1">
                <a:solidFill>
                  <a:prstClr val="black">
                    <a:tint val="75000"/>
                  </a:prstClr>
                </a:solidFill>
              </a:rPr>
              <a:t>Ph.D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5879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 smtClean="0"/>
              <a:t>Použité zdroje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2204864"/>
            <a:ext cx="7687766" cy="397209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000" dirty="0" smtClean="0"/>
          </a:p>
          <a:p>
            <a:pPr algn="just"/>
            <a:r>
              <a:rPr lang="cs-CZ" sz="2000" dirty="0" smtClean="0"/>
              <a:t>Aleš Binar a kol, Ozbrojené síly a československý stát, UO Brno 2020. </a:t>
            </a:r>
          </a:p>
          <a:p>
            <a:pPr algn="just"/>
            <a:r>
              <a:rPr lang="cs-CZ" sz="2000" dirty="0" smtClean="0"/>
              <a:t>Milan Kovář, Český lev v boji, Nakladatelství Brána, 2018.</a:t>
            </a:r>
          </a:p>
          <a:p>
            <a:pPr algn="just"/>
            <a:r>
              <a:rPr lang="cs-CZ" sz="2000" dirty="0" smtClean="0"/>
              <a:t>Oskar </a:t>
            </a:r>
            <a:r>
              <a:rPr lang="cs-CZ" sz="2000" dirty="0" err="1" smtClean="0"/>
              <a:t>Kraváček</a:t>
            </a:r>
            <a:r>
              <a:rPr lang="cs-CZ" sz="2000" dirty="0" smtClean="0"/>
              <a:t>, Ještě k Perskému zálivu, Vojenské rozhledy č. 1/1993</a:t>
            </a:r>
          </a:p>
          <a:p>
            <a:pPr algn="just"/>
            <a:r>
              <a:rPr lang="cs-CZ" sz="2000" dirty="0" smtClean="0"/>
              <a:t>Václav </a:t>
            </a:r>
            <a:r>
              <a:rPr lang="cs-CZ" sz="2000" dirty="0" err="1" smtClean="0"/>
              <a:t>Vitanovský</a:t>
            </a:r>
            <a:r>
              <a:rPr lang="cs-CZ" sz="2000" dirty="0" smtClean="0"/>
              <a:t>, K válce u Perského zálivu, Vojenské rozhledy č. 3/1992</a:t>
            </a:r>
            <a:endParaRPr lang="cs-CZ" sz="2000" dirty="0"/>
          </a:p>
          <a:p>
            <a:r>
              <a:rPr lang="cs-CZ" sz="2000" dirty="0">
                <a:solidFill>
                  <a:schemeClr val="tx2">
                    <a:lumMod val="50000"/>
                  </a:schemeClr>
                </a:solidFill>
                <a:hlinkClick r:id="rId2"/>
              </a:rPr>
              <a:t>http://www.mise.army.cz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hlinkClick r:id="rId2"/>
              </a:rPr>
              <a:t>/</a:t>
            </a:r>
            <a:endParaRPr lang="cs-CZ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cs-CZ" sz="2000" dirty="0">
              <a:solidFill>
                <a:schemeClr val="tx2">
                  <a:lumMod val="50000"/>
                </a:schemeClr>
              </a:solidFill>
            </a:endParaRPr>
          </a:p>
          <a:p>
            <a:endParaRPr lang="cs-CZ" sz="2000" dirty="0"/>
          </a:p>
          <a:p>
            <a:endParaRPr lang="cs-CZ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prstClr val="white"/>
                </a:solidFill>
              </a:rPr>
              <a:t>Volitelná poznámka uživatele</a:t>
            </a:r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prstClr val="black">
                    <a:tint val="75000"/>
                  </a:prstClr>
                </a:solidFill>
              </a:rPr>
              <a:t>pplk. JUDr. PhDr. Stanislav Polnar, Ph.D. et Ph.D. 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51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 smtClean="0"/>
              <a:t>Děkuji za pozornost. Dotazy?</a:t>
            </a:r>
            <a:endParaRPr lang="cs-CZ" sz="2800" b="1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prstClr val="white"/>
                </a:solidFill>
              </a:rPr>
              <a:t>Volitelná poznámka uživatele</a:t>
            </a:r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prstClr val="black">
                    <a:tint val="75000"/>
                  </a:prstClr>
                </a:solidFill>
              </a:rPr>
              <a:t>pplk. JUDr. PhDr. Stanislav Polnar, Ph.D. et Ph.D. 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132856"/>
            <a:ext cx="6984775" cy="4044107"/>
          </a:xfrm>
        </p:spPr>
      </p:pic>
    </p:spTree>
    <p:extLst>
      <p:ext uri="{BB962C8B-B14F-4D97-AF65-F5344CB8AC3E}">
        <p14:creationId xmlns:p14="http://schemas.microsoft.com/office/powerpoint/2010/main" val="327999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/>
              <a:t>Příčiny První války v </a:t>
            </a:r>
            <a:r>
              <a:rPr lang="cs-CZ" sz="2800" b="1" dirty="0" smtClean="0"/>
              <a:t>Zálivu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Saddám Husajn zahájil dne </a:t>
            </a:r>
            <a:r>
              <a:rPr lang="cs-CZ" b="1" dirty="0" smtClean="0"/>
              <a:t>2. srpna 1990 </a:t>
            </a:r>
            <a:r>
              <a:rPr lang="cs-CZ" dirty="0" smtClean="0"/>
              <a:t>vojenskou invazi do Kuvajtu</a:t>
            </a:r>
          </a:p>
          <a:p>
            <a:r>
              <a:rPr lang="cs-CZ" dirty="0" smtClean="0"/>
              <a:t>Kuvajt byl během dvanácti hodin obsazen a královská rodiny uprchla do Saúdské Arábie</a:t>
            </a:r>
          </a:p>
          <a:p>
            <a:r>
              <a:rPr lang="cs-CZ" dirty="0" smtClean="0"/>
              <a:t>dne 7. srpna 1990 rozhodl prezident USA George Bush o vyslání amerických jednotek na ochranu Saúdské Arábie v operaci </a:t>
            </a:r>
            <a:r>
              <a:rPr lang="cs-CZ" b="1" dirty="0" smtClean="0"/>
              <a:t>Pouštní štít</a:t>
            </a:r>
            <a:endParaRPr lang="cs-CZ" b="1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prstClr val="white"/>
                </a:solidFill>
              </a:rPr>
              <a:t>Volitelná poznámka uživatele</a:t>
            </a:r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prstClr val="black">
                    <a:tint val="75000"/>
                  </a:prstClr>
                </a:solidFill>
              </a:rPr>
              <a:t>pplk. JUDr. PhDr. Stanislav Polnar, Ph.D. et </a:t>
            </a:r>
            <a:r>
              <a:rPr lang="cs-CZ" dirty="0" err="1">
                <a:solidFill>
                  <a:prstClr val="black">
                    <a:tint val="75000"/>
                  </a:prstClr>
                </a:solidFill>
              </a:rPr>
              <a:t>Ph.D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830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 smtClean="0"/>
              <a:t>George Bush starší (1924 – 2018)</a:t>
            </a:r>
            <a:endParaRPr lang="cs-CZ" sz="2800" b="1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2488406"/>
            <a:ext cx="3312368" cy="3748906"/>
          </a:xfrm>
        </p:spPr>
      </p:pic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prstClr val="white"/>
                </a:solidFill>
              </a:rPr>
              <a:t>Volitelná poznámka uživatele</a:t>
            </a:r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prstClr val="black">
                    <a:tint val="75000"/>
                  </a:prstClr>
                </a:solidFill>
              </a:rPr>
              <a:t>pplk. JUDr. PhDr. Stanislav Polnar, Ph.D. et </a:t>
            </a:r>
            <a:r>
              <a:rPr lang="cs-CZ" dirty="0" err="1">
                <a:solidFill>
                  <a:prstClr val="black">
                    <a:tint val="75000"/>
                  </a:prstClr>
                </a:solidFill>
              </a:rPr>
              <a:t>Ph.D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734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/>
              <a:t>Příčiny První války v Zálivu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S. Husajn soustředil v Kuvajtu 430 000 mužů a vydal prohlášení, že </a:t>
            </a:r>
            <a:r>
              <a:rPr lang="cs-CZ" b="1" dirty="0" smtClean="0"/>
              <a:t>ústup nepřipadá v úvahu</a:t>
            </a:r>
          </a:p>
          <a:p>
            <a:r>
              <a:rPr lang="cs-CZ" dirty="0" smtClean="0"/>
              <a:t>diplomatické mise v Bagdádu nebyly úspěšné</a:t>
            </a:r>
          </a:p>
          <a:p>
            <a:r>
              <a:rPr lang="cs-CZ" dirty="0" smtClean="0"/>
              <a:t>postupně začal převládat pohled G. Bushe o vojenském </a:t>
            </a:r>
            <a:r>
              <a:rPr lang="cs-CZ" b="1" dirty="0" smtClean="0"/>
              <a:t>vytlačení iráckých jednotek z Kuvajtu</a:t>
            </a:r>
            <a:r>
              <a:rPr lang="cs-CZ" dirty="0" smtClean="0"/>
              <a:t> a obnově jeho suverenity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prstClr val="white"/>
                </a:solidFill>
              </a:rPr>
              <a:t>Volitelná poznámka uživatele</a:t>
            </a:r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prstClr val="black">
                    <a:tint val="75000"/>
                  </a:prstClr>
                </a:solidFill>
              </a:rPr>
              <a:t>pplk. JUDr. PhDr. Stanislav Polnar, Ph.D. et </a:t>
            </a:r>
            <a:r>
              <a:rPr lang="cs-CZ" dirty="0" err="1">
                <a:solidFill>
                  <a:prstClr val="black">
                    <a:tint val="75000"/>
                  </a:prstClr>
                </a:solidFill>
              </a:rPr>
              <a:t>Ph.D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855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/>
              <a:t>Příčiny První války v Zálivu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Mandát pro zahájení vojenských operací vycházel z </a:t>
            </a:r>
            <a:r>
              <a:rPr lang="cs-CZ" b="1" dirty="0" smtClean="0"/>
              <a:t>rezolucí Rady bezpečnosti OSN</a:t>
            </a:r>
          </a:p>
          <a:p>
            <a:r>
              <a:rPr lang="cs-CZ" b="1" dirty="0" smtClean="0"/>
              <a:t>č. 660/1990</a:t>
            </a:r>
            <a:r>
              <a:rPr lang="cs-CZ" dirty="0" smtClean="0"/>
              <a:t> – irácká agrese do Kuvajtu byla označena za hrozbu pro mezinárodní mír a bezpečnost</a:t>
            </a:r>
          </a:p>
          <a:p>
            <a:r>
              <a:rPr lang="cs-CZ" b="1" dirty="0" smtClean="0"/>
              <a:t>č. 665/1990 – </a:t>
            </a:r>
            <a:r>
              <a:rPr lang="cs-CZ" dirty="0" smtClean="0"/>
              <a:t>zmocňovala k použití síly</a:t>
            </a:r>
          </a:p>
          <a:p>
            <a:r>
              <a:rPr lang="cs-CZ" b="1" dirty="0" smtClean="0"/>
              <a:t>č. 687/1990 – </a:t>
            </a:r>
            <a:r>
              <a:rPr lang="cs-CZ" dirty="0" smtClean="0"/>
              <a:t>dala ultimátum Iráku, aby stáhl své vojenské jednotky z Kuvajtu do 15. ledna 1991</a:t>
            </a:r>
            <a:endParaRPr lang="cs-CZ" b="1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prstClr val="white"/>
                </a:solidFill>
              </a:rPr>
              <a:t>Volitelná poznámka uživatele</a:t>
            </a:r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prstClr val="black">
                    <a:tint val="75000"/>
                  </a:prstClr>
                </a:solidFill>
              </a:rPr>
              <a:t>pplk. JUDr. PhDr. Stanislav Polnar, Ph.D. et </a:t>
            </a:r>
            <a:r>
              <a:rPr lang="cs-CZ" dirty="0" err="1">
                <a:solidFill>
                  <a:prstClr val="black">
                    <a:tint val="75000"/>
                  </a:prstClr>
                </a:solidFill>
              </a:rPr>
              <a:t>Ph.D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702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/>
              <a:t>Příčiny První války v Zálivu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Saudské Arábii bylo postupně rozmístěno 750 000 vojáků, </a:t>
            </a:r>
            <a:r>
              <a:rPr lang="cs-CZ" b="1" dirty="0" smtClean="0"/>
              <a:t>70 procent z USA</a:t>
            </a:r>
          </a:p>
          <a:p>
            <a:r>
              <a:rPr lang="cs-CZ" dirty="0" smtClean="0"/>
              <a:t>72 bojových plavidel, 8 ponorek, 7 letadlových lodí, 520 letounů</a:t>
            </a:r>
          </a:p>
          <a:p>
            <a:r>
              <a:rPr lang="cs-CZ" dirty="0" smtClean="0"/>
              <a:t>1500 tanků, 750 bojových vozidel atd.</a:t>
            </a:r>
          </a:p>
          <a:p>
            <a:r>
              <a:rPr lang="cs-CZ" b="1" dirty="0" smtClean="0"/>
              <a:t>Irák disponoval </a:t>
            </a:r>
            <a:r>
              <a:rPr lang="cs-CZ" dirty="0" smtClean="0"/>
              <a:t>v oblasti 530 000 vojáky, 4000 tanky, 2700 vozidly pěchoty a 3000 dělostřeleckými systémy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prstClr val="white"/>
                </a:solidFill>
              </a:rPr>
              <a:t>Volitelná poznámka uživatele</a:t>
            </a:r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prstClr val="black">
                    <a:tint val="75000"/>
                  </a:prstClr>
                </a:solidFill>
              </a:rPr>
              <a:t>pplk. JUDr. PhDr. Stanislav Polnar, Ph.D. et </a:t>
            </a:r>
            <a:r>
              <a:rPr lang="cs-CZ" dirty="0" err="1">
                <a:solidFill>
                  <a:prstClr val="black">
                    <a:tint val="75000"/>
                  </a:prstClr>
                </a:solidFill>
              </a:rPr>
              <a:t>Ph.D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867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/>
              <a:t>Operace Pouštní bouře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17. ledna 1991 nahradila operace </a:t>
            </a:r>
            <a:r>
              <a:rPr lang="cs-CZ" b="1" dirty="0" smtClean="0"/>
              <a:t>Pouštní bouře</a:t>
            </a:r>
            <a:r>
              <a:rPr lang="cs-CZ" dirty="0" smtClean="0"/>
              <a:t> operaci Pouštní štít</a:t>
            </a:r>
          </a:p>
          <a:p>
            <a:r>
              <a:rPr lang="cs-CZ" dirty="0" smtClean="0"/>
              <a:t>po boku USA se na bojové operaci podílely armády tří civilizačních okruhů, SSSR, arabských států, Afriky, Asie, Latinské Ameriky a </a:t>
            </a:r>
            <a:r>
              <a:rPr lang="cs-CZ" b="1" dirty="0" smtClean="0"/>
              <a:t>příslušníci československého protichemického odřadu</a:t>
            </a:r>
          </a:p>
          <a:p>
            <a:r>
              <a:rPr lang="cs-CZ" dirty="0" smtClean="0"/>
              <a:t>jednalo se o první válku v moderních dějinách, která byla cíleně vedena kvůli ropě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prstClr val="white"/>
                </a:solidFill>
              </a:rPr>
              <a:t>Volitelná poznámka uživatele</a:t>
            </a:r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prstClr val="black">
                    <a:tint val="75000"/>
                  </a:prstClr>
                </a:solidFill>
              </a:rPr>
              <a:t>pplk. JUDr. PhDr. Stanislav Polnar, Ph.D. et </a:t>
            </a:r>
            <a:r>
              <a:rPr lang="cs-CZ" dirty="0" err="1">
                <a:solidFill>
                  <a:prstClr val="black">
                    <a:tint val="75000"/>
                  </a:prstClr>
                </a:solidFill>
              </a:rPr>
              <a:t>Ph.D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723010"/>
      </p:ext>
    </p:extLst>
  </p:cSld>
  <p:clrMapOvr>
    <a:masterClrMapping/>
  </p:clrMapOvr>
</p:sld>
</file>

<file path=ppt/theme/theme1.xml><?xml version="1.0" encoding="utf-8"?>
<a:theme xmlns:a="http://schemas.openxmlformats.org/drawingml/2006/main" name="FVL_CJ-pozn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VL_CJ-pozn.potx" id="{43997EDE-72B1-48A6-80B9-ADEB9FA088B4}" vid="{5C234DA7-4FFE-4A42-B529-BB9C6C650781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f242274d-c577-47b4-9953-4e44103112f8">TH64JJ3HEHY5-1611101989-41</_dlc_DocId>
    <_dlc_DocIdUrl xmlns="f242274d-c577-47b4-9953-4e44103112f8">
      <Url>https://intranet.unob.cz/dokum/_layouts/15/DocIdRedir.aspx?ID=TH64JJ3HEHY5-1611101989-41</Url>
      <Description>TH64JJ3HEHY5-1611101989-41</Description>
    </_dlc_DocIdUrl>
    <Ur_x010d_eno_x0020_pro_x0020_koho xmlns="f1dd041e-beeb-4fbf-a6d2-93ac6baccf7f">všichni</Ur_x010d_eno_x0020_pro_x0020_koho>
    <Fakulta_x002c__x0020_jin_x00e1__x0020_sou_x010d__x00e1_st xmlns="f1dd041e-beeb-4fbf-a6d2-93ac6baccf7f">FVL</Fakulta_x002c__x0020_jin_x00e1__x0020_sou_x010d__x00e1_st>
    <Akademick_x00fd__x0020_rok xmlns="f1dd041e-beeb-4fbf-a6d2-93ac6baccf7f">2016-2017</Akademick_x00fd__x0020_rok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6873CFA5090684ABBCAC097F099FA42" ma:contentTypeVersion="4" ma:contentTypeDescription="Vytvoří nový dokument" ma:contentTypeScope="" ma:versionID="3c71b086967eef39503511a86ed7339c">
  <xsd:schema xmlns:xsd="http://www.w3.org/2001/XMLSchema" xmlns:xs="http://www.w3.org/2001/XMLSchema" xmlns:p="http://schemas.microsoft.com/office/2006/metadata/properties" xmlns:ns2="f242274d-c577-47b4-9953-4e44103112f8" xmlns:ns3="f1dd041e-beeb-4fbf-a6d2-93ac6baccf7f" targetNamespace="http://schemas.microsoft.com/office/2006/metadata/properties" ma:root="true" ma:fieldsID="83b4152b36b7e32eb35c1891a4822953" ns2:_="" ns3:_="">
    <xsd:import namespace="f242274d-c577-47b4-9953-4e44103112f8"/>
    <xsd:import namespace="f1dd041e-beeb-4fbf-a6d2-93ac6baccf7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Akademick_x00fd__x0020_rok"/>
                <xsd:element ref="ns3:Fakulta_x002c__x0020_jin_x00e1__x0020_sou_x010d__x00e1_st"/>
                <xsd:element ref="ns3:Ur_x010d_eno_x0020_pro_x0020_koho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42274d-c577-47b4-9953-4e44103112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4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dd041e-beeb-4fbf-a6d2-93ac6baccf7f" elementFormDefault="qualified">
    <xsd:import namespace="http://schemas.microsoft.com/office/2006/documentManagement/types"/>
    <xsd:import namespace="http://schemas.microsoft.com/office/infopath/2007/PartnerControls"/>
    <xsd:element name="Akademick_x00fd__x0020_rok" ma:index="11" ma:displayName="Akademický rok" ma:format="Dropdown" ma:internalName="Akademick_x00fd__x0020_rok">
      <xsd:simpleType>
        <xsd:restriction base="dms:Choice">
          <xsd:enumeration value="2011-2012"/>
          <xsd:enumeration value="2012-2013"/>
          <xsd:enumeration value="2013-2014"/>
          <xsd:enumeration value="2014-2015"/>
          <xsd:enumeration value="2015-2016"/>
          <xsd:enumeration value="2016-2017"/>
          <xsd:enumeration value="2017-2018"/>
          <xsd:enumeration value="2018-2019"/>
          <xsd:enumeration value="2016-2017"/>
          <xsd:enumeration value="2017-2018"/>
          <xsd:enumeration value="2018-2019"/>
          <xsd:enumeration value="trvalá platnost"/>
        </xsd:restriction>
      </xsd:simpleType>
    </xsd:element>
    <xsd:element name="Fakulta_x002c__x0020_jin_x00e1__x0020_sou_x010d__x00e1_st" ma:index="12" ma:displayName="Fakulta, jiná součást" ma:format="Dropdown" ma:internalName="Fakulta_x002c__x0020_jin_x00e1__x0020_sou_x010d__x00e1_st">
      <xsd:simpleType>
        <xsd:restriction base="dms:Choice">
          <xsd:enumeration value="celá univerzita"/>
          <xsd:enumeration value="CJV"/>
          <xsd:enumeration value="CTVS"/>
          <xsd:enumeration value="FVL"/>
          <xsd:enumeration value="FVT"/>
          <xsd:enumeration value="FVZ"/>
          <xsd:enumeration value="ÚOPZHN"/>
        </xsd:restriction>
      </xsd:simpleType>
    </xsd:element>
    <xsd:element name="Ur_x010d_eno_x0020_pro_x0020_koho" ma:index="13" ma:displayName="Určeno pro koho" ma:format="Dropdown" ma:internalName="Ur_x010d_eno_x0020_pro_x0020_koho">
      <xsd:simpleType>
        <xsd:restriction base="dms:Choice">
          <xsd:enumeration value="studijní skupina"/>
          <xsd:enumeration value="učebna"/>
          <xsd:enumeration value="učitel"/>
          <xsd:enumeration value="všichni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0382B54-F7B3-450E-B3FE-CFD37A36F995}">
  <ds:schemaRefs>
    <ds:schemaRef ds:uri="http://schemas.microsoft.com/office/2006/documentManagement/types"/>
    <ds:schemaRef ds:uri="http://purl.org/dc/dcmitype/"/>
    <ds:schemaRef ds:uri="http://schemas.microsoft.com/office/infopath/2007/PartnerControls"/>
    <ds:schemaRef ds:uri="f1dd041e-beeb-4fbf-a6d2-93ac6baccf7f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f242274d-c577-47b4-9953-4e44103112f8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4D8B685B-1848-47A7-B660-BDAF3502A9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42274d-c577-47b4-9953-4e44103112f8"/>
    <ds:schemaRef ds:uri="f1dd041e-beeb-4fbf-a6d2-93ac6baccf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F954013-61B2-4133-A9E6-11BD107C3CA4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3D2F744E-A009-4222-9956-45E1142F897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7574</TotalTime>
  <Words>1894</Words>
  <Application>Microsoft Office PowerPoint</Application>
  <PresentationFormat>Předvádění na obrazovce (4:3)</PresentationFormat>
  <Paragraphs>185</Paragraphs>
  <Slides>34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8" baseType="lpstr">
      <vt:lpstr>Arial</vt:lpstr>
      <vt:lpstr>Calibri</vt:lpstr>
      <vt:lpstr>Times New Roman</vt:lpstr>
      <vt:lpstr>FVL_CJ-pozn</vt:lpstr>
      <vt:lpstr>Československá účast v operacích Pouštní štít a  Pouštní bouře (1990 – 1991)</vt:lpstr>
      <vt:lpstr>Struktura přednášky</vt:lpstr>
      <vt:lpstr>Příčiny První války v Zálivu </vt:lpstr>
      <vt:lpstr>Příčiny První války v Zálivu</vt:lpstr>
      <vt:lpstr>George Bush starší (1924 – 2018)</vt:lpstr>
      <vt:lpstr>Příčiny První války v Zálivu</vt:lpstr>
      <vt:lpstr>Příčiny První války v Zálivu</vt:lpstr>
      <vt:lpstr>Příčiny První války v Zálivu</vt:lpstr>
      <vt:lpstr>Operace Pouštní bouře</vt:lpstr>
      <vt:lpstr>Operace Pouštní bouře </vt:lpstr>
      <vt:lpstr>Operace Pouštní bouře </vt:lpstr>
      <vt:lpstr>Operace Pouštní bouře</vt:lpstr>
      <vt:lpstr>Operace Pouštní bouře</vt:lpstr>
      <vt:lpstr>Operace Pouštní bouře</vt:lpstr>
      <vt:lpstr>Prezentace aplikace PowerPoint</vt:lpstr>
      <vt:lpstr>Operace Pouštní bouře</vt:lpstr>
      <vt:lpstr>Velitel plukovník Ján VALO</vt:lpstr>
      <vt:lpstr>Operace Pouštní bouře</vt:lpstr>
      <vt:lpstr>Operace Pouštní bouře</vt:lpstr>
      <vt:lpstr>Prezentace aplikace PowerPoint</vt:lpstr>
      <vt:lpstr>Operace Pouštní bouře</vt:lpstr>
      <vt:lpstr>Účinky yperitu  (bojová zpuchýřující látka, leptá sliznice, používání v 1. světové válce)</vt:lpstr>
      <vt:lpstr>Operace Pouštní bouře</vt:lpstr>
      <vt:lpstr>Operace Pouštní bouře</vt:lpstr>
      <vt:lpstr>Operace Pouštní bouře</vt:lpstr>
      <vt:lpstr>Prezentace aplikace PowerPoint</vt:lpstr>
      <vt:lpstr>Operace Pouštní bouře</vt:lpstr>
      <vt:lpstr>Mise „dobré vůle“ generála Miroslava Vacka </vt:lpstr>
      <vt:lpstr>Mise „dobré vůle“ generála Miroslava Vacka</vt:lpstr>
      <vt:lpstr>Mise „dobré vůle“ generála Miroslava Vacka</vt:lpstr>
      <vt:lpstr>Dopady války na naše a světové vojenství</vt:lpstr>
      <vt:lpstr>Dopady války na naše a světové vojenství</vt:lpstr>
      <vt:lpstr>Použité zdroje</vt:lpstr>
      <vt:lpstr>Děkuji za pozornost. Dotazy?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Binar Aleš</dc:creator>
  <cp:lastModifiedBy>Polnar Stanislav</cp:lastModifiedBy>
  <cp:revision>489</cp:revision>
  <cp:lastPrinted>2015-05-18T11:06:29Z</cp:lastPrinted>
  <dcterms:created xsi:type="dcterms:W3CDTF">1601-01-01T00:00:00Z</dcterms:created>
  <dcterms:modified xsi:type="dcterms:W3CDTF">2021-10-20T08:23:22Z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0x010100A6873CFA5090684ABBCAC097F099FA42</vt:lpwstr>
  </property>
  <property fmtid="{D5CDD505-2E9C-101B-9397-08002B2CF9AE}" pid="3" name="Školní rok">
    <vt:lpwstr>325;#2016-2017|a6b90115-bf7e-4394-a16f-ddc4c4899a9a</vt:lpwstr>
  </property>
  <property fmtid="{D5CDD505-2E9C-101B-9397-08002B2CF9AE}" pid="4" name="Jazyk dokumentu">
    <vt:lpwstr>69;#CZ|046dc3f6-d335-4a82-a1b1-c7af0ded673d</vt:lpwstr>
  </property>
  <property fmtid="{D5CDD505-2E9C-101B-9397-08002B2CF9AE}" pid="5" name="Subjekt určení">
    <vt:lpwstr>171;#všichni|101a21bb-d11c-4008-a326-77964924bc4c</vt:lpwstr>
  </property>
  <property fmtid="{D5CDD505-2E9C-101B-9397-08002B2CF9AE}" pid="6" name="Klasifikace">
    <vt:lpwstr>281;#Bez klasifikace|7df1a0eb-04ec-4b97-9af9-94f2a6947eb8</vt:lpwstr>
  </property>
  <property fmtid="{D5CDD505-2E9C-101B-9397-08002B2CF9AE}" pid="7" name="Semestr">
    <vt:lpwstr>více semestrů</vt:lpwstr>
  </property>
  <property fmtid="{D5CDD505-2E9C-101B-9397-08002B2CF9AE}" pid="8" name="Fakulta, jiná součást">
    <vt:lpwstr>FVL</vt:lpwstr>
  </property>
  <property fmtid="{D5CDD505-2E9C-101B-9397-08002B2CF9AE}" pid="9" name="_dlc_DocIdItemGuid">
    <vt:lpwstr>c990a293-72b3-48a6-9fc5-daf5556d3b05</vt:lpwstr>
  </property>
  <property fmtid="{D5CDD505-2E9C-101B-9397-08002B2CF9AE}" pid="10" name="DocumentSetDescription">
    <vt:lpwstr/>
  </property>
  <property fmtid="{D5CDD505-2E9C-101B-9397-08002B2CF9AE}" pid="11" name="Určeno pro koho">
    <vt:lpwstr>všichni</vt:lpwstr>
  </property>
  <property fmtid="{D5CDD505-2E9C-101B-9397-08002B2CF9AE}" pid="12" name="Akademický rok">
    <vt:lpwstr>2016-2017</vt:lpwstr>
  </property>
</Properties>
</file>