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42"/>
  </p:notesMasterIdLst>
  <p:sldIdLst>
    <p:sldId id="320" r:id="rId6"/>
    <p:sldId id="658" r:id="rId7"/>
    <p:sldId id="624" r:id="rId8"/>
    <p:sldId id="625" r:id="rId9"/>
    <p:sldId id="626" r:id="rId10"/>
    <p:sldId id="627" r:id="rId11"/>
    <p:sldId id="628" r:id="rId12"/>
    <p:sldId id="629" r:id="rId13"/>
    <p:sldId id="630" r:id="rId14"/>
    <p:sldId id="631" r:id="rId15"/>
    <p:sldId id="632" r:id="rId16"/>
    <p:sldId id="633" r:id="rId17"/>
    <p:sldId id="634" r:id="rId18"/>
    <p:sldId id="635" r:id="rId19"/>
    <p:sldId id="636" r:id="rId20"/>
    <p:sldId id="637" r:id="rId21"/>
    <p:sldId id="638" r:id="rId22"/>
    <p:sldId id="639" r:id="rId23"/>
    <p:sldId id="640" r:id="rId24"/>
    <p:sldId id="641" r:id="rId25"/>
    <p:sldId id="642" r:id="rId26"/>
    <p:sldId id="643" r:id="rId27"/>
    <p:sldId id="644" r:id="rId28"/>
    <p:sldId id="645" r:id="rId29"/>
    <p:sldId id="646" r:id="rId30"/>
    <p:sldId id="647" r:id="rId31"/>
    <p:sldId id="648" r:id="rId32"/>
    <p:sldId id="649" r:id="rId33"/>
    <p:sldId id="650" r:id="rId34"/>
    <p:sldId id="651" r:id="rId35"/>
    <p:sldId id="652" r:id="rId36"/>
    <p:sldId id="653" r:id="rId37"/>
    <p:sldId id="654" r:id="rId38"/>
    <p:sldId id="655" r:id="rId39"/>
    <p:sldId id="656" r:id="rId40"/>
    <p:sldId id="657" r:id="rId4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Šilinger Karel" initials="ŠK" lastIdx="13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206"/>
    <a:srgbClr val="F6F6F6"/>
    <a:srgbClr val="EA0937"/>
    <a:srgbClr val="6188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67" autoAdjust="0"/>
    <p:restoredTop sz="72989" autoAdjust="0"/>
  </p:normalViewPr>
  <p:slideViewPr>
    <p:cSldViewPr snapToGrid="0">
      <p:cViewPr varScale="1">
        <p:scale>
          <a:sx n="92" d="100"/>
          <a:sy n="92" d="100"/>
        </p:scale>
        <p:origin x="2160" y="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commentAuthors" Target="commentAuthor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heme" Target="theme/theme1.xml"/><Relationship Id="rId20" Type="http://schemas.openxmlformats.org/officeDocument/2006/relationships/slide" Target="slides/slide15.xml"/><Relationship Id="rId41" Type="http://schemas.openxmlformats.org/officeDocument/2006/relationships/slide" Target="slides/slide3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D33DE-A863-494A-A539-E9EE34D519A4}" type="datetimeFigureOut">
              <a:rPr lang="cs-CZ" smtClean="0"/>
              <a:t>22.03.2024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FDD81-6558-4B39-9D9C-94BAA5A93F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193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Bitva_u_Stalingradu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cs.wikipedia.org/wiki/Rud%C3%A1_arm%C3%A1da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litary.cz/opevneni/mobilizace.html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FDD81-6558-4B39-9D9C-94BAA5A93FA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3691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83E9F7-54C2-4C06-B096-CA9B408146AD}" type="slidenum">
              <a:rPr lang="cs-CZ" altLang="cs-CZ"/>
              <a:pPr>
                <a:spcBef>
                  <a:spcPct val="0"/>
                </a:spcBef>
              </a:pPr>
              <a:t>21</a:t>
            </a:fld>
            <a:endParaRPr lang="cs-CZ" altLang="cs-CZ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 b="1"/>
              <a:t>K prostorovému a časovému sladění činnosti a ke zpomalování postupu nepřítele se určují</a:t>
            </a:r>
            <a:r>
              <a:rPr lang="cs-CZ" altLang="cs-CZ"/>
              <a:t> </a:t>
            </a:r>
            <a:r>
              <a:rPr lang="cs-CZ" altLang="cs-CZ" b="1"/>
              <a:t>(mezilehlé) čáry vedení boje na zdrženou</a:t>
            </a:r>
            <a:r>
              <a:rPr lang="cs-CZ" altLang="cs-CZ"/>
              <a:t>, jejichž </a:t>
            </a:r>
            <a:r>
              <a:rPr lang="cs-CZ" altLang="cs-CZ" b="1"/>
              <a:t>počet závisí na hloubce vedení boje</a:t>
            </a:r>
            <a:r>
              <a:rPr lang="cs-CZ" altLang="cs-CZ"/>
              <a:t> na zdrženou, </a:t>
            </a:r>
            <a:r>
              <a:rPr lang="cs-CZ" altLang="cs-CZ" b="1"/>
              <a:t>na charakteru terénu</a:t>
            </a:r>
            <a:r>
              <a:rPr lang="cs-CZ" altLang="cs-CZ"/>
              <a:t> v něm, na možnostech vlastních vojsk provádět manévr mezi nimi i na době, kterou je nutno získat zpomalováním postupu nepřítele na konečnou čáru vedení boje na zdrženou. Vzdálenost mezi jednotlivými mezilehlými čarami závisí zejména na záměru vedení boje na zdrženou, na charakteru terénu a na poměru sil a měla by být určována tak, aby umožňovala vedení manévrové bojové činnosti mezi nimi a aby útočící nepřítel byl, pokud možno, nucen před útokem na každou z nich měnit palebná postavení většiny svého dělostřelectva a znovu organizovat útok na následující z nich; zpravidla může být v rozsahu </a:t>
            </a:r>
            <a:r>
              <a:rPr lang="cs-CZ" altLang="cs-CZ" b="1"/>
              <a:t>5 až 8 km</a:t>
            </a:r>
            <a:r>
              <a:rPr lang="cs-CZ" altLang="cs-CZ"/>
              <a:t> i více.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/>
              <a:t>Mezilehlé čáry pro vedení boje na zdrženou se stanovují tak, aby BÚU a PrÚUA a jejich zadní voje mohly co nejlépe využívat výhodných terénních překážek k usměrňování a zpomalování postupu nepřítele. Volí se proto pokud možno za přírodními překážkami tak, aby umožňovaly jejich skryté opuštění, a chrání se ženijními zátarasy.</a:t>
            </a:r>
          </a:p>
        </p:txBody>
      </p:sp>
    </p:spTree>
    <p:extLst>
      <p:ext uri="{BB962C8B-B14F-4D97-AF65-F5344CB8AC3E}">
        <p14:creationId xmlns:p14="http://schemas.microsoft.com/office/powerpoint/2010/main" val="3505482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EFDD81-6558-4B39-9D9C-94BAA5A93FA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7861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442ED2-5E4C-450C-8CBE-137CB328626F}" type="slidenum">
              <a:rPr lang="cs-CZ" altLang="cs-CZ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8306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cs-CZ"/>
              <a:t>Tuto strategii použil např. Hitler v pozdních fázích </a:t>
            </a:r>
            <a:r>
              <a:rPr lang="cs-CZ" altLang="cs-CZ">
                <a:hlinkClick r:id="rId3" action="ppaction://hlinkfile" tooltip="Bitva u Stalingradu"/>
              </a:rPr>
              <a:t>bitvy u Stalingradu</a:t>
            </a:r>
            <a:r>
              <a:rPr lang="cs-CZ" altLang="cs-CZ"/>
              <a:t>, kdy tam obklíčené vojska dostala rozkaz nevzdat se a bojovat až do konce. Tím na sebe poutala značné síly </a:t>
            </a:r>
            <a:r>
              <a:rPr lang="cs-CZ" altLang="cs-CZ">
                <a:hlinkClick r:id="rId4" action="ppaction://hlinkfile" tooltip="Rudá armáda"/>
              </a:rPr>
              <a:t>Rudé armády</a:t>
            </a:r>
            <a:r>
              <a:rPr lang="cs-CZ" altLang="cs-CZ"/>
              <a:t>, které se tak nemohly zapojit do ofenzívy na západ, což ve výsledku významně zpomalilo sovětský postup a umožnilo nejjižnějším německým silám uniknout z hrozícího obklíčení a konsolidovat hroutící se jižní část východní fronty.</a:t>
            </a:r>
          </a:p>
          <a:p>
            <a:pPr eaLnBrk="1" hangingPunct="1"/>
            <a:endParaRPr lang="cs-CZ" altLang="cs-CZ"/>
          </a:p>
        </p:txBody>
      </p:sp>
      <p:sp>
        <p:nvSpPr>
          <p:cNvPr id="102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0E44F1-E0C2-4B9B-A60C-01779B2651ED}" type="slidenum">
              <a:rPr lang="cs-CZ" altLang="cs-CZ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77714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D79250-CD0D-41CA-9EBE-4A5CACA753FB}" type="slidenum">
              <a:rPr lang="cs-CZ" altLang="cs-CZ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121528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 dirty="0"/>
              <a:t>Pro obranu proti Německu jsme měli před druhou světovou válkou uzavřeny spojenecké smlouvy především s Francií. Ta vědoma si těžkostí s případnou pomocí nám diplomatickou cestou zajistila spojenectví ještě se Sovětských svazem.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dirty="0"/>
              <a:t>Československo mohlo </a:t>
            </a:r>
            <a:r>
              <a:rPr lang="cs-CZ" altLang="cs-CZ" dirty="0">
                <a:hlinkClick r:id="rId3" action="ppaction://hlinkfile"/>
              </a:rPr>
              <a:t>mobilizovat</a:t>
            </a:r>
            <a:r>
              <a:rPr lang="cs-CZ" altLang="cs-CZ" dirty="0"/>
              <a:t> přibližně stejně početnou armádu jakou mělo Německo ve stálém stavu. Přesto bylo nutné v případě konfliktu uhájit co největší část našeho území a zachovat silnou armádu nejméně po dobu, než spojenci, především Francie, stačí mobilizovat a zahájí odvetnou ofenzívu na západě Německa. Česká armáda měla za této ofenzívy vázat značnou část německých sil a tím usnadnit pozici útočící francouzské armády.</a:t>
            </a:r>
          </a:p>
          <a:p>
            <a:pPr eaLnBrk="1" hangingPunct="1">
              <a:spcBef>
                <a:spcPct val="0"/>
              </a:spcBef>
            </a:pPr>
            <a:endParaRPr lang="cs-CZ" altLang="cs-CZ" dirty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C98993-09E7-4C97-BB60-B136BA146A46}" type="slidenum">
              <a:rPr lang="cs-CZ" altLang="cs-CZ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21622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8DA1CF-3276-4BBB-AD74-3E5B00A568A4}" type="slidenum">
              <a:rPr lang="cs-CZ" altLang="cs-CZ"/>
              <a:pPr>
                <a:spcBef>
                  <a:spcPct val="0"/>
                </a:spcBef>
              </a:pPr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957679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6ECAFD7-90CA-4C9F-90B0-84B5F8A8629D}" type="slidenum">
              <a:rPr lang="cs-CZ" altLang="cs-CZ"/>
              <a:pPr>
                <a:spcBef>
                  <a:spcPct val="0"/>
                </a:spcBef>
              </a:pPr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495228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9B628A-18A9-48A9-AF8F-89373C9F6779}" type="slidenum">
              <a:rPr lang="cs-CZ" altLang="cs-CZ"/>
              <a:pPr>
                <a:spcBef>
                  <a:spcPct val="0"/>
                </a:spcBef>
              </a:pPr>
              <a:t>20</a:t>
            </a:fld>
            <a:endParaRPr lang="cs-CZ" altLang="cs-CZ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cs-CZ" altLang="cs-CZ" dirty="0"/>
              <a:t>Při řešení možné hloubky a šířky prostoru boje na zdrženou mechanizované brigády jsem na základě analýzy odborné literatury, dokumentace cvičení Canon </a:t>
            </a:r>
            <a:r>
              <a:rPr lang="cs-CZ" altLang="cs-CZ" dirty="0" err="1"/>
              <a:t>Cloud</a:t>
            </a:r>
            <a:r>
              <a:rPr lang="cs-CZ" altLang="cs-CZ" dirty="0"/>
              <a:t> 2002, cvičení </a:t>
            </a:r>
            <a:r>
              <a:rPr lang="cs-CZ" altLang="cs-CZ" dirty="0" err="1"/>
              <a:t>Moravien</a:t>
            </a:r>
            <a:r>
              <a:rPr lang="cs-CZ" altLang="cs-CZ" dirty="0"/>
              <a:t> </a:t>
            </a:r>
            <a:r>
              <a:rPr lang="cs-CZ" altLang="cs-CZ" dirty="0" err="1"/>
              <a:t>Shield</a:t>
            </a:r>
            <a:r>
              <a:rPr lang="cs-CZ" altLang="cs-CZ" dirty="0"/>
              <a:t> a výsledku expertního rozhovoru došel k závěru, že BÚU  může vést boj na zdrženou v prostoru boje na zdrženou širokém 25 – 35 km a hlubokém 70 km i více a </a:t>
            </a:r>
            <a:r>
              <a:rPr lang="cs-CZ" altLang="cs-CZ" dirty="0" err="1"/>
              <a:t>PrÚU</a:t>
            </a:r>
            <a:r>
              <a:rPr lang="cs-CZ" altLang="cs-CZ" dirty="0"/>
              <a:t> širokém 5 – 8 km a hlubokém 25 km ;</a:t>
            </a:r>
          </a:p>
        </p:txBody>
      </p:sp>
    </p:spTree>
    <p:extLst>
      <p:ext uri="{BB962C8B-B14F-4D97-AF65-F5344CB8AC3E}">
        <p14:creationId xmlns:p14="http://schemas.microsoft.com/office/powerpoint/2010/main" val="3926317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1220026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6510638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515762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22.03.2024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22.03.2024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439579-34D8-479A-B974-B041F25F9F2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93249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graphicFrame>
        <p:nvGraphicFramePr>
          <p:cNvPr id="24" name="Tabulka 2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19045555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6510638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515762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22.03.2024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22.03.2024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22.03.2024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22.03.2024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22.03.2024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22.03.2024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22.03.2024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6A58-7A36-4533-8DE5-521D633956D1}" type="datetimeFigureOut">
              <a:rPr lang="cs-CZ" smtClean="0"/>
              <a:t>22.03.2024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48497703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fvl.unob.cz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  <p:graphicFrame>
        <p:nvGraphicFramePr>
          <p:cNvPr id="9" name="Tabulka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56429231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6510638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515762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292" y="127642"/>
            <a:ext cx="5176217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/>
              <a:t>Taktika</a:t>
            </a:r>
            <a:endParaRPr lang="cs-CZ" alt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plk. Ing. Jan Drozd, Ph.D.(CZE)</a:t>
            </a:r>
          </a:p>
        </p:txBody>
      </p:sp>
      <p:sp>
        <p:nvSpPr>
          <p:cNvPr id="3076" name="Zástupný symbol pro datum 3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1400" dirty="0"/>
          </a:p>
        </p:txBody>
      </p:sp>
    </p:spTree>
    <p:extLst>
      <p:ext uri="{BB962C8B-B14F-4D97-AF65-F5344CB8AC3E}">
        <p14:creationId xmlns:p14="http://schemas.microsoft.com/office/powerpoint/2010/main" val="1908754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69468"/>
            <a:ext cx="8712968" cy="5173390"/>
          </a:xfrm>
          <a:solidFill>
            <a:schemeClr val="accent1">
              <a:lumMod val="40000"/>
              <a:lumOff val="60000"/>
            </a:schemeClr>
          </a:solidFill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8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Může být prováděn: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krycími silami nebo ustupujícími hlavními silami při vedení obrany;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jako součást manévrové obrany;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krycími silami při střetnutí s přesilou při postupu k navázání dotyku s nepřítelem;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krycími silami při ústupu;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 rámci střetného boje;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jako klamný prostředek před přechodem do protiútoku.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8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>
          <a:xfrm>
            <a:off x="251520" y="116632"/>
            <a:ext cx="8712968" cy="634082"/>
          </a:xfr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>
            <a:lvl1pPr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pl-PL" sz="4000" dirty="0"/>
              <a:t>BOJ NA ZDRŽENOU</a:t>
            </a:r>
          </a:p>
        </p:txBody>
      </p:sp>
    </p:spTree>
    <p:extLst>
      <p:ext uri="{BB962C8B-B14F-4D97-AF65-F5344CB8AC3E}">
        <p14:creationId xmlns:p14="http://schemas.microsoft.com/office/powerpoint/2010/main" val="273041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51520" y="1032588"/>
            <a:ext cx="8712968" cy="6340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pl-PL" sz="2800" b="1" dirty="0"/>
              <a:t>FAKTORY PRO ÚSPĚŠNÉ VEDENÍ BOJE NA ZDRŽENOU</a:t>
            </a:r>
          </a:p>
        </p:txBody>
      </p:sp>
      <p:grpSp>
        <p:nvGrpSpPr>
          <p:cNvPr id="2" name="Skupina 1"/>
          <p:cNvGrpSpPr/>
          <p:nvPr/>
        </p:nvGrpSpPr>
        <p:grpSpPr>
          <a:xfrm>
            <a:off x="171326" y="1749778"/>
            <a:ext cx="8793162" cy="4583289"/>
            <a:chOff x="100013" y="1041400"/>
            <a:chExt cx="8793162" cy="5486400"/>
          </a:xfrm>
        </p:grpSpPr>
        <p:sp>
          <p:nvSpPr>
            <p:cNvPr id="5" name="Ovál 4"/>
            <p:cNvSpPr/>
            <p:nvPr/>
          </p:nvSpPr>
          <p:spPr>
            <a:xfrm>
              <a:off x="100013" y="1041400"/>
              <a:ext cx="3097212" cy="1223963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cs-CZ" b="1" dirty="0"/>
                <a:t>Zpravodajská činnost</a:t>
              </a:r>
              <a:endParaRPr lang="cs-CZ" dirty="0"/>
            </a:p>
          </p:txBody>
        </p:sp>
        <p:sp>
          <p:nvSpPr>
            <p:cNvPr id="6" name="Ovál 5"/>
            <p:cNvSpPr/>
            <p:nvPr/>
          </p:nvSpPr>
          <p:spPr>
            <a:xfrm>
              <a:off x="100013" y="3860800"/>
              <a:ext cx="3097212" cy="1223963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cs-CZ" b="1" dirty="0"/>
                <a:t>Terén</a:t>
              </a:r>
              <a:endParaRPr lang="cs-CZ" dirty="0"/>
            </a:p>
          </p:txBody>
        </p:sp>
        <p:sp>
          <p:nvSpPr>
            <p:cNvPr id="7" name="Ovál 6"/>
            <p:cNvSpPr/>
            <p:nvPr/>
          </p:nvSpPr>
          <p:spPr>
            <a:xfrm>
              <a:off x="114300" y="2414588"/>
              <a:ext cx="3095625" cy="1223962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cs-CZ" b="1" dirty="0"/>
                <a:t>Kombinace pohybu a palby</a:t>
              </a:r>
              <a:endParaRPr lang="cs-CZ" dirty="0"/>
            </a:p>
          </p:txBody>
        </p:sp>
        <p:sp>
          <p:nvSpPr>
            <p:cNvPr id="8" name="Ovál 7"/>
            <p:cNvSpPr/>
            <p:nvPr/>
          </p:nvSpPr>
          <p:spPr>
            <a:xfrm>
              <a:off x="5724525" y="3878263"/>
              <a:ext cx="3095625" cy="1223962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cs-CZ" b="1" dirty="0"/>
                <a:t>Blokování</a:t>
              </a:r>
              <a:endParaRPr lang="cs-CZ" dirty="0"/>
            </a:p>
          </p:txBody>
        </p:sp>
        <p:sp>
          <p:nvSpPr>
            <p:cNvPr id="9" name="Ovál 8"/>
            <p:cNvSpPr/>
            <p:nvPr/>
          </p:nvSpPr>
          <p:spPr>
            <a:xfrm>
              <a:off x="5724525" y="2420938"/>
              <a:ext cx="3095625" cy="1223962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cs-CZ" b="1" dirty="0"/>
                <a:t>Prostor</a:t>
              </a:r>
              <a:endParaRPr lang="cs-CZ" dirty="0"/>
            </a:p>
          </p:txBody>
        </p:sp>
        <p:sp>
          <p:nvSpPr>
            <p:cNvPr id="10" name="Ovál 9"/>
            <p:cNvSpPr/>
            <p:nvPr/>
          </p:nvSpPr>
          <p:spPr>
            <a:xfrm>
              <a:off x="5795963" y="1041400"/>
              <a:ext cx="3097212" cy="1223963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cs-CZ" b="1" dirty="0"/>
                <a:t>Čas</a:t>
              </a:r>
              <a:endParaRPr lang="cs-CZ" dirty="0"/>
            </a:p>
          </p:txBody>
        </p:sp>
        <p:sp>
          <p:nvSpPr>
            <p:cNvPr id="12" name="Ovál 11"/>
            <p:cNvSpPr/>
            <p:nvPr/>
          </p:nvSpPr>
          <p:spPr>
            <a:xfrm>
              <a:off x="3055938" y="1041400"/>
              <a:ext cx="3095625" cy="1223963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cs-CZ" b="1" dirty="0"/>
                <a:t>Aktivní činnost</a:t>
              </a:r>
              <a:endParaRPr lang="cs-CZ" dirty="0"/>
            </a:p>
          </p:txBody>
        </p:sp>
        <p:sp>
          <p:nvSpPr>
            <p:cNvPr id="13" name="Ovál 12"/>
            <p:cNvSpPr/>
            <p:nvPr/>
          </p:nvSpPr>
          <p:spPr>
            <a:xfrm>
              <a:off x="3055938" y="2420938"/>
              <a:ext cx="3095625" cy="1223962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cs-CZ" b="1" dirty="0"/>
                <a:t>Udržování dotyku</a:t>
              </a:r>
              <a:endParaRPr lang="cs-CZ" dirty="0"/>
            </a:p>
          </p:txBody>
        </p:sp>
        <p:sp>
          <p:nvSpPr>
            <p:cNvPr id="14" name="Ovál 13"/>
            <p:cNvSpPr/>
            <p:nvPr/>
          </p:nvSpPr>
          <p:spPr>
            <a:xfrm>
              <a:off x="3055938" y="3878263"/>
              <a:ext cx="3095625" cy="1223962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cs-CZ" b="1" dirty="0"/>
                <a:t>Tvorba záloh</a:t>
              </a:r>
              <a:endParaRPr lang="cs-CZ" dirty="0"/>
            </a:p>
          </p:txBody>
        </p:sp>
        <p:sp>
          <p:nvSpPr>
            <p:cNvPr id="15" name="Ovál 14"/>
            <p:cNvSpPr/>
            <p:nvPr/>
          </p:nvSpPr>
          <p:spPr>
            <a:xfrm>
              <a:off x="1670050" y="5289550"/>
              <a:ext cx="3095625" cy="1223963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cs-CZ" b="1" dirty="0"/>
                <a:t>Bezpečnost a ochrana</a:t>
              </a:r>
              <a:endParaRPr lang="cs-CZ" dirty="0"/>
            </a:p>
          </p:txBody>
        </p:sp>
        <p:sp>
          <p:nvSpPr>
            <p:cNvPr id="16" name="Ovál 15"/>
            <p:cNvSpPr/>
            <p:nvPr/>
          </p:nvSpPr>
          <p:spPr>
            <a:xfrm>
              <a:off x="4746625" y="5303838"/>
              <a:ext cx="3097213" cy="1223962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cs-CZ" b="1" dirty="0"/>
                <a:t>Zachování volnosti pohybu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168300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261938" y="1916113"/>
            <a:ext cx="82804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200" b="1">
                <a:solidFill>
                  <a:srgbClr val="FF0000"/>
                </a:solidFill>
              </a:rPr>
              <a:t>Faktory pro úspěšné vedení boje na zdrženou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36538" y="1842250"/>
            <a:ext cx="8712200" cy="172226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Zpravodajská činnost -  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důležitý je nepřetržitý tok přesných zpravodajských informací: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zpravodajských zdrojů;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od jednotek prvního sledu.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b="1" u="sng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36538" y="3638374"/>
            <a:ext cx="8712200" cy="12002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defPPr>
              <a:defRPr lang="en-US"/>
            </a:defPPr>
            <a:lvl1pPr indent="0" algn="just" defTabSz="914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 sz="2400" b="1" u="sng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440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lt1"/>
                </a:solidFill>
              </a:defRPr>
            </a:lvl2pPr>
            <a:lvl3pPr marL="1143000" indent="-228600" defTabSz="9144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lt1"/>
                </a:solidFill>
              </a:defRPr>
            </a:lvl3pPr>
            <a:lvl4pPr marL="1600200" indent="-228600" defTabSz="9144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lt1"/>
                </a:solidFill>
              </a:defRPr>
            </a:lvl4pPr>
            <a:lvl5pPr marL="2057400" indent="-228600" defTabSz="9144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lt1"/>
                </a:solidFill>
              </a:defRPr>
            </a:lvl5pPr>
            <a:lvl6pPr marL="2514600" indent="-228600" defTabSz="9144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lt1"/>
                </a:solidFill>
              </a:defRPr>
            </a:lvl6pPr>
            <a:lvl7pPr marL="2971800" indent="-228600" defTabSz="9144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lt1"/>
                </a:solidFill>
              </a:defRPr>
            </a:lvl7pPr>
            <a:lvl8pPr marL="3429000" indent="-228600" defTabSz="9144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lt1"/>
                </a:solidFill>
              </a:defRPr>
            </a:lvl8pPr>
            <a:lvl9pPr marL="3886200" indent="-228600" defTabSz="9144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Kombinace pohybu a palby </a:t>
            </a:r>
            <a:r>
              <a:rPr lang="cs-CZ" b="0" u="none" dirty="0"/>
              <a:t>- vojska vedoucí boj na zdrženou budou využívat manévr a palbu, aby se mohly odpoutat a přesunout do nového postavení.</a:t>
            </a:r>
          </a:p>
          <a:p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36538" y="4986338"/>
            <a:ext cx="8712200" cy="1278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Terén - 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vojska musí co nejlépe využívat terén, čímž nutí nepřítele provádět časově náročné operace </a:t>
            </a:r>
            <a:b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 získání území.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b="1" u="sng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35770" y="1078101"/>
            <a:ext cx="8712968" cy="6340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pl-PL" sz="2800" b="1" dirty="0"/>
              <a:t>FAKTORY PRO ÚSPĚŠNÉ VEDENÍ BOJE NA ZDRŽENOU</a:t>
            </a:r>
          </a:p>
        </p:txBody>
      </p:sp>
    </p:spTree>
    <p:extLst>
      <p:ext uri="{BB962C8B-B14F-4D97-AF65-F5344CB8AC3E}">
        <p14:creationId xmlns:p14="http://schemas.microsoft.com/office/powerpoint/2010/main" val="63208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249237" y="1742547"/>
            <a:ext cx="8713788" cy="30354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Terén by měl být vybrán tak, aby: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měl dobré přirozené překážky nebo překážky, </a:t>
            </a:r>
            <a:b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jež lze snadno zdokonalit;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umožňoval dobré pozorování a prostory ovládané palbou pro síly zdržující postup;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umožňoval snadné odpoutání sil vedoucích boj na zdrženou.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b="1" u="sng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9137" y="4778023"/>
            <a:ext cx="8712200" cy="14534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Čas: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čas k dispozici vlastním vojskům připravit si postavení;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doba zdržení, která má být nepříteli vnucena.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b="1" u="sng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50057" y="974588"/>
            <a:ext cx="8712968" cy="6340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pl-PL" sz="2800" b="1" dirty="0"/>
              <a:t>FAKTORY PRO ÚSPĚŠNÉ VEDENÍ BOJE NA ZDRŽENOU</a:t>
            </a:r>
          </a:p>
        </p:txBody>
      </p:sp>
    </p:spTree>
    <p:extLst>
      <p:ext uri="{BB962C8B-B14F-4D97-AF65-F5344CB8AC3E}">
        <p14:creationId xmlns:p14="http://schemas.microsoft.com/office/powerpoint/2010/main" val="2755346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250700" y="1755274"/>
            <a:ext cx="8713788" cy="120148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Prostor - 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prostor musí mít dostatečnou hloubku, </a:t>
            </a:r>
            <a:b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aby umožnil vedení boje na zdrženou. Je-li hloubka omezena, zkrátí se délka zdržení.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b="1" u="sng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22125" y="3156832"/>
            <a:ext cx="8712200" cy="13096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Blokování - 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zadržování nepřítele v prostoru, v němž v dané fázi bojové činnosti nasadil nedostatečné síly, přičemž vlastní síly nejsou schopny dokončit obklíčení nebo jeho zničení.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22125" y="4637793"/>
            <a:ext cx="8712200" cy="16162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Aktivní činnosti - 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 průběhu vedení boje na zdrženou musí velitelé aktivně využívat každé vhodné příležitosti k vedení jakýchkoli forem aktivní činnosti, umožňující třeba jen dočasné přebírání iniciativy (protizteče, léčky apod.).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b="1" u="sng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50700" y="1021154"/>
            <a:ext cx="8712968" cy="6340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pl-PL" sz="2800" b="1" dirty="0"/>
              <a:t>FAKTORY PRO ÚSPĚŠNÉ VEDENÍ BOJE NA ZDRŽENOU</a:t>
            </a:r>
          </a:p>
        </p:txBody>
      </p:sp>
    </p:spTree>
    <p:extLst>
      <p:ext uri="{BB962C8B-B14F-4D97-AF65-F5344CB8AC3E}">
        <p14:creationId xmlns:p14="http://schemas.microsoft.com/office/powerpoint/2010/main" val="511508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222250" y="1614841"/>
            <a:ext cx="8712200" cy="16356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Udržování dotyku - 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jednotky určené k</a:t>
            </a: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vedení boje na zdrženou musí udržovat dotyk s nepřítelem, </a:t>
            </a:r>
            <a:b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aby měly neustálý přehled o jeho činnosti a předešly tak možnosti překvapení z jeho strany.</a:t>
            </a:r>
            <a:endParaRPr lang="cs-CZ" sz="2400" b="1" u="sng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22250" y="4634089"/>
            <a:ext cx="8712200" cy="158608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Tvorba záloh - 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vedení boje na zdrženou v širokém pásmu vyžaduje vytváření záloh různého určení </a:t>
            </a:r>
            <a:b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 složení.  Tyto zálohy slouží k řešení složitých situací v  průběhu boje na zdrženou.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b="1" u="sng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08782" y="980759"/>
            <a:ext cx="8712968" cy="6340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pl-PL" sz="2800" b="1" dirty="0"/>
              <a:t>FAKTORY PRO ÚSPĚŠNÉ VEDENÍ BOJE NA ZDRŽENOU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09550" y="3470628"/>
            <a:ext cx="8712200" cy="943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Zachování volnosti jednání – 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spočívá v organizaci sil tak</a:t>
            </a: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aby byly schopny čelit neočekávaným situacím.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b="1" u="sng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98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222250" y="2157941"/>
            <a:ext cx="8712200" cy="16577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Bezpečnost a ochrana - 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jsou zásadní pro síly vedoucí boj na zdrženou, aby se vyhnuly překvapení a vyvarovaly se nechtěnému rozhodujícímu střetnutí. Zahrnuje zejména ochranu kritických bodů, ochranu boků.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b="1" u="sng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22250" y="4292600"/>
            <a:ext cx="8712200" cy="81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Klamání - 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nutné pro snížení přirozené zranitelnosti vojsk v průběhu přesunu do hloubky prostoru obrany.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b="1" u="sng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22250" y="1046903"/>
            <a:ext cx="8712968" cy="6340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pl-PL" sz="2800" b="1" dirty="0"/>
              <a:t>FAKTORY PRO ÚSPĚŠNÉ VEDENÍ BOJE NA ZDRŽENOU</a:t>
            </a:r>
          </a:p>
        </p:txBody>
      </p:sp>
    </p:spTree>
    <p:extLst>
      <p:ext uri="{BB962C8B-B14F-4D97-AF65-F5344CB8AC3E}">
        <p14:creationId xmlns:p14="http://schemas.microsoft.com/office/powerpoint/2010/main" val="143547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51520" y="928723"/>
            <a:ext cx="8712968" cy="6340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pl-PL" sz="2800" b="1" dirty="0"/>
              <a:t>Všeobecné zásady vedení boje na zdrženou</a:t>
            </a:r>
          </a:p>
        </p:txBody>
      </p:sp>
      <p:sp>
        <p:nvSpPr>
          <p:cNvPr id="25605" name="Obdélník 1"/>
          <p:cNvSpPr>
            <a:spLocks noChangeArrowheads="1"/>
          </p:cNvSpPr>
          <p:nvPr/>
        </p:nvSpPr>
        <p:spPr bwMode="auto">
          <a:xfrm>
            <a:off x="251520" y="1562805"/>
            <a:ext cx="8569325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sv-SE" altLang="cs-CZ" sz="2000" dirty="0"/>
              <a:t>bude prováděn zpravidla v důsledku</a:t>
            </a:r>
            <a:r>
              <a:rPr lang="cs-CZ" altLang="cs-CZ" sz="2000" dirty="0"/>
              <a:t> (dočasně) neúspěšného průběhu vedení obrany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sz="2000" dirty="0"/>
              <a:t>Útvary a svazky se budou snažit zdržovat postup protivníka na mezilehlých čarách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sz="2000" dirty="0"/>
              <a:t>je nutné předpokládat (stanovit) dostatečnou hloubku prostoru vedení boje na zdrženou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sz="2000" dirty="0"/>
              <a:t>připravit nezbytný počet mezilehlých (obranných) čar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sz="2000" dirty="0"/>
              <a:t>vyžaduje od všech velitelů samostatnost, rozhodnost a především pružné velení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sz="2000" dirty="0"/>
              <a:t>je zpravidla zahájen vyjitím (vyvedením hlavních sil) </a:t>
            </a:r>
            <a:r>
              <a:rPr lang="pl-PL" altLang="cs-CZ" sz="2000" dirty="0"/>
              <a:t>z přímého dotyku s protivníkem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sz="2000" dirty="0"/>
              <a:t>je nutno věnovat zvýšenou pozornost organizaci protivzdušné obrany a boji s tanky a obrněnými cíli protivníka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sz="2000" dirty="0"/>
              <a:t>zpravidla umožňuje vytvářet podmínky k soustřeďování sil a k zastavení postupu protivníka na konečné čáře vedení boje na zdrženou</a:t>
            </a:r>
          </a:p>
        </p:txBody>
      </p:sp>
    </p:spTree>
    <p:extLst>
      <p:ext uri="{BB962C8B-B14F-4D97-AF65-F5344CB8AC3E}">
        <p14:creationId xmlns:p14="http://schemas.microsoft.com/office/powerpoint/2010/main" val="3832490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209876" y="2191808"/>
            <a:ext cx="8712200" cy="39719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 vedení boje na zdrženou se: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zpravidla se určuje </a:t>
            </a:r>
            <a:r>
              <a:rPr lang="cs-CZ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pásmo vedení boje na zdrženou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 algn="just" fontAlgn="auto">
              <a:spcAft>
                <a:spcPts val="0"/>
              </a:spcAft>
              <a:defRPr/>
            </a:pPr>
            <a:endParaRPr lang="cs-CZ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v některých případech pouze </a:t>
            </a:r>
            <a:r>
              <a:rPr lang="cs-CZ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všeobecný směr vedení boje na zdrženou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79776" y="967672"/>
            <a:ext cx="7772400" cy="1224136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sz="4000" dirty="0"/>
              <a:t>2. </a:t>
            </a:r>
            <a:r>
              <a:rPr lang="pl-PL" sz="4000" dirty="0"/>
              <a:t>Prostorové a časové vymezení boje na zdrženou</a:t>
            </a:r>
          </a:p>
        </p:txBody>
      </p:sp>
    </p:spTree>
    <p:extLst>
      <p:ext uri="{BB962C8B-B14F-4D97-AF65-F5344CB8AC3E}">
        <p14:creationId xmlns:p14="http://schemas.microsoft.com/office/powerpoint/2010/main" val="4223339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201966" y="1010709"/>
            <a:ext cx="8713787" cy="51417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Čáry vedení boje na zdrženou:</a:t>
            </a:r>
            <a:endParaRPr lang="cs-CZ" sz="2400" u="sng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mezilehlé čáry vedení boje na zdrženou</a:t>
            </a:r>
          </a:p>
          <a:p>
            <a:pPr lvl="1" algn="just" fontAlgn="auto">
              <a:spcAft>
                <a:spcPts val="0"/>
              </a:spcAft>
              <a:defRPr/>
            </a:pP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počet závisí na hloubce vedení boje na zdrženou, na charakteru terénu v něm, na možnostech vlastních vojsk provádět manévr mezi nimi i na době, kterou je nutno získat zpomalováním postupu nepřítele </a:t>
            </a:r>
            <a:r>
              <a:rPr lang="cs-CZ" sz="2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na konečnou čáru vedení boje na zdrženou.</a:t>
            </a:r>
          </a:p>
          <a:p>
            <a:pPr lvl="1" algn="just" fontAlgn="auto">
              <a:spcAft>
                <a:spcPts val="0"/>
              </a:spcAft>
              <a:defRPr/>
            </a:pP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vzdálenost mezi jednotlivými mezilehlými čarami závisí zejména na záměru vedení boje na zdrženou, na charakteru terénu a na poměru sil. Zpravidla může být tato vzdálenost v rozsahu 5 až 8 km i více.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b="1" u="sng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048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1825" y="1608138"/>
            <a:ext cx="7886700" cy="873125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/>
              <a:t>Literatura: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type="body" idx="1"/>
          </p:nvPr>
        </p:nvSpPr>
        <p:spPr>
          <a:xfrm>
            <a:off x="571500" y="2935288"/>
            <a:ext cx="8128000" cy="2820987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cs-CZ" altLang="cs-CZ" sz="2000" b="1" dirty="0"/>
              <a:t>Pozemní síly v operacích Pub-31-10-01</a:t>
            </a:r>
          </a:p>
          <a:p>
            <a:pPr algn="just">
              <a:lnSpc>
                <a:spcPct val="120000"/>
              </a:lnSpc>
            </a:pPr>
            <a:r>
              <a:rPr lang="cs-CZ" altLang="cs-CZ" sz="2000" b="1" dirty="0"/>
              <a:t>Taktika pozemních sil Pub-31-10-02</a:t>
            </a:r>
          </a:p>
          <a:p>
            <a:pPr algn="just">
              <a:lnSpc>
                <a:spcPct val="120000"/>
              </a:lnSpc>
            </a:pPr>
            <a:r>
              <a:rPr lang="en-US" altLang="cs-CZ" sz="2000" b="1" dirty="0"/>
              <a:t>Allied Land Tactics</a:t>
            </a:r>
            <a:r>
              <a:rPr lang="cs-CZ" altLang="cs-CZ" sz="2000" b="1" dirty="0"/>
              <a:t> </a:t>
            </a:r>
            <a:r>
              <a:rPr lang="en-US" altLang="cs-CZ" sz="2000" b="1" dirty="0"/>
              <a:t>ATP 3.2.1</a:t>
            </a:r>
            <a:endParaRPr lang="cs-CZ" altLang="cs-CZ" sz="2000" b="1" dirty="0"/>
          </a:p>
          <a:p>
            <a:pPr algn="just" eaLnBrk="1" hangingPunct="1">
              <a:lnSpc>
                <a:spcPct val="120000"/>
              </a:lnSpc>
            </a:pPr>
            <a:r>
              <a:rPr lang="cs-CZ" altLang="cs-CZ" sz="2000" b="1" dirty="0">
                <a:solidFill>
                  <a:srgbClr val="FF0000"/>
                </a:solidFill>
              </a:rPr>
              <a:t>Úvod do studia předmětu taktika S-3343</a:t>
            </a:r>
          </a:p>
          <a:p>
            <a:pPr algn="just" eaLnBrk="1" hangingPunct="1">
              <a:lnSpc>
                <a:spcPct val="120000"/>
              </a:lnSpc>
              <a:spcBef>
                <a:spcPts val="600"/>
              </a:spcBef>
            </a:pPr>
            <a:endParaRPr lang="cs-CZ" altLang="cs-CZ" sz="2000" b="1" dirty="0"/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</a:pPr>
            <a:endParaRPr lang="cs-CZ" altLang="cs-CZ" sz="2000" b="1" dirty="0"/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</a:pPr>
            <a:endParaRPr lang="cs-CZ" altLang="cs-CZ" sz="2000" b="1" dirty="0"/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26311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9"/>
          <p:cNvSpPr>
            <a:spLocks noGrp="1" noChangeArrowheads="1"/>
          </p:cNvSpPr>
          <p:nvPr>
            <p:ph type="title"/>
          </p:nvPr>
        </p:nvSpPr>
        <p:spPr>
          <a:xfrm>
            <a:off x="4572000" y="1901034"/>
            <a:ext cx="3733800" cy="487362"/>
          </a:xfrm>
          <a:solidFill>
            <a:srgbClr val="00FF99"/>
          </a:solidFill>
          <a:ln cap="flat" algn="ctr">
            <a:solidFill>
              <a:srgbClr val="98B954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1400" b="1">
                <a:solidFill>
                  <a:srgbClr val="000000"/>
                </a:solidFill>
              </a:rPr>
              <a:t>Možná šířka a hloubka prostoru boje na zdrženou:</a:t>
            </a:r>
          </a:p>
        </p:txBody>
      </p:sp>
      <p:sp>
        <p:nvSpPr>
          <p:cNvPr id="29699" name="AutoShape 40"/>
          <p:cNvSpPr>
            <a:spLocks noChangeArrowheads="1"/>
          </p:cNvSpPr>
          <p:nvPr/>
        </p:nvSpPr>
        <p:spPr bwMode="auto">
          <a:xfrm rot="-2410175">
            <a:off x="457200" y="5083175"/>
            <a:ext cx="1295400" cy="638175"/>
          </a:xfrm>
          <a:prstGeom prst="rightArrow">
            <a:avLst>
              <a:gd name="adj1" fmla="val 50000"/>
              <a:gd name="adj2" fmla="val 507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/>
              <a:t>šířka</a:t>
            </a:r>
          </a:p>
        </p:txBody>
      </p:sp>
      <p:sp>
        <p:nvSpPr>
          <p:cNvPr id="29700" name="AutoShape 4"/>
          <p:cNvSpPr>
            <a:spLocks noChangeAspect="1" noChangeArrowheads="1"/>
          </p:cNvSpPr>
          <p:nvPr/>
        </p:nvSpPr>
        <p:spPr bwMode="auto">
          <a:xfrm>
            <a:off x="7956550" y="6388100"/>
            <a:ext cx="247650" cy="247650"/>
          </a:xfrm>
          <a:prstGeom prst="flowChartSummingJunction">
            <a:avLst/>
          </a:prstGeom>
          <a:solidFill>
            <a:srgbClr val="FFFFFF"/>
          </a:solidFill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9701" name="Freeform 5"/>
          <p:cNvSpPr>
            <a:spLocks/>
          </p:cNvSpPr>
          <p:nvPr/>
        </p:nvSpPr>
        <p:spPr bwMode="auto">
          <a:xfrm>
            <a:off x="2771775" y="3148013"/>
            <a:ext cx="215900" cy="1439862"/>
          </a:xfrm>
          <a:custGeom>
            <a:avLst/>
            <a:gdLst>
              <a:gd name="T0" fmla="*/ 2147483646 w 174"/>
              <a:gd name="T1" fmla="*/ 2147483646 h 975"/>
              <a:gd name="T2" fmla="*/ 2147483646 w 174"/>
              <a:gd name="T3" fmla="*/ 2147483646 h 975"/>
              <a:gd name="T4" fmla="*/ 2147483646 w 174"/>
              <a:gd name="T5" fmla="*/ 2147483646 h 975"/>
              <a:gd name="T6" fmla="*/ 2147483646 w 174"/>
              <a:gd name="T7" fmla="*/ 0 h 975"/>
              <a:gd name="T8" fmla="*/ 0 60000 65536"/>
              <a:gd name="T9" fmla="*/ 0 60000 65536"/>
              <a:gd name="T10" fmla="*/ 0 60000 65536"/>
              <a:gd name="T11" fmla="*/ 0 60000 65536"/>
              <a:gd name="T12" fmla="*/ 0 w 174"/>
              <a:gd name="T13" fmla="*/ 0 h 975"/>
              <a:gd name="T14" fmla="*/ 174 w 174"/>
              <a:gd name="T15" fmla="*/ 975 h 9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4" h="975">
                <a:moveTo>
                  <a:pt x="90" y="975"/>
                </a:moveTo>
                <a:cubicBezTo>
                  <a:pt x="132" y="868"/>
                  <a:pt x="174" y="760"/>
                  <a:pt x="162" y="639"/>
                </a:cubicBezTo>
                <a:cubicBezTo>
                  <a:pt x="150" y="518"/>
                  <a:pt x="36" y="353"/>
                  <a:pt x="18" y="247"/>
                </a:cubicBezTo>
                <a:cubicBezTo>
                  <a:pt x="0" y="141"/>
                  <a:pt x="45" y="51"/>
                  <a:pt x="52" y="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02" name="Line 7"/>
          <p:cNvSpPr>
            <a:spLocks noChangeShapeType="1"/>
          </p:cNvSpPr>
          <p:nvPr/>
        </p:nvSpPr>
        <p:spPr bwMode="auto">
          <a:xfrm rot="5400000">
            <a:off x="7165182" y="5452269"/>
            <a:ext cx="1871662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9703" name="Line 8"/>
          <p:cNvSpPr>
            <a:spLocks noChangeShapeType="1"/>
          </p:cNvSpPr>
          <p:nvPr/>
        </p:nvSpPr>
        <p:spPr bwMode="auto">
          <a:xfrm>
            <a:off x="8101013" y="3148013"/>
            <a:ext cx="0" cy="10080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9704" name="Line 10"/>
          <p:cNvSpPr>
            <a:spLocks noChangeShapeType="1"/>
          </p:cNvSpPr>
          <p:nvPr/>
        </p:nvSpPr>
        <p:spPr bwMode="auto">
          <a:xfrm rot="5400000" flipH="1">
            <a:off x="3415507" y="2648743"/>
            <a:ext cx="0" cy="85566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9705" name="AutoShape 14"/>
          <p:cNvSpPr>
            <a:spLocks noChangeAspect="1" noChangeArrowheads="1"/>
          </p:cNvSpPr>
          <p:nvPr/>
        </p:nvSpPr>
        <p:spPr bwMode="auto">
          <a:xfrm>
            <a:off x="2700338" y="2932113"/>
            <a:ext cx="247650" cy="247650"/>
          </a:xfrm>
          <a:prstGeom prst="flowChartSummingJunction">
            <a:avLst/>
          </a:prstGeom>
          <a:solidFill>
            <a:srgbClr val="FFFFFF"/>
          </a:solidFill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grpSp>
        <p:nvGrpSpPr>
          <p:cNvPr id="5" name="Skupina 4"/>
          <p:cNvGrpSpPr/>
          <p:nvPr/>
        </p:nvGrpSpPr>
        <p:grpSpPr>
          <a:xfrm>
            <a:off x="4067175" y="3003550"/>
            <a:ext cx="114300" cy="114300"/>
            <a:chOff x="4067175" y="3003550"/>
            <a:chExt cx="114300" cy="114300"/>
          </a:xfrm>
        </p:grpSpPr>
        <p:sp>
          <p:nvSpPr>
            <p:cNvPr id="29734" name="Line 17"/>
            <p:cNvSpPr>
              <a:spLocks noChangeShapeType="1"/>
            </p:cNvSpPr>
            <p:nvPr/>
          </p:nvSpPr>
          <p:spPr bwMode="auto">
            <a:xfrm>
              <a:off x="4067175" y="3003550"/>
              <a:ext cx="114300" cy="11430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35" name="Line 18"/>
            <p:cNvSpPr>
              <a:spLocks noChangeShapeType="1"/>
            </p:cNvSpPr>
            <p:nvPr/>
          </p:nvSpPr>
          <p:spPr bwMode="auto">
            <a:xfrm flipH="1">
              <a:off x="4067175" y="3003550"/>
              <a:ext cx="114300" cy="11430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" name="Skupina 3"/>
          <p:cNvGrpSpPr/>
          <p:nvPr/>
        </p:nvGrpSpPr>
        <p:grpSpPr>
          <a:xfrm>
            <a:off x="8027988" y="4300538"/>
            <a:ext cx="114300" cy="114300"/>
            <a:chOff x="8027988" y="4300538"/>
            <a:chExt cx="114300" cy="114300"/>
          </a:xfrm>
        </p:grpSpPr>
        <p:sp>
          <p:nvSpPr>
            <p:cNvPr id="29732" name="Line 20"/>
            <p:cNvSpPr>
              <a:spLocks noChangeShapeType="1"/>
            </p:cNvSpPr>
            <p:nvPr/>
          </p:nvSpPr>
          <p:spPr bwMode="auto">
            <a:xfrm>
              <a:off x="8027988" y="4300538"/>
              <a:ext cx="114300" cy="11430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33" name="Line 21"/>
            <p:cNvSpPr>
              <a:spLocks noChangeShapeType="1"/>
            </p:cNvSpPr>
            <p:nvPr/>
          </p:nvSpPr>
          <p:spPr bwMode="auto">
            <a:xfrm flipH="1">
              <a:off x="8027988" y="4300538"/>
              <a:ext cx="114300" cy="11430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9708" name="AutoShape 22"/>
          <p:cNvSpPr>
            <a:spLocks noChangeAspect="1" noChangeArrowheads="1"/>
          </p:cNvSpPr>
          <p:nvPr/>
        </p:nvSpPr>
        <p:spPr bwMode="auto">
          <a:xfrm>
            <a:off x="7956550" y="2932113"/>
            <a:ext cx="247650" cy="247650"/>
          </a:xfrm>
          <a:prstGeom prst="flowChartSummingJunction">
            <a:avLst/>
          </a:prstGeom>
          <a:solidFill>
            <a:srgbClr val="FFFFFF"/>
          </a:solidFill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9709" name="Line 23"/>
          <p:cNvSpPr>
            <a:spLocks noChangeShapeType="1"/>
          </p:cNvSpPr>
          <p:nvPr/>
        </p:nvSpPr>
        <p:spPr bwMode="auto">
          <a:xfrm flipH="1" flipV="1">
            <a:off x="4564063" y="3063875"/>
            <a:ext cx="3392487" cy="127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9710" name="Freeform 24"/>
          <p:cNvSpPr>
            <a:spLocks/>
          </p:cNvSpPr>
          <p:nvPr/>
        </p:nvSpPr>
        <p:spPr bwMode="auto">
          <a:xfrm>
            <a:off x="2843213" y="4948238"/>
            <a:ext cx="215900" cy="1439862"/>
          </a:xfrm>
          <a:custGeom>
            <a:avLst/>
            <a:gdLst>
              <a:gd name="T0" fmla="*/ 2147483646 w 174"/>
              <a:gd name="T1" fmla="*/ 2147483646 h 975"/>
              <a:gd name="T2" fmla="*/ 2147483646 w 174"/>
              <a:gd name="T3" fmla="*/ 2147483646 h 975"/>
              <a:gd name="T4" fmla="*/ 2147483646 w 174"/>
              <a:gd name="T5" fmla="*/ 2147483646 h 975"/>
              <a:gd name="T6" fmla="*/ 2147483646 w 174"/>
              <a:gd name="T7" fmla="*/ 0 h 975"/>
              <a:gd name="T8" fmla="*/ 0 60000 65536"/>
              <a:gd name="T9" fmla="*/ 0 60000 65536"/>
              <a:gd name="T10" fmla="*/ 0 60000 65536"/>
              <a:gd name="T11" fmla="*/ 0 60000 65536"/>
              <a:gd name="T12" fmla="*/ 0 w 174"/>
              <a:gd name="T13" fmla="*/ 0 h 975"/>
              <a:gd name="T14" fmla="*/ 174 w 174"/>
              <a:gd name="T15" fmla="*/ 975 h 9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4" h="975">
                <a:moveTo>
                  <a:pt x="90" y="975"/>
                </a:moveTo>
                <a:cubicBezTo>
                  <a:pt x="132" y="868"/>
                  <a:pt x="174" y="760"/>
                  <a:pt x="162" y="639"/>
                </a:cubicBezTo>
                <a:cubicBezTo>
                  <a:pt x="150" y="518"/>
                  <a:pt x="36" y="353"/>
                  <a:pt x="18" y="247"/>
                </a:cubicBezTo>
                <a:cubicBezTo>
                  <a:pt x="0" y="141"/>
                  <a:pt x="45" y="51"/>
                  <a:pt x="52" y="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11" name="Text Box 25"/>
          <p:cNvSpPr txBox="1">
            <a:spLocks noChangeArrowheads="1"/>
          </p:cNvSpPr>
          <p:nvPr/>
        </p:nvSpPr>
        <p:spPr bwMode="auto">
          <a:xfrm>
            <a:off x="2555875" y="4660900"/>
            <a:ext cx="685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solidFill>
                  <a:srgbClr val="0000FF"/>
                </a:solidFill>
              </a:rPr>
              <a:t>FLOT</a:t>
            </a: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29712" name="Line 6"/>
          <p:cNvSpPr>
            <a:spLocks noChangeShapeType="1"/>
          </p:cNvSpPr>
          <p:nvPr/>
        </p:nvSpPr>
        <p:spPr bwMode="auto">
          <a:xfrm flipH="1" flipV="1">
            <a:off x="4197349" y="6530975"/>
            <a:ext cx="3738563" cy="599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9713" name="Line 9"/>
          <p:cNvSpPr>
            <a:spLocks noChangeShapeType="1"/>
          </p:cNvSpPr>
          <p:nvPr/>
        </p:nvSpPr>
        <p:spPr bwMode="auto">
          <a:xfrm rot="5400000">
            <a:off x="3479800" y="6099175"/>
            <a:ext cx="0" cy="863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9714" name="AutoShape 15"/>
          <p:cNvSpPr>
            <a:spLocks noChangeAspect="1" noChangeArrowheads="1"/>
          </p:cNvSpPr>
          <p:nvPr/>
        </p:nvSpPr>
        <p:spPr bwMode="auto">
          <a:xfrm>
            <a:off x="2819400" y="6378575"/>
            <a:ext cx="247650" cy="247650"/>
          </a:xfrm>
          <a:prstGeom prst="flowChartSummingJunction">
            <a:avLst/>
          </a:prstGeom>
          <a:solidFill>
            <a:srgbClr val="FFFFFF"/>
          </a:solidFill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9715" name="Line 30"/>
          <p:cNvSpPr>
            <a:spLocks noChangeShapeType="1"/>
          </p:cNvSpPr>
          <p:nvPr/>
        </p:nvSpPr>
        <p:spPr bwMode="auto">
          <a:xfrm flipV="1">
            <a:off x="2209800" y="3178175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9716" name="Line 31"/>
          <p:cNvSpPr>
            <a:spLocks noChangeShapeType="1"/>
          </p:cNvSpPr>
          <p:nvPr/>
        </p:nvSpPr>
        <p:spPr bwMode="auto">
          <a:xfrm>
            <a:off x="2222500" y="4879975"/>
            <a:ext cx="33338" cy="165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9717" name="Text Box 43"/>
          <p:cNvSpPr txBox="1">
            <a:spLocks noChangeArrowheads="1"/>
          </p:cNvSpPr>
          <p:nvPr/>
        </p:nvSpPr>
        <p:spPr bwMode="auto">
          <a:xfrm>
            <a:off x="3429000" y="2416175"/>
            <a:ext cx="4054475" cy="3048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/>
              <a:t>BÚU- 70 KM I VÍCE, PrÚU- DO 25 KM</a:t>
            </a:r>
          </a:p>
        </p:txBody>
      </p:sp>
      <p:sp>
        <p:nvSpPr>
          <p:cNvPr id="29718" name="Line 44"/>
          <p:cNvSpPr>
            <a:spLocks noChangeShapeType="1"/>
          </p:cNvSpPr>
          <p:nvPr/>
        </p:nvSpPr>
        <p:spPr bwMode="auto">
          <a:xfrm flipH="1">
            <a:off x="2819400" y="256857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19" name="Line 45"/>
          <p:cNvSpPr>
            <a:spLocks noChangeShapeType="1"/>
          </p:cNvSpPr>
          <p:nvPr/>
        </p:nvSpPr>
        <p:spPr bwMode="auto">
          <a:xfrm>
            <a:off x="6705600" y="2568575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20" name="AutoShape 40"/>
          <p:cNvSpPr>
            <a:spLocks noChangeArrowheads="1"/>
          </p:cNvSpPr>
          <p:nvPr/>
        </p:nvSpPr>
        <p:spPr bwMode="auto">
          <a:xfrm rot="1983576">
            <a:off x="3048000" y="1654175"/>
            <a:ext cx="1295400" cy="638175"/>
          </a:xfrm>
          <a:prstGeom prst="rightArrow">
            <a:avLst>
              <a:gd name="adj1" fmla="val 50000"/>
              <a:gd name="adj2" fmla="val 507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hloubka</a:t>
            </a:r>
          </a:p>
        </p:txBody>
      </p:sp>
      <p:sp>
        <p:nvSpPr>
          <p:cNvPr id="29721" name="Text Box 47"/>
          <p:cNvSpPr txBox="1">
            <a:spLocks noChangeArrowheads="1"/>
          </p:cNvSpPr>
          <p:nvPr/>
        </p:nvSpPr>
        <p:spPr bwMode="auto">
          <a:xfrm>
            <a:off x="457200" y="4321175"/>
            <a:ext cx="2057400" cy="4572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b="1"/>
              <a:t>BÚU- 25-35 KM I VÍCE,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b="1"/>
              <a:t>PrÚU- 5-8 KM</a:t>
            </a:r>
          </a:p>
        </p:txBody>
      </p:sp>
      <p:sp>
        <p:nvSpPr>
          <p:cNvPr id="29722" name="Text Box 48"/>
          <p:cNvSpPr txBox="1">
            <a:spLocks noChangeArrowheads="1"/>
          </p:cNvSpPr>
          <p:nvPr/>
        </p:nvSpPr>
        <p:spPr bwMode="auto">
          <a:xfrm>
            <a:off x="3886200" y="63023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rgbClr val="0000FF"/>
                </a:solidFill>
              </a:rPr>
              <a:t>II</a:t>
            </a:r>
          </a:p>
        </p:txBody>
      </p:sp>
      <p:grpSp>
        <p:nvGrpSpPr>
          <p:cNvPr id="3" name="Skupina 2"/>
          <p:cNvGrpSpPr/>
          <p:nvPr/>
        </p:nvGrpSpPr>
        <p:grpSpPr>
          <a:xfrm>
            <a:off x="3886200" y="6302375"/>
            <a:ext cx="304800" cy="134938"/>
            <a:chOff x="3886200" y="6302375"/>
            <a:chExt cx="304800" cy="134938"/>
          </a:xfrm>
        </p:grpSpPr>
        <p:sp>
          <p:nvSpPr>
            <p:cNvPr id="29729" name="Line 50"/>
            <p:cNvSpPr>
              <a:spLocks noChangeAspect="1" noChangeShapeType="1"/>
            </p:cNvSpPr>
            <p:nvPr/>
          </p:nvSpPr>
          <p:spPr bwMode="auto">
            <a:xfrm flipV="1">
              <a:off x="3886200" y="6302375"/>
              <a:ext cx="0" cy="13493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30" name="Line 51"/>
            <p:cNvSpPr>
              <a:spLocks noChangeAspect="1" noChangeShapeType="1"/>
            </p:cNvSpPr>
            <p:nvPr/>
          </p:nvSpPr>
          <p:spPr bwMode="auto">
            <a:xfrm flipV="1">
              <a:off x="4191000" y="6302375"/>
              <a:ext cx="0" cy="13493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31" name="Line 52"/>
            <p:cNvSpPr>
              <a:spLocks noChangeAspect="1" noChangeShapeType="1"/>
            </p:cNvSpPr>
            <p:nvPr/>
          </p:nvSpPr>
          <p:spPr bwMode="auto">
            <a:xfrm>
              <a:off x="3886200" y="6302375"/>
              <a:ext cx="30480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" name="Skupina 1"/>
          <p:cNvGrpSpPr/>
          <p:nvPr/>
        </p:nvGrpSpPr>
        <p:grpSpPr>
          <a:xfrm>
            <a:off x="3987800" y="2924175"/>
            <a:ext cx="304800" cy="134938"/>
            <a:chOff x="3987800" y="2924175"/>
            <a:chExt cx="304800" cy="134938"/>
          </a:xfrm>
        </p:grpSpPr>
        <p:sp>
          <p:nvSpPr>
            <p:cNvPr id="29726" name="Line 55"/>
            <p:cNvSpPr>
              <a:spLocks noChangeAspect="1" noChangeShapeType="1"/>
            </p:cNvSpPr>
            <p:nvPr/>
          </p:nvSpPr>
          <p:spPr bwMode="auto">
            <a:xfrm flipV="1">
              <a:off x="3987800" y="2924175"/>
              <a:ext cx="0" cy="13493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27" name="Line 56"/>
            <p:cNvSpPr>
              <a:spLocks noChangeAspect="1" noChangeShapeType="1"/>
            </p:cNvSpPr>
            <p:nvPr/>
          </p:nvSpPr>
          <p:spPr bwMode="auto">
            <a:xfrm flipV="1">
              <a:off x="4292600" y="2924175"/>
              <a:ext cx="0" cy="13493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28" name="Line 57"/>
            <p:cNvSpPr>
              <a:spLocks noChangeAspect="1" noChangeShapeType="1"/>
            </p:cNvSpPr>
            <p:nvPr/>
          </p:nvSpPr>
          <p:spPr bwMode="auto">
            <a:xfrm>
              <a:off x="3987800" y="2924175"/>
              <a:ext cx="30480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9725" name="Nadpis 1"/>
          <p:cNvSpPr txBox="1">
            <a:spLocks/>
          </p:cNvSpPr>
          <p:nvPr/>
        </p:nvSpPr>
        <p:spPr bwMode="auto">
          <a:xfrm>
            <a:off x="551039" y="849312"/>
            <a:ext cx="82804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Prostorové a časové vymezení boje na zdrženou BÚU a </a:t>
            </a:r>
            <a:r>
              <a:rPr lang="cs-CZ" altLang="cs-CZ" b="1" dirty="0" err="1">
                <a:solidFill>
                  <a:srgbClr val="FF0000"/>
                </a:solidFill>
              </a:rPr>
              <a:t>PrÚU</a:t>
            </a:r>
            <a:endParaRPr lang="cs-CZ" alt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7383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4"/>
          <p:cNvSpPr>
            <a:spLocks noChangeAspect="1" noChangeArrowheads="1"/>
          </p:cNvSpPr>
          <p:nvPr/>
        </p:nvSpPr>
        <p:spPr bwMode="auto">
          <a:xfrm>
            <a:off x="7519988" y="5480050"/>
            <a:ext cx="303212" cy="247650"/>
          </a:xfrm>
          <a:prstGeom prst="flowChartSummingJunction">
            <a:avLst/>
          </a:prstGeom>
          <a:solidFill>
            <a:srgbClr val="FFFFFF"/>
          </a:solidFill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1747" name="Freeform 5"/>
          <p:cNvSpPr>
            <a:spLocks/>
          </p:cNvSpPr>
          <p:nvPr/>
        </p:nvSpPr>
        <p:spPr bwMode="auto">
          <a:xfrm>
            <a:off x="914400" y="2252663"/>
            <a:ext cx="263525" cy="1439862"/>
          </a:xfrm>
          <a:custGeom>
            <a:avLst/>
            <a:gdLst>
              <a:gd name="T0" fmla="*/ 2147483646 w 174"/>
              <a:gd name="T1" fmla="*/ 2147483646 h 975"/>
              <a:gd name="T2" fmla="*/ 2147483646 w 174"/>
              <a:gd name="T3" fmla="*/ 2147483646 h 975"/>
              <a:gd name="T4" fmla="*/ 2147483646 w 174"/>
              <a:gd name="T5" fmla="*/ 2147483646 h 975"/>
              <a:gd name="T6" fmla="*/ 2147483646 w 174"/>
              <a:gd name="T7" fmla="*/ 0 h 975"/>
              <a:gd name="T8" fmla="*/ 0 60000 65536"/>
              <a:gd name="T9" fmla="*/ 0 60000 65536"/>
              <a:gd name="T10" fmla="*/ 0 60000 65536"/>
              <a:gd name="T11" fmla="*/ 0 60000 65536"/>
              <a:gd name="T12" fmla="*/ 0 w 174"/>
              <a:gd name="T13" fmla="*/ 0 h 975"/>
              <a:gd name="T14" fmla="*/ 174 w 174"/>
              <a:gd name="T15" fmla="*/ 975 h 9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4" h="975">
                <a:moveTo>
                  <a:pt x="90" y="975"/>
                </a:moveTo>
                <a:cubicBezTo>
                  <a:pt x="132" y="868"/>
                  <a:pt x="174" y="760"/>
                  <a:pt x="162" y="639"/>
                </a:cubicBezTo>
                <a:cubicBezTo>
                  <a:pt x="150" y="518"/>
                  <a:pt x="36" y="353"/>
                  <a:pt x="18" y="247"/>
                </a:cubicBezTo>
                <a:cubicBezTo>
                  <a:pt x="0" y="141"/>
                  <a:pt x="45" y="51"/>
                  <a:pt x="52" y="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48" name="Line 10"/>
          <p:cNvSpPr>
            <a:spLocks noChangeShapeType="1"/>
          </p:cNvSpPr>
          <p:nvPr/>
        </p:nvSpPr>
        <p:spPr bwMode="auto">
          <a:xfrm rot="5400000">
            <a:off x="2324100" y="1824038"/>
            <a:ext cx="9525" cy="6953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31749" name="AutoShape 14"/>
          <p:cNvSpPr>
            <a:spLocks noChangeAspect="1" noChangeArrowheads="1"/>
          </p:cNvSpPr>
          <p:nvPr/>
        </p:nvSpPr>
        <p:spPr bwMode="auto">
          <a:xfrm>
            <a:off x="827088" y="2036763"/>
            <a:ext cx="303212" cy="247650"/>
          </a:xfrm>
          <a:prstGeom prst="flowChartSummingJunction">
            <a:avLst/>
          </a:prstGeom>
          <a:solidFill>
            <a:srgbClr val="FFFFFF"/>
          </a:solidFill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grpSp>
        <p:nvGrpSpPr>
          <p:cNvPr id="31750" name="Group 16"/>
          <p:cNvGrpSpPr>
            <a:grpSpLocks/>
          </p:cNvGrpSpPr>
          <p:nvPr/>
        </p:nvGrpSpPr>
        <p:grpSpPr bwMode="auto">
          <a:xfrm>
            <a:off x="2762250" y="2095500"/>
            <a:ext cx="141288" cy="114300"/>
            <a:chOff x="6632" y="3475"/>
            <a:chExt cx="93" cy="94"/>
          </a:xfrm>
        </p:grpSpPr>
        <p:sp>
          <p:nvSpPr>
            <p:cNvPr id="31817" name="Line 17"/>
            <p:cNvSpPr>
              <a:spLocks noChangeShapeType="1"/>
            </p:cNvSpPr>
            <p:nvPr/>
          </p:nvSpPr>
          <p:spPr bwMode="auto">
            <a:xfrm>
              <a:off x="6632" y="3475"/>
              <a:ext cx="93" cy="9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818" name="Line 18"/>
            <p:cNvSpPr>
              <a:spLocks noChangeShapeType="1"/>
            </p:cNvSpPr>
            <p:nvPr/>
          </p:nvSpPr>
          <p:spPr bwMode="auto">
            <a:xfrm flipH="1">
              <a:off x="6632" y="3475"/>
              <a:ext cx="93" cy="9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7543800" y="3776663"/>
            <a:ext cx="139700" cy="114300"/>
            <a:chOff x="6632" y="3475"/>
            <a:chExt cx="93" cy="94"/>
          </a:xfrm>
        </p:grpSpPr>
        <p:sp>
          <p:nvSpPr>
            <p:cNvPr id="31815" name="Line 20"/>
            <p:cNvSpPr>
              <a:spLocks noChangeShapeType="1"/>
            </p:cNvSpPr>
            <p:nvPr/>
          </p:nvSpPr>
          <p:spPr bwMode="auto">
            <a:xfrm>
              <a:off x="6632" y="3475"/>
              <a:ext cx="93" cy="9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816" name="Line 21"/>
            <p:cNvSpPr>
              <a:spLocks noChangeShapeType="1"/>
            </p:cNvSpPr>
            <p:nvPr/>
          </p:nvSpPr>
          <p:spPr bwMode="auto">
            <a:xfrm flipH="1">
              <a:off x="6632" y="3475"/>
              <a:ext cx="93" cy="9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1752" name="AutoShape 22"/>
          <p:cNvSpPr>
            <a:spLocks noChangeAspect="1" noChangeArrowheads="1"/>
          </p:cNvSpPr>
          <p:nvPr/>
        </p:nvSpPr>
        <p:spPr bwMode="auto">
          <a:xfrm>
            <a:off x="7519988" y="2024063"/>
            <a:ext cx="303212" cy="247650"/>
          </a:xfrm>
          <a:prstGeom prst="flowChartSummingJunction">
            <a:avLst/>
          </a:prstGeom>
          <a:solidFill>
            <a:srgbClr val="FFFFFF"/>
          </a:solidFill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1753" name="Line 23"/>
          <p:cNvSpPr>
            <a:spLocks noChangeShapeType="1"/>
          </p:cNvSpPr>
          <p:nvPr/>
        </p:nvSpPr>
        <p:spPr bwMode="auto">
          <a:xfrm flipH="1">
            <a:off x="3028950" y="2168525"/>
            <a:ext cx="4491038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31754" name="Freeform 24"/>
          <p:cNvSpPr>
            <a:spLocks/>
          </p:cNvSpPr>
          <p:nvPr/>
        </p:nvSpPr>
        <p:spPr bwMode="auto">
          <a:xfrm>
            <a:off x="1001713" y="4052888"/>
            <a:ext cx="263525" cy="1439862"/>
          </a:xfrm>
          <a:custGeom>
            <a:avLst/>
            <a:gdLst>
              <a:gd name="T0" fmla="*/ 2147483646 w 174"/>
              <a:gd name="T1" fmla="*/ 2147483646 h 975"/>
              <a:gd name="T2" fmla="*/ 2147483646 w 174"/>
              <a:gd name="T3" fmla="*/ 2147483646 h 975"/>
              <a:gd name="T4" fmla="*/ 2147483646 w 174"/>
              <a:gd name="T5" fmla="*/ 2147483646 h 975"/>
              <a:gd name="T6" fmla="*/ 2147483646 w 174"/>
              <a:gd name="T7" fmla="*/ 0 h 975"/>
              <a:gd name="T8" fmla="*/ 0 60000 65536"/>
              <a:gd name="T9" fmla="*/ 0 60000 65536"/>
              <a:gd name="T10" fmla="*/ 0 60000 65536"/>
              <a:gd name="T11" fmla="*/ 0 60000 65536"/>
              <a:gd name="T12" fmla="*/ 0 w 174"/>
              <a:gd name="T13" fmla="*/ 0 h 975"/>
              <a:gd name="T14" fmla="*/ 174 w 174"/>
              <a:gd name="T15" fmla="*/ 975 h 9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4" h="975">
                <a:moveTo>
                  <a:pt x="90" y="975"/>
                </a:moveTo>
                <a:cubicBezTo>
                  <a:pt x="132" y="868"/>
                  <a:pt x="174" y="760"/>
                  <a:pt x="162" y="639"/>
                </a:cubicBezTo>
                <a:cubicBezTo>
                  <a:pt x="150" y="518"/>
                  <a:pt x="36" y="353"/>
                  <a:pt x="18" y="247"/>
                </a:cubicBezTo>
                <a:cubicBezTo>
                  <a:pt x="0" y="141"/>
                  <a:pt x="45" y="51"/>
                  <a:pt x="52" y="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5" name="Text Box 25"/>
          <p:cNvSpPr txBox="1">
            <a:spLocks noChangeArrowheads="1"/>
          </p:cNvSpPr>
          <p:nvPr/>
        </p:nvSpPr>
        <p:spPr bwMode="auto">
          <a:xfrm>
            <a:off x="609600" y="3700463"/>
            <a:ext cx="838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solidFill>
                  <a:srgbClr val="0000FF"/>
                </a:solidFill>
              </a:rPr>
              <a:t>FLOT</a:t>
            </a: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31756" name="Line 6"/>
          <p:cNvSpPr>
            <a:spLocks noChangeShapeType="1"/>
          </p:cNvSpPr>
          <p:nvPr/>
        </p:nvSpPr>
        <p:spPr bwMode="auto">
          <a:xfrm flipH="1">
            <a:off x="2914650" y="5622925"/>
            <a:ext cx="4579938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31757" name="Line 9"/>
          <p:cNvSpPr>
            <a:spLocks noChangeShapeType="1"/>
          </p:cNvSpPr>
          <p:nvPr/>
        </p:nvSpPr>
        <p:spPr bwMode="auto">
          <a:xfrm rot="5400000" flipH="1">
            <a:off x="2230438" y="5280025"/>
            <a:ext cx="17462" cy="66833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grpSp>
        <p:nvGrpSpPr>
          <p:cNvPr id="31758" name="Group 11"/>
          <p:cNvGrpSpPr>
            <a:grpSpLocks/>
          </p:cNvGrpSpPr>
          <p:nvPr/>
        </p:nvGrpSpPr>
        <p:grpSpPr bwMode="auto">
          <a:xfrm>
            <a:off x="2635250" y="5546725"/>
            <a:ext cx="139700" cy="114300"/>
            <a:chOff x="6632" y="3475"/>
            <a:chExt cx="93" cy="94"/>
          </a:xfrm>
        </p:grpSpPr>
        <p:sp>
          <p:nvSpPr>
            <p:cNvPr id="31813" name="Line 12"/>
            <p:cNvSpPr>
              <a:spLocks noChangeShapeType="1"/>
            </p:cNvSpPr>
            <p:nvPr/>
          </p:nvSpPr>
          <p:spPr bwMode="auto">
            <a:xfrm>
              <a:off x="6632" y="3475"/>
              <a:ext cx="93" cy="9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814" name="Line 13"/>
            <p:cNvSpPr>
              <a:spLocks noChangeShapeType="1"/>
            </p:cNvSpPr>
            <p:nvPr/>
          </p:nvSpPr>
          <p:spPr bwMode="auto">
            <a:xfrm flipH="1">
              <a:off x="6632" y="3475"/>
              <a:ext cx="93" cy="9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1759" name="AutoShape 15"/>
          <p:cNvSpPr>
            <a:spLocks noChangeAspect="1" noChangeArrowheads="1"/>
          </p:cNvSpPr>
          <p:nvPr/>
        </p:nvSpPr>
        <p:spPr bwMode="auto">
          <a:xfrm>
            <a:off x="973138" y="5483225"/>
            <a:ext cx="303212" cy="247650"/>
          </a:xfrm>
          <a:prstGeom prst="flowChartSummingJunction">
            <a:avLst/>
          </a:prstGeom>
          <a:solidFill>
            <a:srgbClr val="FFFFFF"/>
          </a:solidFill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grpSp>
        <p:nvGrpSpPr>
          <p:cNvPr id="31760" name="Group 42"/>
          <p:cNvGrpSpPr>
            <a:grpSpLocks/>
          </p:cNvGrpSpPr>
          <p:nvPr/>
        </p:nvGrpSpPr>
        <p:grpSpPr bwMode="auto">
          <a:xfrm>
            <a:off x="1296988" y="2862263"/>
            <a:ext cx="0" cy="3455987"/>
            <a:chOff x="3482975" y="2590800"/>
            <a:chExt cx="45719" cy="2133600"/>
          </a:xfrm>
        </p:grpSpPr>
        <p:sp>
          <p:nvSpPr>
            <p:cNvPr id="31811" name="Line 30"/>
            <p:cNvSpPr>
              <a:spLocks noChangeShapeType="1"/>
            </p:cNvSpPr>
            <p:nvPr/>
          </p:nvSpPr>
          <p:spPr bwMode="auto">
            <a:xfrm flipV="1">
              <a:off x="1474" y="1616"/>
              <a:ext cx="0" cy="10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1812" name="Line 31"/>
            <p:cNvSpPr>
              <a:spLocks noChangeShapeType="1"/>
            </p:cNvSpPr>
            <p:nvPr/>
          </p:nvSpPr>
          <p:spPr bwMode="auto">
            <a:xfrm>
              <a:off x="1474" y="3022"/>
              <a:ext cx="0" cy="7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42" name="Obdélník 41"/>
          <p:cNvSpPr/>
          <p:nvPr/>
        </p:nvSpPr>
        <p:spPr>
          <a:xfrm>
            <a:off x="3352800" y="6215063"/>
            <a:ext cx="4267200" cy="5270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rgbClr val="000000"/>
                </a:solidFill>
              </a:rPr>
              <a:t>K prostorovému a časovému sladění činnosti útvarů (jednotek) a ke zpomalování postupu nepřítele</a:t>
            </a:r>
          </a:p>
        </p:txBody>
      </p:sp>
      <p:sp>
        <p:nvSpPr>
          <p:cNvPr id="43" name="Volný tvar 42"/>
          <p:cNvSpPr/>
          <p:nvPr/>
        </p:nvSpPr>
        <p:spPr>
          <a:xfrm>
            <a:off x="2381693" y="1929397"/>
            <a:ext cx="322521" cy="3914554"/>
          </a:xfrm>
          <a:custGeom>
            <a:avLst/>
            <a:gdLst>
              <a:gd name="connsiteX0" fmla="*/ 202019 w 322521"/>
              <a:gd name="connsiteY0" fmla="*/ 0 h 3914554"/>
              <a:gd name="connsiteX1" fmla="*/ 63795 w 322521"/>
              <a:gd name="connsiteY1" fmla="*/ 446568 h 3914554"/>
              <a:gd name="connsiteX2" fmla="*/ 180754 w 322521"/>
              <a:gd name="connsiteY2" fmla="*/ 1020726 h 3914554"/>
              <a:gd name="connsiteX3" fmla="*/ 297712 w 322521"/>
              <a:gd name="connsiteY3" fmla="*/ 1881963 h 3914554"/>
              <a:gd name="connsiteX4" fmla="*/ 31898 w 322521"/>
              <a:gd name="connsiteY4" fmla="*/ 2849526 h 3914554"/>
              <a:gd name="connsiteX5" fmla="*/ 106326 w 322521"/>
              <a:gd name="connsiteY5" fmla="*/ 3763926 h 3914554"/>
              <a:gd name="connsiteX6" fmla="*/ 116958 w 322521"/>
              <a:gd name="connsiteY6" fmla="*/ 3753293 h 391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2521" h="3914554">
                <a:moveTo>
                  <a:pt x="202019" y="0"/>
                </a:moveTo>
                <a:cubicBezTo>
                  <a:pt x="134679" y="138223"/>
                  <a:pt x="67339" y="276447"/>
                  <a:pt x="63795" y="446568"/>
                </a:cubicBezTo>
                <a:cubicBezTo>
                  <a:pt x="60251" y="616689"/>
                  <a:pt x="141768" y="781494"/>
                  <a:pt x="180754" y="1020726"/>
                </a:cubicBezTo>
                <a:cubicBezTo>
                  <a:pt x="219740" y="1259959"/>
                  <a:pt x="322521" y="1577163"/>
                  <a:pt x="297712" y="1881963"/>
                </a:cubicBezTo>
                <a:cubicBezTo>
                  <a:pt x="272903" y="2186763"/>
                  <a:pt x="63796" y="2535866"/>
                  <a:pt x="31898" y="2849526"/>
                </a:cubicBezTo>
                <a:cubicBezTo>
                  <a:pt x="0" y="3163186"/>
                  <a:pt x="92149" y="3613298"/>
                  <a:pt x="106326" y="3763926"/>
                </a:cubicBezTo>
                <a:cubicBezTo>
                  <a:pt x="120503" y="3914554"/>
                  <a:pt x="118730" y="3833923"/>
                  <a:pt x="116958" y="3753293"/>
                </a:cubicBezTo>
              </a:path>
            </a:pathLst>
          </a:custGeom>
          <a:ln w="38100">
            <a:solidFill>
              <a:srgbClr val="0000FF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6" name="Volný tvar 45"/>
          <p:cNvSpPr/>
          <p:nvPr/>
        </p:nvSpPr>
        <p:spPr>
          <a:xfrm>
            <a:off x="3581400" y="1947118"/>
            <a:ext cx="322521" cy="3914554"/>
          </a:xfrm>
          <a:custGeom>
            <a:avLst/>
            <a:gdLst>
              <a:gd name="connsiteX0" fmla="*/ 202019 w 322521"/>
              <a:gd name="connsiteY0" fmla="*/ 0 h 3914554"/>
              <a:gd name="connsiteX1" fmla="*/ 63795 w 322521"/>
              <a:gd name="connsiteY1" fmla="*/ 446568 h 3914554"/>
              <a:gd name="connsiteX2" fmla="*/ 180754 w 322521"/>
              <a:gd name="connsiteY2" fmla="*/ 1020726 h 3914554"/>
              <a:gd name="connsiteX3" fmla="*/ 297712 w 322521"/>
              <a:gd name="connsiteY3" fmla="*/ 1881963 h 3914554"/>
              <a:gd name="connsiteX4" fmla="*/ 31898 w 322521"/>
              <a:gd name="connsiteY4" fmla="*/ 2849526 h 3914554"/>
              <a:gd name="connsiteX5" fmla="*/ 106326 w 322521"/>
              <a:gd name="connsiteY5" fmla="*/ 3763926 h 3914554"/>
              <a:gd name="connsiteX6" fmla="*/ 116958 w 322521"/>
              <a:gd name="connsiteY6" fmla="*/ 3753293 h 391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2521" h="3914554">
                <a:moveTo>
                  <a:pt x="202019" y="0"/>
                </a:moveTo>
                <a:cubicBezTo>
                  <a:pt x="134679" y="138223"/>
                  <a:pt x="67339" y="276447"/>
                  <a:pt x="63795" y="446568"/>
                </a:cubicBezTo>
                <a:cubicBezTo>
                  <a:pt x="60251" y="616689"/>
                  <a:pt x="141768" y="781494"/>
                  <a:pt x="180754" y="1020726"/>
                </a:cubicBezTo>
                <a:cubicBezTo>
                  <a:pt x="219740" y="1259959"/>
                  <a:pt x="322521" y="1577163"/>
                  <a:pt x="297712" y="1881963"/>
                </a:cubicBezTo>
                <a:cubicBezTo>
                  <a:pt x="272903" y="2186763"/>
                  <a:pt x="63796" y="2535866"/>
                  <a:pt x="31898" y="2849526"/>
                </a:cubicBezTo>
                <a:cubicBezTo>
                  <a:pt x="0" y="3163186"/>
                  <a:pt x="92149" y="3613298"/>
                  <a:pt x="106326" y="3763926"/>
                </a:cubicBezTo>
                <a:cubicBezTo>
                  <a:pt x="120503" y="3914554"/>
                  <a:pt x="118730" y="3833923"/>
                  <a:pt x="116958" y="3753293"/>
                </a:cubicBezTo>
              </a:path>
            </a:pathLst>
          </a:custGeom>
          <a:ln w="38100">
            <a:solidFill>
              <a:srgbClr val="0000FF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7" name="Volný tvar 46"/>
          <p:cNvSpPr/>
          <p:nvPr/>
        </p:nvSpPr>
        <p:spPr>
          <a:xfrm>
            <a:off x="5029200" y="1947118"/>
            <a:ext cx="322521" cy="3914554"/>
          </a:xfrm>
          <a:custGeom>
            <a:avLst/>
            <a:gdLst>
              <a:gd name="connsiteX0" fmla="*/ 202019 w 322521"/>
              <a:gd name="connsiteY0" fmla="*/ 0 h 3914554"/>
              <a:gd name="connsiteX1" fmla="*/ 63795 w 322521"/>
              <a:gd name="connsiteY1" fmla="*/ 446568 h 3914554"/>
              <a:gd name="connsiteX2" fmla="*/ 180754 w 322521"/>
              <a:gd name="connsiteY2" fmla="*/ 1020726 h 3914554"/>
              <a:gd name="connsiteX3" fmla="*/ 297712 w 322521"/>
              <a:gd name="connsiteY3" fmla="*/ 1881963 h 3914554"/>
              <a:gd name="connsiteX4" fmla="*/ 31898 w 322521"/>
              <a:gd name="connsiteY4" fmla="*/ 2849526 h 3914554"/>
              <a:gd name="connsiteX5" fmla="*/ 106326 w 322521"/>
              <a:gd name="connsiteY5" fmla="*/ 3763926 h 3914554"/>
              <a:gd name="connsiteX6" fmla="*/ 116958 w 322521"/>
              <a:gd name="connsiteY6" fmla="*/ 3753293 h 391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2521" h="3914554">
                <a:moveTo>
                  <a:pt x="202019" y="0"/>
                </a:moveTo>
                <a:cubicBezTo>
                  <a:pt x="134679" y="138223"/>
                  <a:pt x="67339" y="276447"/>
                  <a:pt x="63795" y="446568"/>
                </a:cubicBezTo>
                <a:cubicBezTo>
                  <a:pt x="60251" y="616689"/>
                  <a:pt x="141768" y="781494"/>
                  <a:pt x="180754" y="1020726"/>
                </a:cubicBezTo>
                <a:cubicBezTo>
                  <a:pt x="219740" y="1259959"/>
                  <a:pt x="322521" y="1577163"/>
                  <a:pt x="297712" y="1881963"/>
                </a:cubicBezTo>
                <a:cubicBezTo>
                  <a:pt x="272903" y="2186763"/>
                  <a:pt x="63796" y="2535866"/>
                  <a:pt x="31898" y="2849526"/>
                </a:cubicBezTo>
                <a:cubicBezTo>
                  <a:pt x="0" y="3163186"/>
                  <a:pt x="92149" y="3613298"/>
                  <a:pt x="106326" y="3763926"/>
                </a:cubicBezTo>
                <a:cubicBezTo>
                  <a:pt x="120503" y="3914554"/>
                  <a:pt x="118730" y="3833923"/>
                  <a:pt x="116958" y="3753293"/>
                </a:cubicBezTo>
              </a:path>
            </a:pathLst>
          </a:custGeom>
          <a:ln w="38100">
            <a:solidFill>
              <a:srgbClr val="0000FF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8" name="Volný tvar 47"/>
          <p:cNvSpPr/>
          <p:nvPr/>
        </p:nvSpPr>
        <p:spPr>
          <a:xfrm>
            <a:off x="6019800" y="1870918"/>
            <a:ext cx="322521" cy="3914554"/>
          </a:xfrm>
          <a:custGeom>
            <a:avLst/>
            <a:gdLst>
              <a:gd name="connsiteX0" fmla="*/ 202019 w 322521"/>
              <a:gd name="connsiteY0" fmla="*/ 0 h 3914554"/>
              <a:gd name="connsiteX1" fmla="*/ 63795 w 322521"/>
              <a:gd name="connsiteY1" fmla="*/ 446568 h 3914554"/>
              <a:gd name="connsiteX2" fmla="*/ 180754 w 322521"/>
              <a:gd name="connsiteY2" fmla="*/ 1020726 h 3914554"/>
              <a:gd name="connsiteX3" fmla="*/ 297712 w 322521"/>
              <a:gd name="connsiteY3" fmla="*/ 1881963 h 3914554"/>
              <a:gd name="connsiteX4" fmla="*/ 31898 w 322521"/>
              <a:gd name="connsiteY4" fmla="*/ 2849526 h 3914554"/>
              <a:gd name="connsiteX5" fmla="*/ 106326 w 322521"/>
              <a:gd name="connsiteY5" fmla="*/ 3763926 h 3914554"/>
              <a:gd name="connsiteX6" fmla="*/ 116958 w 322521"/>
              <a:gd name="connsiteY6" fmla="*/ 3753293 h 391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2521" h="3914554">
                <a:moveTo>
                  <a:pt x="202019" y="0"/>
                </a:moveTo>
                <a:cubicBezTo>
                  <a:pt x="134679" y="138223"/>
                  <a:pt x="67339" y="276447"/>
                  <a:pt x="63795" y="446568"/>
                </a:cubicBezTo>
                <a:cubicBezTo>
                  <a:pt x="60251" y="616689"/>
                  <a:pt x="141768" y="781494"/>
                  <a:pt x="180754" y="1020726"/>
                </a:cubicBezTo>
                <a:cubicBezTo>
                  <a:pt x="219740" y="1259959"/>
                  <a:pt x="322521" y="1577163"/>
                  <a:pt x="297712" y="1881963"/>
                </a:cubicBezTo>
                <a:cubicBezTo>
                  <a:pt x="272903" y="2186763"/>
                  <a:pt x="63796" y="2535866"/>
                  <a:pt x="31898" y="2849526"/>
                </a:cubicBezTo>
                <a:cubicBezTo>
                  <a:pt x="0" y="3163186"/>
                  <a:pt x="92149" y="3613298"/>
                  <a:pt x="106326" y="3763926"/>
                </a:cubicBezTo>
                <a:cubicBezTo>
                  <a:pt x="120503" y="3914554"/>
                  <a:pt x="118730" y="3833923"/>
                  <a:pt x="116958" y="3753293"/>
                </a:cubicBezTo>
              </a:path>
            </a:pathLst>
          </a:custGeom>
          <a:ln w="38100">
            <a:solidFill>
              <a:srgbClr val="0000FF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2" name="Volný tvar 51"/>
          <p:cNvSpPr/>
          <p:nvPr/>
        </p:nvSpPr>
        <p:spPr>
          <a:xfrm>
            <a:off x="7611140" y="2269639"/>
            <a:ext cx="85060" cy="1430079"/>
          </a:xfrm>
          <a:custGeom>
            <a:avLst/>
            <a:gdLst>
              <a:gd name="connsiteX0" fmla="*/ 65567 w 161260"/>
              <a:gd name="connsiteY0" fmla="*/ 0 h 1586023"/>
              <a:gd name="connsiteX1" fmla="*/ 1772 w 161260"/>
              <a:gd name="connsiteY1" fmla="*/ 648586 h 1586023"/>
              <a:gd name="connsiteX2" fmla="*/ 76200 w 161260"/>
              <a:gd name="connsiteY2" fmla="*/ 1265274 h 1586023"/>
              <a:gd name="connsiteX3" fmla="*/ 139995 w 161260"/>
              <a:gd name="connsiteY3" fmla="*/ 1541721 h 1586023"/>
              <a:gd name="connsiteX4" fmla="*/ 139995 w 161260"/>
              <a:gd name="connsiteY4" fmla="*/ 1531088 h 1586023"/>
              <a:gd name="connsiteX5" fmla="*/ 139995 w 161260"/>
              <a:gd name="connsiteY5" fmla="*/ 1520456 h 1586023"/>
              <a:gd name="connsiteX6" fmla="*/ 161260 w 161260"/>
              <a:gd name="connsiteY6" fmla="*/ 1541721 h 158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260" h="1586023">
                <a:moveTo>
                  <a:pt x="65567" y="0"/>
                </a:moveTo>
                <a:cubicBezTo>
                  <a:pt x="32783" y="218853"/>
                  <a:pt x="0" y="437707"/>
                  <a:pt x="1772" y="648586"/>
                </a:cubicBezTo>
                <a:cubicBezTo>
                  <a:pt x="3544" y="859465"/>
                  <a:pt x="53163" y="1116418"/>
                  <a:pt x="76200" y="1265274"/>
                </a:cubicBezTo>
                <a:cubicBezTo>
                  <a:pt x="99237" y="1414130"/>
                  <a:pt x="129363" y="1497419"/>
                  <a:pt x="139995" y="1541721"/>
                </a:cubicBezTo>
                <a:cubicBezTo>
                  <a:pt x="150627" y="1586023"/>
                  <a:pt x="139995" y="1531088"/>
                  <a:pt x="139995" y="1531088"/>
                </a:cubicBezTo>
                <a:cubicBezTo>
                  <a:pt x="139995" y="1527544"/>
                  <a:pt x="136451" y="1518684"/>
                  <a:pt x="139995" y="1520456"/>
                </a:cubicBezTo>
                <a:cubicBezTo>
                  <a:pt x="143539" y="1522228"/>
                  <a:pt x="152399" y="1531974"/>
                  <a:pt x="161260" y="1541721"/>
                </a:cubicBezTo>
              </a:path>
            </a:pathLst>
          </a:custGeom>
          <a:ln w="38100">
            <a:solidFill>
              <a:srgbClr val="0000FF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3" name="Volný tvar 52"/>
          <p:cNvSpPr/>
          <p:nvPr/>
        </p:nvSpPr>
        <p:spPr>
          <a:xfrm flipH="1">
            <a:off x="7620001" y="4004519"/>
            <a:ext cx="76200" cy="1447799"/>
          </a:xfrm>
          <a:custGeom>
            <a:avLst/>
            <a:gdLst>
              <a:gd name="connsiteX0" fmla="*/ 65567 w 161260"/>
              <a:gd name="connsiteY0" fmla="*/ 0 h 1586023"/>
              <a:gd name="connsiteX1" fmla="*/ 1772 w 161260"/>
              <a:gd name="connsiteY1" fmla="*/ 648586 h 1586023"/>
              <a:gd name="connsiteX2" fmla="*/ 76200 w 161260"/>
              <a:gd name="connsiteY2" fmla="*/ 1265274 h 1586023"/>
              <a:gd name="connsiteX3" fmla="*/ 139995 w 161260"/>
              <a:gd name="connsiteY3" fmla="*/ 1541721 h 1586023"/>
              <a:gd name="connsiteX4" fmla="*/ 139995 w 161260"/>
              <a:gd name="connsiteY4" fmla="*/ 1531088 h 1586023"/>
              <a:gd name="connsiteX5" fmla="*/ 139995 w 161260"/>
              <a:gd name="connsiteY5" fmla="*/ 1520456 h 1586023"/>
              <a:gd name="connsiteX6" fmla="*/ 161260 w 161260"/>
              <a:gd name="connsiteY6" fmla="*/ 1541721 h 158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260" h="1586023">
                <a:moveTo>
                  <a:pt x="65567" y="0"/>
                </a:moveTo>
                <a:cubicBezTo>
                  <a:pt x="32783" y="218853"/>
                  <a:pt x="0" y="437707"/>
                  <a:pt x="1772" y="648586"/>
                </a:cubicBezTo>
                <a:cubicBezTo>
                  <a:pt x="3544" y="859465"/>
                  <a:pt x="53163" y="1116418"/>
                  <a:pt x="76200" y="1265274"/>
                </a:cubicBezTo>
                <a:cubicBezTo>
                  <a:pt x="99237" y="1414130"/>
                  <a:pt x="129363" y="1497419"/>
                  <a:pt x="139995" y="1541721"/>
                </a:cubicBezTo>
                <a:cubicBezTo>
                  <a:pt x="150627" y="1586023"/>
                  <a:pt x="139995" y="1531088"/>
                  <a:pt x="139995" y="1531088"/>
                </a:cubicBezTo>
                <a:cubicBezTo>
                  <a:pt x="139995" y="1527544"/>
                  <a:pt x="136451" y="1518684"/>
                  <a:pt x="139995" y="1520456"/>
                </a:cubicBezTo>
                <a:cubicBezTo>
                  <a:pt x="143539" y="1522228"/>
                  <a:pt x="152399" y="1531974"/>
                  <a:pt x="161260" y="1541721"/>
                </a:cubicBezTo>
              </a:path>
            </a:pathLst>
          </a:custGeom>
          <a:ln w="38100">
            <a:solidFill>
              <a:srgbClr val="0000FF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8" name="TextovéPole 57"/>
          <p:cNvSpPr txBox="1">
            <a:spLocks noChangeArrowheads="1"/>
          </p:cNvSpPr>
          <p:nvPr/>
        </p:nvSpPr>
        <p:spPr bwMode="auto">
          <a:xfrm>
            <a:off x="1905000" y="1643063"/>
            <a:ext cx="1254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b="1"/>
              <a:t>ČÁRA „ ALFA“</a:t>
            </a:r>
          </a:p>
        </p:txBody>
      </p:sp>
      <p:sp>
        <p:nvSpPr>
          <p:cNvPr id="59" name="TextovéPole 58"/>
          <p:cNvSpPr txBox="1">
            <a:spLocks noChangeArrowheads="1"/>
          </p:cNvSpPr>
          <p:nvPr/>
        </p:nvSpPr>
        <p:spPr bwMode="auto">
          <a:xfrm>
            <a:off x="3352800" y="1643063"/>
            <a:ext cx="12684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b="1"/>
              <a:t>ČÁRA „ BETA“</a:t>
            </a:r>
          </a:p>
        </p:txBody>
      </p:sp>
      <p:sp>
        <p:nvSpPr>
          <p:cNvPr id="60" name="TextovéPole 59"/>
          <p:cNvSpPr txBox="1">
            <a:spLocks noChangeArrowheads="1"/>
          </p:cNvSpPr>
          <p:nvPr/>
        </p:nvSpPr>
        <p:spPr bwMode="auto">
          <a:xfrm>
            <a:off x="4648200" y="1643063"/>
            <a:ext cx="13319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b="1"/>
              <a:t>ČÁRA „ GAMA“</a:t>
            </a:r>
          </a:p>
        </p:txBody>
      </p:sp>
      <p:sp>
        <p:nvSpPr>
          <p:cNvPr id="61" name="TextovéPole 60"/>
          <p:cNvSpPr txBox="1">
            <a:spLocks noChangeArrowheads="1"/>
          </p:cNvSpPr>
          <p:nvPr/>
        </p:nvSpPr>
        <p:spPr bwMode="auto">
          <a:xfrm>
            <a:off x="5943600" y="1643063"/>
            <a:ext cx="12890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b="1"/>
              <a:t>ČÁRA „ ZERO“</a:t>
            </a:r>
          </a:p>
        </p:txBody>
      </p:sp>
      <p:sp>
        <p:nvSpPr>
          <p:cNvPr id="64" name="TextovéPole 63"/>
          <p:cNvSpPr txBox="1">
            <a:spLocks noChangeArrowheads="1"/>
          </p:cNvSpPr>
          <p:nvPr/>
        </p:nvSpPr>
        <p:spPr bwMode="auto">
          <a:xfrm>
            <a:off x="7315200" y="1414463"/>
            <a:ext cx="1433513" cy="639762"/>
          </a:xfrm>
          <a:prstGeom prst="rect">
            <a:avLst/>
          </a:prstGeom>
          <a:solidFill>
            <a:srgbClr val="00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b="1"/>
              <a:t>KONEČNÁ ČÁRA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b="1"/>
              <a:t> OBRANY  BNZ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b="1"/>
              <a:t> „ ZERO“</a:t>
            </a:r>
          </a:p>
        </p:txBody>
      </p:sp>
      <p:sp>
        <p:nvSpPr>
          <p:cNvPr id="65" name="TextovéPole 64"/>
          <p:cNvSpPr txBox="1">
            <a:spLocks noChangeArrowheads="1"/>
          </p:cNvSpPr>
          <p:nvPr/>
        </p:nvSpPr>
        <p:spPr bwMode="auto">
          <a:xfrm>
            <a:off x="311150" y="5986463"/>
            <a:ext cx="1612900" cy="517525"/>
          </a:xfrm>
          <a:prstGeom prst="rect">
            <a:avLst/>
          </a:prstGeom>
          <a:solidFill>
            <a:srgbClr val="00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b="1"/>
              <a:t>Hranice prostoru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b="1"/>
              <a:t>BNZ</a:t>
            </a:r>
          </a:p>
        </p:txBody>
      </p:sp>
      <p:cxnSp>
        <p:nvCxnSpPr>
          <p:cNvPr id="67" name="Přímá spojovací šipka 66"/>
          <p:cNvCxnSpPr>
            <a:stCxn id="65" idx="0"/>
          </p:cNvCxnSpPr>
          <p:nvPr/>
        </p:nvCxnSpPr>
        <p:spPr>
          <a:xfrm rot="5400000" flipH="1" flipV="1">
            <a:off x="-203993" y="3574256"/>
            <a:ext cx="3733800" cy="1090613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ovací šipka 67"/>
          <p:cNvCxnSpPr>
            <a:stCxn id="65" idx="0"/>
          </p:cNvCxnSpPr>
          <p:nvPr/>
        </p:nvCxnSpPr>
        <p:spPr>
          <a:xfrm rot="5400000" flipH="1" flipV="1">
            <a:off x="1967707" y="4831556"/>
            <a:ext cx="304800" cy="2005013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88" name="AutoShape 14"/>
          <p:cNvSpPr>
            <a:spLocks noChangeAspect="1" noChangeArrowheads="1"/>
          </p:cNvSpPr>
          <p:nvPr/>
        </p:nvSpPr>
        <p:spPr bwMode="auto">
          <a:xfrm>
            <a:off x="1676400" y="2024063"/>
            <a:ext cx="303213" cy="247650"/>
          </a:xfrm>
          <a:prstGeom prst="flowChartSummingJunction">
            <a:avLst/>
          </a:prstGeom>
          <a:solidFill>
            <a:srgbClr val="FFFFFF"/>
          </a:solidFill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1789" name="AutoShape 15"/>
          <p:cNvSpPr>
            <a:spLocks noChangeAspect="1" noChangeArrowheads="1"/>
          </p:cNvSpPr>
          <p:nvPr/>
        </p:nvSpPr>
        <p:spPr bwMode="auto">
          <a:xfrm>
            <a:off x="1676400" y="5453063"/>
            <a:ext cx="303213" cy="247650"/>
          </a:xfrm>
          <a:prstGeom prst="flowChartSummingJunction">
            <a:avLst/>
          </a:prstGeom>
          <a:solidFill>
            <a:srgbClr val="FFFFFF"/>
          </a:solidFill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cxnSp>
        <p:nvCxnSpPr>
          <p:cNvPr id="78" name="Přímá spojovací čára 77"/>
          <p:cNvCxnSpPr>
            <a:stCxn id="31749" idx="6"/>
            <a:endCxn id="31788" idx="2"/>
          </p:cNvCxnSpPr>
          <p:nvPr/>
        </p:nvCxnSpPr>
        <p:spPr>
          <a:xfrm flipV="1">
            <a:off x="1130300" y="2147888"/>
            <a:ext cx="546100" cy="1270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římá spojovací čára 79"/>
          <p:cNvCxnSpPr/>
          <p:nvPr/>
        </p:nvCxnSpPr>
        <p:spPr>
          <a:xfrm>
            <a:off x="1296988" y="5619750"/>
            <a:ext cx="373062" cy="1588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92" name="Freeform 5"/>
          <p:cNvSpPr>
            <a:spLocks/>
          </p:cNvSpPr>
          <p:nvPr/>
        </p:nvSpPr>
        <p:spPr bwMode="auto">
          <a:xfrm>
            <a:off x="1676400" y="2328863"/>
            <a:ext cx="263525" cy="1439862"/>
          </a:xfrm>
          <a:custGeom>
            <a:avLst/>
            <a:gdLst>
              <a:gd name="T0" fmla="*/ 2147483646 w 174"/>
              <a:gd name="T1" fmla="*/ 2147483646 h 975"/>
              <a:gd name="T2" fmla="*/ 2147483646 w 174"/>
              <a:gd name="T3" fmla="*/ 2147483646 h 975"/>
              <a:gd name="T4" fmla="*/ 2147483646 w 174"/>
              <a:gd name="T5" fmla="*/ 2147483646 h 975"/>
              <a:gd name="T6" fmla="*/ 2147483646 w 174"/>
              <a:gd name="T7" fmla="*/ 0 h 975"/>
              <a:gd name="T8" fmla="*/ 0 60000 65536"/>
              <a:gd name="T9" fmla="*/ 0 60000 65536"/>
              <a:gd name="T10" fmla="*/ 0 60000 65536"/>
              <a:gd name="T11" fmla="*/ 0 60000 65536"/>
              <a:gd name="T12" fmla="*/ 0 w 174"/>
              <a:gd name="T13" fmla="*/ 0 h 975"/>
              <a:gd name="T14" fmla="*/ 174 w 174"/>
              <a:gd name="T15" fmla="*/ 975 h 9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4" h="975">
                <a:moveTo>
                  <a:pt x="90" y="975"/>
                </a:moveTo>
                <a:cubicBezTo>
                  <a:pt x="132" y="868"/>
                  <a:pt x="174" y="760"/>
                  <a:pt x="162" y="639"/>
                </a:cubicBezTo>
                <a:cubicBezTo>
                  <a:pt x="150" y="518"/>
                  <a:pt x="36" y="353"/>
                  <a:pt x="18" y="247"/>
                </a:cubicBezTo>
                <a:cubicBezTo>
                  <a:pt x="0" y="141"/>
                  <a:pt x="45" y="51"/>
                  <a:pt x="52" y="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93" name="Text Box 25"/>
          <p:cNvSpPr txBox="1">
            <a:spLocks noChangeArrowheads="1"/>
          </p:cNvSpPr>
          <p:nvPr/>
        </p:nvSpPr>
        <p:spPr bwMode="auto">
          <a:xfrm>
            <a:off x="1447800" y="3776663"/>
            <a:ext cx="838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solidFill>
                  <a:srgbClr val="0000FF"/>
                </a:solidFill>
              </a:rPr>
              <a:t>FEBA</a:t>
            </a: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31794" name="Freeform 24"/>
          <p:cNvSpPr>
            <a:spLocks/>
          </p:cNvSpPr>
          <p:nvPr/>
        </p:nvSpPr>
        <p:spPr bwMode="auto">
          <a:xfrm>
            <a:off x="1676400" y="4005263"/>
            <a:ext cx="263525" cy="1439862"/>
          </a:xfrm>
          <a:custGeom>
            <a:avLst/>
            <a:gdLst>
              <a:gd name="T0" fmla="*/ 2147483646 w 174"/>
              <a:gd name="T1" fmla="*/ 2147483646 h 975"/>
              <a:gd name="T2" fmla="*/ 2147483646 w 174"/>
              <a:gd name="T3" fmla="*/ 2147483646 h 975"/>
              <a:gd name="T4" fmla="*/ 2147483646 w 174"/>
              <a:gd name="T5" fmla="*/ 2147483646 h 975"/>
              <a:gd name="T6" fmla="*/ 2147483646 w 174"/>
              <a:gd name="T7" fmla="*/ 0 h 975"/>
              <a:gd name="T8" fmla="*/ 0 60000 65536"/>
              <a:gd name="T9" fmla="*/ 0 60000 65536"/>
              <a:gd name="T10" fmla="*/ 0 60000 65536"/>
              <a:gd name="T11" fmla="*/ 0 60000 65536"/>
              <a:gd name="T12" fmla="*/ 0 w 174"/>
              <a:gd name="T13" fmla="*/ 0 h 975"/>
              <a:gd name="T14" fmla="*/ 174 w 174"/>
              <a:gd name="T15" fmla="*/ 975 h 9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4" h="975">
                <a:moveTo>
                  <a:pt x="90" y="975"/>
                </a:moveTo>
                <a:cubicBezTo>
                  <a:pt x="132" y="868"/>
                  <a:pt x="174" y="760"/>
                  <a:pt x="162" y="639"/>
                </a:cubicBezTo>
                <a:cubicBezTo>
                  <a:pt x="150" y="518"/>
                  <a:pt x="36" y="353"/>
                  <a:pt x="18" y="247"/>
                </a:cubicBezTo>
                <a:cubicBezTo>
                  <a:pt x="0" y="141"/>
                  <a:pt x="45" y="51"/>
                  <a:pt x="52" y="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cxnSp>
        <p:nvCxnSpPr>
          <p:cNvPr id="87" name="Přímá spojovací šipka 86"/>
          <p:cNvCxnSpPr/>
          <p:nvPr/>
        </p:nvCxnSpPr>
        <p:spPr>
          <a:xfrm rot="10800000">
            <a:off x="2590800" y="5757863"/>
            <a:ext cx="1447800" cy="45720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ovací šipka 87"/>
          <p:cNvCxnSpPr>
            <a:endCxn id="46" idx="6"/>
          </p:cNvCxnSpPr>
          <p:nvPr/>
        </p:nvCxnSpPr>
        <p:spPr>
          <a:xfrm rot="16200000" flipV="1">
            <a:off x="3611563" y="5788025"/>
            <a:ext cx="514350" cy="339725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ovací šipka 91"/>
          <p:cNvCxnSpPr/>
          <p:nvPr/>
        </p:nvCxnSpPr>
        <p:spPr>
          <a:xfrm flipV="1">
            <a:off x="4038600" y="5376863"/>
            <a:ext cx="990600" cy="83820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ovací šipka 94"/>
          <p:cNvCxnSpPr/>
          <p:nvPr/>
        </p:nvCxnSpPr>
        <p:spPr>
          <a:xfrm flipV="1">
            <a:off x="4038600" y="5148263"/>
            <a:ext cx="1981200" cy="106680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ovéPole 98"/>
          <p:cNvSpPr txBox="1">
            <a:spLocks noChangeArrowheads="1"/>
          </p:cNvSpPr>
          <p:nvPr/>
        </p:nvSpPr>
        <p:spPr bwMode="auto">
          <a:xfrm>
            <a:off x="2667000" y="3425825"/>
            <a:ext cx="11493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b="1"/>
              <a:t>5-8 km I VÍCE</a:t>
            </a:r>
          </a:p>
        </p:txBody>
      </p:sp>
      <p:sp>
        <p:nvSpPr>
          <p:cNvPr id="31800" name="AutoShape 70"/>
          <p:cNvSpPr>
            <a:spLocks noChangeArrowheads="1"/>
          </p:cNvSpPr>
          <p:nvPr/>
        </p:nvSpPr>
        <p:spPr bwMode="auto">
          <a:xfrm>
            <a:off x="1828800" y="1033463"/>
            <a:ext cx="4800600" cy="609600"/>
          </a:xfrm>
          <a:prstGeom prst="rightArrow">
            <a:avLst>
              <a:gd name="adj1" fmla="val 50000"/>
              <a:gd name="adj2" fmla="val 196875"/>
            </a:avLst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MEZILEHLÉ ČÁRY VEDENÍ BZ:</a:t>
            </a:r>
          </a:p>
        </p:txBody>
      </p:sp>
      <p:sp>
        <p:nvSpPr>
          <p:cNvPr id="41017" name="AutoShape 71"/>
          <p:cNvSpPr>
            <a:spLocks noChangeArrowheads="1"/>
          </p:cNvSpPr>
          <p:nvPr/>
        </p:nvSpPr>
        <p:spPr bwMode="auto">
          <a:xfrm>
            <a:off x="2743200" y="3700463"/>
            <a:ext cx="1066800" cy="152400"/>
          </a:xfrm>
          <a:prstGeom prst="leftRightArrow">
            <a:avLst>
              <a:gd name="adj1" fmla="val 50000"/>
              <a:gd name="adj2" fmla="val 140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grpSp>
        <p:nvGrpSpPr>
          <p:cNvPr id="31802" name="Group 73"/>
          <p:cNvGrpSpPr>
            <a:grpSpLocks noChangeAspect="1"/>
          </p:cNvGrpSpPr>
          <p:nvPr/>
        </p:nvGrpSpPr>
        <p:grpSpPr bwMode="auto">
          <a:xfrm>
            <a:off x="2667000" y="2024063"/>
            <a:ext cx="304800" cy="134937"/>
            <a:chOff x="288" y="1536"/>
            <a:chExt cx="432" cy="192"/>
          </a:xfrm>
        </p:grpSpPr>
        <p:sp>
          <p:nvSpPr>
            <p:cNvPr id="31808" name="Line 74"/>
            <p:cNvSpPr>
              <a:spLocks noChangeAspect="1" noChangeShapeType="1"/>
            </p:cNvSpPr>
            <p:nvPr/>
          </p:nvSpPr>
          <p:spPr bwMode="auto">
            <a:xfrm flipV="1">
              <a:off x="288" y="1536"/>
              <a:ext cx="0" cy="19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809" name="Line 75"/>
            <p:cNvSpPr>
              <a:spLocks noChangeAspect="1" noChangeShapeType="1"/>
            </p:cNvSpPr>
            <p:nvPr/>
          </p:nvSpPr>
          <p:spPr bwMode="auto">
            <a:xfrm flipV="1">
              <a:off x="720" y="1536"/>
              <a:ext cx="0" cy="19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810" name="Line 76"/>
            <p:cNvSpPr>
              <a:spLocks noChangeAspect="1" noChangeShapeType="1"/>
            </p:cNvSpPr>
            <p:nvPr/>
          </p:nvSpPr>
          <p:spPr bwMode="auto">
            <a:xfrm>
              <a:off x="288" y="1536"/>
              <a:ext cx="432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1803" name="Group 77"/>
          <p:cNvGrpSpPr>
            <a:grpSpLocks noChangeAspect="1"/>
          </p:cNvGrpSpPr>
          <p:nvPr/>
        </p:nvGrpSpPr>
        <p:grpSpPr bwMode="auto">
          <a:xfrm>
            <a:off x="2552700" y="5440363"/>
            <a:ext cx="304800" cy="134937"/>
            <a:chOff x="288" y="1536"/>
            <a:chExt cx="432" cy="192"/>
          </a:xfrm>
        </p:grpSpPr>
        <p:sp>
          <p:nvSpPr>
            <p:cNvPr id="31805" name="Line 78"/>
            <p:cNvSpPr>
              <a:spLocks noChangeAspect="1" noChangeShapeType="1"/>
            </p:cNvSpPr>
            <p:nvPr/>
          </p:nvSpPr>
          <p:spPr bwMode="auto">
            <a:xfrm flipV="1">
              <a:off x="288" y="1536"/>
              <a:ext cx="0" cy="19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806" name="Line 79"/>
            <p:cNvSpPr>
              <a:spLocks noChangeAspect="1" noChangeShapeType="1"/>
            </p:cNvSpPr>
            <p:nvPr/>
          </p:nvSpPr>
          <p:spPr bwMode="auto">
            <a:xfrm flipV="1">
              <a:off x="720" y="1536"/>
              <a:ext cx="0" cy="19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807" name="Line 80"/>
            <p:cNvSpPr>
              <a:spLocks noChangeAspect="1" noChangeShapeType="1"/>
            </p:cNvSpPr>
            <p:nvPr/>
          </p:nvSpPr>
          <p:spPr bwMode="auto">
            <a:xfrm>
              <a:off x="288" y="1536"/>
              <a:ext cx="432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23279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6" dur="500"/>
                                        <p:tgtEl>
                                          <p:spTgt spid="41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2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58" grpId="0"/>
      <p:bldP spid="59" grpId="0"/>
      <p:bldP spid="60" grpId="0"/>
      <p:bldP spid="61" grpId="0"/>
      <p:bldP spid="64" grpId="0" animBg="1"/>
      <p:bldP spid="65" grpId="0" animBg="1"/>
      <p:bldP spid="99" grpId="0"/>
      <p:bldP spid="99" grpId="1"/>
      <p:bldP spid="410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43217"/>
              </p:ext>
            </p:extLst>
          </p:nvPr>
        </p:nvGraphicFramePr>
        <p:xfrm>
          <a:off x="789517" y="1290273"/>
          <a:ext cx="7704138" cy="4924838"/>
        </p:xfrm>
        <a:graphic>
          <a:graphicData uri="http://schemas.openxmlformats.org/drawingml/2006/table">
            <a:tbl>
              <a:tblPr/>
              <a:tblGrid>
                <a:gridCol w="3852863">
                  <a:extLst>
                    <a:ext uri="{9D8B030D-6E8A-4147-A177-3AD203B41FA5}">
                      <a16:colId xmlns:a16="http://schemas.microsoft.com/office/drawing/2014/main" val="175483231"/>
                    </a:ext>
                  </a:extLst>
                </a:gridCol>
                <a:gridCol w="3851275">
                  <a:extLst>
                    <a:ext uri="{9D8B030D-6E8A-4147-A177-3AD203B41FA5}">
                      <a16:colId xmlns:a16="http://schemas.microsoft.com/office/drawing/2014/main" val="1364993980"/>
                    </a:ext>
                  </a:extLst>
                </a:gridCol>
              </a:tblGrid>
              <a:tr h="67721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Poutat - 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Contain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Taktický úkol spočívající v omezení pohybu protivníka0</a:t>
                      </a: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5790838"/>
                  </a:ext>
                </a:extLst>
              </a:tr>
              <a:tr h="86014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Zastavit/blokovat - 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Block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Taktický úkol, který vyžaduje, aby  jednotka zabránila protivníkovi v přístupu do daného prostoru, nebo zamezila jeho postupu v daném směru. Jednotky </a:t>
                      </a:r>
                      <a:b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tímto úkolem musí udržet terén a převzít iniciativu</a:t>
                      </a: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79208"/>
                  </a:ext>
                </a:extLst>
              </a:tr>
              <a:tr h="7759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Protiútok palbou - 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Counterattack by Fire</a:t>
                      </a: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3548041"/>
                  </a:ext>
                </a:extLst>
              </a:tr>
              <a:tr h="70414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Odchod- 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Retirement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Druh ústupové operace, při které se jednotky mimo dotyk přesunují směrem od protivníka </a:t>
                      </a:r>
                      <a:b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nepředpokládají s ním významný kontakt</a:t>
                      </a: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7813298"/>
                  </a:ext>
                </a:extLst>
              </a:tr>
              <a:tr h="70115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Odpoutat</a:t>
                      </a: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323234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23234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Withdraw</a:t>
                      </a:r>
                      <a:endParaRPr kumimoji="0" lang="cs-CZ" altLang="cs-CZ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23234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Fáze bojové činnosti vojsk, při níž se vojska (hlavní síly útvarů a svazků) úplně uvolňují z přímého dotyku </a:t>
                      </a:r>
                      <a:b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23234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23234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 pozemními silami protivníka a zahajují přesun </a:t>
                      </a:r>
                      <a:b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23234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23234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 určených prostorů (na určené čáry)</a:t>
                      </a:r>
                      <a:endParaRPr kumimoji="0" lang="cs-CZ" altLang="cs-CZ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795703"/>
                  </a:ext>
                </a:extLst>
              </a:tr>
              <a:tr h="70414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Zpomalit - </a:t>
                      </a:r>
                      <a:r>
                        <a:rPr kumimoji="0" lang="cs-CZ" altLang="cs-CZ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Delay</a:t>
                      </a:r>
                      <a:endParaRPr kumimoji="0" lang="cs-CZ" altLang="cs-CZ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Zabránit protivníkovi v dosažení konkrétního prostoru, a to buď po určitou dobu, nebo do určitého času </a:t>
                      </a:r>
                      <a:br>
                        <a:rPr kumimoji="0" lang="cs-CZ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či události</a:t>
                      </a: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31" marR="914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7281909"/>
                  </a:ext>
                </a:extLst>
              </a:tr>
            </a:tbl>
          </a:graphicData>
        </a:graphic>
      </p:graphicFrame>
      <p:pic>
        <p:nvPicPr>
          <p:cNvPr id="3381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729" y="1413705"/>
            <a:ext cx="1223963" cy="448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1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6017" y="2276688"/>
            <a:ext cx="1223963" cy="511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1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223" y="3043155"/>
            <a:ext cx="863600" cy="582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2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042" y="3922710"/>
            <a:ext cx="1295400" cy="486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21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729" y="4751875"/>
            <a:ext cx="1463675" cy="523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22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2692" y="5556025"/>
            <a:ext cx="1301750" cy="46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23" name="Nadpis 1"/>
          <p:cNvSpPr txBox="1">
            <a:spLocks/>
          </p:cNvSpPr>
          <p:nvPr/>
        </p:nvSpPr>
        <p:spPr bwMode="auto">
          <a:xfrm>
            <a:off x="501386" y="645143"/>
            <a:ext cx="82804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>
                <a:solidFill>
                  <a:srgbClr val="FF0000"/>
                </a:solidFill>
                <a:latin typeface="Arial" panose="020B0604020202020204" pitchFamily="34" charset="0"/>
              </a:rPr>
              <a:t>SPECIFICKÉ SITUAČNÍ ZNAČKY A SYMBOLY</a:t>
            </a:r>
          </a:p>
        </p:txBody>
      </p:sp>
    </p:spTree>
    <p:extLst>
      <p:ext uri="{BB962C8B-B14F-4D97-AF65-F5344CB8AC3E}">
        <p14:creationId xmlns:p14="http://schemas.microsoft.com/office/powerpoint/2010/main" val="209035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650026"/>
              </p:ext>
            </p:extLst>
          </p:nvPr>
        </p:nvGraphicFramePr>
        <p:xfrm>
          <a:off x="684213" y="1341439"/>
          <a:ext cx="7775576" cy="50139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7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7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67863">
                <a:tc>
                  <a:txBody>
                    <a:bodyPr/>
                    <a:lstStyle/>
                    <a:p>
                      <a:pPr algn="just"/>
                      <a:r>
                        <a:rPr lang="cs-CZ" sz="1200" b="1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Koordinační čára-mezilehlá čára - </a:t>
                      </a:r>
                      <a:r>
                        <a:rPr lang="cs-CZ" sz="1200" i="0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Phase</a:t>
                      </a:r>
                      <a:r>
                        <a:rPr lang="cs-CZ" sz="1200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/</a:t>
                      </a:r>
                      <a:r>
                        <a:rPr lang="cs-CZ" sz="1200" i="0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Coordination</a:t>
                      </a:r>
                      <a:r>
                        <a:rPr lang="cs-CZ" sz="1200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Line (PL)</a:t>
                      </a:r>
                    </a:p>
                    <a:p>
                      <a:pPr algn="just"/>
                      <a:endParaRPr lang="cs-CZ" sz="1200" i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Čára používaná pro řízení a sladění činnosti vojsk při vedení vojenských operací. Obvykle se jedná o charakteristický znak v terénu, který vede napříč prostorem činnosti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i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Předem připravená čára pro vedení manévrové obrany, která je vybudována ve stejném rozsahu jako hlavní postavení</a:t>
                      </a:r>
                    </a:p>
                    <a:p>
                      <a:pPr algn="just"/>
                      <a:endParaRPr lang="cs-CZ" sz="12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25" marR="91425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2286">
                <a:tc>
                  <a:txBody>
                    <a:bodyPr/>
                    <a:lstStyle/>
                    <a:p>
                      <a:pPr algn="just"/>
                      <a:r>
                        <a:rPr lang="cs-CZ" sz="1200" b="1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Zaminovaný prostor - </a:t>
                      </a:r>
                      <a:r>
                        <a:rPr lang="cs-CZ" sz="1200" i="0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Mined</a:t>
                      </a:r>
                      <a:r>
                        <a:rPr lang="cs-CZ" sz="1200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Area</a:t>
                      </a:r>
                      <a:endParaRPr lang="cs-CZ" sz="12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25" marR="91425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5701">
                <a:tc>
                  <a:txBody>
                    <a:bodyPr/>
                    <a:lstStyle/>
                    <a:p>
                      <a:pPr algn="just"/>
                      <a:r>
                        <a:rPr lang="cs-CZ" sz="1200" b="1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Bezpečnostní vzdálenost – </a:t>
                      </a:r>
                    </a:p>
                    <a:p>
                      <a:pPr algn="just"/>
                      <a:r>
                        <a:rPr lang="cs-CZ" sz="1200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 </a:t>
                      </a:r>
                      <a:r>
                        <a:rPr lang="cs-CZ" sz="1200" i="0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Fire</a:t>
                      </a:r>
                      <a:r>
                        <a:rPr lang="cs-CZ" sz="1200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Line (NFL)</a:t>
                      </a:r>
                    </a:p>
                    <a:p>
                      <a:pPr algn="just"/>
                      <a:endParaRPr lang="cs-CZ" sz="1200" i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cs-CZ" sz="1200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Čára, před kterou dělostřelectvo  nesmí vést palbu, </a:t>
                      </a:r>
                      <a:endParaRPr lang="cs-CZ" sz="12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25" marR="91425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48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614488"/>
            <a:ext cx="194468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573213"/>
            <a:ext cx="1152525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878263"/>
            <a:ext cx="1800225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963" y="5157788"/>
            <a:ext cx="21558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36" name="Nadpis 1"/>
          <p:cNvSpPr txBox="1">
            <a:spLocks/>
          </p:cNvSpPr>
          <p:nvPr/>
        </p:nvSpPr>
        <p:spPr bwMode="auto">
          <a:xfrm>
            <a:off x="551039" y="677863"/>
            <a:ext cx="82804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>
                <a:solidFill>
                  <a:srgbClr val="FF0000"/>
                </a:solidFill>
                <a:latin typeface="Arial" panose="020B0604020202020204" pitchFamily="34" charset="0"/>
              </a:rPr>
              <a:t>SPECIFICKÉ SITUAČNÍ ZNAČKY A SYMBOLY</a:t>
            </a:r>
          </a:p>
        </p:txBody>
      </p:sp>
    </p:spTree>
    <p:extLst>
      <p:ext uri="{BB962C8B-B14F-4D97-AF65-F5344CB8AC3E}">
        <p14:creationId xmlns:p14="http://schemas.microsoft.com/office/powerpoint/2010/main" val="396661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2511779"/>
            <a:ext cx="8712200" cy="3618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Boj na zdrženou se připravuje podle všeobecně platných zásad pro přípravu obrany nebo útoku. </a:t>
            </a:r>
          </a:p>
          <a:p>
            <a:pPr fontAlgn="auto">
              <a:spcAft>
                <a:spcPts val="0"/>
              </a:spcAft>
              <a:defRPr/>
            </a:pPr>
            <a:endParaRPr lang="cs-CZ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průzkum a zpravodajská příprava bojiště;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plánování boje na zdrženou;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přípravu vojsk k boji na zdrženou;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příprava prostoru pro vedení boje na zdrženou.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b="1" u="sng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50752" y="1143921"/>
            <a:ext cx="8712968" cy="6340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pt-BR" sz="2800" b="1" dirty="0"/>
              <a:t>Příprava a plánování boje na zdrženou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1971400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179512" y="1874310"/>
            <a:ext cx="8712200" cy="42555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 (postupným) rozvinováním hlavních sil</a:t>
            </a: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 (mezilehlých) čarách vedení boje na zdrženou.</a:t>
            </a: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Úkolem vojsk kromě uchování své bojeschopnosti je současně zdržovat postup nepřítele.</a:t>
            </a: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cs-CZ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Bojová sestava vojsk při vedení boje na zdrženou s rozvinováním hlavních sil na (mezilehlých) čarách se člení zpravidla do dvou sledů, které postupně vzájemným překračováním zaujímají a dočasně brání jednotlivé (mezilehlé) čáry.</a:t>
            </a:r>
            <a:endParaRPr lang="cs-CZ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cs-CZ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79512" y="1001440"/>
            <a:ext cx="8712968" cy="792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pt-BR" sz="2800" b="1" dirty="0"/>
              <a:t>Formy vedení boje na zdrženou</a:t>
            </a:r>
            <a:br>
              <a:rPr lang="pt-BR" sz="2800" b="1" dirty="0"/>
            </a:br>
            <a:r>
              <a:rPr lang="pt-BR" sz="2800" b="1" dirty="0"/>
              <a:t>Bojová sestava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377903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2" t="1637" r="2086" b="7341"/>
          <a:stretch>
            <a:fillRect/>
          </a:stretch>
        </p:blipFill>
        <p:spPr bwMode="auto">
          <a:xfrm>
            <a:off x="1116013" y="1096963"/>
            <a:ext cx="7296150" cy="576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827088" y="188913"/>
            <a:ext cx="8066087" cy="8302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sz="2400" b="1">
                <a:solidFill>
                  <a:srgbClr val="000000"/>
                </a:solidFill>
                <a:cs typeface="Times New Roman" pitchFamily="18" charset="0"/>
              </a:rPr>
              <a:t>Bojová sestava vojsk</a:t>
            </a:r>
            <a:r>
              <a:rPr lang="cs-CZ" sz="240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cs-CZ" sz="2400" b="1">
                <a:solidFill>
                  <a:srgbClr val="000000"/>
                </a:solidFill>
                <a:cs typeface="Times New Roman" pitchFamily="18" charset="0"/>
              </a:rPr>
              <a:t>při vedení boje na zdrženou </a:t>
            </a:r>
            <a:br>
              <a:rPr lang="cs-CZ" sz="2400" b="1">
                <a:solidFill>
                  <a:srgbClr val="000000"/>
                </a:solidFill>
                <a:cs typeface="Times New Roman" pitchFamily="18" charset="0"/>
              </a:rPr>
            </a:br>
            <a:r>
              <a:rPr lang="cs-CZ" sz="2400" b="1" u="sng">
                <a:solidFill>
                  <a:srgbClr val="000000"/>
                </a:solidFill>
                <a:cs typeface="Times New Roman" pitchFamily="18" charset="0"/>
              </a:rPr>
              <a:t>s rozvinováním hlavních sil</a:t>
            </a:r>
            <a:r>
              <a:rPr lang="cs-CZ" sz="2400" u="sng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cs-CZ" sz="2400" b="1" u="sng">
                <a:solidFill>
                  <a:srgbClr val="000000"/>
                </a:solidFill>
                <a:cs typeface="Times New Roman" pitchFamily="18" charset="0"/>
              </a:rPr>
              <a:t>na (mezilehlých) čarách</a:t>
            </a:r>
            <a:r>
              <a:rPr lang="cs-CZ" sz="2400" u="sng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cs-CZ" sz="2400">
              <a:solidFill>
                <a:srgbClr val="00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971550" y="2636838"/>
            <a:ext cx="936625" cy="3698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1. SLED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900113" y="3573463"/>
            <a:ext cx="935037" cy="3683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2. SLED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971550" y="5876925"/>
            <a:ext cx="936625" cy="3698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ZÁLOHY</a:t>
            </a:r>
          </a:p>
        </p:txBody>
      </p:sp>
    </p:spTree>
    <p:extLst>
      <p:ext uri="{BB962C8B-B14F-4D97-AF65-F5344CB8AC3E}">
        <p14:creationId xmlns:p14="http://schemas.microsoft.com/office/powerpoint/2010/main" val="3140520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180280" y="1923169"/>
            <a:ext cx="8712200" cy="41502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bez rozvinování hlavních sil na (mezilehlých) čarách vedení boje na zdrženou.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Úkolem vojsk je především uchovat bojeschopnost svých hlavních sil, jejich vyvedení z dotyku </a:t>
            </a:r>
            <a:b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co nejrychlejší zaujetí (konečné) obranné čáry.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Bojová sestava při vedení boje na zdrženou bez rozvinování hlavních sil na (mezilehlých) čarách se zpravidla člení do jednoho sledu s vyčleněním zadního voje, případně také vševojskové zálohy.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b="1" u="sng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79512" y="1043856"/>
            <a:ext cx="8712968" cy="792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pt-BR" sz="2800" b="1" dirty="0"/>
              <a:t>Formy vedení boje na zdrženou</a:t>
            </a:r>
            <a:br>
              <a:rPr lang="pt-BR" sz="2800" b="1" dirty="0"/>
            </a:br>
            <a:r>
              <a:rPr lang="pt-BR" sz="2800" b="1" dirty="0"/>
              <a:t>Bojová sestava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195932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8" t="2245" r="4675" b="8005"/>
          <a:stretch>
            <a:fillRect/>
          </a:stretch>
        </p:blipFill>
        <p:spPr bwMode="auto">
          <a:xfrm>
            <a:off x="971550" y="981075"/>
            <a:ext cx="6985000" cy="576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ovéPole 14"/>
          <p:cNvSpPr txBox="1"/>
          <p:nvPr/>
        </p:nvSpPr>
        <p:spPr>
          <a:xfrm>
            <a:off x="539750" y="2627313"/>
            <a:ext cx="936625" cy="3698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SLED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611188" y="5580063"/>
            <a:ext cx="936625" cy="3698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ZÁLOHY</a:t>
            </a:r>
          </a:p>
        </p:txBody>
      </p:sp>
      <p:sp>
        <p:nvSpPr>
          <p:cNvPr id="5" name="Obdélník 4"/>
          <p:cNvSpPr/>
          <p:nvPr/>
        </p:nvSpPr>
        <p:spPr>
          <a:xfrm>
            <a:off x="827088" y="188913"/>
            <a:ext cx="8066087" cy="8302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sz="2400" b="1">
                <a:solidFill>
                  <a:srgbClr val="000000"/>
                </a:solidFill>
                <a:cs typeface="Times New Roman" pitchFamily="18" charset="0"/>
              </a:rPr>
              <a:t>Bojová sestava vojsk</a:t>
            </a:r>
            <a:r>
              <a:rPr lang="cs-CZ" sz="240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cs-CZ" sz="2400" b="1">
                <a:solidFill>
                  <a:srgbClr val="000000"/>
                </a:solidFill>
                <a:cs typeface="Times New Roman" pitchFamily="18" charset="0"/>
              </a:rPr>
              <a:t>při vedení boje na zdrženou </a:t>
            </a:r>
            <a:br>
              <a:rPr lang="cs-CZ" sz="2400" b="1">
                <a:solidFill>
                  <a:srgbClr val="000000"/>
                </a:solidFill>
                <a:cs typeface="Times New Roman" pitchFamily="18" charset="0"/>
              </a:rPr>
            </a:br>
            <a:r>
              <a:rPr lang="cs-CZ" sz="2400" b="1" u="sng">
                <a:solidFill>
                  <a:srgbClr val="000000"/>
                </a:solidFill>
                <a:cs typeface="Times New Roman" pitchFamily="18" charset="0"/>
              </a:rPr>
              <a:t>bez rozvinováním hlavních sil</a:t>
            </a:r>
            <a:r>
              <a:rPr lang="cs-CZ" sz="2400" u="sng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cs-CZ" sz="2400" b="1" u="sng">
                <a:solidFill>
                  <a:srgbClr val="000000"/>
                </a:solidFill>
                <a:cs typeface="Times New Roman" pitchFamily="18" charset="0"/>
              </a:rPr>
              <a:t>na (mezilehlých) čarách</a:t>
            </a:r>
            <a:r>
              <a:rPr lang="cs-CZ" sz="2400" u="sng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cs-CZ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83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2"/>
          <p:cNvGrpSpPr/>
          <p:nvPr/>
        </p:nvGrpSpPr>
        <p:grpSpPr>
          <a:xfrm>
            <a:off x="107950" y="959556"/>
            <a:ext cx="9042400" cy="5283200"/>
            <a:chOff x="107950" y="-26988"/>
            <a:chExt cx="9042400" cy="6884988"/>
          </a:xfrm>
        </p:grpSpPr>
        <p:grpSp>
          <p:nvGrpSpPr>
            <p:cNvPr id="86" name="Skupina 85"/>
            <p:cNvGrpSpPr>
              <a:grpSpLocks/>
            </p:cNvGrpSpPr>
            <p:nvPr/>
          </p:nvGrpSpPr>
          <p:grpSpPr bwMode="auto">
            <a:xfrm>
              <a:off x="611188" y="333375"/>
              <a:ext cx="7885112" cy="598488"/>
              <a:chOff x="611560" y="332656"/>
              <a:chExt cx="7885476" cy="599908"/>
            </a:xfrm>
          </p:grpSpPr>
          <p:sp>
            <p:nvSpPr>
              <p:cNvPr id="2" name="Volný tvar 1"/>
              <p:cNvSpPr/>
              <p:nvPr/>
            </p:nvSpPr>
            <p:spPr>
              <a:xfrm>
                <a:off x="611560" y="404263"/>
                <a:ext cx="7272673" cy="528301"/>
              </a:xfrm>
              <a:custGeom>
                <a:avLst/>
                <a:gdLst>
                  <a:gd name="connsiteX0" fmla="*/ 0 w 7272780"/>
                  <a:gd name="connsiteY0" fmla="*/ 142973 h 527900"/>
                  <a:gd name="connsiteX1" fmla="*/ 820132 w 7272780"/>
                  <a:gd name="connsiteY1" fmla="*/ 58131 h 527900"/>
                  <a:gd name="connsiteX2" fmla="*/ 2121031 w 7272780"/>
                  <a:gd name="connsiteY2" fmla="*/ 284375 h 527900"/>
                  <a:gd name="connsiteX3" fmla="*/ 3874417 w 7272780"/>
                  <a:gd name="connsiteY3" fmla="*/ 29851 h 527900"/>
                  <a:gd name="connsiteX4" fmla="*/ 6570483 w 7272780"/>
                  <a:gd name="connsiteY4" fmla="*/ 463484 h 527900"/>
                  <a:gd name="connsiteX5" fmla="*/ 7173798 w 7272780"/>
                  <a:gd name="connsiteY5" fmla="*/ 416350 h 527900"/>
                  <a:gd name="connsiteX6" fmla="*/ 7164372 w 7272780"/>
                  <a:gd name="connsiteY6" fmla="*/ 416350 h 527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272780" h="527900">
                    <a:moveTo>
                      <a:pt x="0" y="142973"/>
                    </a:moveTo>
                    <a:cubicBezTo>
                      <a:pt x="233313" y="88768"/>
                      <a:pt x="466627" y="34564"/>
                      <a:pt x="820132" y="58131"/>
                    </a:cubicBezTo>
                    <a:cubicBezTo>
                      <a:pt x="1173637" y="81698"/>
                      <a:pt x="1611984" y="289088"/>
                      <a:pt x="2121031" y="284375"/>
                    </a:cubicBezTo>
                    <a:cubicBezTo>
                      <a:pt x="2630078" y="279662"/>
                      <a:pt x="3132842" y="0"/>
                      <a:pt x="3874417" y="29851"/>
                    </a:cubicBezTo>
                    <a:cubicBezTo>
                      <a:pt x="4615992" y="59702"/>
                      <a:pt x="6020586" y="399068"/>
                      <a:pt x="6570483" y="463484"/>
                    </a:cubicBezTo>
                    <a:cubicBezTo>
                      <a:pt x="7120380" y="527900"/>
                      <a:pt x="7074817" y="424206"/>
                      <a:pt x="7173798" y="416350"/>
                    </a:cubicBezTo>
                    <a:cubicBezTo>
                      <a:pt x="7272780" y="408494"/>
                      <a:pt x="7218576" y="412422"/>
                      <a:pt x="7164372" y="416350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>
                  <a:ln w="381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41248" name="TextovéPole 2"/>
              <p:cNvSpPr txBox="1">
                <a:spLocks noChangeArrowheads="1"/>
              </p:cNvSpPr>
              <p:nvPr/>
            </p:nvSpPr>
            <p:spPr bwMode="auto">
              <a:xfrm>
                <a:off x="7884368" y="332656"/>
                <a:ext cx="61266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800">
                    <a:solidFill>
                      <a:srgbClr val="FF0000"/>
                    </a:solidFill>
                  </a:rPr>
                  <a:t>FLET</a:t>
                </a:r>
              </a:p>
            </p:txBody>
          </p:sp>
        </p:grpSp>
        <p:grpSp>
          <p:nvGrpSpPr>
            <p:cNvPr id="7" name="Skupina 6"/>
            <p:cNvGrpSpPr>
              <a:grpSpLocks/>
            </p:cNvGrpSpPr>
            <p:nvPr/>
          </p:nvGrpSpPr>
          <p:grpSpPr bwMode="auto">
            <a:xfrm>
              <a:off x="411163" y="765175"/>
              <a:ext cx="8321675" cy="527050"/>
              <a:chOff x="411871" y="764704"/>
              <a:chExt cx="8320258" cy="527900"/>
            </a:xfrm>
          </p:grpSpPr>
          <p:sp>
            <p:nvSpPr>
              <p:cNvPr id="4" name="Volný tvar 3"/>
              <p:cNvSpPr/>
              <p:nvPr/>
            </p:nvSpPr>
            <p:spPr>
              <a:xfrm>
                <a:off x="602339" y="764704"/>
                <a:ext cx="7272686" cy="527900"/>
              </a:xfrm>
              <a:custGeom>
                <a:avLst/>
                <a:gdLst>
                  <a:gd name="connsiteX0" fmla="*/ 0 w 7272780"/>
                  <a:gd name="connsiteY0" fmla="*/ 142973 h 527900"/>
                  <a:gd name="connsiteX1" fmla="*/ 820132 w 7272780"/>
                  <a:gd name="connsiteY1" fmla="*/ 58131 h 527900"/>
                  <a:gd name="connsiteX2" fmla="*/ 2121031 w 7272780"/>
                  <a:gd name="connsiteY2" fmla="*/ 284375 h 527900"/>
                  <a:gd name="connsiteX3" fmla="*/ 3874417 w 7272780"/>
                  <a:gd name="connsiteY3" fmla="*/ 29851 h 527900"/>
                  <a:gd name="connsiteX4" fmla="*/ 6570483 w 7272780"/>
                  <a:gd name="connsiteY4" fmla="*/ 463484 h 527900"/>
                  <a:gd name="connsiteX5" fmla="*/ 7173798 w 7272780"/>
                  <a:gd name="connsiteY5" fmla="*/ 416350 h 527900"/>
                  <a:gd name="connsiteX6" fmla="*/ 7164372 w 7272780"/>
                  <a:gd name="connsiteY6" fmla="*/ 416350 h 527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272780" h="527900">
                    <a:moveTo>
                      <a:pt x="0" y="142973"/>
                    </a:moveTo>
                    <a:cubicBezTo>
                      <a:pt x="233313" y="88768"/>
                      <a:pt x="466627" y="34564"/>
                      <a:pt x="820132" y="58131"/>
                    </a:cubicBezTo>
                    <a:cubicBezTo>
                      <a:pt x="1173637" y="81698"/>
                      <a:pt x="1611984" y="289088"/>
                      <a:pt x="2121031" y="284375"/>
                    </a:cubicBezTo>
                    <a:cubicBezTo>
                      <a:pt x="2630078" y="279662"/>
                      <a:pt x="3132842" y="0"/>
                      <a:pt x="3874417" y="29851"/>
                    </a:cubicBezTo>
                    <a:cubicBezTo>
                      <a:pt x="4615992" y="59702"/>
                      <a:pt x="6020586" y="399068"/>
                      <a:pt x="6570483" y="463484"/>
                    </a:cubicBezTo>
                    <a:cubicBezTo>
                      <a:pt x="7120380" y="527900"/>
                      <a:pt x="7074817" y="424206"/>
                      <a:pt x="7173798" y="416350"/>
                    </a:cubicBezTo>
                    <a:cubicBezTo>
                      <a:pt x="7272780" y="408494"/>
                      <a:pt x="7218576" y="412422"/>
                      <a:pt x="7164372" y="416350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>
                  <a:ln w="381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41238" name="TextovéPole 4"/>
              <p:cNvSpPr txBox="1">
                <a:spLocks noChangeArrowheads="1"/>
              </p:cNvSpPr>
              <p:nvPr/>
            </p:nvSpPr>
            <p:spPr bwMode="auto">
              <a:xfrm>
                <a:off x="8090671" y="908720"/>
                <a:ext cx="64145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800">
                    <a:solidFill>
                      <a:srgbClr val="0000FF"/>
                    </a:solidFill>
                  </a:rPr>
                  <a:t>FLOT</a:t>
                </a:r>
              </a:p>
            </p:txBody>
          </p:sp>
          <p:grpSp>
            <p:nvGrpSpPr>
              <p:cNvPr id="41239" name="Group 496"/>
              <p:cNvGrpSpPr>
                <a:grpSpLocks noChangeAspect="1"/>
              </p:cNvGrpSpPr>
              <p:nvPr/>
            </p:nvGrpSpPr>
            <p:grpSpPr bwMode="auto">
              <a:xfrm>
                <a:off x="411871" y="826152"/>
                <a:ext cx="192087" cy="198438"/>
                <a:chOff x="3290" y="4104"/>
                <a:chExt cx="340" cy="340"/>
              </a:xfrm>
            </p:grpSpPr>
            <p:sp>
              <p:nvSpPr>
                <p:cNvPr id="41244" name="Oval 497"/>
                <p:cNvSpPr>
                  <a:spLocks noChangeAspect="1" noChangeArrowheads="1"/>
                </p:cNvSpPr>
                <p:nvPr/>
              </p:nvSpPr>
              <p:spPr bwMode="auto">
                <a:xfrm>
                  <a:off x="3290" y="4104"/>
                  <a:ext cx="340" cy="340"/>
                </a:xfrm>
                <a:prstGeom prst="ellips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  <p:sp>
              <p:nvSpPr>
                <p:cNvPr id="41245" name="Line 49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342" y="4171"/>
                  <a:ext cx="247" cy="215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1246" name="Line 499"/>
                <p:cNvSpPr>
                  <a:spLocks noChangeAspect="1" noChangeShapeType="1"/>
                </p:cNvSpPr>
                <p:nvPr/>
              </p:nvSpPr>
              <p:spPr bwMode="auto">
                <a:xfrm>
                  <a:off x="3344" y="4156"/>
                  <a:ext cx="230" cy="23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41240" name="Group 496"/>
              <p:cNvGrpSpPr>
                <a:grpSpLocks noChangeAspect="1"/>
              </p:cNvGrpSpPr>
              <p:nvPr/>
            </p:nvGrpSpPr>
            <p:grpSpPr bwMode="auto">
              <a:xfrm>
                <a:off x="7874647" y="1052736"/>
                <a:ext cx="192087" cy="198438"/>
                <a:chOff x="3290" y="4104"/>
                <a:chExt cx="340" cy="340"/>
              </a:xfrm>
            </p:grpSpPr>
            <p:sp>
              <p:nvSpPr>
                <p:cNvPr id="41241" name="Oval 497"/>
                <p:cNvSpPr>
                  <a:spLocks noChangeAspect="1" noChangeArrowheads="1"/>
                </p:cNvSpPr>
                <p:nvPr/>
              </p:nvSpPr>
              <p:spPr bwMode="auto">
                <a:xfrm>
                  <a:off x="3290" y="4104"/>
                  <a:ext cx="340" cy="340"/>
                </a:xfrm>
                <a:prstGeom prst="ellips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  <p:sp>
              <p:nvSpPr>
                <p:cNvPr id="41242" name="Line 49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342" y="4171"/>
                  <a:ext cx="247" cy="215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1243" name="Line 499"/>
                <p:cNvSpPr>
                  <a:spLocks noChangeAspect="1" noChangeShapeType="1"/>
                </p:cNvSpPr>
                <p:nvPr/>
              </p:nvSpPr>
              <p:spPr bwMode="auto">
                <a:xfrm>
                  <a:off x="3344" y="4156"/>
                  <a:ext cx="230" cy="23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  <p:grpSp>
          <p:nvGrpSpPr>
            <p:cNvPr id="84" name="Skupina 83"/>
            <p:cNvGrpSpPr>
              <a:grpSpLocks/>
            </p:cNvGrpSpPr>
            <p:nvPr/>
          </p:nvGrpSpPr>
          <p:grpSpPr bwMode="auto">
            <a:xfrm>
              <a:off x="403225" y="2349500"/>
              <a:ext cx="8337550" cy="527050"/>
              <a:chOff x="493600" y="2708920"/>
              <a:chExt cx="8337314" cy="527900"/>
            </a:xfrm>
          </p:grpSpPr>
          <p:sp>
            <p:nvSpPr>
              <p:cNvPr id="74" name="Volný tvar 73"/>
              <p:cNvSpPr/>
              <p:nvPr/>
            </p:nvSpPr>
            <p:spPr>
              <a:xfrm>
                <a:off x="684095" y="2708920"/>
                <a:ext cx="7272132" cy="527900"/>
              </a:xfrm>
              <a:custGeom>
                <a:avLst/>
                <a:gdLst>
                  <a:gd name="connsiteX0" fmla="*/ 0 w 7272780"/>
                  <a:gd name="connsiteY0" fmla="*/ 142973 h 527900"/>
                  <a:gd name="connsiteX1" fmla="*/ 820132 w 7272780"/>
                  <a:gd name="connsiteY1" fmla="*/ 58131 h 527900"/>
                  <a:gd name="connsiteX2" fmla="*/ 2121031 w 7272780"/>
                  <a:gd name="connsiteY2" fmla="*/ 284375 h 527900"/>
                  <a:gd name="connsiteX3" fmla="*/ 3874417 w 7272780"/>
                  <a:gd name="connsiteY3" fmla="*/ 29851 h 527900"/>
                  <a:gd name="connsiteX4" fmla="*/ 6570483 w 7272780"/>
                  <a:gd name="connsiteY4" fmla="*/ 463484 h 527900"/>
                  <a:gd name="connsiteX5" fmla="*/ 7173798 w 7272780"/>
                  <a:gd name="connsiteY5" fmla="*/ 416350 h 527900"/>
                  <a:gd name="connsiteX6" fmla="*/ 7164372 w 7272780"/>
                  <a:gd name="connsiteY6" fmla="*/ 416350 h 527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272780" h="527900">
                    <a:moveTo>
                      <a:pt x="0" y="142973"/>
                    </a:moveTo>
                    <a:cubicBezTo>
                      <a:pt x="233313" y="88768"/>
                      <a:pt x="466627" y="34564"/>
                      <a:pt x="820132" y="58131"/>
                    </a:cubicBezTo>
                    <a:cubicBezTo>
                      <a:pt x="1173637" y="81698"/>
                      <a:pt x="1611984" y="289088"/>
                      <a:pt x="2121031" y="284375"/>
                    </a:cubicBezTo>
                    <a:cubicBezTo>
                      <a:pt x="2630078" y="279662"/>
                      <a:pt x="3132842" y="0"/>
                      <a:pt x="3874417" y="29851"/>
                    </a:cubicBezTo>
                    <a:cubicBezTo>
                      <a:pt x="4615992" y="59702"/>
                      <a:pt x="6020586" y="399068"/>
                      <a:pt x="6570483" y="463484"/>
                    </a:cubicBezTo>
                    <a:cubicBezTo>
                      <a:pt x="7120380" y="527900"/>
                      <a:pt x="7074817" y="424206"/>
                      <a:pt x="7173798" y="416350"/>
                    </a:cubicBezTo>
                    <a:cubicBezTo>
                      <a:pt x="7272780" y="408494"/>
                      <a:pt x="7218576" y="412422"/>
                      <a:pt x="7164372" y="416350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>
                  <a:ln w="381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41228" name="TextovéPole 74"/>
              <p:cNvSpPr txBox="1">
                <a:spLocks noChangeArrowheads="1"/>
              </p:cNvSpPr>
              <p:nvPr/>
            </p:nvSpPr>
            <p:spPr bwMode="auto">
              <a:xfrm>
                <a:off x="8172400" y="2852936"/>
                <a:ext cx="65851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800">
                    <a:solidFill>
                      <a:srgbClr val="0000FF"/>
                    </a:solidFill>
                  </a:rPr>
                  <a:t>FEBA</a:t>
                </a:r>
              </a:p>
            </p:txBody>
          </p:sp>
          <p:grpSp>
            <p:nvGrpSpPr>
              <p:cNvPr id="41229" name="Group 496"/>
              <p:cNvGrpSpPr>
                <a:grpSpLocks noChangeAspect="1"/>
              </p:cNvGrpSpPr>
              <p:nvPr/>
            </p:nvGrpSpPr>
            <p:grpSpPr bwMode="auto">
              <a:xfrm>
                <a:off x="493600" y="2770368"/>
                <a:ext cx="192087" cy="198438"/>
                <a:chOff x="3290" y="4104"/>
                <a:chExt cx="340" cy="340"/>
              </a:xfrm>
            </p:grpSpPr>
            <p:sp>
              <p:nvSpPr>
                <p:cNvPr id="41234" name="Oval 497"/>
                <p:cNvSpPr>
                  <a:spLocks noChangeAspect="1" noChangeArrowheads="1"/>
                </p:cNvSpPr>
                <p:nvPr/>
              </p:nvSpPr>
              <p:spPr bwMode="auto">
                <a:xfrm>
                  <a:off x="3290" y="4104"/>
                  <a:ext cx="340" cy="340"/>
                </a:xfrm>
                <a:prstGeom prst="ellips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  <p:sp>
              <p:nvSpPr>
                <p:cNvPr id="41235" name="Line 49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342" y="4171"/>
                  <a:ext cx="247" cy="215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1236" name="Line 499"/>
                <p:cNvSpPr>
                  <a:spLocks noChangeAspect="1" noChangeShapeType="1"/>
                </p:cNvSpPr>
                <p:nvPr/>
              </p:nvSpPr>
              <p:spPr bwMode="auto">
                <a:xfrm>
                  <a:off x="3344" y="4156"/>
                  <a:ext cx="230" cy="23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41230" name="Group 496"/>
              <p:cNvGrpSpPr>
                <a:grpSpLocks noChangeAspect="1"/>
              </p:cNvGrpSpPr>
              <p:nvPr/>
            </p:nvGrpSpPr>
            <p:grpSpPr bwMode="auto">
              <a:xfrm>
                <a:off x="7956376" y="2996952"/>
                <a:ext cx="192087" cy="198438"/>
                <a:chOff x="3290" y="4104"/>
                <a:chExt cx="340" cy="340"/>
              </a:xfrm>
            </p:grpSpPr>
            <p:sp>
              <p:nvSpPr>
                <p:cNvPr id="41231" name="Oval 497"/>
                <p:cNvSpPr>
                  <a:spLocks noChangeAspect="1" noChangeArrowheads="1"/>
                </p:cNvSpPr>
                <p:nvPr/>
              </p:nvSpPr>
              <p:spPr bwMode="auto">
                <a:xfrm>
                  <a:off x="3290" y="4104"/>
                  <a:ext cx="340" cy="340"/>
                </a:xfrm>
                <a:prstGeom prst="ellips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  <p:sp>
              <p:nvSpPr>
                <p:cNvPr id="41232" name="Line 49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342" y="4171"/>
                  <a:ext cx="247" cy="215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1233" name="Line 499"/>
                <p:cNvSpPr>
                  <a:spLocks noChangeAspect="1" noChangeShapeType="1"/>
                </p:cNvSpPr>
                <p:nvPr/>
              </p:nvSpPr>
              <p:spPr bwMode="auto">
                <a:xfrm>
                  <a:off x="3344" y="4156"/>
                  <a:ext cx="230" cy="23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  <p:grpSp>
          <p:nvGrpSpPr>
            <p:cNvPr id="138" name="Skupina 137"/>
            <p:cNvGrpSpPr>
              <a:grpSpLocks/>
            </p:cNvGrpSpPr>
            <p:nvPr/>
          </p:nvGrpSpPr>
          <p:grpSpPr bwMode="auto">
            <a:xfrm>
              <a:off x="1042988" y="2060575"/>
              <a:ext cx="6242050" cy="293688"/>
              <a:chOff x="1043608" y="2060848"/>
              <a:chExt cx="6242099" cy="293834"/>
            </a:xfrm>
          </p:grpSpPr>
          <p:grpSp>
            <p:nvGrpSpPr>
              <p:cNvPr id="41195" name="Group 88"/>
              <p:cNvGrpSpPr>
                <a:grpSpLocks/>
              </p:cNvGrpSpPr>
              <p:nvPr/>
            </p:nvGrpSpPr>
            <p:grpSpPr bwMode="auto">
              <a:xfrm>
                <a:off x="1043608" y="2060848"/>
                <a:ext cx="625475" cy="115887"/>
                <a:chOff x="672" y="1200"/>
                <a:chExt cx="394" cy="73"/>
              </a:xfrm>
            </p:grpSpPr>
            <p:sp>
              <p:nvSpPr>
                <p:cNvPr id="41222" name="Rectangle 89"/>
                <p:cNvSpPr>
                  <a:spLocks noChangeArrowheads="1"/>
                </p:cNvSpPr>
                <p:nvPr/>
              </p:nvSpPr>
              <p:spPr bwMode="auto">
                <a:xfrm>
                  <a:off x="672" y="1200"/>
                  <a:ext cx="394" cy="73"/>
                </a:xfrm>
                <a:prstGeom prst="rect">
                  <a:avLst/>
                </a:prstGeom>
                <a:noFill/>
                <a:ln w="15875">
                  <a:solidFill>
                    <a:srgbClr val="0000FF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  <p:sp>
              <p:nvSpPr>
                <p:cNvPr id="41223" name="AutoShape 90"/>
                <p:cNvSpPr>
                  <a:spLocks noChangeArrowheads="1"/>
                </p:cNvSpPr>
                <p:nvPr/>
              </p:nvSpPr>
              <p:spPr bwMode="auto">
                <a:xfrm>
                  <a:off x="707" y="1221"/>
                  <a:ext cx="39" cy="39"/>
                </a:xfrm>
                <a:prstGeom prst="flowChartConnector">
                  <a:avLst/>
                </a:prstGeom>
                <a:solidFill>
                  <a:srgbClr val="0000FF"/>
                </a:solidFill>
                <a:ln w="158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  <p:sp>
              <p:nvSpPr>
                <p:cNvPr id="41224" name="AutoShape 91"/>
                <p:cNvSpPr>
                  <a:spLocks noChangeArrowheads="1"/>
                </p:cNvSpPr>
                <p:nvPr/>
              </p:nvSpPr>
              <p:spPr bwMode="auto">
                <a:xfrm>
                  <a:off x="802" y="1226"/>
                  <a:ext cx="39" cy="39"/>
                </a:xfrm>
                <a:prstGeom prst="flowChartConnector">
                  <a:avLst/>
                </a:prstGeom>
                <a:solidFill>
                  <a:srgbClr val="0000FF"/>
                </a:solidFill>
                <a:ln w="158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  <p:sp>
              <p:nvSpPr>
                <p:cNvPr id="41225" name="AutoShape 92"/>
                <p:cNvSpPr>
                  <a:spLocks noChangeArrowheads="1"/>
                </p:cNvSpPr>
                <p:nvPr/>
              </p:nvSpPr>
              <p:spPr bwMode="auto">
                <a:xfrm>
                  <a:off x="895" y="1226"/>
                  <a:ext cx="39" cy="39"/>
                </a:xfrm>
                <a:prstGeom prst="flowChartConnector">
                  <a:avLst/>
                </a:prstGeom>
                <a:solidFill>
                  <a:srgbClr val="0000FF"/>
                </a:solidFill>
                <a:ln w="158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  <p:sp>
              <p:nvSpPr>
                <p:cNvPr id="41226" name="AutoShape 93"/>
                <p:cNvSpPr>
                  <a:spLocks noChangeArrowheads="1"/>
                </p:cNvSpPr>
                <p:nvPr/>
              </p:nvSpPr>
              <p:spPr bwMode="auto">
                <a:xfrm>
                  <a:off x="981" y="1226"/>
                  <a:ext cx="39" cy="39"/>
                </a:xfrm>
                <a:prstGeom prst="flowChartConnector">
                  <a:avLst/>
                </a:prstGeom>
                <a:solidFill>
                  <a:srgbClr val="0000FF"/>
                </a:solidFill>
                <a:ln w="158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</p:grpSp>
          <p:grpSp>
            <p:nvGrpSpPr>
              <p:cNvPr id="41196" name="Group 102"/>
              <p:cNvGrpSpPr>
                <a:grpSpLocks/>
              </p:cNvGrpSpPr>
              <p:nvPr/>
            </p:nvGrpSpPr>
            <p:grpSpPr bwMode="auto">
              <a:xfrm>
                <a:off x="2987824" y="2132856"/>
                <a:ext cx="625475" cy="115888"/>
                <a:chOff x="672" y="1200"/>
                <a:chExt cx="394" cy="73"/>
              </a:xfrm>
            </p:grpSpPr>
            <p:sp>
              <p:nvSpPr>
                <p:cNvPr id="41217" name="Rectangle 103"/>
                <p:cNvSpPr>
                  <a:spLocks noChangeArrowheads="1"/>
                </p:cNvSpPr>
                <p:nvPr/>
              </p:nvSpPr>
              <p:spPr bwMode="auto">
                <a:xfrm>
                  <a:off x="672" y="1200"/>
                  <a:ext cx="394" cy="73"/>
                </a:xfrm>
                <a:prstGeom prst="rect">
                  <a:avLst/>
                </a:prstGeom>
                <a:noFill/>
                <a:ln w="15875">
                  <a:solidFill>
                    <a:srgbClr val="0000FF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  <p:sp>
              <p:nvSpPr>
                <p:cNvPr id="41218" name="AutoShape 104"/>
                <p:cNvSpPr>
                  <a:spLocks noChangeArrowheads="1"/>
                </p:cNvSpPr>
                <p:nvPr/>
              </p:nvSpPr>
              <p:spPr bwMode="auto">
                <a:xfrm>
                  <a:off x="707" y="1221"/>
                  <a:ext cx="39" cy="39"/>
                </a:xfrm>
                <a:prstGeom prst="flowChartConnector">
                  <a:avLst/>
                </a:prstGeom>
                <a:solidFill>
                  <a:srgbClr val="0000FF"/>
                </a:solidFill>
                <a:ln w="158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  <p:sp>
              <p:nvSpPr>
                <p:cNvPr id="41219" name="AutoShape 105"/>
                <p:cNvSpPr>
                  <a:spLocks noChangeArrowheads="1"/>
                </p:cNvSpPr>
                <p:nvPr/>
              </p:nvSpPr>
              <p:spPr bwMode="auto">
                <a:xfrm>
                  <a:off x="802" y="1226"/>
                  <a:ext cx="39" cy="39"/>
                </a:xfrm>
                <a:prstGeom prst="flowChartConnector">
                  <a:avLst/>
                </a:prstGeom>
                <a:solidFill>
                  <a:srgbClr val="0000FF"/>
                </a:solidFill>
                <a:ln w="158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  <p:sp>
              <p:nvSpPr>
                <p:cNvPr id="41220" name="AutoShape 106"/>
                <p:cNvSpPr>
                  <a:spLocks noChangeArrowheads="1"/>
                </p:cNvSpPr>
                <p:nvPr/>
              </p:nvSpPr>
              <p:spPr bwMode="auto">
                <a:xfrm>
                  <a:off x="895" y="1226"/>
                  <a:ext cx="39" cy="39"/>
                </a:xfrm>
                <a:prstGeom prst="flowChartConnector">
                  <a:avLst/>
                </a:prstGeom>
                <a:solidFill>
                  <a:srgbClr val="0000FF"/>
                </a:solidFill>
                <a:ln w="158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  <p:sp>
              <p:nvSpPr>
                <p:cNvPr id="41221" name="AutoShape 107"/>
                <p:cNvSpPr>
                  <a:spLocks noChangeArrowheads="1"/>
                </p:cNvSpPr>
                <p:nvPr/>
              </p:nvSpPr>
              <p:spPr bwMode="auto">
                <a:xfrm>
                  <a:off x="981" y="1226"/>
                  <a:ext cx="39" cy="39"/>
                </a:xfrm>
                <a:prstGeom prst="flowChartConnector">
                  <a:avLst/>
                </a:prstGeom>
                <a:solidFill>
                  <a:srgbClr val="0000FF"/>
                </a:solidFill>
                <a:ln w="158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</p:grpSp>
          <p:grpSp>
            <p:nvGrpSpPr>
              <p:cNvPr id="41197" name="Group 114"/>
              <p:cNvGrpSpPr>
                <a:grpSpLocks/>
              </p:cNvGrpSpPr>
              <p:nvPr/>
            </p:nvGrpSpPr>
            <p:grpSpPr bwMode="auto">
              <a:xfrm>
                <a:off x="5364088" y="2132856"/>
                <a:ext cx="625475" cy="115888"/>
                <a:chOff x="672" y="1200"/>
                <a:chExt cx="394" cy="73"/>
              </a:xfrm>
            </p:grpSpPr>
            <p:sp>
              <p:nvSpPr>
                <p:cNvPr id="41212" name="Rectangle 115"/>
                <p:cNvSpPr>
                  <a:spLocks noChangeArrowheads="1"/>
                </p:cNvSpPr>
                <p:nvPr/>
              </p:nvSpPr>
              <p:spPr bwMode="auto">
                <a:xfrm>
                  <a:off x="672" y="1200"/>
                  <a:ext cx="394" cy="73"/>
                </a:xfrm>
                <a:prstGeom prst="rect">
                  <a:avLst/>
                </a:prstGeom>
                <a:noFill/>
                <a:ln w="15875">
                  <a:solidFill>
                    <a:srgbClr val="0000FF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  <p:sp>
              <p:nvSpPr>
                <p:cNvPr id="41213" name="AutoShape 116"/>
                <p:cNvSpPr>
                  <a:spLocks noChangeArrowheads="1"/>
                </p:cNvSpPr>
                <p:nvPr/>
              </p:nvSpPr>
              <p:spPr bwMode="auto">
                <a:xfrm>
                  <a:off x="707" y="1221"/>
                  <a:ext cx="39" cy="39"/>
                </a:xfrm>
                <a:prstGeom prst="flowChartConnector">
                  <a:avLst/>
                </a:prstGeom>
                <a:solidFill>
                  <a:srgbClr val="0000FF"/>
                </a:solidFill>
                <a:ln w="158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  <p:sp>
              <p:nvSpPr>
                <p:cNvPr id="41214" name="AutoShape 117"/>
                <p:cNvSpPr>
                  <a:spLocks noChangeArrowheads="1"/>
                </p:cNvSpPr>
                <p:nvPr/>
              </p:nvSpPr>
              <p:spPr bwMode="auto">
                <a:xfrm>
                  <a:off x="802" y="1226"/>
                  <a:ext cx="39" cy="39"/>
                </a:xfrm>
                <a:prstGeom prst="flowChartConnector">
                  <a:avLst/>
                </a:prstGeom>
                <a:solidFill>
                  <a:srgbClr val="0000FF"/>
                </a:solidFill>
                <a:ln w="158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  <p:sp>
              <p:nvSpPr>
                <p:cNvPr id="41215" name="AutoShape 118"/>
                <p:cNvSpPr>
                  <a:spLocks noChangeArrowheads="1"/>
                </p:cNvSpPr>
                <p:nvPr/>
              </p:nvSpPr>
              <p:spPr bwMode="auto">
                <a:xfrm>
                  <a:off x="895" y="1226"/>
                  <a:ext cx="39" cy="39"/>
                </a:xfrm>
                <a:prstGeom prst="flowChartConnector">
                  <a:avLst/>
                </a:prstGeom>
                <a:solidFill>
                  <a:srgbClr val="0000FF"/>
                </a:solidFill>
                <a:ln w="158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  <p:sp>
              <p:nvSpPr>
                <p:cNvPr id="41216" name="AutoShape 119"/>
                <p:cNvSpPr>
                  <a:spLocks noChangeArrowheads="1"/>
                </p:cNvSpPr>
                <p:nvPr/>
              </p:nvSpPr>
              <p:spPr bwMode="auto">
                <a:xfrm>
                  <a:off x="981" y="1226"/>
                  <a:ext cx="39" cy="39"/>
                </a:xfrm>
                <a:prstGeom prst="flowChartConnector">
                  <a:avLst/>
                </a:prstGeom>
                <a:solidFill>
                  <a:srgbClr val="0000FF"/>
                </a:solidFill>
                <a:ln w="158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</p:grpSp>
          <p:grpSp>
            <p:nvGrpSpPr>
              <p:cNvPr id="41198" name="Group 120"/>
              <p:cNvGrpSpPr>
                <a:grpSpLocks/>
              </p:cNvGrpSpPr>
              <p:nvPr/>
            </p:nvGrpSpPr>
            <p:grpSpPr bwMode="auto">
              <a:xfrm>
                <a:off x="6660232" y="2132856"/>
                <a:ext cx="625475" cy="115888"/>
                <a:chOff x="672" y="1200"/>
                <a:chExt cx="394" cy="73"/>
              </a:xfrm>
            </p:grpSpPr>
            <p:sp>
              <p:nvSpPr>
                <p:cNvPr id="41207" name="Rectangle 121"/>
                <p:cNvSpPr>
                  <a:spLocks noChangeArrowheads="1"/>
                </p:cNvSpPr>
                <p:nvPr/>
              </p:nvSpPr>
              <p:spPr bwMode="auto">
                <a:xfrm>
                  <a:off x="672" y="1200"/>
                  <a:ext cx="394" cy="73"/>
                </a:xfrm>
                <a:prstGeom prst="rect">
                  <a:avLst/>
                </a:prstGeom>
                <a:noFill/>
                <a:ln w="15875">
                  <a:solidFill>
                    <a:srgbClr val="0000FF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  <p:sp>
              <p:nvSpPr>
                <p:cNvPr id="41208" name="AutoShape 122"/>
                <p:cNvSpPr>
                  <a:spLocks noChangeArrowheads="1"/>
                </p:cNvSpPr>
                <p:nvPr/>
              </p:nvSpPr>
              <p:spPr bwMode="auto">
                <a:xfrm>
                  <a:off x="707" y="1221"/>
                  <a:ext cx="39" cy="39"/>
                </a:xfrm>
                <a:prstGeom prst="flowChartConnector">
                  <a:avLst/>
                </a:prstGeom>
                <a:solidFill>
                  <a:srgbClr val="0000FF"/>
                </a:solidFill>
                <a:ln w="158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  <p:sp>
              <p:nvSpPr>
                <p:cNvPr id="41209" name="AutoShape 123"/>
                <p:cNvSpPr>
                  <a:spLocks noChangeArrowheads="1"/>
                </p:cNvSpPr>
                <p:nvPr/>
              </p:nvSpPr>
              <p:spPr bwMode="auto">
                <a:xfrm>
                  <a:off x="802" y="1226"/>
                  <a:ext cx="39" cy="39"/>
                </a:xfrm>
                <a:prstGeom prst="flowChartConnector">
                  <a:avLst/>
                </a:prstGeom>
                <a:solidFill>
                  <a:srgbClr val="0000FF"/>
                </a:solidFill>
                <a:ln w="158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  <p:sp>
              <p:nvSpPr>
                <p:cNvPr id="41210" name="AutoShape 124"/>
                <p:cNvSpPr>
                  <a:spLocks noChangeArrowheads="1"/>
                </p:cNvSpPr>
                <p:nvPr/>
              </p:nvSpPr>
              <p:spPr bwMode="auto">
                <a:xfrm>
                  <a:off x="895" y="1226"/>
                  <a:ext cx="39" cy="39"/>
                </a:xfrm>
                <a:prstGeom prst="flowChartConnector">
                  <a:avLst/>
                </a:prstGeom>
                <a:solidFill>
                  <a:srgbClr val="0000FF"/>
                </a:solidFill>
                <a:ln w="158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  <p:sp>
              <p:nvSpPr>
                <p:cNvPr id="41211" name="AutoShape 125"/>
                <p:cNvSpPr>
                  <a:spLocks noChangeArrowheads="1"/>
                </p:cNvSpPr>
                <p:nvPr/>
              </p:nvSpPr>
              <p:spPr bwMode="auto">
                <a:xfrm>
                  <a:off x="981" y="1226"/>
                  <a:ext cx="39" cy="39"/>
                </a:xfrm>
                <a:prstGeom prst="flowChartConnector">
                  <a:avLst/>
                </a:prstGeom>
                <a:solidFill>
                  <a:srgbClr val="0000FF"/>
                </a:solidFill>
                <a:ln w="158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</p:grpSp>
          <p:grpSp>
            <p:nvGrpSpPr>
              <p:cNvPr id="41199" name="Group 286"/>
              <p:cNvGrpSpPr>
                <a:grpSpLocks/>
              </p:cNvGrpSpPr>
              <p:nvPr/>
            </p:nvGrpSpPr>
            <p:grpSpPr bwMode="auto">
              <a:xfrm rot="207172">
                <a:off x="4180681" y="2084236"/>
                <a:ext cx="782637" cy="198437"/>
                <a:chOff x="1039" y="2890"/>
                <a:chExt cx="493" cy="125"/>
              </a:xfrm>
            </p:grpSpPr>
            <p:sp>
              <p:nvSpPr>
                <p:cNvPr id="41204" name="Rectangle 287"/>
                <p:cNvSpPr>
                  <a:spLocks noChangeArrowheads="1"/>
                </p:cNvSpPr>
                <p:nvPr/>
              </p:nvSpPr>
              <p:spPr bwMode="auto">
                <a:xfrm>
                  <a:off x="1039" y="2890"/>
                  <a:ext cx="493" cy="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cs-CZ" altLang="cs-CZ" sz="1300" b="1">
                      <a:solidFill>
                        <a:srgbClr val="0033CC"/>
                      </a:solidFill>
                      <a:latin typeface="Arial" panose="020B0604020202020204" pitchFamily="34" charset="0"/>
                    </a:rPr>
                    <a:t>0 0 0 0 0 0</a:t>
                  </a:r>
                  <a:endParaRPr lang="cs-CZ" altLang="cs-CZ" sz="800">
                    <a:solidFill>
                      <a:srgbClr val="0033CC"/>
                    </a:solidFill>
                    <a:latin typeface="MapSym-NK-Air"/>
                  </a:endParaRPr>
                </a:p>
              </p:txBody>
            </p:sp>
            <p:sp>
              <p:nvSpPr>
                <p:cNvPr id="41205" name="Line 288"/>
                <p:cNvSpPr>
                  <a:spLocks noChangeShapeType="1"/>
                </p:cNvSpPr>
                <p:nvPr/>
              </p:nvSpPr>
              <p:spPr bwMode="auto">
                <a:xfrm>
                  <a:off x="1047" y="2946"/>
                  <a:ext cx="456" cy="1"/>
                </a:xfrm>
                <a:prstGeom prst="line">
                  <a:avLst/>
                </a:prstGeom>
                <a:noFill/>
                <a:ln w="4826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1206" name="Line 289"/>
                <p:cNvSpPr>
                  <a:spLocks noChangeShapeType="1"/>
                </p:cNvSpPr>
                <p:nvPr/>
              </p:nvSpPr>
              <p:spPr bwMode="auto">
                <a:xfrm>
                  <a:off x="1047" y="2987"/>
                  <a:ext cx="456" cy="1"/>
                </a:xfrm>
                <a:prstGeom prst="line">
                  <a:avLst/>
                </a:prstGeom>
                <a:noFill/>
                <a:ln w="4826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41200" name="Group 286"/>
              <p:cNvGrpSpPr>
                <a:grpSpLocks/>
              </p:cNvGrpSpPr>
              <p:nvPr/>
            </p:nvGrpSpPr>
            <p:grpSpPr bwMode="auto">
              <a:xfrm rot="207172">
                <a:off x="1912970" y="2156245"/>
                <a:ext cx="782637" cy="198437"/>
                <a:chOff x="1039" y="2890"/>
                <a:chExt cx="493" cy="125"/>
              </a:xfrm>
            </p:grpSpPr>
            <p:sp>
              <p:nvSpPr>
                <p:cNvPr id="41201" name="Rectangle 287"/>
                <p:cNvSpPr>
                  <a:spLocks noChangeArrowheads="1"/>
                </p:cNvSpPr>
                <p:nvPr/>
              </p:nvSpPr>
              <p:spPr bwMode="auto">
                <a:xfrm>
                  <a:off x="1039" y="2890"/>
                  <a:ext cx="493" cy="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cs-CZ" altLang="cs-CZ" sz="1300" b="1">
                      <a:solidFill>
                        <a:srgbClr val="0033CC"/>
                      </a:solidFill>
                      <a:latin typeface="Arial" panose="020B0604020202020204" pitchFamily="34" charset="0"/>
                    </a:rPr>
                    <a:t>0 0 0 0 0 0</a:t>
                  </a:r>
                  <a:endParaRPr lang="cs-CZ" altLang="cs-CZ" sz="800">
                    <a:solidFill>
                      <a:srgbClr val="0033CC"/>
                    </a:solidFill>
                    <a:latin typeface="MapSym-NK-Air"/>
                  </a:endParaRPr>
                </a:p>
              </p:txBody>
            </p:sp>
            <p:sp>
              <p:nvSpPr>
                <p:cNvPr id="41202" name="Line 288"/>
                <p:cNvSpPr>
                  <a:spLocks noChangeShapeType="1"/>
                </p:cNvSpPr>
                <p:nvPr/>
              </p:nvSpPr>
              <p:spPr bwMode="auto">
                <a:xfrm>
                  <a:off x="1047" y="2946"/>
                  <a:ext cx="456" cy="1"/>
                </a:xfrm>
                <a:prstGeom prst="line">
                  <a:avLst/>
                </a:prstGeom>
                <a:noFill/>
                <a:ln w="4826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1203" name="Line 289"/>
                <p:cNvSpPr>
                  <a:spLocks noChangeShapeType="1"/>
                </p:cNvSpPr>
                <p:nvPr/>
              </p:nvSpPr>
              <p:spPr bwMode="auto">
                <a:xfrm>
                  <a:off x="1047" y="2987"/>
                  <a:ext cx="456" cy="1"/>
                </a:xfrm>
                <a:prstGeom prst="line">
                  <a:avLst/>
                </a:prstGeom>
                <a:noFill/>
                <a:ln w="4826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  <p:grpSp>
          <p:nvGrpSpPr>
            <p:cNvPr id="156" name="Skupina 155"/>
            <p:cNvGrpSpPr>
              <a:grpSpLocks/>
            </p:cNvGrpSpPr>
            <p:nvPr/>
          </p:nvGrpSpPr>
          <p:grpSpPr bwMode="auto">
            <a:xfrm>
              <a:off x="434975" y="0"/>
              <a:ext cx="190500" cy="6188075"/>
              <a:chOff x="434425" y="0"/>
              <a:chExt cx="190500" cy="6187634"/>
            </a:xfrm>
          </p:grpSpPr>
          <p:sp>
            <p:nvSpPr>
              <p:cNvPr id="41184" name="Freeform 97"/>
              <p:cNvSpPr>
                <a:spLocks/>
              </p:cNvSpPr>
              <p:nvPr/>
            </p:nvSpPr>
            <p:spPr bwMode="auto">
              <a:xfrm>
                <a:off x="539552" y="2625653"/>
                <a:ext cx="45719" cy="1606693"/>
              </a:xfrm>
              <a:custGeom>
                <a:avLst/>
                <a:gdLst>
                  <a:gd name="T0" fmla="*/ 0 w 88"/>
                  <a:gd name="T1" fmla="*/ 0 h 1338"/>
                  <a:gd name="T2" fmla="*/ 2698980 w 88"/>
                  <a:gd name="T3" fmla="*/ 138427770 h 1338"/>
                  <a:gd name="T4" fmla="*/ 4318887 w 88"/>
                  <a:gd name="T5" fmla="*/ 276856740 h 1338"/>
                  <a:gd name="T6" fmla="*/ 5398479 w 88"/>
                  <a:gd name="T7" fmla="*/ 416726691 h 1338"/>
                  <a:gd name="T8" fmla="*/ 5938275 w 88"/>
                  <a:gd name="T9" fmla="*/ 556596641 h 1338"/>
                  <a:gd name="T10" fmla="*/ 6207913 w 88"/>
                  <a:gd name="T11" fmla="*/ 699350954 h 1338"/>
                  <a:gd name="T12" fmla="*/ 6478071 w 88"/>
                  <a:gd name="T13" fmla="*/ 840663086 h 1338"/>
                  <a:gd name="T14" fmla="*/ 6478071 w 88"/>
                  <a:gd name="T15" fmla="*/ 980533036 h 1338"/>
                  <a:gd name="T16" fmla="*/ 7017867 w 88"/>
                  <a:gd name="T17" fmla="*/ 1120404188 h 1338"/>
                  <a:gd name="T18" fmla="*/ 7827301 w 88"/>
                  <a:gd name="T19" fmla="*/ 1258831957 h 1338"/>
                  <a:gd name="T20" fmla="*/ 9177050 w 88"/>
                  <a:gd name="T21" fmla="*/ 1397260928 h 1338"/>
                  <a:gd name="T22" fmla="*/ 11336234 w 88"/>
                  <a:gd name="T23" fmla="*/ 1534246516 h 1338"/>
                  <a:gd name="T24" fmla="*/ 14305371 w 88"/>
                  <a:gd name="T25" fmla="*/ 1668348943 h 1338"/>
                  <a:gd name="T26" fmla="*/ 18624258 w 88"/>
                  <a:gd name="T27" fmla="*/ 1799567008 h 1338"/>
                  <a:gd name="T28" fmla="*/ 23752579 w 88"/>
                  <a:gd name="T29" fmla="*/ 1929344093 h 133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88" h="1338">
                    <a:moveTo>
                      <a:pt x="0" y="0"/>
                    </a:moveTo>
                    <a:lnTo>
                      <a:pt x="10" y="96"/>
                    </a:lnTo>
                    <a:lnTo>
                      <a:pt x="16" y="192"/>
                    </a:lnTo>
                    <a:lnTo>
                      <a:pt x="20" y="289"/>
                    </a:lnTo>
                    <a:lnTo>
                      <a:pt x="22" y="386"/>
                    </a:lnTo>
                    <a:lnTo>
                      <a:pt x="23" y="485"/>
                    </a:lnTo>
                    <a:lnTo>
                      <a:pt x="24" y="583"/>
                    </a:lnTo>
                    <a:lnTo>
                      <a:pt x="24" y="680"/>
                    </a:lnTo>
                    <a:lnTo>
                      <a:pt x="26" y="777"/>
                    </a:lnTo>
                    <a:lnTo>
                      <a:pt x="29" y="873"/>
                    </a:lnTo>
                    <a:lnTo>
                      <a:pt x="34" y="969"/>
                    </a:lnTo>
                    <a:lnTo>
                      <a:pt x="42" y="1064"/>
                    </a:lnTo>
                    <a:lnTo>
                      <a:pt x="53" y="1157"/>
                    </a:lnTo>
                    <a:lnTo>
                      <a:pt x="69" y="1248"/>
                    </a:lnTo>
                    <a:lnTo>
                      <a:pt x="88" y="133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185" name="Freeform 98"/>
              <p:cNvSpPr>
                <a:spLocks/>
              </p:cNvSpPr>
              <p:nvPr/>
            </p:nvSpPr>
            <p:spPr bwMode="auto">
              <a:xfrm>
                <a:off x="493833" y="1014882"/>
                <a:ext cx="45719" cy="1406006"/>
              </a:xfrm>
              <a:custGeom>
                <a:avLst/>
                <a:gdLst>
                  <a:gd name="T0" fmla="*/ 27821281 w 72"/>
                  <a:gd name="T1" fmla="*/ 0 h 1005"/>
                  <a:gd name="T2" fmla="*/ 29030930 w 72"/>
                  <a:gd name="T3" fmla="*/ 228995708 h 1005"/>
                  <a:gd name="T4" fmla="*/ 29030930 w 72"/>
                  <a:gd name="T5" fmla="*/ 456035598 h 1005"/>
                  <a:gd name="T6" fmla="*/ 28224498 w 72"/>
                  <a:gd name="T7" fmla="*/ 679159656 h 1005"/>
                  <a:gd name="T8" fmla="*/ 27014849 w 72"/>
                  <a:gd name="T9" fmla="*/ 900326499 h 1005"/>
                  <a:gd name="T10" fmla="*/ 23789120 w 72"/>
                  <a:gd name="T11" fmla="*/ 1117578908 h 1005"/>
                  <a:gd name="T12" fmla="*/ 20160174 w 72"/>
                  <a:gd name="T13" fmla="*/ 1334831318 h 1005"/>
                  <a:gd name="T14" fmla="*/ 14918364 w 72"/>
                  <a:gd name="T15" fmla="*/ 1548170694 h 1005"/>
                  <a:gd name="T16" fmla="*/ 8467540 w 72"/>
                  <a:gd name="T17" fmla="*/ 1757594239 h 1005"/>
                  <a:gd name="T18" fmla="*/ 0 w 72"/>
                  <a:gd name="T19" fmla="*/ 1967017783 h 100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2" h="1005">
                    <a:moveTo>
                      <a:pt x="69" y="0"/>
                    </a:moveTo>
                    <a:lnTo>
                      <a:pt x="72" y="117"/>
                    </a:lnTo>
                    <a:lnTo>
                      <a:pt x="72" y="233"/>
                    </a:lnTo>
                    <a:lnTo>
                      <a:pt x="70" y="347"/>
                    </a:lnTo>
                    <a:lnTo>
                      <a:pt x="67" y="460"/>
                    </a:lnTo>
                    <a:lnTo>
                      <a:pt x="59" y="571"/>
                    </a:lnTo>
                    <a:lnTo>
                      <a:pt x="50" y="682"/>
                    </a:lnTo>
                    <a:lnTo>
                      <a:pt x="37" y="791"/>
                    </a:lnTo>
                    <a:lnTo>
                      <a:pt x="21" y="898"/>
                    </a:lnTo>
                    <a:lnTo>
                      <a:pt x="0" y="1005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41186" name="Group 99"/>
              <p:cNvGrpSpPr>
                <a:grpSpLocks/>
              </p:cNvGrpSpPr>
              <p:nvPr/>
            </p:nvGrpSpPr>
            <p:grpSpPr bwMode="auto">
              <a:xfrm rot="-5400000">
                <a:off x="504513" y="4328135"/>
                <a:ext cx="44757" cy="118695"/>
                <a:chOff x="4183" y="3647"/>
                <a:chExt cx="36" cy="50"/>
              </a:xfrm>
            </p:grpSpPr>
            <p:sp>
              <p:nvSpPr>
                <p:cNvPr id="41193" name="Line 100"/>
                <p:cNvSpPr>
                  <a:spLocks noChangeShapeType="1"/>
                </p:cNvSpPr>
                <p:nvPr/>
              </p:nvSpPr>
              <p:spPr bwMode="auto">
                <a:xfrm>
                  <a:off x="4218" y="3647"/>
                  <a:ext cx="1" cy="50"/>
                </a:xfrm>
                <a:prstGeom prst="line">
                  <a:avLst/>
                </a:prstGeom>
                <a:noFill/>
                <a:ln w="20638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1194" name="Line 101"/>
                <p:cNvSpPr>
                  <a:spLocks noChangeShapeType="1"/>
                </p:cNvSpPr>
                <p:nvPr/>
              </p:nvSpPr>
              <p:spPr bwMode="auto">
                <a:xfrm>
                  <a:off x="4183" y="3647"/>
                  <a:ext cx="1" cy="50"/>
                </a:xfrm>
                <a:prstGeom prst="line">
                  <a:avLst/>
                </a:prstGeom>
                <a:noFill/>
                <a:ln w="20638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41187" name="Freeform 97"/>
              <p:cNvSpPr>
                <a:spLocks/>
              </p:cNvSpPr>
              <p:nvPr/>
            </p:nvSpPr>
            <p:spPr bwMode="auto">
              <a:xfrm rot="5669211" flipH="1">
                <a:off x="-191045" y="5155848"/>
                <a:ext cx="1442962" cy="157397"/>
              </a:xfrm>
              <a:custGeom>
                <a:avLst/>
                <a:gdLst>
                  <a:gd name="T0" fmla="*/ 0 w 88"/>
                  <a:gd name="T1" fmla="*/ 0 h 1338"/>
                  <a:gd name="T2" fmla="*/ 2147483646 w 88"/>
                  <a:gd name="T3" fmla="*/ 1328464 h 1338"/>
                  <a:gd name="T4" fmla="*/ 2147483646 w 88"/>
                  <a:gd name="T5" fmla="*/ 2656927 h 1338"/>
                  <a:gd name="T6" fmla="*/ 2147483646 w 88"/>
                  <a:gd name="T7" fmla="*/ 3999272 h 1338"/>
                  <a:gd name="T8" fmla="*/ 2147483646 w 88"/>
                  <a:gd name="T9" fmla="*/ 5341617 h 1338"/>
                  <a:gd name="T10" fmla="*/ 2147483646 w 88"/>
                  <a:gd name="T11" fmla="*/ 6711488 h 1338"/>
                  <a:gd name="T12" fmla="*/ 2147483646 w 88"/>
                  <a:gd name="T13" fmla="*/ 8067714 h 1338"/>
                  <a:gd name="T14" fmla="*/ 2147483646 w 88"/>
                  <a:gd name="T15" fmla="*/ 9409941 h 1338"/>
                  <a:gd name="T16" fmla="*/ 2147483646 w 88"/>
                  <a:gd name="T17" fmla="*/ 10752285 h 1338"/>
                  <a:gd name="T18" fmla="*/ 2147483646 w 88"/>
                  <a:gd name="T19" fmla="*/ 12080749 h 1338"/>
                  <a:gd name="T20" fmla="*/ 2147483646 w 88"/>
                  <a:gd name="T21" fmla="*/ 13409213 h 1338"/>
                  <a:gd name="T22" fmla="*/ 2147483646 w 88"/>
                  <a:gd name="T23" fmla="*/ 14723913 h 1338"/>
                  <a:gd name="T24" fmla="*/ 2147483646 w 88"/>
                  <a:gd name="T25" fmla="*/ 16010851 h 1338"/>
                  <a:gd name="T26" fmla="*/ 2147483646 w 88"/>
                  <a:gd name="T27" fmla="*/ 17270145 h 1338"/>
                  <a:gd name="T28" fmla="*/ 2147483646 w 88"/>
                  <a:gd name="T29" fmla="*/ 18515557 h 133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88" h="1338">
                    <a:moveTo>
                      <a:pt x="0" y="0"/>
                    </a:moveTo>
                    <a:lnTo>
                      <a:pt x="10" y="96"/>
                    </a:lnTo>
                    <a:lnTo>
                      <a:pt x="16" y="192"/>
                    </a:lnTo>
                    <a:lnTo>
                      <a:pt x="20" y="289"/>
                    </a:lnTo>
                    <a:lnTo>
                      <a:pt x="22" y="386"/>
                    </a:lnTo>
                    <a:lnTo>
                      <a:pt x="23" y="485"/>
                    </a:lnTo>
                    <a:lnTo>
                      <a:pt x="24" y="583"/>
                    </a:lnTo>
                    <a:lnTo>
                      <a:pt x="24" y="680"/>
                    </a:lnTo>
                    <a:lnTo>
                      <a:pt x="26" y="777"/>
                    </a:lnTo>
                    <a:lnTo>
                      <a:pt x="29" y="873"/>
                    </a:lnTo>
                    <a:lnTo>
                      <a:pt x="34" y="969"/>
                    </a:lnTo>
                    <a:lnTo>
                      <a:pt x="42" y="1064"/>
                    </a:lnTo>
                    <a:lnTo>
                      <a:pt x="53" y="1157"/>
                    </a:lnTo>
                    <a:lnTo>
                      <a:pt x="69" y="1248"/>
                    </a:lnTo>
                    <a:lnTo>
                      <a:pt x="88" y="133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41188" name="Group 523"/>
              <p:cNvGrpSpPr>
                <a:grpSpLocks noChangeAspect="1"/>
              </p:cNvGrpSpPr>
              <p:nvPr/>
            </p:nvGrpSpPr>
            <p:grpSpPr bwMode="auto">
              <a:xfrm>
                <a:off x="434425" y="5986021"/>
                <a:ext cx="190500" cy="201613"/>
                <a:chOff x="3290" y="4104"/>
                <a:chExt cx="340" cy="340"/>
              </a:xfrm>
            </p:grpSpPr>
            <p:sp>
              <p:nvSpPr>
                <p:cNvPr id="41190" name="Oval 524"/>
                <p:cNvSpPr>
                  <a:spLocks noChangeAspect="1" noChangeArrowheads="1"/>
                </p:cNvSpPr>
                <p:nvPr/>
              </p:nvSpPr>
              <p:spPr bwMode="auto">
                <a:xfrm>
                  <a:off x="3290" y="4104"/>
                  <a:ext cx="340" cy="340"/>
                </a:xfrm>
                <a:prstGeom prst="ellips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  <p:sp>
              <p:nvSpPr>
                <p:cNvPr id="41191" name="Line 525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342" y="4171"/>
                  <a:ext cx="247" cy="215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1192" name="Line 526"/>
                <p:cNvSpPr>
                  <a:spLocks noChangeAspect="1" noChangeShapeType="1"/>
                </p:cNvSpPr>
                <p:nvPr/>
              </p:nvSpPr>
              <p:spPr bwMode="auto">
                <a:xfrm>
                  <a:off x="3344" y="4156"/>
                  <a:ext cx="230" cy="23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41189" name="Freeform 97"/>
              <p:cNvSpPr>
                <a:spLocks/>
              </p:cNvSpPr>
              <p:nvPr/>
            </p:nvSpPr>
            <p:spPr bwMode="auto">
              <a:xfrm>
                <a:off x="467544" y="0"/>
                <a:ext cx="45719" cy="792088"/>
              </a:xfrm>
              <a:custGeom>
                <a:avLst/>
                <a:gdLst>
                  <a:gd name="T0" fmla="*/ 0 w 88"/>
                  <a:gd name="T1" fmla="*/ 0 h 1338"/>
                  <a:gd name="T2" fmla="*/ 2698980 w 88"/>
                  <a:gd name="T3" fmla="*/ 33643612 h 1338"/>
                  <a:gd name="T4" fmla="*/ 4318887 w 88"/>
                  <a:gd name="T5" fmla="*/ 67287816 h 1338"/>
                  <a:gd name="T6" fmla="*/ 5398479 w 88"/>
                  <a:gd name="T7" fmla="*/ 101281889 h 1338"/>
                  <a:gd name="T8" fmla="*/ 5938275 w 88"/>
                  <a:gd name="T9" fmla="*/ 135276554 h 1338"/>
                  <a:gd name="T10" fmla="*/ 6207913 w 88"/>
                  <a:gd name="T11" fmla="*/ 169971547 h 1338"/>
                  <a:gd name="T12" fmla="*/ 6478071 w 88"/>
                  <a:gd name="T13" fmla="*/ 204316672 h 1338"/>
                  <a:gd name="T14" fmla="*/ 6478071 w 88"/>
                  <a:gd name="T15" fmla="*/ 238310745 h 1338"/>
                  <a:gd name="T16" fmla="*/ 7017867 w 88"/>
                  <a:gd name="T17" fmla="*/ 272304818 h 1338"/>
                  <a:gd name="T18" fmla="*/ 7827301 w 88"/>
                  <a:gd name="T19" fmla="*/ 305949022 h 1338"/>
                  <a:gd name="T20" fmla="*/ 9177050 w 88"/>
                  <a:gd name="T21" fmla="*/ 339592634 h 1338"/>
                  <a:gd name="T22" fmla="*/ 11336234 w 88"/>
                  <a:gd name="T23" fmla="*/ 372886378 h 1338"/>
                  <a:gd name="T24" fmla="*/ 14305371 w 88"/>
                  <a:gd name="T25" fmla="*/ 405478609 h 1338"/>
                  <a:gd name="T26" fmla="*/ 18624258 w 88"/>
                  <a:gd name="T27" fmla="*/ 437370511 h 1338"/>
                  <a:gd name="T28" fmla="*/ 23752579 w 88"/>
                  <a:gd name="T29" fmla="*/ 468911360 h 133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88" h="1338">
                    <a:moveTo>
                      <a:pt x="0" y="0"/>
                    </a:moveTo>
                    <a:lnTo>
                      <a:pt x="10" y="96"/>
                    </a:lnTo>
                    <a:lnTo>
                      <a:pt x="16" y="192"/>
                    </a:lnTo>
                    <a:lnTo>
                      <a:pt x="20" y="289"/>
                    </a:lnTo>
                    <a:lnTo>
                      <a:pt x="22" y="386"/>
                    </a:lnTo>
                    <a:lnTo>
                      <a:pt x="23" y="485"/>
                    </a:lnTo>
                    <a:lnTo>
                      <a:pt x="24" y="583"/>
                    </a:lnTo>
                    <a:lnTo>
                      <a:pt x="24" y="680"/>
                    </a:lnTo>
                    <a:lnTo>
                      <a:pt x="26" y="777"/>
                    </a:lnTo>
                    <a:lnTo>
                      <a:pt x="29" y="873"/>
                    </a:lnTo>
                    <a:lnTo>
                      <a:pt x="34" y="969"/>
                    </a:lnTo>
                    <a:lnTo>
                      <a:pt x="42" y="1064"/>
                    </a:lnTo>
                    <a:lnTo>
                      <a:pt x="53" y="1157"/>
                    </a:lnTo>
                    <a:lnTo>
                      <a:pt x="69" y="1248"/>
                    </a:lnTo>
                    <a:lnTo>
                      <a:pt x="88" y="133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57" name="Skupina 156"/>
            <p:cNvGrpSpPr>
              <a:grpSpLocks/>
            </p:cNvGrpSpPr>
            <p:nvPr/>
          </p:nvGrpSpPr>
          <p:grpSpPr bwMode="auto">
            <a:xfrm>
              <a:off x="7885113" y="188913"/>
              <a:ext cx="190500" cy="6188075"/>
              <a:chOff x="434425" y="0"/>
              <a:chExt cx="190500" cy="6187634"/>
            </a:xfrm>
          </p:grpSpPr>
          <p:sp>
            <p:nvSpPr>
              <p:cNvPr id="41173" name="Freeform 97"/>
              <p:cNvSpPr>
                <a:spLocks/>
              </p:cNvSpPr>
              <p:nvPr/>
            </p:nvSpPr>
            <p:spPr bwMode="auto">
              <a:xfrm>
                <a:off x="539552" y="2625653"/>
                <a:ext cx="45719" cy="1606693"/>
              </a:xfrm>
              <a:custGeom>
                <a:avLst/>
                <a:gdLst>
                  <a:gd name="T0" fmla="*/ 0 w 88"/>
                  <a:gd name="T1" fmla="*/ 0 h 1338"/>
                  <a:gd name="T2" fmla="*/ 2698980 w 88"/>
                  <a:gd name="T3" fmla="*/ 138427770 h 1338"/>
                  <a:gd name="T4" fmla="*/ 4318887 w 88"/>
                  <a:gd name="T5" fmla="*/ 276856740 h 1338"/>
                  <a:gd name="T6" fmla="*/ 5398479 w 88"/>
                  <a:gd name="T7" fmla="*/ 416726691 h 1338"/>
                  <a:gd name="T8" fmla="*/ 5938275 w 88"/>
                  <a:gd name="T9" fmla="*/ 556596641 h 1338"/>
                  <a:gd name="T10" fmla="*/ 6207913 w 88"/>
                  <a:gd name="T11" fmla="*/ 699350954 h 1338"/>
                  <a:gd name="T12" fmla="*/ 6478071 w 88"/>
                  <a:gd name="T13" fmla="*/ 840663086 h 1338"/>
                  <a:gd name="T14" fmla="*/ 6478071 w 88"/>
                  <a:gd name="T15" fmla="*/ 980533036 h 1338"/>
                  <a:gd name="T16" fmla="*/ 7017867 w 88"/>
                  <a:gd name="T17" fmla="*/ 1120404188 h 1338"/>
                  <a:gd name="T18" fmla="*/ 7827301 w 88"/>
                  <a:gd name="T19" fmla="*/ 1258831957 h 1338"/>
                  <a:gd name="T20" fmla="*/ 9177050 w 88"/>
                  <a:gd name="T21" fmla="*/ 1397260928 h 1338"/>
                  <a:gd name="T22" fmla="*/ 11336234 w 88"/>
                  <a:gd name="T23" fmla="*/ 1534246516 h 1338"/>
                  <a:gd name="T24" fmla="*/ 14305371 w 88"/>
                  <a:gd name="T25" fmla="*/ 1668348943 h 1338"/>
                  <a:gd name="T26" fmla="*/ 18624258 w 88"/>
                  <a:gd name="T27" fmla="*/ 1799567008 h 1338"/>
                  <a:gd name="T28" fmla="*/ 23752579 w 88"/>
                  <a:gd name="T29" fmla="*/ 1929344093 h 133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88" h="1338">
                    <a:moveTo>
                      <a:pt x="0" y="0"/>
                    </a:moveTo>
                    <a:lnTo>
                      <a:pt x="10" y="96"/>
                    </a:lnTo>
                    <a:lnTo>
                      <a:pt x="16" y="192"/>
                    </a:lnTo>
                    <a:lnTo>
                      <a:pt x="20" y="289"/>
                    </a:lnTo>
                    <a:lnTo>
                      <a:pt x="22" y="386"/>
                    </a:lnTo>
                    <a:lnTo>
                      <a:pt x="23" y="485"/>
                    </a:lnTo>
                    <a:lnTo>
                      <a:pt x="24" y="583"/>
                    </a:lnTo>
                    <a:lnTo>
                      <a:pt x="24" y="680"/>
                    </a:lnTo>
                    <a:lnTo>
                      <a:pt x="26" y="777"/>
                    </a:lnTo>
                    <a:lnTo>
                      <a:pt x="29" y="873"/>
                    </a:lnTo>
                    <a:lnTo>
                      <a:pt x="34" y="969"/>
                    </a:lnTo>
                    <a:lnTo>
                      <a:pt x="42" y="1064"/>
                    </a:lnTo>
                    <a:lnTo>
                      <a:pt x="53" y="1157"/>
                    </a:lnTo>
                    <a:lnTo>
                      <a:pt x="69" y="1248"/>
                    </a:lnTo>
                    <a:lnTo>
                      <a:pt x="88" y="133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174" name="Freeform 98"/>
              <p:cNvSpPr>
                <a:spLocks/>
              </p:cNvSpPr>
              <p:nvPr/>
            </p:nvSpPr>
            <p:spPr bwMode="auto">
              <a:xfrm>
                <a:off x="493833" y="1014882"/>
                <a:ext cx="45719" cy="1406006"/>
              </a:xfrm>
              <a:custGeom>
                <a:avLst/>
                <a:gdLst>
                  <a:gd name="T0" fmla="*/ 27821281 w 72"/>
                  <a:gd name="T1" fmla="*/ 0 h 1005"/>
                  <a:gd name="T2" fmla="*/ 29030930 w 72"/>
                  <a:gd name="T3" fmla="*/ 228995708 h 1005"/>
                  <a:gd name="T4" fmla="*/ 29030930 w 72"/>
                  <a:gd name="T5" fmla="*/ 456035598 h 1005"/>
                  <a:gd name="T6" fmla="*/ 28224498 w 72"/>
                  <a:gd name="T7" fmla="*/ 679159656 h 1005"/>
                  <a:gd name="T8" fmla="*/ 27014849 w 72"/>
                  <a:gd name="T9" fmla="*/ 900326499 h 1005"/>
                  <a:gd name="T10" fmla="*/ 23789120 w 72"/>
                  <a:gd name="T11" fmla="*/ 1117578908 h 1005"/>
                  <a:gd name="T12" fmla="*/ 20160174 w 72"/>
                  <a:gd name="T13" fmla="*/ 1334831318 h 1005"/>
                  <a:gd name="T14" fmla="*/ 14918364 w 72"/>
                  <a:gd name="T15" fmla="*/ 1548170694 h 1005"/>
                  <a:gd name="T16" fmla="*/ 8467540 w 72"/>
                  <a:gd name="T17" fmla="*/ 1757594239 h 1005"/>
                  <a:gd name="T18" fmla="*/ 0 w 72"/>
                  <a:gd name="T19" fmla="*/ 1967017783 h 100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2" h="1005">
                    <a:moveTo>
                      <a:pt x="69" y="0"/>
                    </a:moveTo>
                    <a:lnTo>
                      <a:pt x="72" y="117"/>
                    </a:lnTo>
                    <a:lnTo>
                      <a:pt x="72" y="233"/>
                    </a:lnTo>
                    <a:lnTo>
                      <a:pt x="70" y="347"/>
                    </a:lnTo>
                    <a:lnTo>
                      <a:pt x="67" y="460"/>
                    </a:lnTo>
                    <a:lnTo>
                      <a:pt x="59" y="571"/>
                    </a:lnTo>
                    <a:lnTo>
                      <a:pt x="50" y="682"/>
                    </a:lnTo>
                    <a:lnTo>
                      <a:pt x="37" y="791"/>
                    </a:lnTo>
                    <a:lnTo>
                      <a:pt x="21" y="898"/>
                    </a:lnTo>
                    <a:lnTo>
                      <a:pt x="0" y="1005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41175" name="Group 99"/>
              <p:cNvGrpSpPr>
                <a:grpSpLocks/>
              </p:cNvGrpSpPr>
              <p:nvPr/>
            </p:nvGrpSpPr>
            <p:grpSpPr bwMode="auto">
              <a:xfrm rot="-5400000">
                <a:off x="504518" y="4329186"/>
                <a:ext cx="44748" cy="118695"/>
                <a:chOff x="4183" y="3647"/>
                <a:chExt cx="36" cy="50"/>
              </a:xfrm>
            </p:grpSpPr>
            <p:sp>
              <p:nvSpPr>
                <p:cNvPr id="41182" name="Line 100"/>
                <p:cNvSpPr>
                  <a:spLocks noChangeShapeType="1"/>
                </p:cNvSpPr>
                <p:nvPr/>
              </p:nvSpPr>
              <p:spPr bwMode="auto">
                <a:xfrm>
                  <a:off x="4218" y="3647"/>
                  <a:ext cx="1" cy="50"/>
                </a:xfrm>
                <a:prstGeom prst="line">
                  <a:avLst/>
                </a:prstGeom>
                <a:noFill/>
                <a:ln w="20638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1183" name="Line 101"/>
                <p:cNvSpPr>
                  <a:spLocks noChangeShapeType="1"/>
                </p:cNvSpPr>
                <p:nvPr/>
              </p:nvSpPr>
              <p:spPr bwMode="auto">
                <a:xfrm>
                  <a:off x="4183" y="3647"/>
                  <a:ext cx="1" cy="50"/>
                </a:xfrm>
                <a:prstGeom prst="line">
                  <a:avLst/>
                </a:prstGeom>
                <a:noFill/>
                <a:ln w="20638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41176" name="Freeform 97"/>
              <p:cNvSpPr>
                <a:spLocks/>
              </p:cNvSpPr>
              <p:nvPr/>
            </p:nvSpPr>
            <p:spPr bwMode="auto">
              <a:xfrm rot="5669211" flipH="1">
                <a:off x="-191045" y="5155848"/>
                <a:ext cx="1442962" cy="157397"/>
              </a:xfrm>
              <a:custGeom>
                <a:avLst/>
                <a:gdLst>
                  <a:gd name="T0" fmla="*/ 0 w 88"/>
                  <a:gd name="T1" fmla="*/ 0 h 1338"/>
                  <a:gd name="T2" fmla="*/ 2147483646 w 88"/>
                  <a:gd name="T3" fmla="*/ 1328464 h 1338"/>
                  <a:gd name="T4" fmla="*/ 2147483646 w 88"/>
                  <a:gd name="T5" fmla="*/ 2656927 h 1338"/>
                  <a:gd name="T6" fmla="*/ 2147483646 w 88"/>
                  <a:gd name="T7" fmla="*/ 3999272 h 1338"/>
                  <a:gd name="T8" fmla="*/ 2147483646 w 88"/>
                  <a:gd name="T9" fmla="*/ 5341617 h 1338"/>
                  <a:gd name="T10" fmla="*/ 2147483646 w 88"/>
                  <a:gd name="T11" fmla="*/ 6711488 h 1338"/>
                  <a:gd name="T12" fmla="*/ 2147483646 w 88"/>
                  <a:gd name="T13" fmla="*/ 8067714 h 1338"/>
                  <a:gd name="T14" fmla="*/ 2147483646 w 88"/>
                  <a:gd name="T15" fmla="*/ 9409941 h 1338"/>
                  <a:gd name="T16" fmla="*/ 2147483646 w 88"/>
                  <a:gd name="T17" fmla="*/ 10752285 h 1338"/>
                  <a:gd name="T18" fmla="*/ 2147483646 w 88"/>
                  <a:gd name="T19" fmla="*/ 12080749 h 1338"/>
                  <a:gd name="T20" fmla="*/ 2147483646 w 88"/>
                  <a:gd name="T21" fmla="*/ 13409213 h 1338"/>
                  <a:gd name="T22" fmla="*/ 2147483646 w 88"/>
                  <a:gd name="T23" fmla="*/ 14723913 h 1338"/>
                  <a:gd name="T24" fmla="*/ 2147483646 w 88"/>
                  <a:gd name="T25" fmla="*/ 16010851 h 1338"/>
                  <a:gd name="T26" fmla="*/ 2147483646 w 88"/>
                  <a:gd name="T27" fmla="*/ 17270145 h 1338"/>
                  <a:gd name="T28" fmla="*/ 2147483646 w 88"/>
                  <a:gd name="T29" fmla="*/ 18515557 h 133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88" h="1338">
                    <a:moveTo>
                      <a:pt x="0" y="0"/>
                    </a:moveTo>
                    <a:lnTo>
                      <a:pt x="10" y="96"/>
                    </a:lnTo>
                    <a:lnTo>
                      <a:pt x="16" y="192"/>
                    </a:lnTo>
                    <a:lnTo>
                      <a:pt x="20" y="289"/>
                    </a:lnTo>
                    <a:lnTo>
                      <a:pt x="22" y="386"/>
                    </a:lnTo>
                    <a:lnTo>
                      <a:pt x="23" y="485"/>
                    </a:lnTo>
                    <a:lnTo>
                      <a:pt x="24" y="583"/>
                    </a:lnTo>
                    <a:lnTo>
                      <a:pt x="24" y="680"/>
                    </a:lnTo>
                    <a:lnTo>
                      <a:pt x="26" y="777"/>
                    </a:lnTo>
                    <a:lnTo>
                      <a:pt x="29" y="873"/>
                    </a:lnTo>
                    <a:lnTo>
                      <a:pt x="34" y="969"/>
                    </a:lnTo>
                    <a:lnTo>
                      <a:pt x="42" y="1064"/>
                    </a:lnTo>
                    <a:lnTo>
                      <a:pt x="53" y="1157"/>
                    </a:lnTo>
                    <a:lnTo>
                      <a:pt x="69" y="1248"/>
                    </a:lnTo>
                    <a:lnTo>
                      <a:pt x="88" y="133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41177" name="Group 523"/>
              <p:cNvGrpSpPr>
                <a:grpSpLocks noChangeAspect="1"/>
              </p:cNvGrpSpPr>
              <p:nvPr/>
            </p:nvGrpSpPr>
            <p:grpSpPr bwMode="auto">
              <a:xfrm>
                <a:off x="434425" y="5986021"/>
                <a:ext cx="190500" cy="201613"/>
                <a:chOff x="3290" y="4104"/>
                <a:chExt cx="340" cy="340"/>
              </a:xfrm>
            </p:grpSpPr>
            <p:sp>
              <p:nvSpPr>
                <p:cNvPr id="41179" name="Oval 524"/>
                <p:cNvSpPr>
                  <a:spLocks noChangeAspect="1" noChangeArrowheads="1"/>
                </p:cNvSpPr>
                <p:nvPr/>
              </p:nvSpPr>
              <p:spPr bwMode="auto">
                <a:xfrm>
                  <a:off x="3290" y="4104"/>
                  <a:ext cx="340" cy="340"/>
                </a:xfrm>
                <a:prstGeom prst="ellips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  <p:sp>
              <p:nvSpPr>
                <p:cNvPr id="41180" name="Line 525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342" y="4171"/>
                  <a:ext cx="247" cy="215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1181" name="Line 526"/>
                <p:cNvSpPr>
                  <a:spLocks noChangeAspect="1" noChangeShapeType="1"/>
                </p:cNvSpPr>
                <p:nvPr/>
              </p:nvSpPr>
              <p:spPr bwMode="auto">
                <a:xfrm>
                  <a:off x="3344" y="4156"/>
                  <a:ext cx="230" cy="23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41178" name="Freeform 97"/>
              <p:cNvSpPr>
                <a:spLocks/>
              </p:cNvSpPr>
              <p:nvPr/>
            </p:nvSpPr>
            <p:spPr bwMode="auto">
              <a:xfrm>
                <a:off x="467544" y="0"/>
                <a:ext cx="45719" cy="792088"/>
              </a:xfrm>
              <a:custGeom>
                <a:avLst/>
                <a:gdLst>
                  <a:gd name="T0" fmla="*/ 0 w 88"/>
                  <a:gd name="T1" fmla="*/ 0 h 1338"/>
                  <a:gd name="T2" fmla="*/ 2698980 w 88"/>
                  <a:gd name="T3" fmla="*/ 33643612 h 1338"/>
                  <a:gd name="T4" fmla="*/ 4318887 w 88"/>
                  <a:gd name="T5" fmla="*/ 67287816 h 1338"/>
                  <a:gd name="T6" fmla="*/ 5398479 w 88"/>
                  <a:gd name="T7" fmla="*/ 101281889 h 1338"/>
                  <a:gd name="T8" fmla="*/ 5938275 w 88"/>
                  <a:gd name="T9" fmla="*/ 135276554 h 1338"/>
                  <a:gd name="T10" fmla="*/ 6207913 w 88"/>
                  <a:gd name="T11" fmla="*/ 169971547 h 1338"/>
                  <a:gd name="T12" fmla="*/ 6478071 w 88"/>
                  <a:gd name="T13" fmla="*/ 204316672 h 1338"/>
                  <a:gd name="T14" fmla="*/ 6478071 w 88"/>
                  <a:gd name="T15" fmla="*/ 238310745 h 1338"/>
                  <a:gd name="T16" fmla="*/ 7017867 w 88"/>
                  <a:gd name="T17" fmla="*/ 272304818 h 1338"/>
                  <a:gd name="T18" fmla="*/ 7827301 w 88"/>
                  <a:gd name="T19" fmla="*/ 305949022 h 1338"/>
                  <a:gd name="T20" fmla="*/ 9177050 w 88"/>
                  <a:gd name="T21" fmla="*/ 339592634 h 1338"/>
                  <a:gd name="T22" fmla="*/ 11336234 w 88"/>
                  <a:gd name="T23" fmla="*/ 372886378 h 1338"/>
                  <a:gd name="T24" fmla="*/ 14305371 w 88"/>
                  <a:gd name="T25" fmla="*/ 405478609 h 1338"/>
                  <a:gd name="T26" fmla="*/ 18624258 w 88"/>
                  <a:gd name="T27" fmla="*/ 437370511 h 1338"/>
                  <a:gd name="T28" fmla="*/ 23752579 w 88"/>
                  <a:gd name="T29" fmla="*/ 468911360 h 133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88" h="1338">
                    <a:moveTo>
                      <a:pt x="0" y="0"/>
                    </a:moveTo>
                    <a:lnTo>
                      <a:pt x="10" y="96"/>
                    </a:lnTo>
                    <a:lnTo>
                      <a:pt x="16" y="192"/>
                    </a:lnTo>
                    <a:lnTo>
                      <a:pt x="20" y="289"/>
                    </a:lnTo>
                    <a:lnTo>
                      <a:pt x="22" y="386"/>
                    </a:lnTo>
                    <a:lnTo>
                      <a:pt x="23" y="485"/>
                    </a:lnTo>
                    <a:lnTo>
                      <a:pt x="24" y="583"/>
                    </a:lnTo>
                    <a:lnTo>
                      <a:pt x="24" y="680"/>
                    </a:lnTo>
                    <a:lnTo>
                      <a:pt x="26" y="777"/>
                    </a:lnTo>
                    <a:lnTo>
                      <a:pt x="29" y="873"/>
                    </a:lnTo>
                    <a:lnTo>
                      <a:pt x="34" y="969"/>
                    </a:lnTo>
                    <a:lnTo>
                      <a:pt x="42" y="1064"/>
                    </a:lnTo>
                    <a:lnTo>
                      <a:pt x="53" y="1157"/>
                    </a:lnTo>
                    <a:lnTo>
                      <a:pt x="69" y="1248"/>
                    </a:lnTo>
                    <a:lnTo>
                      <a:pt x="88" y="133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8" name="Skupina 7"/>
            <p:cNvGrpSpPr>
              <a:grpSpLocks/>
            </p:cNvGrpSpPr>
            <p:nvPr/>
          </p:nvGrpSpPr>
          <p:grpSpPr bwMode="auto">
            <a:xfrm>
              <a:off x="395288" y="3238500"/>
              <a:ext cx="8748712" cy="560388"/>
              <a:chOff x="395536" y="3238107"/>
              <a:chExt cx="8748464" cy="560225"/>
            </a:xfrm>
          </p:grpSpPr>
          <p:sp>
            <p:nvSpPr>
              <p:cNvPr id="41171" name="TextovéPole 183"/>
              <p:cNvSpPr txBox="1">
                <a:spLocks noChangeArrowheads="1"/>
              </p:cNvSpPr>
              <p:nvPr/>
            </p:nvSpPr>
            <p:spPr bwMode="auto">
              <a:xfrm>
                <a:off x="8151421" y="3429000"/>
                <a:ext cx="99257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800">
                    <a:solidFill>
                      <a:srgbClr val="0000FF"/>
                    </a:solidFill>
                  </a:rPr>
                  <a:t>PL GOLD</a:t>
                </a:r>
              </a:p>
            </p:txBody>
          </p:sp>
          <p:sp>
            <p:nvSpPr>
              <p:cNvPr id="177" name="Volný tvar 176"/>
              <p:cNvSpPr/>
              <p:nvPr/>
            </p:nvSpPr>
            <p:spPr>
              <a:xfrm>
                <a:off x="395536" y="3238107"/>
                <a:ext cx="7938862" cy="382477"/>
              </a:xfrm>
              <a:custGeom>
                <a:avLst/>
                <a:gdLst>
                  <a:gd name="connsiteX0" fmla="*/ 0 w 7938940"/>
                  <a:gd name="connsiteY0" fmla="*/ 72272 h 381786"/>
                  <a:gd name="connsiteX1" fmla="*/ 961534 w 7938940"/>
                  <a:gd name="connsiteY1" fmla="*/ 166540 h 381786"/>
                  <a:gd name="connsiteX2" fmla="*/ 2997724 w 7938940"/>
                  <a:gd name="connsiteY2" fmla="*/ 128833 h 381786"/>
                  <a:gd name="connsiteX3" fmla="*/ 4355183 w 7938940"/>
                  <a:gd name="connsiteY3" fmla="*/ 34565 h 381786"/>
                  <a:gd name="connsiteX4" fmla="*/ 6212264 w 7938940"/>
                  <a:gd name="connsiteY4" fmla="*/ 336223 h 381786"/>
                  <a:gd name="connsiteX5" fmla="*/ 6985262 w 7938940"/>
                  <a:gd name="connsiteY5" fmla="*/ 307942 h 381786"/>
                  <a:gd name="connsiteX6" fmla="*/ 7805394 w 7938940"/>
                  <a:gd name="connsiteY6" fmla="*/ 364503 h 381786"/>
                  <a:gd name="connsiteX7" fmla="*/ 7786540 w 7938940"/>
                  <a:gd name="connsiteY7" fmla="*/ 364503 h 3817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938940" h="381786">
                    <a:moveTo>
                      <a:pt x="0" y="72272"/>
                    </a:moveTo>
                    <a:cubicBezTo>
                      <a:pt x="230956" y="114692"/>
                      <a:pt x="961534" y="166540"/>
                      <a:pt x="961534" y="166540"/>
                    </a:cubicBezTo>
                    <a:lnTo>
                      <a:pt x="2997724" y="128833"/>
                    </a:lnTo>
                    <a:cubicBezTo>
                      <a:pt x="3563332" y="106837"/>
                      <a:pt x="3819426" y="0"/>
                      <a:pt x="4355183" y="34565"/>
                    </a:cubicBezTo>
                    <a:cubicBezTo>
                      <a:pt x="4890940" y="69130"/>
                      <a:pt x="5773918" y="290660"/>
                      <a:pt x="6212264" y="336223"/>
                    </a:cubicBezTo>
                    <a:cubicBezTo>
                      <a:pt x="6650610" y="381786"/>
                      <a:pt x="6719740" y="303229"/>
                      <a:pt x="6985262" y="307942"/>
                    </a:cubicBezTo>
                    <a:cubicBezTo>
                      <a:pt x="7250784" y="312655"/>
                      <a:pt x="7671848" y="355076"/>
                      <a:pt x="7805394" y="364503"/>
                    </a:cubicBezTo>
                    <a:cubicBezTo>
                      <a:pt x="7938940" y="373930"/>
                      <a:pt x="7862740" y="369216"/>
                      <a:pt x="7786540" y="364503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/>
              </a:p>
            </p:txBody>
          </p:sp>
        </p:grpSp>
        <p:grpSp>
          <p:nvGrpSpPr>
            <p:cNvPr id="9" name="Skupina 8"/>
            <p:cNvGrpSpPr>
              <a:grpSpLocks/>
            </p:cNvGrpSpPr>
            <p:nvPr/>
          </p:nvGrpSpPr>
          <p:grpSpPr bwMode="auto">
            <a:xfrm>
              <a:off x="323850" y="4508500"/>
              <a:ext cx="8826500" cy="369888"/>
              <a:chOff x="323528" y="4509120"/>
              <a:chExt cx="8826771" cy="369332"/>
            </a:xfrm>
          </p:grpSpPr>
          <p:sp>
            <p:nvSpPr>
              <p:cNvPr id="41169" name="TextovéPole 184"/>
              <p:cNvSpPr txBox="1">
                <a:spLocks noChangeArrowheads="1"/>
              </p:cNvSpPr>
              <p:nvPr/>
            </p:nvSpPr>
            <p:spPr bwMode="auto">
              <a:xfrm>
                <a:off x="8316416" y="4509120"/>
                <a:ext cx="83388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800">
                    <a:solidFill>
                      <a:srgbClr val="0000FF"/>
                    </a:solidFill>
                  </a:rPr>
                  <a:t>PL RED</a:t>
                </a:r>
              </a:p>
            </p:txBody>
          </p:sp>
          <p:sp>
            <p:nvSpPr>
              <p:cNvPr id="178" name="Volný tvar 177"/>
              <p:cNvSpPr/>
              <p:nvPr/>
            </p:nvSpPr>
            <p:spPr>
              <a:xfrm>
                <a:off x="323528" y="4509120"/>
                <a:ext cx="8010771" cy="237767"/>
              </a:xfrm>
              <a:custGeom>
                <a:avLst/>
                <a:gdLst>
                  <a:gd name="connsiteX0" fmla="*/ 0 w 7938940"/>
                  <a:gd name="connsiteY0" fmla="*/ 72272 h 381786"/>
                  <a:gd name="connsiteX1" fmla="*/ 961534 w 7938940"/>
                  <a:gd name="connsiteY1" fmla="*/ 166540 h 381786"/>
                  <a:gd name="connsiteX2" fmla="*/ 2997724 w 7938940"/>
                  <a:gd name="connsiteY2" fmla="*/ 128833 h 381786"/>
                  <a:gd name="connsiteX3" fmla="*/ 4355183 w 7938940"/>
                  <a:gd name="connsiteY3" fmla="*/ 34565 h 381786"/>
                  <a:gd name="connsiteX4" fmla="*/ 6212264 w 7938940"/>
                  <a:gd name="connsiteY4" fmla="*/ 336223 h 381786"/>
                  <a:gd name="connsiteX5" fmla="*/ 6985262 w 7938940"/>
                  <a:gd name="connsiteY5" fmla="*/ 307942 h 381786"/>
                  <a:gd name="connsiteX6" fmla="*/ 7805394 w 7938940"/>
                  <a:gd name="connsiteY6" fmla="*/ 364503 h 381786"/>
                  <a:gd name="connsiteX7" fmla="*/ 7786540 w 7938940"/>
                  <a:gd name="connsiteY7" fmla="*/ 364503 h 3817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938940" h="381786">
                    <a:moveTo>
                      <a:pt x="0" y="72272"/>
                    </a:moveTo>
                    <a:cubicBezTo>
                      <a:pt x="230956" y="114692"/>
                      <a:pt x="961534" y="166540"/>
                      <a:pt x="961534" y="166540"/>
                    </a:cubicBezTo>
                    <a:lnTo>
                      <a:pt x="2997724" y="128833"/>
                    </a:lnTo>
                    <a:cubicBezTo>
                      <a:pt x="3563332" y="106837"/>
                      <a:pt x="3819426" y="0"/>
                      <a:pt x="4355183" y="34565"/>
                    </a:cubicBezTo>
                    <a:cubicBezTo>
                      <a:pt x="4890940" y="69130"/>
                      <a:pt x="5773918" y="290660"/>
                      <a:pt x="6212264" y="336223"/>
                    </a:cubicBezTo>
                    <a:cubicBezTo>
                      <a:pt x="6650610" y="381786"/>
                      <a:pt x="6719740" y="303229"/>
                      <a:pt x="6985262" y="307942"/>
                    </a:cubicBezTo>
                    <a:cubicBezTo>
                      <a:pt x="7250784" y="312655"/>
                      <a:pt x="7671848" y="355076"/>
                      <a:pt x="7805394" y="364503"/>
                    </a:cubicBezTo>
                    <a:cubicBezTo>
                      <a:pt x="7938940" y="373930"/>
                      <a:pt x="7862740" y="369216"/>
                      <a:pt x="7786540" y="364503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/>
              </a:p>
            </p:txBody>
          </p:sp>
        </p:grpSp>
        <p:grpSp>
          <p:nvGrpSpPr>
            <p:cNvPr id="10" name="Skupina 9"/>
            <p:cNvGrpSpPr>
              <a:grpSpLocks/>
            </p:cNvGrpSpPr>
            <p:nvPr/>
          </p:nvGrpSpPr>
          <p:grpSpPr bwMode="auto">
            <a:xfrm>
              <a:off x="611188" y="6021388"/>
              <a:ext cx="8347075" cy="369887"/>
              <a:chOff x="611560" y="6021288"/>
              <a:chExt cx="8346759" cy="369332"/>
            </a:xfrm>
          </p:grpSpPr>
          <p:sp>
            <p:nvSpPr>
              <p:cNvPr id="41167" name="TextovéPole 391"/>
              <p:cNvSpPr txBox="1">
                <a:spLocks noChangeArrowheads="1"/>
              </p:cNvSpPr>
              <p:nvPr/>
            </p:nvSpPr>
            <p:spPr bwMode="auto">
              <a:xfrm>
                <a:off x="8100392" y="6021288"/>
                <a:ext cx="85792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800">
                    <a:solidFill>
                      <a:srgbClr val="0000FF"/>
                    </a:solidFill>
                  </a:rPr>
                  <a:t>PL END</a:t>
                </a:r>
              </a:p>
            </p:txBody>
          </p:sp>
          <p:sp>
            <p:nvSpPr>
              <p:cNvPr id="179" name="Volný tvar 178"/>
              <p:cNvSpPr/>
              <p:nvPr/>
            </p:nvSpPr>
            <p:spPr>
              <a:xfrm>
                <a:off x="611560" y="6021288"/>
                <a:ext cx="7272062" cy="288491"/>
              </a:xfrm>
              <a:custGeom>
                <a:avLst/>
                <a:gdLst>
                  <a:gd name="connsiteX0" fmla="*/ 0 w 7938940"/>
                  <a:gd name="connsiteY0" fmla="*/ 72272 h 381786"/>
                  <a:gd name="connsiteX1" fmla="*/ 961534 w 7938940"/>
                  <a:gd name="connsiteY1" fmla="*/ 166540 h 381786"/>
                  <a:gd name="connsiteX2" fmla="*/ 2997724 w 7938940"/>
                  <a:gd name="connsiteY2" fmla="*/ 128833 h 381786"/>
                  <a:gd name="connsiteX3" fmla="*/ 4355183 w 7938940"/>
                  <a:gd name="connsiteY3" fmla="*/ 34565 h 381786"/>
                  <a:gd name="connsiteX4" fmla="*/ 6212264 w 7938940"/>
                  <a:gd name="connsiteY4" fmla="*/ 336223 h 381786"/>
                  <a:gd name="connsiteX5" fmla="*/ 6985262 w 7938940"/>
                  <a:gd name="connsiteY5" fmla="*/ 307942 h 381786"/>
                  <a:gd name="connsiteX6" fmla="*/ 7805394 w 7938940"/>
                  <a:gd name="connsiteY6" fmla="*/ 364503 h 381786"/>
                  <a:gd name="connsiteX7" fmla="*/ 7786540 w 7938940"/>
                  <a:gd name="connsiteY7" fmla="*/ 364503 h 3817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938940" h="381786">
                    <a:moveTo>
                      <a:pt x="0" y="72272"/>
                    </a:moveTo>
                    <a:cubicBezTo>
                      <a:pt x="230956" y="114692"/>
                      <a:pt x="961534" y="166540"/>
                      <a:pt x="961534" y="166540"/>
                    </a:cubicBezTo>
                    <a:lnTo>
                      <a:pt x="2997724" y="128833"/>
                    </a:lnTo>
                    <a:cubicBezTo>
                      <a:pt x="3563332" y="106837"/>
                      <a:pt x="3819426" y="0"/>
                      <a:pt x="4355183" y="34565"/>
                    </a:cubicBezTo>
                    <a:cubicBezTo>
                      <a:pt x="4890940" y="69130"/>
                      <a:pt x="5773918" y="290660"/>
                      <a:pt x="6212264" y="336223"/>
                    </a:cubicBezTo>
                    <a:cubicBezTo>
                      <a:pt x="6650610" y="381786"/>
                      <a:pt x="6719740" y="303229"/>
                      <a:pt x="6985262" y="307942"/>
                    </a:cubicBezTo>
                    <a:cubicBezTo>
                      <a:pt x="7250784" y="312655"/>
                      <a:pt x="7671848" y="355076"/>
                      <a:pt x="7805394" y="364503"/>
                    </a:cubicBezTo>
                    <a:cubicBezTo>
                      <a:pt x="7938940" y="373930"/>
                      <a:pt x="7862740" y="369216"/>
                      <a:pt x="7786540" y="364503"/>
                    </a:cubicBezTo>
                  </a:path>
                </a:pathLst>
              </a:cu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/>
              </a:p>
            </p:txBody>
          </p:sp>
        </p:grpSp>
        <p:grpSp>
          <p:nvGrpSpPr>
            <p:cNvPr id="11" name="Skupina 10"/>
            <p:cNvGrpSpPr>
              <a:grpSpLocks/>
            </p:cNvGrpSpPr>
            <p:nvPr/>
          </p:nvGrpSpPr>
          <p:grpSpPr bwMode="auto">
            <a:xfrm>
              <a:off x="323850" y="5300663"/>
              <a:ext cx="8724900" cy="585787"/>
              <a:chOff x="323528" y="5301208"/>
              <a:chExt cx="8725522" cy="585356"/>
            </a:xfrm>
          </p:grpSpPr>
          <p:sp>
            <p:nvSpPr>
              <p:cNvPr id="41165" name="TextovéPole 185"/>
              <p:cNvSpPr txBox="1">
                <a:spLocks noChangeArrowheads="1"/>
              </p:cNvSpPr>
              <p:nvPr/>
            </p:nvSpPr>
            <p:spPr bwMode="auto">
              <a:xfrm>
                <a:off x="8100392" y="5517232"/>
                <a:ext cx="94865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800">
                    <a:solidFill>
                      <a:srgbClr val="0000FF"/>
                    </a:solidFill>
                  </a:rPr>
                  <a:t>PL ZERO</a:t>
                </a:r>
              </a:p>
            </p:txBody>
          </p:sp>
          <p:sp>
            <p:nvSpPr>
              <p:cNvPr id="183" name="Volný tvar 182"/>
              <p:cNvSpPr/>
              <p:nvPr/>
            </p:nvSpPr>
            <p:spPr>
              <a:xfrm>
                <a:off x="323528" y="5301208"/>
                <a:ext cx="8011096" cy="237950"/>
              </a:xfrm>
              <a:custGeom>
                <a:avLst/>
                <a:gdLst>
                  <a:gd name="connsiteX0" fmla="*/ 0 w 7938940"/>
                  <a:gd name="connsiteY0" fmla="*/ 72272 h 381786"/>
                  <a:gd name="connsiteX1" fmla="*/ 961534 w 7938940"/>
                  <a:gd name="connsiteY1" fmla="*/ 166540 h 381786"/>
                  <a:gd name="connsiteX2" fmla="*/ 2997724 w 7938940"/>
                  <a:gd name="connsiteY2" fmla="*/ 128833 h 381786"/>
                  <a:gd name="connsiteX3" fmla="*/ 4355183 w 7938940"/>
                  <a:gd name="connsiteY3" fmla="*/ 34565 h 381786"/>
                  <a:gd name="connsiteX4" fmla="*/ 6212264 w 7938940"/>
                  <a:gd name="connsiteY4" fmla="*/ 336223 h 381786"/>
                  <a:gd name="connsiteX5" fmla="*/ 6985262 w 7938940"/>
                  <a:gd name="connsiteY5" fmla="*/ 307942 h 381786"/>
                  <a:gd name="connsiteX6" fmla="*/ 7805394 w 7938940"/>
                  <a:gd name="connsiteY6" fmla="*/ 364503 h 381786"/>
                  <a:gd name="connsiteX7" fmla="*/ 7786540 w 7938940"/>
                  <a:gd name="connsiteY7" fmla="*/ 364503 h 3817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938940" h="381786">
                    <a:moveTo>
                      <a:pt x="0" y="72272"/>
                    </a:moveTo>
                    <a:cubicBezTo>
                      <a:pt x="230956" y="114692"/>
                      <a:pt x="961534" y="166540"/>
                      <a:pt x="961534" y="166540"/>
                    </a:cubicBezTo>
                    <a:lnTo>
                      <a:pt x="2997724" y="128833"/>
                    </a:lnTo>
                    <a:cubicBezTo>
                      <a:pt x="3563332" y="106837"/>
                      <a:pt x="3819426" y="0"/>
                      <a:pt x="4355183" y="34565"/>
                    </a:cubicBezTo>
                    <a:cubicBezTo>
                      <a:pt x="4890940" y="69130"/>
                      <a:pt x="5773918" y="290660"/>
                      <a:pt x="6212264" y="336223"/>
                    </a:cubicBezTo>
                    <a:cubicBezTo>
                      <a:pt x="6650610" y="381786"/>
                      <a:pt x="6719740" y="303229"/>
                      <a:pt x="6985262" y="307942"/>
                    </a:cubicBezTo>
                    <a:cubicBezTo>
                      <a:pt x="7250784" y="312655"/>
                      <a:pt x="7671848" y="355076"/>
                      <a:pt x="7805394" y="364503"/>
                    </a:cubicBezTo>
                    <a:cubicBezTo>
                      <a:pt x="7938940" y="373930"/>
                      <a:pt x="7862740" y="369216"/>
                      <a:pt x="7786540" y="364503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/>
              </a:p>
            </p:txBody>
          </p:sp>
        </p:grpSp>
        <p:sp>
          <p:nvSpPr>
            <p:cNvPr id="219" name="Freeform 809"/>
            <p:cNvSpPr>
              <a:spLocks noChangeAspect="1"/>
            </p:cNvSpPr>
            <p:nvPr/>
          </p:nvSpPr>
          <p:spPr bwMode="auto">
            <a:xfrm>
              <a:off x="1368425" y="5516563"/>
              <a:ext cx="755650" cy="433387"/>
            </a:xfrm>
            <a:custGeom>
              <a:avLst/>
              <a:gdLst>
                <a:gd name="T0" fmla="*/ 13663483 w 1431"/>
                <a:gd name="T1" fmla="*/ 102965282 h 1172"/>
                <a:gd name="T2" fmla="*/ 81422740 w 1431"/>
                <a:gd name="T3" fmla="*/ 144124104 h 1172"/>
                <a:gd name="T4" fmla="*/ 215267840 w 1431"/>
                <a:gd name="T5" fmla="*/ 156430890 h 1172"/>
                <a:gd name="T6" fmla="*/ 367517321 w 1431"/>
                <a:gd name="T7" fmla="*/ 121152005 h 1172"/>
                <a:gd name="T8" fmla="*/ 397353615 w 1431"/>
                <a:gd name="T9" fmla="*/ 60439367 h 1172"/>
                <a:gd name="T10" fmla="*/ 357757766 w 1431"/>
                <a:gd name="T11" fmla="*/ 25160112 h 1172"/>
                <a:gd name="T12" fmla="*/ 222518067 w 1431"/>
                <a:gd name="T13" fmla="*/ 3008194 h 1172"/>
                <a:gd name="T14" fmla="*/ 81422740 w 1431"/>
                <a:gd name="T15" fmla="*/ 6973759 h 1172"/>
                <a:gd name="T16" fmla="*/ 13663483 w 1431"/>
                <a:gd name="T17" fmla="*/ 41295643 h 1172"/>
                <a:gd name="T18" fmla="*/ 0 w 1431"/>
                <a:gd name="T19" fmla="*/ 78625720 h 11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31"/>
                <a:gd name="T31" fmla="*/ 0 h 1172"/>
                <a:gd name="T32" fmla="*/ 1431 w 1431"/>
                <a:gd name="T33" fmla="*/ 1172 h 117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31" h="1172">
                  <a:moveTo>
                    <a:pt x="49" y="753"/>
                  </a:moveTo>
                  <a:cubicBezTo>
                    <a:pt x="90" y="803"/>
                    <a:pt x="172" y="989"/>
                    <a:pt x="292" y="1054"/>
                  </a:cubicBezTo>
                  <a:cubicBezTo>
                    <a:pt x="412" y="1119"/>
                    <a:pt x="601" y="1172"/>
                    <a:pt x="772" y="1144"/>
                  </a:cubicBezTo>
                  <a:cubicBezTo>
                    <a:pt x="943" y="1116"/>
                    <a:pt x="1209" y="1003"/>
                    <a:pt x="1318" y="886"/>
                  </a:cubicBezTo>
                  <a:cubicBezTo>
                    <a:pt x="1427" y="769"/>
                    <a:pt x="1431" y="560"/>
                    <a:pt x="1425" y="442"/>
                  </a:cubicBezTo>
                  <a:cubicBezTo>
                    <a:pt x="1420" y="325"/>
                    <a:pt x="1387" y="254"/>
                    <a:pt x="1283" y="184"/>
                  </a:cubicBezTo>
                  <a:cubicBezTo>
                    <a:pt x="1178" y="114"/>
                    <a:pt x="964" y="43"/>
                    <a:pt x="798" y="22"/>
                  </a:cubicBezTo>
                  <a:cubicBezTo>
                    <a:pt x="633" y="0"/>
                    <a:pt x="416" y="5"/>
                    <a:pt x="292" y="51"/>
                  </a:cubicBezTo>
                  <a:cubicBezTo>
                    <a:pt x="167" y="98"/>
                    <a:pt x="98" y="215"/>
                    <a:pt x="49" y="302"/>
                  </a:cubicBezTo>
                  <a:cubicBezTo>
                    <a:pt x="1" y="390"/>
                    <a:pt x="0" y="483"/>
                    <a:pt x="0" y="575"/>
                  </a:cubicBez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800">
                  <a:solidFill>
                    <a:srgbClr val="0000FF"/>
                  </a:solidFill>
                </a:rPr>
                <a:t>RES</a:t>
              </a:r>
            </a:p>
          </p:txBody>
        </p:sp>
        <p:grpSp>
          <p:nvGrpSpPr>
            <p:cNvPr id="224" name="Skupina 223"/>
            <p:cNvGrpSpPr>
              <a:grpSpLocks/>
            </p:cNvGrpSpPr>
            <p:nvPr/>
          </p:nvGrpSpPr>
          <p:grpSpPr bwMode="auto">
            <a:xfrm>
              <a:off x="1476375" y="2708275"/>
              <a:ext cx="1511300" cy="576263"/>
              <a:chOff x="1475656" y="2708920"/>
              <a:chExt cx="1512168" cy="576064"/>
            </a:xfrm>
          </p:grpSpPr>
          <p:sp>
            <p:nvSpPr>
              <p:cNvPr id="41155" name="Freeform 809"/>
              <p:cNvSpPr>
                <a:spLocks noChangeAspect="1"/>
              </p:cNvSpPr>
              <p:nvPr/>
            </p:nvSpPr>
            <p:spPr bwMode="auto">
              <a:xfrm rot="-5400000">
                <a:off x="1943708" y="2240868"/>
                <a:ext cx="576064" cy="1512168"/>
              </a:xfrm>
              <a:custGeom>
                <a:avLst/>
                <a:gdLst>
                  <a:gd name="T0" fmla="*/ 7940505 w 1431"/>
                  <a:gd name="T1" fmla="*/ 1253544694 h 1172"/>
                  <a:gd name="T2" fmla="*/ 47320175 w 1431"/>
                  <a:gd name="T3" fmla="*/ 1754629688 h 1172"/>
                  <a:gd name="T4" fmla="*/ 125106528 w 1431"/>
                  <a:gd name="T5" fmla="*/ 1904455603 h 1172"/>
                  <a:gd name="T6" fmla="*/ 213588509 w 1431"/>
                  <a:gd name="T7" fmla="*/ 1474954733 h 1172"/>
                  <a:gd name="T8" fmla="*/ 230928398 w 1431"/>
                  <a:gd name="T9" fmla="*/ 735812949 h 1172"/>
                  <a:gd name="T10" fmla="*/ 207916433 w 1431"/>
                  <a:gd name="T11" fmla="*/ 306310788 h 1172"/>
                  <a:gd name="T12" fmla="*/ 129319726 w 1431"/>
                  <a:gd name="T13" fmla="*/ 36623625 h 1172"/>
                  <a:gd name="T14" fmla="*/ 47320175 w 1431"/>
                  <a:gd name="T15" fmla="*/ 84902040 h 1172"/>
                  <a:gd name="T16" fmla="*/ 7940505 w 1431"/>
                  <a:gd name="T17" fmla="*/ 502749411 h 1172"/>
                  <a:gd name="T18" fmla="*/ 0 w 1431"/>
                  <a:gd name="T19" fmla="*/ 957221698 h 117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431" h="1172">
                    <a:moveTo>
                      <a:pt x="49" y="753"/>
                    </a:moveTo>
                    <a:cubicBezTo>
                      <a:pt x="90" y="803"/>
                      <a:pt x="172" y="989"/>
                      <a:pt x="292" y="1054"/>
                    </a:cubicBezTo>
                    <a:cubicBezTo>
                      <a:pt x="412" y="1119"/>
                      <a:pt x="601" y="1172"/>
                      <a:pt x="772" y="1144"/>
                    </a:cubicBezTo>
                    <a:cubicBezTo>
                      <a:pt x="943" y="1116"/>
                      <a:pt x="1209" y="1003"/>
                      <a:pt x="1318" y="886"/>
                    </a:cubicBezTo>
                    <a:cubicBezTo>
                      <a:pt x="1427" y="769"/>
                      <a:pt x="1431" y="560"/>
                      <a:pt x="1425" y="442"/>
                    </a:cubicBezTo>
                    <a:cubicBezTo>
                      <a:pt x="1420" y="325"/>
                      <a:pt x="1387" y="254"/>
                      <a:pt x="1283" y="184"/>
                    </a:cubicBezTo>
                    <a:cubicBezTo>
                      <a:pt x="1178" y="114"/>
                      <a:pt x="964" y="43"/>
                      <a:pt x="798" y="22"/>
                    </a:cubicBezTo>
                    <a:cubicBezTo>
                      <a:pt x="633" y="0"/>
                      <a:pt x="416" y="5"/>
                      <a:pt x="292" y="51"/>
                    </a:cubicBezTo>
                    <a:cubicBezTo>
                      <a:pt x="167" y="98"/>
                      <a:pt x="98" y="215"/>
                      <a:pt x="49" y="302"/>
                    </a:cubicBezTo>
                    <a:cubicBezTo>
                      <a:pt x="1" y="390"/>
                      <a:pt x="0" y="483"/>
                      <a:pt x="0" y="575"/>
                    </a:cubicBez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41156" name="Group 585"/>
              <p:cNvGrpSpPr>
                <a:grpSpLocks noChangeAspect="1"/>
              </p:cNvGrpSpPr>
              <p:nvPr/>
            </p:nvGrpSpPr>
            <p:grpSpPr bwMode="auto">
              <a:xfrm>
                <a:off x="1979712" y="2780928"/>
                <a:ext cx="517525" cy="368300"/>
                <a:chOff x="5460" y="3099"/>
                <a:chExt cx="910" cy="621"/>
              </a:xfrm>
            </p:grpSpPr>
            <p:grpSp>
              <p:nvGrpSpPr>
                <p:cNvPr id="41158" name="Group 586"/>
                <p:cNvGrpSpPr>
                  <a:grpSpLocks noChangeAspect="1"/>
                </p:cNvGrpSpPr>
                <p:nvPr/>
              </p:nvGrpSpPr>
              <p:grpSpPr bwMode="auto">
                <a:xfrm>
                  <a:off x="5460" y="3099"/>
                  <a:ext cx="907" cy="620"/>
                  <a:chOff x="12320" y="4307"/>
                  <a:chExt cx="907" cy="620"/>
                </a:xfrm>
              </p:grpSpPr>
              <p:grpSp>
                <p:nvGrpSpPr>
                  <p:cNvPr id="41161" name="Group 58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2320" y="4307"/>
                    <a:ext cx="907" cy="620"/>
                    <a:chOff x="4160" y="5267"/>
                    <a:chExt cx="1134" cy="775"/>
                  </a:xfrm>
                </p:grpSpPr>
                <p:sp>
                  <p:nvSpPr>
                    <p:cNvPr id="41163" name="Rectangle 58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160" y="5362"/>
                      <a:ext cx="1134" cy="68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cs-CZ" altLang="cs-CZ" sz="1800"/>
                    </a:p>
                  </p:txBody>
                </p:sp>
                <p:sp>
                  <p:nvSpPr>
                    <p:cNvPr id="41164" name="Line 58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4737" y="5267"/>
                      <a:ext cx="0" cy="95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41162" name="Freeform 590"/>
                  <p:cNvSpPr>
                    <a:spLocks noChangeAspect="1"/>
                  </p:cNvSpPr>
                  <p:nvPr/>
                </p:nvSpPr>
                <p:spPr bwMode="auto">
                  <a:xfrm>
                    <a:off x="12427" y="4499"/>
                    <a:ext cx="699" cy="292"/>
                  </a:xfrm>
                  <a:custGeom>
                    <a:avLst/>
                    <a:gdLst>
                      <a:gd name="T0" fmla="*/ 61 w 1382"/>
                      <a:gd name="T1" fmla="*/ 0 h 570"/>
                      <a:gd name="T2" fmla="*/ 1 w 1382"/>
                      <a:gd name="T3" fmla="*/ 77 h 570"/>
                      <a:gd name="T4" fmla="*/ 59 w 1382"/>
                      <a:gd name="T5" fmla="*/ 150 h 570"/>
                      <a:gd name="T6" fmla="*/ 295 w 1382"/>
                      <a:gd name="T7" fmla="*/ 150 h 570"/>
                      <a:gd name="T8" fmla="*/ 354 w 1382"/>
                      <a:gd name="T9" fmla="*/ 81 h 570"/>
                      <a:gd name="T10" fmla="*/ 295 w 1382"/>
                      <a:gd name="T11" fmla="*/ 0 h 570"/>
                      <a:gd name="T12" fmla="*/ 61 w 1382"/>
                      <a:gd name="T13" fmla="*/ 0 h 57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1382" h="570">
                        <a:moveTo>
                          <a:pt x="239" y="0"/>
                        </a:moveTo>
                        <a:cubicBezTo>
                          <a:pt x="47" y="49"/>
                          <a:pt x="4" y="198"/>
                          <a:pt x="2" y="293"/>
                        </a:cubicBezTo>
                        <a:cubicBezTo>
                          <a:pt x="0" y="388"/>
                          <a:pt x="38" y="524"/>
                          <a:pt x="230" y="570"/>
                        </a:cubicBezTo>
                        <a:lnTo>
                          <a:pt x="1154" y="570"/>
                        </a:lnTo>
                        <a:cubicBezTo>
                          <a:pt x="1346" y="526"/>
                          <a:pt x="1382" y="403"/>
                          <a:pt x="1382" y="308"/>
                        </a:cubicBezTo>
                        <a:cubicBezTo>
                          <a:pt x="1382" y="213"/>
                          <a:pt x="1344" y="51"/>
                          <a:pt x="1154" y="0"/>
                        </a:cubicBezTo>
                        <a:lnTo>
                          <a:pt x="239" y="0"/>
                        </a:lnTo>
                        <a:close/>
                      </a:path>
                    </a:pathLst>
                  </a:custGeom>
                  <a:noFill/>
                  <a:ln w="19050" cmpd="sng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  <p:sp>
              <p:nvSpPr>
                <p:cNvPr id="41159" name="Line 59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460" y="3180"/>
                  <a:ext cx="910" cy="54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1160" name="Line 592"/>
                <p:cNvSpPr>
                  <a:spLocks noChangeAspect="1" noChangeShapeType="1"/>
                </p:cNvSpPr>
                <p:nvPr/>
              </p:nvSpPr>
              <p:spPr bwMode="auto">
                <a:xfrm>
                  <a:off x="5460" y="3180"/>
                  <a:ext cx="910" cy="54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41157" name="TextovéPole 219"/>
              <p:cNvSpPr txBox="1">
                <a:spLocks noChangeArrowheads="1"/>
              </p:cNvSpPr>
              <p:nvPr/>
            </p:nvSpPr>
            <p:spPr bwMode="auto">
              <a:xfrm>
                <a:off x="1763688" y="2924944"/>
                <a:ext cx="29367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400" b="1">
                    <a:solidFill>
                      <a:srgbClr val="0000FF"/>
                    </a:solidFill>
                  </a:rPr>
                  <a:t>A</a:t>
                </a:r>
              </a:p>
            </p:txBody>
          </p:sp>
        </p:grpSp>
        <p:grpSp>
          <p:nvGrpSpPr>
            <p:cNvPr id="225" name="Skupina 224"/>
            <p:cNvGrpSpPr>
              <a:grpSpLocks/>
            </p:cNvGrpSpPr>
            <p:nvPr/>
          </p:nvGrpSpPr>
          <p:grpSpPr bwMode="auto">
            <a:xfrm>
              <a:off x="5148263" y="2708275"/>
              <a:ext cx="1511300" cy="576263"/>
              <a:chOff x="5148064" y="2708920"/>
              <a:chExt cx="1512168" cy="576064"/>
            </a:xfrm>
          </p:grpSpPr>
          <p:sp>
            <p:nvSpPr>
              <p:cNvPr id="41145" name="Freeform 809"/>
              <p:cNvSpPr>
                <a:spLocks noChangeAspect="1"/>
              </p:cNvSpPr>
              <p:nvPr/>
            </p:nvSpPr>
            <p:spPr bwMode="auto">
              <a:xfrm rot="-5400000">
                <a:off x="5616116" y="2240868"/>
                <a:ext cx="576064" cy="1512168"/>
              </a:xfrm>
              <a:custGeom>
                <a:avLst/>
                <a:gdLst>
                  <a:gd name="T0" fmla="*/ 7940505 w 1431"/>
                  <a:gd name="T1" fmla="*/ 1253544694 h 1172"/>
                  <a:gd name="T2" fmla="*/ 47320175 w 1431"/>
                  <a:gd name="T3" fmla="*/ 1754629688 h 1172"/>
                  <a:gd name="T4" fmla="*/ 125106528 w 1431"/>
                  <a:gd name="T5" fmla="*/ 1904455603 h 1172"/>
                  <a:gd name="T6" fmla="*/ 213588509 w 1431"/>
                  <a:gd name="T7" fmla="*/ 1474954733 h 1172"/>
                  <a:gd name="T8" fmla="*/ 230928398 w 1431"/>
                  <a:gd name="T9" fmla="*/ 735812949 h 1172"/>
                  <a:gd name="T10" fmla="*/ 207916433 w 1431"/>
                  <a:gd name="T11" fmla="*/ 306310788 h 1172"/>
                  <a:gd name="T12" fmla="*/ 129319726 w 1431"/>
                  <a:gd name="T13" fmla="*/ 36623625 h 1172"/>
                  <a:gd name="T14" fmla="*/ 47320175 w 1431"/>
                  <a:gd name="T15" fmla="*/ 84902040 h 1172"/>
                  <a:gd name="T16" fmla="*/ 7940505 w 1431"/>
                  <a:gd name="T17" fmla="*/ 502749411 h 1172"/>
                  <a:gd name="T18" fmla="*/ 0 w 1431"/>
                  <a:gd name="T19" fmla="*/ 957221698 h 117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431" h="1172">
                    <a:moveTo>
                      <a:pt x="49" y="753"/>
                    </a:moveTo>
                    <a:cubicBezTo>
                      <a:pt x="90" y="803"/>
                      <a:pt x="172" y="989"/>
                      <a:pt x="292" y="1054"/>
                    </a:cubicBezTo>
                    <a:cubicBezTo>
                      <a:pt x="412" y="1119"/>
                      <a:pt x="601" y="1172"/>
                      <a:pt x="772" y="1144"/>
                    </a:cubicBezTo>
                    <a:cubicBezTo>
                      <a:pt x="943" y="1116"/>
                      <a:pt x="1209" y="1003"/>
                      <a:pt x="1318" y="886"/>
                    </a:cubicBezTo>
                    <a:cubicBezTo>
                      <a:pt x="1427" y="769"/>
                      <a:pt x="1431" y="560"/>
                      <a:pt x="1425" y="442"/>
                    </a:cubicBezTo>
                    <a:cubicBezTo>
                      <a:pt x="1420" y="325"/>
                      <a:pt x="1387" y="254"/>
                      <a:pt x="1283" y="184"/>
                    </a:cubicBezTo>
                    <a:cubicBezTo>
                      <a:pt x="1178" y="114"/>
                      <a:pt x="964" y="43"/>
                      <a:pt x="798" y="22"/>
                    </a:cubicBezTo>
                    <a:cubicBezTo>
                      <a:pt x="633" y="0"/>
                      <a:pt x="416" y="5"/>
                      <a:pt x="292" y="51"/>
                    </a:cubicBezTo>
                    <a:cubicBezTo>
                      <a:pt x="167" y="98"/>
                      <a:pt x="98" y="215"/>
                      <a:pt x="49" y="302"/>
                    </a:cubicBezTo>
                    <a:cubicBezTo>
                      <a:pt x="1" y="390"/>
                      <a:pt x="0" y="483"/>
                      <a:pt x="0" y="575"/>
                    </a:cubicBez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41146" name="Group 585"/>
              <p:cNvGrpSpPr>
                <a:grpSpLocks noChangeAspect="1"/>
              </p:cNvGrpSpPr>
              <p:nvPr/>
            </p:nvGrpSpPr>
            <p:grpSpPr bwMode="auto">
              <a:xfrm>
                <a:off x="5652120" y="2780928"/>
                <a:ext cx="517525" cy="368300"/>
                <a:chOff x="5460" y="3099"/>
                <a:chExt cx="910" cy="621"/>
              </a:xfrm>
            </p:grpSpPr>
            <p:grpSp>
              <p:nvGrpSpPr>
                <p:cNvPr id="41148" name="Group 586"/>
                <p:cNvGrpSpPr>
                  <a:grpSpLocks noChangeAspect="1"/>
                </p:cNvGrpSpPr>
                <p:nvPr/>
              </p:nvGrpSpPr>
              <p:grpSpPr bwMode="auto">
                <a:xfrm>
                  <a:off x="5460" y="3099"/>
                  <a:ext cx="907" cy="620"/>
                  <a:chOff x="12320" y="4307"/>
                  <a:chExt cx="907" cy="620"/>
                </a:xfrm>
              </p:grpSpPr>
              <p:grpSp>
                <p:nvGrpSpPr>
                  <p:cNvPr id="41151" name="Group 58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2320" y="4307"/>
                    <a:ext cx="907" cy="620"/>
                    <a:chOff x="4160" y="5267"/>
                    <a:chExt cx="1134" cy="775"/>
                  </a:xfrm>
                </p:grpSpPr>
                <p:sp>
                  <p:nvSpPr>
                    <p:cNvPr id="41153" name="Rectangle 58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160" y="5362"/>
                      <a:ext cx="1134" cy="68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cs-CZ" altLang="cs-CZ" sz="1800"/>
                    </a:p>
                  </p:txBody>
                </p:sp>
                <p:sp>
                  <p:nvSpPr>
                    <p:cNvPr id="41154" name="Line 58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4737" y="5267"/>
                      <a:ext cx="0" cy="95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41152" name="Freeform 590"/>
                  <p:cNvSpPr>
                    <a:spLocks noChangeAspect="1"/>
                  </p:cNvSpPr>
                  <p:nvPr/>
                </p:nvSpPr>
                <p:spPr bwMode="auto">
                  <a:xfrm>
                    <a:off x="12427" y="4499"/>
                    <a:ext cx="699" cy="292"/>
                  </a:xfrm>
                  <a:custGeom>
                    <a:avLst/>
                    <a:gdLst>
                      <a:gd name="T0" fmla="*/ 61 w 1382"/>
                      <a:gd name="T1" fmla="*/ 0 h 570"/>
                      <a:gd name="T2" fmla="*/ 1 w 1382"/>
                      <a:gd name="T3" fmla="*/ 77 h 570"/>
                      <a:gd name="T4" fmla="*/ 59 w 1382"/>
                      <a:gd name="T5" fmla="*/ 150 h 570"/>
                      <a:gd name="T6" fmla="*/ 295 w 1382"/>
                      <a:gd name="T7" fmla="*/ 150 h 570"/>
                      <a:gd name="T8" fmla="*/ 354 w 1382"/>
                      <a:gd name="T9" fmla="*/ 81 h 570"/>
                      <a:gd name="T10" fmla="*/ 295 w 1382"/>
                      <a:gd name="T11" fmla="*/ 0 h 570"/>
                      <a:gd name="T12" fmla="*/ 61 w 1382"/>
                      <a:gd name="T13" fmla="*/ 0 h 57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1382" h="570">
                        <a:moveTo>
                          <a:pt x="239" y="0"/>
                        </a:moveTo>
                        <a:cubicBezTo>
                          <a:pt x="47" y="49"/>
                          <a:pt x="4" y="198"/>
                          <a:pt x="2" y="293"/>
                        </a:cubicBezTo>
                        <a:cubicBezTo>
                          <a:pt x="0" y="388"/>
                          <a:pt x="38" y="524"/>
                          <a:pt x="230" y="570"/>
                        </a:cubicBezTo>
                        <a:lnTo>
                          <a:pt x="1154" y="570"/>
                        </a:lnTo>
                        <a:cubicBezTo>
                          <a:pt x="1346" y="526"/>
                          <a:pt x="1382" y="403"/>
                          <a:pt x="1382" y="308"/>
                        </a:cubicBezTo>
                        <a:cubicBezTo>
                          <a:pt x="1382" y="213"/>
                          <a:pt x="1344" y="51"/>
                          <a:pt x="1154" y="0"/>
                        </a:cubicBezTo>
                        <a:lnTo>
                          <a:pt x="239" y="0"/>
                        </a:lnTo>
                        <a:close/>
                      </a:path>
                    </a:pathLst>
                  </a:custGeom>
                  <a:noFill/>
                  <a:ln w="19050" cmpd="sng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  <p:sp>
              <p:nvSpPr>
                <p:cNvPr id="41149" name="Line 59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460" y="3180"/>
                  <a:ext cx="910" cy="54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1150" name="Line 592"/>
                <p:cNvSpPr>
                  <a:spLocks noChangeAspect="1" noChangeShapeType="1"/>
                </p:cNvSpPr>
                <p:nvPr/>
              </p:nvSpPr>
              <p:spPr bwMode="auto">
                <a:xfrm>
                  <a:off x="5460" y="3180"/>
                  <a:ext cx="910" cy="54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41147" name="TextovéPole 220"/>
              <p:cNvSpPr txBox="1">
                <a:spLocks noChangeArrowheads="1"/>
              </p:cNvSpPr>
              <p:nvPr/>
            </p:nvSpPr>
            <p:spPr bwMode="auto">
              <a:xfrm>
                <a:off x="5436096" y="2852936"/>
                <a:ext cx="279244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400" b="1">
                    <a:solidFill>
                      <a:srgbClr val="0000FF"/>
                    </a:solidFill>
                  </a:rPr>
                  <a:t>C</a:t>
                </a:r>
              </a:p>
            </p:txBody>
          </p:sp>
        </p:grpSp>
        <p:grpSp>
          <p:nvGrpSpPr>
            <p:cNvPr id="226" name="Skupina 225"/>
            <p:cNvGrpSpPr>
              <a:grpSpLocks/>
            </p:cNvGrpSpPr>
            <p:nvPr/>
          </p:nvGrpSpPr>
          <p:grpSpPr bwMode="auto">
            <a:xfrm>
              <a:off x="2051050" y="3644900"/>
              <a:ext cx="1512888" cy="576263"/>
              <a:chOff x="1475656" y="3573016"/>
              <a:chExt cx="1512168" cy="576064"/>
            </a:xfrm>
          </p:grpSpPr>
          <p:sp>
            <p:nvSpPr>
              <p:cNvPr id="41135" name="Freeform 809"/>
              <p:cNvSpPr>
                <a:spLocks noChangeAspect="1"/>
              </p:cNvSpPr>
              <p:nvPr/>
            </p:nvSpPr>
            <p:spPr bwMode="auto">
              <a:xfrm rot="-5400000">
                <a:off x="1943708" y="3104964"/>
                <a:ext cx="576064" cy="1512168"/>
              </a:xfrm>
              <a:custGeom>
                <a:avLst/>
                <a:gdLst>
                  <a:gd name="T0" fmla="*/ 7940505 w 1431"/>
                  <a:gd name="T1" fmla="*/ 1253544694 h 1172"/>
                  <a:gd name="T2" fmla="*/ 47320175 w 1431"/>
                  <a:gd name="T3" fmla="*/ 1754629688 h 1172"/>
                  <a:gd name="T4" fmla="*/ 125106528 w 1431"/>
                  <a:gd name="T5" fmla="*/ 1904455603 h 1172"/>
                  <a:gd name="T6" fmla="*/ 213588509 w 1431"/>
                  <a:gd name="T7" fmla="*/ 1474954733 h 1172"/>
                  <a:gd name="T8" fmla="*/ 230928398 w 1431"/>
                  <a:gd name="T9" fmla="*/ 735812949 h 1172"/>
                  <a:gd name="T10" fmla="*/ 207916433 w 1431"/>
                  <a:gd name="T11" fmla="*/ 306310788 h 1172"/>
                  <a:gd name="T12" fmla="*/ 129319726 w 1431"/>
                  <a:gd name="T13" fmla="*/ 36623625 h 1172"/>
                  <a:gd name="T14" fmla="*/ 47320175 w 1431"/>
                  <a:gd name="T15" fmla="*/ 84902040 h 1172"/>
                  <a:gd name="T16" fmla="*/ 7940505 w 1431"/>
                  <a:gd name="T17" fmla="*/ 502749411 h 1172"/>
                  <a:gd name="T18" fmla="*/ 0 w 1431"/>
                  <a:gd name="T19" fmla="*/ 957221698 h 117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431" h="1172">
                    <a:moveTo>
                      <a:pt x="49" y="753"/>
                    </a:moveTo>
                    <a:cubicBezTo>
                      <a:pt x="90" y="803"/>
                      <a:pt x="172" y="989"/>
                      <a:pt x="292" y="1054"/>
                    </a:cubicBezTo>
                    <a:cubicBezTo>
                      <a:pt x="412" y="1119"/>
                      <a:pt x="601" y="1172"/>
                      <a:pt x="772" y="1144"/>
                    </a:cubicBezTo>
                    <a:cubicBezTo>
                      <a:pt x="943" y="1116"/>
                      <a:pt x="1209" y="1003"/>
                      <a:pt x="1318" y="886"/>
                    </a:cubicBezTo>
                    <a:cubicBezTo>
                      <a:pt x="1427" y="769"/>
                      <a:pt x="1431" y="560"/>
                      <a:pt x="1425" y="442"/>
                    </a:cubicBezTo>
                    <a:cubicBezTo>
                      <a:pt x="1420" y="325"/>
                      <a:pt x="1387" y="254"/>
                      <a:pt x="1283" y="184"/>
                    </a:cubicBezTo>
                    <a:cubicBezTo>
                      <a:pt x="1178" y="114"/>
                      <a:pt x="964" y="43"/>
                      <a:pt x="798" y="22"/>
                    </a:cubicBezTo>
                    <a:cubicBezTo>
                      <a:pt x="633" y="0"/>
                      <a:pt x="416" y="5"/>
                      <a:pt x="292" y="51"/>
                    </a:cubicBezTo>
                    <a:cubicBezTo>
                      <a:pt x="167" y="98"/>
                      <a:pt x="98" y="215"/>
                      <a:pt x="49" y="302"/>
                    </a:cubicBezTo>
                    <a:cubicBezTo>
                      <a:pt x="1" y="390"/>
                      <a:pt x="0" y="483"/>
                      <a:pt x="0" y="575"/>
                    </a:cubicBez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41136" name="Group 585"/>
              <p:cNvGrpSpPr>
                <a:grpSpLocks noChangeAspect="1"/>
              </p:cNvGrpSpPr>
              <p:nvPr/>
            </p:nvGrpSpPr>
            <p:grpSpPr bwMode="auto">
              <a:xfrm>
                <a:off x="1907704" y="3645024"/>
                <a:ext cx="517525" cy="368300"/>
                <a:chOff x="5460" y="3099"/>
                <a:chExt cx="910" cy="621"/>
              </a:xfrm>
            </p:grpSpPr>
            <p:grpSp>
              <p:nvGrpSpPr>
                <p:cNvPr id="41138" name="Group 586"/>
                <p:cNvGrpSpPr>
                  <a:grpSpLocks noChangeAspect="1"/>
                </p:cNvGrpSpPr>
                <p:nvPr/>
              </p:nvGrpSpPr>
              <p:grpSpPr bwMode="auto">
                <a:xfrm>
                  <a:off x="5460" y="3099"/>
                  <a:ext cx="907" cy="620"/>
                  <a:chOff x="12320" y="4307"/>
                  <a:chExt cx="907" cy="620"/>
                </a:xfrm>
              </p:grpSpPr>
              <p:grpSp>
                <p:nvGrpSpPr>
                  <p:cNvPr id="41141" name="Group 58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2320" y="4307"/>
                    <a:ext cx="907" cy="620"/>
                    <a:chOff x="4160" y="5267"/>
                    <a:chExt cx="1134" cy="775"/>
                  </a:xfrm>
                </p:grpSpPr>
                <p:sp>
                  <p:nvSpPr>
                    <p:cNvPr id="41143" name="Rectangle 58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160" y="5362"/>
                      <a:ext cx="1134" cy="68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cs-CZ" altLang="cs-CZ" sz="1800"/>
                    </a:p>
                  </p:txBody>
                </p:sp>
                <p:sp>
                  <p:nvSpPr>
                    <p:cNvPr id="41144" name="Line 58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4737" y="5267"/>
                      <a:ext cx="0" cy="95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41142" name="Freeform 590"/>
                  <p:cNvSpPr>
                    <a:spLocks noChangeAspect="1"/>
                  </p:cNvSpPr>
                  <p:nvPr/>
                </p:nvSpPr>
                <p:spPr bwMode="auto">
                  <a:xfrm>
                    <a:off x="12427" y="4499"/>
                    <a:ext cx="699" cy="292"/>
                  </a:xfrm>
                  <a:custGeom>
                    <a:avLst/>
                    <a:gdLst>
                      <a:gd name="T0" fmla="*/ 61 w 1382"/>
                      <a:gd name="T1" fmla="*/ 0 h 570"/>
                      <a:gd name="T2" fmla="*/ 1 w 1382"/>
                      <a:gd name="T3" fmla="*/ 77 h 570"/>
                      <a:gd name="T4" fmla="*/ 59 w 1382"/>
                      <a:gd name="T5" fmla="*/ 150 h 570"/>
                      <a:gd name="T6" fmla="*/ 295 w 1382"/>
                      <a:gd name="T7" fmla="*/ 150 h 570"/>
                      <a:gd name="T8" fmla="*/ 354 w 1382"/>
                      <a:gd name="T9" fmla="*/ 81 h 570"/>
                      <a:gd name="T10" fmla="*/ 295 w 1382"/>
                      <a:gd name="T11" fmla="*/ 0 h 570"/>
                      <a:gd name="T12" fmla="*/ 61 w 1382"/>
                      <a:gd name="T13" fmla="*/ 0 h 57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1382" h="570">
                        <a:moveTo>
                          <a:pt x="239" y="0"/>
                        </a:moveTo>
                        <a:cubicBezTo>
                          <a:pt x="47" y="49"/>
                          <a:pt x="4" y="198"/>
                          <a:pt x="2" y="293"/>
                        </a:cubicBezTo>
                        <a:cubicBezTo>
                          <a:pt x="0" y="388"/>
                          <a:pt x="38" y="524"/>
                          <a:pt x="230" y="570"/>
                        </a:cubicBezTo>
                        <a:lnTo>
                          <a:pt x="1154" y="570"/>
                        </a:lnTo>
                        <a:cubicBezTo>
                          <a:pt x="1346" y="526"/>
                          <a:pt x="1382" y="403"/>
                          <a:pt x="1382" y="308"/>
                        </a:cubicBezTo>
                        <a:cubicBezTo>
                          <a:pt x="1382" y="213"/>
                          <a:pt x="1344" y="51"/>
                          <a:pt x="1154" y="0"/>
                        </a:cubicBezTo>
                        <a:lnTo>
                          <a:pt x="239" y="0"/>
                        </a:lnTo>
                        <a:close/>
                      </a:path>
                    </a:pathLst>
                  </a:custGeom>
                  <a:noFill/>
                  <a:ln w="19050" cmpd="sng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  <p:sp>
              <p:nvSpPr>
                <p:cNvPr id="41139" name="Line 59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460" y="3180"/>
                  <a:ext cx="910" cy="54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1140" name="Line 592"/>
                <p:cNvSpPr>
                  <a:spLocks noChangeAspect="1" noChangeShapeType="1"/>
                </p:cNvSpPr>
                <p:nvPr/>
              </p:nvSpPr>
              <p:spPr bwMode="auto">
                <a:xfrm>
                  <a:off x="5460" y="3180"/>
                  <a:ext cx="910" cy="54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41137" name="TextovéPole 221"/>
              <p:cNvSpPr txBox="1">
                <a:spLocks noChangeArrowheads="1"/>
              </p:cNvSpPr>
              <p:nvPr/>
            </p:nvSpPr>
            <p:spPr bwMode="auto">
              <a:xfrm>
                <a:off x="1691680" y="3789040"/>
                <a:ext cx="28565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400" b="1">
                    <a:solidFill>
                      <a:srgbClr val="0000FF"/>
                    </a:solidFill>
                  </a:rPr>
                  <a:t>B</a:t>
                </a:r>
              </a:p>
            </p:txBody>
          </p:sp>
        </p:grpSp>
        <p:grpSp>
          <p:nvGrpSpPr>
            <p:cNvPr id="227" name="Skupina 226"/>
            <p:cNvGrpSpPr>
              <a:grpSpLocks/>
            </p:cNvGrpSpPr>
            <p:nvPr/>
          </p:nvGrpSpPr>
          <p:grpSpPr bwMode="auto">
            <a:xfrm>
              <a:off x="4427538" y="3573463"/>
              <a:ext cx="1512887" cy="576262"/>
              <a:chOff x="5220072" y="3645024"/>
              <a:chExt cx="1512168" cy="576064"/>
            </a:xfrm>
          </p:grpSpPr>
          <p:sp>
            <p:nvSpPr>
              <p:cNvPr id="41125" name="Freeform 809"/>
              <p:cNvSpPr>
                <a:spLocks noChangeAspect="1"/>
              </p:cNvSpPr>
              <p:nvPr/>
            </p:nvSpPr>
            <p:spPr bwMode="auto">
              <a:xfrm rot="-5400000">
                <a:off x="5688124" y="3176972"/>
                <a:ext cx="576064" cy="1512168"/>
              </a:xfrm>
              <a:custGeom>
                <a:avLst/>
                <a:gdLst>
                  <a:gd name="T0" fmla="*/ 7940505 w 1431"/>
                  <a:gd name="T1" fmla="*/ 1253544694 h 1172"/>
                  <a:gd name="T2" fmla="*/ 47320175 w 1431"/>
                  <a:gd name="T3" fmla="*/ 1754629688 h 1172"/>
                  <a:gd name="T4" fmla="*/ 125106528 w 1431"/>
                  <a:gd name="T5" fmla="*/ 1904455603 h 1172"/>
                  <a:gd name="T6" fmla="*/ 213588509 w 1431"/>
                  <a:gd name="T7" fmla="*/ 1474954733 h 1172"/>
                  <a:gd name="T8" fmla="*/ 230928398 w 1431"/>
                  <a:gd name="T9" fmla="*/ 735812949 h 1172"/>
                  <a:gd name="T10" fmla="*/ 207916433 w 1431"/>
                  <a:gd name="T11" fmla="*/ 306310788 h 1172"/>
                  <a:gd name="T12" fmla="*/ 129319726 w 1431"/>
                  <a:gd name="T13" fmla="*/ 36623625 h 1172"/>
                  <a:gd name="T14" fmla="*/ 47320175 w 1431"/>
                  <a:gd name="T15" fmla="*/ 84902040 h 1172"/>
                  <a:gd name="T16" fmla="*/ 7940505 w 1431"/>
                  <a:gd name="T17" fmla="*/ 502749411 h 1172"/>
                  <a:gd name="T18" fmla="*/ 0 w 1431"/>
                  <a:gd name="T19" fmla="*/ 957221698 h 117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431" h="1172">
                    <a:moveTo>
                      <a:pt x="49" y="753"/>
                    </a:moveTo>
                    <a:cubicBezTo>
                      <a:pt x="90" y="803"/>
                      <a:pt x="172" y="989"/>
                      <a:pt x="292" y="1054"/>
                    </a:cubicBezTo>
                    <a:cubicBezTo>
                      <a:pt x="412" y="1119"/>
                      <a:pt x="601" y="1172"/>
                      <a:pt x="772" y="1144"/>
                    </a:cubicBezTo>
                    <a:cubicBezTo>
                      <a:pt x="943" y="1116"/>
                      <a:pt x="1209" y="1003"/>
                      <a:pt x="1318" y="886"/>
                    </a:cubicBezTo>
                    <a:cubicBezTo>
                      <a:pt x="1427" y="769"/>
                      <a:pt x="1431" y="560"/>
                      <a:pt x="1425" y="442"/>
                    </a:cubicBezTo>
                    <a:cubicBezTo>
                      <a:pt x="1420" y="325"/>
                      <a:pt x="1387" y="254"/>
                      <a:pt x="1283" y="184"/>
                    </a:cubicBezTo>
                    <a:cubicBezTo>
                      <a:pt x="1178" y="114"/>
                      <a:pt x="964" y="43"/>
                      <a:pt x="798" y="22"/>
                    </a:cubicBezTo>
                    <a:cubicBezTo>
                      <a:pt x="633" y="0"/>
                      <a:pt x="416" y="5"/>
                      <a:pt x="292" y="51"/>
                    </a:cubicBezTo>
                    <a:cubicBezTo>
                      <a:pt x="167" y="98"/>
                      <a:pt x="98" y="215"/>
                      <a:pt x="49" y="302"/>
                    </a:cubicBezTo>
                    <a:cubicBezTo>
                      <a:pt x="1" y="390"/>
                      <a:pt x="0" y="483"/>
                      <a:pt x="0" y="575"/>
                    </a:cubicBez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41126" name="Group 585"/>
              <p:cNvGrpSpPr>
                <a:grpSpLocks noChangeAspect="1"/>
              </p:cNvGrpSpPr>
              <p:nvPr/>
            </p:nvGrpSpPr>
            <p:grpSpPr bwMode="auto">
              <a:xfrm>
                <a:off x="5724128" y="3717032"/>
                <a:ext cx="517525" cy="368300"/>
                <a:chOff x="5460" y="3099"/>
                <a:chExt cx="910" cy="621"/>
              </a:xfrm>
            </p:grpSpPr>
            <p:grpSp>
              <p:nvGrpSpPr>
                <p:cNvPr id="41128" name="Group 586"/>
                <p:cNvGrpSpPr>
                  <a:grpSpLocks noChangeAspect="1"/>
                </p:cNvGrpSpPr>
                <p:nvPr/>
              </p:nvGrpSpPr>
              <p:grpSpPr bwMode="auto">
                <a:xfrm>
                  <a:off x="5460" y="3099"/>
                  <a:ext cx="907" cy="620"/>
                  <a:chOff x="12320" y="4307"/>
                  <a:chExt cx="907" cy="620"/>
                </a:xfrm>
              </p:grpSpPr>
              <p:grpSp>
                <p:nvGrpSpPr>
                  <p:cNvPr id="41131" name="Group 58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2320" y="4307"/>
                    <a:ext cx="907" cy="620"/>
                    <a:chOff x="4160" y="5267"/>
                    <a:chExt cx="1134" cy="775"/>
                  </a:xfrm>
                </p:grpSpPr>
                <p:sp>
                  <p:nvSpPr>
                    <p:cNvPr id="41133" name="Rectangle 58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160" y="5362"/>
                      <a:ext cx="1134" cy="68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cs-CZ" altLang="cs-CZ" sz="1800"/>
                    </a:p>
                  </p:txBody>
                </p:sp>
                <p:sp>
                  <p:nvSpPr>
                    <p:cNvPr id="41134" name="Line 58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4737" y="5267"/>
                      <a:ext cx="0" cy="95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41132" name="Freeform 590"/>
                  <p:cNvSpPr>
                    <a:spLocks noChangeAspect="1"/>
                  </p:cNvSpPr>
                  <p:nvPr/>
                </p:nvSpPr>
                <p:spPr bwMode="auto">
                  <a:xfrm>
                    <a:off x="12427" y="4499"/>
                    <a:ext cx="699" cy="292"/>
                  </a:xfrm>
                  <a:custGeom>
                    <a:avLst/>
                    <a:gdLst>
                      <a:gd name="T0" fmla="*/ 61 w 1382"/>
                      <a:gd name="T1" fmla="*/ 0 h 570"/>
                      <a:gd name="T2" fmla="*/ 1 w 1382"/>
                      <a:gd name="T3" fmla="*/ 77 h 570"/>
                      <a:gd name="T4" fmla="*/ 59 w 1382"/>
                      <a:gd name="T5" fmla="*/ 150 h 570"/>
                      <a:gd name="T6" fmla="*/ 295 w 1382"/>
                      <a:gd name="T7" fmla="*/ 150 h 570"/>
                      <a:gd name="T8" fmla="*/ 354 w 1382"/>
                      <a:gd name="T9" fmla="*/ 81 h 570"/>
                      <a:gd name="T10" fmla="*/ 295 w 1382"/>
                      <a:gd name="T11" fmla="*/ 0 h 570"/>
                      <a:gd name="T12" fmla="*/ 61 w 1382"/>
                      <a:gd name="T13" fmla="*/ 0 h 57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1382" h="570">
                        <a:moveTo>
                          <a:pt x="239" y="0"/>
                        </a:moveTo>
                        <a:cubicBezTo>
                          <a:pt x="47" y="49"/>
                          <a:pt x="4" y="198"/>
                          <a:pt x="2" y="293"/>
                        </a:cubicBezTo>
                        <a:cubicBezTo>
                          <a:pt x="0" y="388"/>
                          <a:pt x="38" y="524"/>
                          <a:pt x="230" y="570"/>
                        </a:cubicBezTo>
                        <a:lnTo>
                          <a:pt x="1154" y="570"/>
                        </a:lnTo>
                        <a:cubicBezTo>
                          <a:pt x="1346" y="526"/>
                          <a:pt x="1382" y="403"/>
                          <a:pt x="1382" y="308"/>
                        </a:cubicBezTo>
                        <a:cubicBezTo>
                          <a:pt x="1382" y="213"/>
                          <a:pt x="1344" y="51"/>
                          <a:pt x="1154" y="0"/>
                        </a:cubicBezTo>
                        <a:lnTo>
                          <a:pt x="239" y="0"/>
                        </a:lnTo>
                        <a:close/>
                      </a:path>
                    </a:pathLst>
                  </a:custGeom>
                  <a:noFill/>
                  <a:ln w="19050" cmpd="sng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  <p:sp>
              <p:nvSpPr>
                <p:cNvPr id="41129" name="Line 59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460" y="3180"/>
                  <a:ext cx="910" cy="54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1130" name="Line 592"/>
                <p:cNvSpPr>
                  <a:spLocks noChangeAspect="1" noChangeShapeType="1"/>
                </p:cNvSpPr>
                <p:nvPr/>
              </p:nvSpPr>
              <p:spPr bwMode="auto">
                <a:xfrm>
                  <a:off x="5460" y="3180"/>
                  <a:ext cx="910" cy="54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41127" name="TextovéPole 222"/>
              <p:cNvSpPr txBox="1">
                <a:spLocks noChangeArrowheads="1"/>
              </p:cNvSpPr>
              <p:nvPr/>
            </p:nvSpPr>
            <p:spPr bwMode="auto">
              <a:xfrm>
                <a:off x="5508104" y="3861048"/>
                <a:ext cx="29848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400" b="1">
                    <a:solidFill>
                      <a:srgbClr val="0000FF"/>
                    </a:solidFill>
                  </a:rPr>
                  <a:t>D</a:t>
                </a:r>
              </a:p>
            </p:txBody>
          </p:sp>
        </p:grpSp>
        <p:grpSp>
          <p:nvGrpSpPr>
            <p:cNvPr id="250" name="Skupina 249"/>
            <p:cNvGrpSpPr>
              <a:grpSpLocks/>
            </p:cNvGrpSpPr>
            <p:nvPr/>
          </p:nvGrpSpPr>
          <p:grpSpPr bwMode="auto">
            <a:xfrm>
              <a:off x="1258888" y="4652963"/>
              <a:ext cx="1512887" cy="576262"/>
              <a:chOff x="1259632" y="4653136"/>
              <a:chExt cx="1512168" cy="576064"/>
            </a:xfrm>
          </p:grpSpPr>
          <p:sp>
            <p:nvSpPr>
              <p:cNvPr id="41115" name="Freeform 809"/>
              <p:cNvSpPr>
                <a:spLocks noChangeAspect="1"/>
              </p:cNvSpPr>
              <p:nvPr/>
            </p:nvSpPr>
            <p:spPr bwMode="auto">
              <a:xfrm rot="-5400000">
                <a:off x="1727684" y="4185084"/>
                <a:ext cx="576064" cy="1512168"/>
              </a:xfrm>
              <a:custGeom>
                <a:avLst/>
                <a:gdLst>
                  <a:gd name="T0" fmla="*/ 7940505 w 1431"/>
                  <a:gd name="T1" fmla="*/ 1253544694 h 1172"/>
                  <a:gd name="T2" fmla="*/ 47320175 w 1431"/>
                  <a:gd name="T3" fmla="*/ 1754629688 h 1172"/>
                  <a:gd name="T4" fmla="*/ 125106528 w 1431"/>
                  <a:gd name="T5" fmla="*/ 1904455603 h 1172"/>
                  <a:gd name="T6" fmla="*/ 213588509 w 1431"/>
                  <a:gd name="T7" fmla="*/ 1474954733 h 1172"/>
                  <a:gd name="T8" fmla="*/ 230928398 w 1431"/>
                  <a:gd name="T9" fmla="*/ 735812949 h 1172"/>
                  <a:gd name="T10" fmla="*/ 207916433 w 1431"/>
                  <a:gd name="T11" fmla="*/ 306310788 h 1172"/>
                  <a:gd name="T12" fmla="*/ 129319726 w 1431"/>
                  <a:gd name="T13" fmla="*/ 36623625 h 1172"/>
                  <a:gd name="T14" fmla="*/ 47320175 w 1431"/>
                  <a:gd name="T15" fmla="*/ 84902040 h 1172"/>
                  <a:gd name="T16" fmla="*/ 7940505 w 1431"/>
                  <a:gd name="T17" fmla="*/ 502749411 h 1172"/>
                  <a:gd name="T18" fmla="*/ 0 w 1431"/>
                  <a:gd name="T19" fmla="*/ 957221698 h 117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431" h="1172">
                    <a:moveTo>
                      <a:pt x="49" y="753"/>
                    </a:moveTo>
                    <a:cubicBezTo>
                      <a:pt x="90" y="803"/>
                      <a:pt x="172" y="989"/>
                      <a:pt x="292" y="1054"/>
                    </a:cubicBezTo>
                    <a:cubicBezTo>
                      <a:pt x="412" y="1119"/>
                      <a:pt x="601" y="1172"/>
                      <a:pt x="772" y="1144"/>
                    </a:cubicBezTo>
                    <a:cubicBezTo>
                      <a:pt x="943" y="1116"/>
                      <a:pt x="1209" y="1003"/>
                      <a:pt x="1318" y="886"/>
                    </a:cubicBezTo>
                    <a:cubicBezTo>
                      <a:pt x="1427" y="769"/>
                      <a:pt x="1431" y="560"/>
                      <a:pt x="1425" y="442"/>
                    </a:cubicBezTo>
                    <a:cubicBezTo>
                      <a:pt x="1420" y="325"/>
                      <a:pt x="1387" y="254"/>
                      <a:pt x="1283" y="184"/>
                    </a:cubicBezTo>
                    <a:cubicBezTo>
                      <a:pt x="1178" y="114"/>
                      <a:pt x="964" y="43"/>
                      <a:pt x="798" y="22"/>
                    </a:cubicBezTo>
                    <a:cubicBezTo>
                      <a:pt x="633" y="0"/>
                      <a:pt x="416" y="5"/>
                      <a:pt x="292" y="51"/>
                    </a:cubicBezTo>
                    <a:cubicBezTo>
                      <a:pt x="167" y="98"/>
                      <a:pt x="98" y="215"/>
                      <a:pt x="49" y="302"/>
                    </a:cubicBezTo>
                    <a:cubicBezTo>
                      <a:pt x="1" y="390"/>
                      <a:pt x="0" y="483"/>
                      <a:pt x="0" y="575"/>
                    </a:cubicBez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41116" name="Group 585"/>
              <p:cNvGrpSpPr>
                <a:grpSpLocks noChangeAspect="1"/>
              </p:cNvGrpSpPr>
              <p:nvPr/>
            </p:nvGrpSpPr>
            <p:grpSpPr bwMode="auto">
              <a:xfrm>
                <a:off x="1763688" y="4725144"/>
                <a:ext cx="517525" cy="368300"/>
                <a:chOff x="5460" y="3099"/>
                <a:chExt cx="910" cy="621"/>
              </a:xfrm>
            </p:grpSpPr>
            <p:grpSp>
              <p:nvGrpSpPr>
                <p:cNvPr id="41118" name="Group 586"/>
                <p:cNvGrpSpPr>
                  <a:grpSpLocks noChangeAspect="1"/>
                </p:cNvGrpSpPr>
                <p:nvPr/>
              </p:nvGrpSpPr>
              <p:grpSpPr bwMode="auto">
                <a:xfrm>
                  <a:off x="5460" y="3099"/>
                  <a:ext cx="907" cy="620"/>
                  <a:chOff x="12320" y="4307"/>
                  <a:chExt cx="907" cy="620"/>
                </a:xfrm>
              </p:grpSpPr>
              <p:grpSp>
                <p:nvGrpSpPr>
                  <p:cNvPr id="41121" name="Group 58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2320" y="4307"/>
                    <a:ext cx="907" cy="620"/>
                    <a:chOff x="4160" y="5267"/>
                    <a:chExt cx="1134" cy="775"/>
                  </a:xfrm>
                </p:grpSpPr>
                <p:sp>
                  <p:nvSpPr>
                    <p:cNvPr id="41123" name="Rectangle 58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160" y="5362"/>
                      <a:ext cx="1134" cy="68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prstDash val="sysDash"/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cs-CZ" altLang="cs-CZ" sz="1800"/>
                    </a:p>
                  </p:txBody>
                </p:sp>
                <p:sp>
                  <p:nvSpPr>
                    <p:cNvPr id="41124" name="Line 58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4737" y="5267"/>
                      <a:ext cx="0" cy="95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prstDash val="sys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41122" name="Freeform 590"/>
                  <p:cNvSpPr>
                    <a:spLocks noChangeAspect="1"/>
                  </p:cNvSpPr>
                  <p:nvPr/>
                </p:nvSpPr>
                <p:spPr bwMode="auto">
                  <a:xfrm>
                    <a:off x="12427" y="4499"/>
                    <a:ext cx="699" cy="292"/>
                  </a:xfrm>
                  <a:custGeom>
                    <a:avLst/>
                    <a:gdLst>
                      <a:gd name="T0" fmla="*/ 61 w 1382"/>
                      <a:gd name="T1" fmla="*/ 0 h 570"/>
                      <a:gd name="T2" fmla="*/ 1 w 1382"/>
                      <a:gd name="T3" fmla="*/ 77 h 570"/>
                      <a:gd name="T4" fmla="*/ 59 w 1382"/>
                      <a:gd name="T5" fmla="*/ 150 h 570"/>
                      <a:gd name="T6" fmla="*/ 295 w 1382"/>
                      <a:gd name="T7" fmla="*/ 150 h 570"/>
                      <a:gd name="T8" fmla="*/ 354 w 1382"/>
                      <a:gd name="T9" fmla="*/ 81 h 570"/>
                      <a:gd name="T10" fmla="*/ 295 w 1382"/>
                      <a:gd name="T11" fmla="*/ 0 h 570"/>
                      <a:gd name="T12" fmla="*/ 61 w 1382"/>
                      <a:gd name="T13" fmla="*/ 0 h 57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1382" h="570">
                        <a:moveTo>
                          <a:pt x="239" y="0"/>
                        </a:moveTo>
                        <a:cubicBezTo>
                          <a:pt x="47" y="49"/>
                          <a:pt x="4" y="198"/>
                          <a:pt x="2" y="293"/>
                        </a:cubicBezTo>
                        <a:cubicBezTo>
                          <a:pt x="0" y="388"/>
                          <a:pt x="38" y="524"/>
                          <a:pt x="230" y="570"/>
                        </a:cubicBezTo>
                        <a:lnTo>
                          <a:pt x="1154" y="570"/>
                        </a:lnTo>
                        <a:cubicBezTo>
                          <a:pt x="1346" y="526"/>
                          <a:pt x="1382" y="403"/>
                          <a:pt x="1382" y="308"/>
                        </a:cubicBezTo>
                        <a:cubicBezTo>
                          <a:pt x="1382" y="213"/>
                          <a:pt x="1344" y="51"/>
                          <a:pt x="1154" y="0"/>
                        </a:cubicBezTo>
                        <a:lnTo>
                          <a:pt x="239" y="0"/>
                        </a:lnTo>
                        <a:close/>
                      </a:path>
                    </a:pathLst>
                  </a:custGeom>
                  <a:noFill/>
                  <a:ln w="19050" cmpd="sng">
                    <a:solidFill>
                      <a:srgbClr val="0000FF"/>
                    </a:solidFill>
                    <a:prstDash val="sys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  <p:sp>
              <p:nvSpPr>
                <p:cNvPr id="41119" name="Line 59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460" y="3180"/>
                  <a:ext cx="910" cy="54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prstDash val="sys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1120" name="Line 592"/>
                <p:cNvSpPr>
                  <a:spLocks noChangeAspect="1" noChangeShapeType="1"/>
                </p:cNvSpPr>
                <p:nvPr/>
              </p:nvSpPr>
              <p:spPr bwMode="auto">
                <a:xfrm>
                  <a:off x="5460" y="3180"/>
                  <a:ext cx="910" cy="54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prstDash val="sys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41117" name="TextovéPole 230"/>
              <p:cNvSpPr txBox="1">
                <a:spLocks noChangeArrowheads="1"/>
              </p:cNvSpPr>
              <p:nvPr/>
            </p:nvSpPr>
            <p:spPr bwMode="auto">
              <a:xfrm>
                <a:off x="1547664" y="4869160"/>
                <a:ext cx="29367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400" b="1">
                    <a:solidFill>
                      <a:srgbClr val="0000FF"/>
                    </a:solidFill>
                  </a:rPr>
                  <a:t>A</a:t>
                </a:r>
              </a:p>
            </p:txBody>
          </p:sp>
        </p:grpSp>
        <p:grpSp>
          <p:nvGrpSpPr>
            <p:cNvPr id="251" name="Skupina 250"/>
            <p:cNvGrpSpPr>
              <a:grpSpLocks/>
            </p:cNvGrpSpPr>
            <p:nvPr/>
          </p:nvGrpSpPr>
          <p:grpSpPr bwMode="auto">
            <a:xfrm>
              <a:off x="5508625" y="4797425"/>
              <a:ext cx="1511300" cy="576263"/>
              <a:chOff x="5508104" y="4797152"/>
              <a:chExt cx="1512168" cy="576064"/>
            </a:xfrm>
          </p:grpSpPr>
          <p:sp>
            <p:nvSpPr>
              <p:cNvPr id="41105" name="Freeform 809"/>
              <p:cNvSpPr>
                <a:spLocks noChangeAspect="1"/>
              </p:cNvSpPr>
              <p:nvPr/>
            </p:nvSpPr>
            <p:spPr bwMode="auto">
              <a:xfrm rot="-5400000">
                <a:off x="5976156" y="4329100"/>
                <a:ext cx="576064" cy="1512168"/>
              </a:xfrm>
              <a:custGeom>
                <a:avLst/>
                <a:gdLst>
                  <a:gd name="T0" fmla="*/ 7940505 w 1431"/>
                  <a:gd name="T1" fmla="*/ 1253544694 h 1172"/>
                  <a:gd name="T2" fmla="*/ 47320175 w 1431"/>
                  <a:gd name="T3" fmla="*/ 1754629688 h 1172"/>
                  <a:gd name="T4" fmla="*/ 125106528 w 1431"/>
                  <a:gd name="T5" fmla="*/ 1904455603 h 1172"/>
                  <a:gd name="T6" fmla="*/ 213588509 w 1431"/>
                  <a:gd name="T7" fmla="*/ 1474954733 h 1172"/>
                  <a:gd name="T8" fmla="*/ 230928398 w 1431"/>
                  <a:gd name="T9" fmla="*/ 735812949 h 1172"/>
                  <a:gd name="T10" fmla="*/ 207916433 w 1431"/>
                  <a:gd name="T11" fmla="*/ 306310788 h 1172"/>
                  <a:gd name="T12" fmla="*/ 129319726 w 1431"/>
                  <a:gd name="T13" fmla="*/ 36623625 h 1172"/>
                  <a:gd name="T14" fmla="*/ 47320175 w 1431"/>
                  <a:gd name="T15" fmla="*/ 84902040 h 1172"/>
                  <a:gd name="T16" fmla="*/ 7940505 w 1431"/>
                  <a:gd name="T17" fmla="*/ 502749411 h 1172"/>
                  <a:gd name="T18" fmla="*/ 0 w 1431"/>
                  <a:gd name="T19" fmla="*/ 957221698 h 117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431" h="1172">
                    <a:moveTo>
                      <a:pt x="49" y="753"/>
                    </a:moveTo>
                    <a:cubicBezTo>
                      <a:pt x="90" y="803"/>
                      <a:pt x="172" y="989"/>
                      <a:pt x="292" y="1054"/>
                    </a:cubicBezTo>
                    <a:cubicBezTo>
                      <a:pt x="412" y="1119"/>
                      <a:pt x="601" y="1172"/>
                      <a:pt x="772" y="1144"/>
                    </a:cubicBezTo>
                    <a:cubicBezTo>
                      <a:pt x="943" y="1116"/>
                      <a:pt x="1209" y="1003"/>
                      <a:pt x="1318" y="886"/>
                    </a:cubicBezTo>
                    <a:cubicBezTo>
                      <a:pt x="1427" y="769"/>
                      <a:pt x="1431" y="560"/>
                      <a:pt x="1425" y="442"/>
                    </a:cubicBezTo>
                    <a:cubicBezTo>
                      <a:pt x="1420" y="325"/>
                      <a:pt x="1387" y="254"/>
                      <a:pt x="1283" y="184"/>
                    </a:cubicBezTo>
                    <a:cubicBezTo>
                      <a:pt x="1178" y="114"/>
                      <a:pt x="964" y="43"/>
                      <a:pt x="798" y="22"/>
                    </a:cubicBezTo>
                    <a:cubicBezTo>
                      <a:pt x="633" y="0"/>
                      <a:pt x="416" y="5"/>
                      <a:pt x="292" y="51"/>
                    </a:cubicBezTo>
                    <a:cubicBezTo>
                      <a:pt x="167" y="98"/>
                      <a:pt x="98" y="215"/>
                      <a:pt x="49" y="302"/>
                    </a:cubicBezTo>
                    <a:cubicBezTo>
                      <a:pt x="1" y="390"/>
                      <a:pt x="0" y="483"/>
                      <a:pt x="0" y="575"/>
                    </a:cubicBez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41106" name="Group 585"/>
              <p:cNvGrpSpPr>
                <a:grpSpLocks noChangeAspect="1"/>
              </p:cNvGrpSpPr>
              <p:nvPr/>
            </p:nvGrpSpPr>
            <p:grpSpPr bwMode="auto">
              <a:xfrm>
                <a:off x="6012160" y="4869160"/>
                <a:ext cx="517525" cy="368300"/>
                <a:chOff x="5460" y="3099"/>
                <a:chExt cx="910" cy="621"/>
              </a:xfrm>
            </p:grpSpPr>
            <p:grpSp>
              <p:nvGrpSpPr>
                <p:cNvPr id="41108" name="Group 586"/>
                <p:cNvGrpSpPr>
                  <a:grpSpLocks noChangeAspect="1"/>
                </p:cNvGrpSpPr>
                <p:nvPr/>
              </p:nvGrpSpPr>
              <p:grpSpPr bwMode="auto">
                <a:xfrm>
                  <a:off x="5460" y="3099"/>
                  <a:ext cx="907" cy="620"/>
                  <a:chOff x="12320" y="4307"/>
                  <a:chExt cx="907" cy="620"/>
                </a:xfrm>
              </p:grpSpPr>
              <p:grpSp>
                <p:nvGrpSpPr>
                  <p:cNvPr id="41111" name="Group 58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2320" y="4307"/>
                    <a:ext cx="907" cy="620"/>
                    <a:chOff x="4160" y="5267"/>
                    <a:chExt cx="1134" cy="775"/>
                  </a:xfrm>
                </p:grpSpPr>
                <p:sp>
                  <p:nvSpPr>
                    <p:cNvPr id="41113" name="Rectangle 58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160" y="5362"/>
                      <a:ext cx="1134" cy="68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prstDash val="sysDash"/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cs-CZ" altLang="cs-CZ" sz="1800"/>
                    </a:p>
                  </p:txBody>
                </p:sp>
                <p:sp>
                  <p:nvSpPr>
                    <p:cNvPr id="41114" name="Line 58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4737" y="5267"/>
                      <a:ext cx="0" cy="95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prstDash val="sys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41112" name="Freeform 590"/>
                  <p:cNvSpPr>
                    <a:spLocks noChangeAspect="1"/>
                  </p:cNvSpPr>
                  <p:nvPr/>
                </p:nvSpPr>
                <p:spPr bwMode="auto">
                  <a:xfrm>
                    <a:off x="12427" y="4499"/>
                    <a:ext cx="699" cy="292"/>
                  </a:xfrm>
                  <a:custGeom>
                    <a:avLst/>
                    <a:gdLst>
                      <a:gd name="T0" fmla="*/ 61 w 1382"/>
                      <a:gd name="T1" fmla="*/ 0 h 570"/>
                      <a:gd name="T2" fmla="*/ 1 w 1382"/>
                      <a:gd name="T3" fmla="*/ 77 h 570"/>
                      <a:gd name="T4" fmla="*/ 59 w 1382"/>
                      <a:gd name="T5" fmla="*/ 150 h 570"/>
                      <a:gd name="T6" fmla="*/ 295 w 1382"/>
                      <a:gd name="T7" fmla="*/ 150 h 570"/>
                      <a:gd name="T8" fmla="*/ 354 w 1382"/>
                      <a:gd name="T9" fmla="*/ 81 h 570"/>
                      <a:gd name="T10" fmla="*/ 295 w 1382"/>
                      <a:gd name="T11" fmla="*/ 0 h 570"/>
                      <a:gd name="T12" fmla="*/ 61 w 1382"/>
                      <a:gd name="T13" fmla="*/ 0 h 57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1382" h="570">
                        <a:moveTo>
                          <a:pt x="239" y="0"/>
                        </a:moveTo>
                        <a:cubicBezTo>
                          <a:pt x="47" y="49"/>
                          <a:pt x="4" y="198"/>
                          <a:pt x="2" y="293"/>
                        </a:cubicBezTo>
                        <a:cubicBezTo>
                          <a:pt x="0" y="388"/>
                          <a:pt x="38" y="524"/>
                          <a:pt x="230" y="570"/>
                        </a:cubicBezTo>
                        <a:lnTo>
                          <a:pt x="1154" y="570"/>
                        </a:lnTo>
                        <a:cubicBezTo>
                          <a:pt x="1346" y="526"/>
                          <a:pt x="1382" y="403"/>
                          <a:pt x="1382" y="308"/>
                        </a:cubicBezTo>
                        <a:cubicBezTo>
                          <a:pt x="1382" y="213"/>
                          <a:pt x="1344" y="51"/>
                          <a:pt x="1154" y="0"/>
                        </a:cubicBezTo>
                        <a:lnTo>
                          <a:pt x="239" y="0"/>
                        </a:lnTo>
                        <a:close/>
                      </a:path>
                    </a:pathLst>
                  </a:custGeom>
                  <a:noFill/>
                  <a:ln w="19050" cmpd="sng">
                    <a:solidFill>
                      <a:srgbClr val="0000FF"/>
                    </a:solidFill>
                    <a:prstDash val="sys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  <p:sp>
              <p:nvSpPr>
                <p:cNvPr id="41109" name="Line 59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460" y="3180"/>
                  <a:ext cx="910" cy="54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prstDash val="sys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1110" name="Line 592"/>
                <p:cNvSpPr>
                  <a:spLocks noChangeAspect="1" noChangeShapeType="1"/>
                </p:cNvSpPr>
                <p:nvPr/>
              </p:nvSpPr>
              <p:spPr bwMode="auto">
                <a:xfrm>
                  <a:off x="5460" y="3180"/>
                  <a:ext cx="910" cy="54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prstDash val="sys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41107" name="TextovéPole 247"/>
              <p:cNvSpPr txBox="1">
                <a:spLocks noChangeArrowheads="1"/>
              </p:cNvSpPr>
              <p:nvPr/>
            </p:nvSpPr>
            <p:spPr bwMode="auto">
              <a:xfrm>
                <a:off x="5796136" y="5013176"/>
                <a:ext cx="279244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400" b="1">
                    <a:solidFill>
                      <a:srgbClr val="0000FF"/>
                    </a:solidFill>
                  </a:rPr>
                  <a:t>C</a:t>
                </a:r>
              </a:p>
            </p:txBody>
          </p:sp>
        </p:grpSp>
        <p:grpSp>
          <p:nvGrpSpPr>
            <p:cNvPr id="272" name="Skupina 271"/>
            <p:cNvGrpSpPr>
              <a:grpSpLocks/>
            </p:cNvGrpSpPr>
            <p:nvPr/>
          </p:nvGrpSpPr>
          <p:grpSpPr bwMode="auto">
            <a:xfrm>
              <a:off x="2124075" y="3141663"/>
              <a:ext cx="439738" cy="1439862"/>
              <a:chOff x="8587819" y="1464297"/>
              <a:chExt cx="440390" cy="1222341"/>
            </a:xfrm>
          </p:grpSpPr>
          <p:sp>
            <p:nvSpPr>
              <p:cNvPr id="41102" name="TextovéPole 272"/>
              <p:cNvSpPr txBox="1">
                <a:spLocks noChangeArrowheads="1"/>
              </p:cNvSpPr>
              <p:nvPr/>
            </p:nvSpPr>
            <p:spPr bwMode="auto">
              <a:xfrm>
                <a:off x="8638359" y="1838227"/>
                <a:ext cx="389850" cy="313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800">
                    <a:solidFill>
                      <a:srgbClr val="0000FF"/>
                    </a:solidFill>
                  </a:rPr>
                  <a:t>W</a:t>
                </a:r>
              </a:p>
            </p:txBody>
          </p:sp>
          <p:sp>
            <p:nvSpPr>
              <p:cNvPr id="274" name="Volný tvar 273"/>
              <p:cNvSpPr/>
              <p:nvPr/>
            </p:nvSpPr>
            <p:spPr>
              <a:xfrm>
                <a:off x="8587819" y="1464297"/>
                <a:ext cx="227350" cy="448775"/>
              </a:xfrm>
              <a:custGeom>
                <a:avLst/>
                <a:gdLst>
                  <a:gd name="connsiteX0" fmla="*/ 207389 w 227813"/>
                  <a:gd name="connsiteY0" fmla="*/ 449344 h 449344"/>
                  <a:gd name="connsiteX1" fmla="*/ 197962 w 227813"/>
                  <a:gd name="connsiteY1" fmla="*/ 72272 h 449344"/>
                  <a:gd name="connsiteX2" fmla="*/ 28280 w 227813"/>
                  <a:gd name="connsiteY2" fmla="*/ 15711 h 449344"/>
                  <a:gd name="connsiteX3" fmla="*/ 28280 w 227813"/>
                  <a:gd name="connsiteY3" fmla="*/ 15711 h 449344"/>
                  <a:gd name="connsiteX4" fmla="*/ 0 w 227813"/>
                  <a:gd name="connsiteY4" fmla="*/ 15711 h 449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7813" h="449344">
                    <a:moveTo>
                      <a:pt x="207389" y="449344"/>
                    </a:moveTo>
                    <a:cubicBezTo>
                      <a:pt x="217601" y="296944"/>
                      <a:pt x="227813" y="144544"/>
                      <a:pt x="197962" y="72272"/>
                    </a:cubicBezTo>
                    <a:cubicBezTo>
                      <a:pt x="168111" y="0"/>
                      <a:pt x="28280" y="15711"/>
                      <a:pt x="28280" y="15711"/>
                    </a:cubicBezTo>
                    <a:lnTo>
                      <a:pt x="28280" y="15711"/>
                    </a:lnTo>
                    <a:lnTo>
                      <a:pt x="0" y="15711"/>
                    </a:lnTo>
                  </a:path>
                </a:pathLst>
              </a:cu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solidFill>
                    <a:srgbClr val="0000FF"/>
                  </a:solidFill>
                </a:endParaRPr>
              </a:p>
            </p:txBody>
          </p:sp>
          <p:cxnSp>
            <p:nvCxnSpPr>
              <p:cNvPr id="275" name="Přímá spojovací šipka 274"/>
              <p:cNvCxnSpPr>
                <a:stCxn id="41102" idx="2"/>
              </p:cNvCxnSpPr>
              <p:nvPr/>
            </p:nvCxnSpPr>
            <p:spPr>
              <a:xfrm rot="5400000">
                <a:off x="8546064" y="2400047"/>
                <a:ext cx="535027" cy="38156"/>
              </a:xfrm>
              <a:prstGeom prst="straightConnector1">
                <a:avLst/>
              </a:prstGeom>
              <a:ln w="28575"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6" name="Skupina 275"/>
            <p:cNvGrpSpPr>
              <a:grpSpLocks/>
            </p:cNvGrpSpPr>
            <p:nvPr/>
          </p:nvGrpSpPr>
          <p:grpSpPr bwMode="auto">
            <a:xfrm>
              <a:off x="6227763" y="3068638"/>
              <a:ext cx="441325" cy="1655762"/>
              <a:chOff x="8587819" y="1464297"/>
              <a:chExt cx="440390" cy="1222343"/>
            </a:xfrm>
          </p:grpSpPr>
          <p:sp>
            <p:nvSpPr>
              <p:cNvPr id="41099" name="TextovéPole 276"/>
              <p:cNvSpPr txBox="1">
                <a:spLocks noChangeArrowheads="1"/>
              </p:cNvSpPr>
              <p:nvPr/>
            </p:nvSpPr>
            <p:spPr bwMode="auto">
              <a:xfrm>
                <a:off x="8638359" y="1838227"/>
                <a:ext cx="389850" cy="272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800">
                    <a:solidFill>
                      <a:srgbClr val="0000FF"/>
                    </a:solidFill>
                  </a:rPr>
                  <a:t>W</a:t>
                </a:r>
              </a:p>
            </p:txBody>
          </p:sp>
          <p:sp>
            <p:nvSpPr>
              <p:cNvPr id="278" name="Volný tvar 277"/>
              <p:cNvSpPr/>
              <p:nvPr/>
            </p:nvSpPr>
            <p:spPr>
              <a:xfrm>
                <a:off x="8587819" y="1464297"/>
                <a:ext cx="228116" cy="448856"/>
              </a:xfrm>
              <a:custGeom>
                <a:avLst/>
                <a:gdLst>
                  <a:gd name="connsiteX0" fmla="*/ 207389 w 227813"/>
                  <a:gd name="connsiteY0" fmla="*/ 449344 h 449344"/>
                  <a:gd name="connsiteX1" fmla="*/ 197962 w 227813"/>
                  <a:gd name="connsiteY1" fmla="*/ 72272 h 449344"/>
                  <a:gd name="connsiteX2" fmla="*/ 28280 w 227813"/>
                  <a:gd name="connsiteY2" fmla="*/ 15711 h 449344"/>
                  <a:gd name="connsiteX3" fmla="*/ 28280 w 227813"/>
                  <a:gd name="connsiteY3" fmla="*/ 15711 h 449344"/>
                  <a:gd name="connsiteX4" fmla="*/ 0 w 227813"/>
                  <a:gd name="connsiteY4" fmla="*/ 15711 h 449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7813" h="449344">
                    <a:moveTo>
                      <a:pt x="207389" y="449344"/>
                    </a:moveTo>
                    <a:cubicBezTo>
                      <a:pt x="217601" y="296944"/>
                      <a:pt x="227813" y="144544"/>
                      <a:pt x="197962" y="72272"/>
                    </a:cubicBezTo>
                    <a:cubicBezTo>
                      <a:pt x="168111" y="0"/>
                      <a:pt x="28280" y="15711"/>
                      <a:pt x="28280" y="15711"/>
                    </a:cubicBezTo>
                    <a:lnTo>
                      <a:pt x="28280" y="15711"/>
                    </a:lnTo>
                    <a:lnTo>
                      <a:pt x="0" y="15711"/>
                    </a:lnTo>
                  </a:path>
                </a:pathLst>
              </a:cu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solidFill>
                    <a:srgbClr val="0000FF"/>
                  </a:solidFill>
                </a:endParaRPr>
              </a:p>
            </p:txBody>
          </p:sp>
          <p:cxnSp>
            <p:nvCxnSpPr>
              <p:cNvPr id="279" name="Přímá spojovací šipka 278"/>
              <p:cNvCxnSpPr>
                <a:stCxn id="41099" idx="2"/>
              </p:cNvCxnSpPr>
              <p:nvPr/>
            </p:nvCxnSpPr>
            <p:spPr>
              <a:xfrm rot="5400000">
                <a:off x="8526637" y="2379917"/>
                <a:ext cx="575427" cy="38019"/>
              </a:xfrm>
              <a:prstGeom prst="straightConnector1">
                <a:avLst/>
              </a:prstGeom>
              <a:ln w="28575"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0" name="Skupina 289"/>
            <p:cNvGrpSpPr>
              <a:grpSpLocks/>
            </p:cNvGrpSpPr>
            <p:nvPr/>
          </p:nvGrpSpPr>
          <p:grpSpPr bwMode="auto">
            <a:xfrm rot="5400000">
              <a:off x="4053682" y="-1021556"/>
              <a:ext cx="836612" cy="3111500"/>
              <a:chOff x="92075" y="3773488"/>
              <a:chExt cx="692150" cy="754062"/>
            </a:xfrm>
          </p:grpSpPr>
          <p:sp>
            <p:nvSpPr>
              <p:cNvPr id="291" name="Freeform 85"/>
              <p:cNvSpPr>
                <a:spLocks/>
              </p:cNvSpPr>
              <p:nvPr/>
            </p:nvSpPr>
            <p:spPr bwMode="auto">
              <a:xfrm>
                <a:off x="99956" y="3773488"/>
                <a:ext cx="411087" cy="355486"/>
              </a:xfrm>
              <a:custGeom>
                <a:avLst/>
                <a:gdLst/>
                <a:ahLst/>
                <a:cxnLst>
                  <a:cxn ang="0">
                    <a:pos x="259" y="224"/>
                  </a:cxn>
                  <a:cxn ang="0">
                    <a:pos x="232" y="223"/>
                  </a:cxn>
                  <a:cxn ang="0">
                    <a:pos x="205" y="218"/>
                  </a:cxn>
                  <a:cxn ang="0">
                    <a:pos x="178" y="212"/>
                  </a:cxn>
                  <a:cxn ang="0">
                    <a:pos x="154" y="203"/>
                  </a:cxn>
                  <a:cxn ang="0">
                    <a:pos x="130" y="191"/>
                  </a:cxn>
                  <a:cxn ang="0">
                    <a:pos x="107" y="177"/>
                  </a:cxn>
                  <a:cxn ang="0">
                    <a:pos x="86" y="160"/>
                  </a:cxn>
                  <a:cxn ang="0">
                    <a:pos x="66" y="141"/>
                  </a:cxn>
                  <a:cxn ang="0">
                    <a:pos x="49" y="122"/>
                  </a:cxn>
                  <a:cxn ang="0">
                    <a:pos x="34" y="100"/>
                  </a:cxn>
                  <a:cxn ang="0">
                    <a:pos x="22" y="76"/>
                  </a:cxn>
                  <a:cxn ang="0">
                    <a:pos x="12" y="51"/>
                  </a:cxn>
                  <a:cxn ang="0">
                    <a:pos x="5" y="27"/>
                  </a:cxn>
                  <a:cxn ang="0">
                    <a:pos x="0" y="0"/>
                  </a:cxn>
                </a:cxnLst>
                <a:rect l="0" t="0" r="r" b="b"/>
                <a:pathLst>
                  <a:path w="259" h="224">
                    <a:moveTo>
                      <a:pt x="259" y="224"/>
                    </a:moveTo>
                    <a:lnTo>
                      <a:pt x="232" y="223"/>
                    </a:lnTo>
                    <a:lnTo>
                      <a:pt x="205" y="218"/>
                    </a:lnTo>
                    <a:lnTo>
                      <a:pt x="178" y="212"/>
                    </a:lnTo>
                    <a:lnTo>
                      <a:pt x="154" y="203"/>
                    </a:lnTo>
                    <a:lnTo>
                      <a:pt x="130" y="191"/>
                    </a:lnTo>
                    <a:lnTo>
                      <a:pt x="107" y="177"/>
                    </a:lnTo>
                    <a:lnTo>
                      <a:pt x="86" y="160"/>
                    </a:lnTo>
                    <a:lnTo>
                      <a:pt x="66" y="141"/>
                    </a:lnTo>
                    <a:lnTo>
                      <a:pt x="49" y="122"/>
                    </a:lnTo>
                    <a:lnTo>
                      <a:pt x="34" y="100"/>
                    </a:lnTo>
                    <a:lnTo>
                      <a:pt x="22" y="76"/>
                    </a:lnTo>
                    <a:lnTo>
                      <a:pt x="12" y="51"/>
                    </a:lnTo>
                    <a:lnTo>
                      <a:pt x="5" y="27"/>
                    </a:lnTo>
                    <a:lnTo>
                      <a:pt x="0" y="0"/>
                    </a:lnTo>
                  </a:path>
                </a:pathLst>
              </a:custGeom>
              <a:ln>
                <a:solidFill>
                  <a:srgbClr val="FF0000"/>
                </a:solidFill>
                <a:prstDash val="sysDash"/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>
                  <a:ln>
                    <a:solidFill>
                      <a:srgbClr val="FF0000"/>
                    </a:solidFill>
                  </a:ln>
                </a:endParaRPr>
              </a:p>
            </p:txBody>
          </p:sp>
          <p:sp>
            <p:nvSpPr>
              <p:cNvPr id="292" name="Freeform 86"/>
              <p:cNvSpPr>
                <a:spLocks/>
              </p:cNvSpPr>
              <p:nvPr/>
            </p:nvSpPr>
            <p:spPr bwMode="auto">
              <a:xfrm>
                <a:off x="92075" y="4395204"/>
                <a:ext cx="418967" cy="133500"/>
              </a:xfrm>
              <a:custGeom>
                <a:avLst/>
                <a:gdLst/>
                <a:ahLst/>
                <a:cxnLst>
                  <a:cxn ang="0">
                    <a:pos x="264" y="1"/>
                  </a:cxn>
                  <a:cxn ang="0">
                    <a:pos x="238" y="0"/>
                  </a:cxn>
                  <a:cxn ang="0">
                    <a:pos x="213" y="1"/>
                  </a:cxn>
                  <a:cxn ang="0">
                    <a:pos x="189" y="2"/>
                  </a:cxn>
                  <a:cxn ang="0">
                    <a:pos x="164" y="4"/>
                  </a:cxn>
                  <a:cxn ang="0">
                    <a:pos x="140" y="7"/>
                  </a:cxn>
                  <a:cxn ang="0">
                    <a:pos x="119" y="10"/>
                  </a:cxn>
                  <a:cxn ang="0">
                    <a:pos x="97" y="14"/>
                  </a:cxn>
                  <a:cxn ang="0">
                    <a:pos x="78" y="19"/>
                  </a:cxn>
                  <a:cxn ang="0">
                    <a:pos x="60" y="24"/>
                  </a:cxn>
                  <a:cxn ang="0">
                    <a:pos x="45" y="29"/>
                  </a:cxn>
                  <a:cxn ang="0">
                    <a:pos x="31" y="36"/>
                  </a:cxn>
                  <a:cxn ang="0">
                    <a:pos x="20" y="42"/>
                  </a:cxn>
                  <a:cxn ang="0">
                    <a:pos x="11" y="49"/>
                  </a:cxn>
                  <a:cxn ang="0">
                    <a:pos x="5" y="55"/>
                  </a:cxn>
                  <a:cxn ang="0">
                    <a:pos x="0" y="62"/>
                  </a:cxn>
                  <a:cxn ang="0">
                    <a:pos x="0" y="70"/>
                  </a:cxn>
                  <a:cxn ang="0">
                    <a:pos x="1" y="77"/>
                  </a:cxn>
                  <a:cxn ang="0">
                    <a:pos x="5" y="84"/>
                  </a:cxn>
                </a:cxnLst>
                <a:rect l="0" t="0" r="r" b="b"/>
                <a:pathLst>
                  <a:path w="264" h="84">
                    <a:moveTo>
                      <a:pt x="264" y="1"/>
                    </a:moveTo>
                    <a:lnTo>
                      <a:pt x="238" y="0"/>
                    </a:lnTo>
                    <a:lnTo>
                      <a:pt x="213" y="1"/>
                    </a:lnTo>
                    <a:lnTo>
                      <a:pt x="189" y="2"/>
                    </a:lnTo>
                    <a:lnTo>
                      <a:pt x="164" y="4"/>
                    </a:lnTo>
                    <a:lnTo>
                      <a:pt x="140" y="7"/>
                    </a:lnTo>
                    <a:lnTo>
                      <a:pt x="119" y="10"/>
                    </a:lnTo>
                    <a:lnTo>
                      <a:pt x="97" y="14"/>
                    </a:lnTo>
                    <a:lnTo>
                      <a:pt x="78" y="19"/>
                    </a:lnTo>
                    <a:lnTo>
                      <a:pt x="60" y="24"/>
                    </a:lnTo>
                    <a:lnTo>
                      <a:pt x="45" y="29"/>
                    </a:lnTo>
                    <a:lnTo>
                      <a:pt x="31" y="36"/>
                    </a:lnTo>
                    <a:lnTo>
                      <a:pt x="20" y="42"/>
                    </a:lnTo>
                    <a:lnTo>
                      <a:pt x="11" y="49"/>
                    </a:lnTo>
                    <a:lnTo>
                      <a:pt x="5" y="55"/>
                    </a:lnTo>
                    <a:lnTo>
                      <a:pt x="0" y="62"/>
                    </a:lnTo>
                    <a:lnTo>
                      <a:pt x="0" y="70"/>
                    </a:lnTo>
                    <a:lnTo>
                      <a:pt x="1" y="77"/>
                    </a:lnTo>
                    <a:lnTo>
                      <a:pt x="5" y="84"/>
                    </a:lnTo>
                  </a:path>
                </a:pathLst>
              </a:custGeom>
              <a:ln>
                <a:solidFill>
                  <a:srgbClr val="FF0000"/>
                </a:solidFill>
                <a:prstDash val="sysDash"/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>
                  <a:ln>
                    <a:solidFill>
                      <a:srgbClr val="FF0000"/>
                    </a:solidFill>
                  </a:ln>
                </a:endParaRPr>
              </a:p>
            </p:txBody>
          </p:sp>
          <p:sp>
            <p:nvSpPr>
              <p:cNvPr id="293" name="Line 87"/>
              <p:cNvSpPr>
                <a:spLocks noChangeShapeType="1"/>
              </p:cNvSpPr>
              <p:nvPr/>
            </p:nvSpPr>
            <p:spPr bwMode="auto">
              <a:xfrm>
                <a:off x="511042" y="4395974"/>
                <a:ext cx="1314" cy="131576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sysDash"/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>
                  <a:ln>
                    <a:solidFill>
                      <a:srgbClr val="FF0000"/>
                    </a:solidFill>
                  </a:ln>
                </a:endParaRPr>
              </a:p>
            </p:txBody>
          </p:sp>
          <p:sp>
            <p:nvSpPr>
              <p:cNvPr id="294" name="Line 88"/>
              <p:cNvSpPr>
                <a:spLocks noChangeShapeType="1"/>
              </p:cNvSpPr>
              <p:nvPr/>
            </p:nvSpPr>
            <p:spPr bwMode="auto">
              <a:xfrm flipV="1">
                <a:off x="511042" y="3963542"/>
                <a:ext cx="1314" cy="166586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sysDash"/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>
                  <a:ln>
                    <a:solidFill>
                      <a:srgbClr val="FF0000"/>
                    </a:solidFill>
                  </a:ln>
                </a:endParaRPr>
              </a:p>
            </p:txBody>
          </p:sp>
          <p:sp>
            <p:nvSpPr>
              <p:cNvPr id="295" name="Freeform 89"/>
              <p:cNvSpPr>
                <a:spLocks/>
              </p:cNvSpPr>
              <p:nvPr/>
            </p:nvSpPr>
            <p:spPr bwMode="auto">
              <a:xfrm>
                <a:off x="511042" y="3963542"/>
                <a:ext cx="273183" cy="5651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2" y="189"/>
                  </a:cxn>
                  <a:cxn ang="0">
                    <a:pos x="0" y="356"/>
                  </a:cxn>
                </a:cxnLst>
                <a:rect l="0" t="0" r="r" b="b"/>
                <a:pathLst>
                  <a:path w="172" h="356">
                    <a:moveTo>
                      <a:pt x="0" y="0"/>
                    </a:moveTo>
                    <a:lnTo>
                      <a:pt x="172" y="189"/>
                    </a:lnTo>
                    <a:lnTo>
                      <a:pt x="0" y="356"/>
                    </a:lnTo>
                  </a:path>
                </a:pathLst>
              </a:custGeom>
              <a:ln>
                <a:solidFill>
                  <a:srgbClr val="FF0000"/>
                </a:solidFill>
                <a:prstDash val="sysDash"/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>
                  <a:ln>
                    <a:solidFill>
                      <a:srgbClr val="FF0000"/>
                    </a:solidFill>
                  </a:ln>
                </a:endParaRPr>
              </a:p>
            </p:txBody>
          </p:sp>
        </p:grpSp>
        <p:sp>
          <p:nvSpPr>
            <p:cNvPr id="40982" name="Text Box 834"/>
            <p:cNvSpPr txBox="1">
              <a:spLocks noChangeAspect="1" noChangeArrowheads="1"/>
            </p:cNvSpPr>
            <p:nvPr/>
          </p:nvSpPr>
          <p:spPr bwMode="auto">
            <a:xfrm>
              <a:off x="3076575" y="1803400"/>
              <a:ext cx="193675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400" b="1">
                <a:latin typeface="Arial" panose="020B0604020202020204" pitchFamily="34" charset="0"/>
              </a:endParaRPr>
            </a:p>
          </p:txBody>
        </p:sp>
        <p:grpSp>
          <p:nvGrpSpPr>
            <p:cNvPr id="253" name="Skupina 252"/>
            <p:cNvGrpSpPr>
              <a:grpSpLocks/>
            </p:cNvGrpSpPr>
            <p:nvPr/>
          </p:nvGrpSpPr>
          <p:grpSpPr bwMode="auto">
            <a:xfrm>
              <a:off x="3708400" y="1484313"/>
              <a:ext cx="754063" cy="374650"/>
              <a:chOff x="3580927" y="1639838"/>
              <a:chExt cx="754063" cy="374650"/>
            </a:xfrm>
          </p:grpSpPr>
          <p:grpSp>
            <p:nvGrpSpPr>
              <p:cNvPr id="41085" name="Group 585"/>
              <p:cNvGrpSpPr>
                <a:grpSpLocks noChangeAspect="1"/>
              </p:cNvGrpSpPr>
              <p:nvPr/>
            </p:nvGrpSpPr>
            <p:grpSpPr bwMode="auto">
              <a:xfrm>
                <a:off x="3580927" y="1646188"/>
                <a:ext cx="517525" cy="368300"/>
                <a:chOff x="5460" y="3099"/>
                <a:chExt cx="910" cy="621"/>
              </a:xfrm>
            </p:grpSpPr>
            <p:grpSp>
              <p:nvGrpSpPr>
                <p:cNvPr id="41087" name="Group 586"/>
                <p:cNvGrpSpPr>
                  <a:grpSpLocks noChangeAspect="1"/>
                </p:cNvGrpSpPr>
                <p:nvPr/>
              </p:nvGrpSpPr>
              <p:grpSpPr bwMode="auto">
                <a:xfrm>
                  <a:off x="5460" y="3099"/>
                  <a:ext cx="907" cy="620"/>
                  <a:chOff x="12320" y="4307"/>
                  <a:chExt cx="907" cy="620"/>
                </a:xfrm>
              </p:grpSpPr>
              <p:grpSp>
                <p:nvGrpSpPr>
                  <p:cNvPr id="41090" name="Group 58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2320" y="4307"/>
                    <a:ext cx="907" cy="620"/>
                    <a:chOff x="4160" y="5267"/>
                    <a:chExt cx="1134" cy="775"/>
                  </a:xfrm>
                </p:grpSpPr>
                <p:sp>
                  <p:nvSpPr>
                    <p:cNvPr id="41092" name="Rectangle 58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160" y="5362"/>
                      <a:ext cx="1134" cy="68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cs-CZ" altLang="cs-CZ" sz="1800"/>
                    </a:p>
                  </p:txBody>
                </p:sp>
                <p:sp>
                  <p:nvSpPr>
                    <p:cNvPr id="41093" name="Line 58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4737" y="5267"/>
                      <a:ext cx="0" cy="95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41091" name="Freeform 590"/>
                  <p:cNvSpPr>
                    <a:spLocks noChangeAspect="1"/>
                  </p:cNvSpPr>
                  <p:nvPr/>
                </p:nvSpPr>
                <p:spPr bwMode="auto">
                  <a:xfrm>
                    <a:off x="12427" y="4499"/>
                    <a:ext cx="699" cy="292"/>
                  </a:xfrm>
                  <a:custGeom>
                    <a:avLst/>
                    <a:gdLst>
                      <a:gd name="T0" fmla="*/ 61 w 1382"/>
                      <a:gd name="T1" fmla="*/ 0 h 570"/>
                      <a:gd name="T2" fmla="*/ 1 w 1382"/>
                      <a:gd name="T3" fmla="*/ 77 h 570"/>
                      <a:gd name="T4" fmla="*/ 59 w 1382"/>
                      <a:gd name="T5" fmla="*/ 150 h 570"/>
                      <a:gd name="T6" fmla="*/ 295 w 1382"/>
                      <a:gd name="T7" fmla="*/ 150 h 570"/>
                      <a:gd name="T8" fmla="*/ 354 w 1382"/>
                      <a:gd name="T9" fmla="*/ 81 h 570"/>
                      <a:gd name="T10" fmla="*/ 295 w 1382"/>
                      <a:gd name="T11" fmla="*/ 0 h 570"/>
                      <a:gd name="T12" fmla="*/ 61 w 1382"/>
                      <a:gd name="T13" fmla="*/ 0 h 57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1382" h="570">
                        <a:moveTo>
                          <a:pt x="239" y="0"/>
                        </a:moveTo>
                        <a:cubicBezTo>
                          <a:pt x="47" y="49"/>
                          <a:pt x="4" y="198"/>
                          <a:pt x="2" y="293"/>
                        </a:cubicBezTo>
                        <a:cubicBezTo>
                          <a:pt x="0" y="388"/>
                          <a:pt x="38" y="524"/>
                          <a:pt x="230" y="570"/>
                        </a:cubicBezTo>
                        <a:lnTo>
                          <a:pt x="1154" y="570"/>
                        </a:lnTo>
                        <a:cubicBezTo>
                          <a:pt x="1346" y="526"/>
                          <a:pt x="1382" y="403"/>
                          <a:pt x="1382" y="308"/>
                        </a:cubicBezTo>
                        <a:cubicBezTo>
                          <a:pt x="1382" y="213"/>
                          <a:pt x="1344" y="51"/>
                          <a:pt x="1154" y="0"/>
                        </a:cubicBezTo>
                        <a:lnTo>
                          <a:pt x="239" y="0"/>
                        </a:lnTo>
                        <a:close/>
                      </a:path>
                    </a:pathLst>
                  </a:custGeom>
                  <a:noFill/>
                  <a:ln w="19050" cmpd="sng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  <p:sp>
              <p:nvSpPr>
                <p:cNvPr id="41088" name="Line 59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460" y="3180"/>
                  <a:ext cx="910" cy="54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1089" name="Line 592"/>
                <p:cNvSpPr>
                  <a:spLocks noChangeAspect="1" noChangeShapeType="1"/>
                </p:cNvSpPr>
                <p:nvPr/>
              </p:nvSpPr>
              <p:spPr bwMode="auto">
                <a:xfrm>
                  <a:off x="5460" y="3180"/>
                  <a:ext cx="910" cy="54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41086" name="Text Box 898"/>
              <p:cNvSpPr txBox="1">
                <a:spLocks noChangeAspect="1" noChangeArrowheads="1"/>
              </p:cNvSpPr>
              <p:nvPr/>
            </p:nvSpPr>
            <p:spPr bwMode="auto">
              <a:xfrm>
                <a:off x="4084165" y="1639838"/>
                <a:ext cx="250825" cy="222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20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(+)</a:t>
                </a:r>
                <a:endParaRPr lang="cs-CZ" altLang="cs-CZ" sz="180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2" name="Skupina 11"/>
            <p:cNvGrpSpPr>
              <a:grpSpLocks/>
            </p:cNvGrpSpPr>
            <p:nvPr/>
          </p:nvGrpSpPr>
          <p:grpSpPr bwMode="auto">
            <a:xfrm>
              <a:off x="1123950" y="1084263"/>
              <a:ext cx="5756275" cy="769937"/>
              <a:chOff x="1124129" y="1084327"/>
              <a:chExt cx="5755981" cy="769789"/>
            </a:xfrm>
          </p:grpSpPr>
          <p:sp>
            <p:nvSpPr>
              <p:cNvPr id="41081" name="TextovéPole 295"/>
              <p:cNvSpPr txBox="1">
                <a:spLocks noChangeArrowheads="1"/>
              </p:cNvSpPr>
              <p:nvPr/>
            </p:nvSpPr>
            <p:spPr bwMode="auto">
              <a:xfrm>
                <a:off x="4391980" y="1484784"/>
                <a:ext cx="36004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800">
                    <a:solidFill>
                      <a:srgbClr val="0000FF"/>
                    </a:solidFill>
                  </a:rPr>
                  <a:t>G</a:t>
                </a:r>
              </a:p>
            </p:txBody>
          </p:sp>
          <p:sp>
            <p:nvSpPr>
              <p:cNvPr id="41082" name="TextovéPole 296"/>
              <p:cNvSpPr txBox="1">
                <a:spLocks noChangeArrowheads="1"/>
              </p:cNvSpPr>
              <p:nvPr/>
            </p:nvSpPr>
            <p:spPr bwMode="auto">
              <a:xfrm>
                <a:off x="3275856" y="1484784"/>
                <a:ext cx="36004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800">
                    <a:solidFill>
                      <a:srgbClr val="0000FF"/>
                    </a:solidFill>
                  </a:rPr>
                  <a:t>G</a:t>
                </a:r>
              </a:p>
            </p:txBody>
          </p:sp>
          <p:sp>
            <p:nvSpPr>
              <p:cNvPr id="41083" name="Freeform 626"/>
              <p:cNvSpPr>
                <a:spLocks noChangeAspect="1"/>
              </p:cNvSpPr>
              <p:nvPr/>
            </p:nvSpPr>
            <p:spPr bwMode="auto">
              <a:xfrm rot="281390">
                <a:off x="4731341" y="1283820"/>
                <a:ext cx="2148769" cy="462866"/>
              </a:xfrm>
              <a:custGeom>
                <a:avLst/>
                <a:gdLst>
                  <a:gd name="T0" fmla="*/ 0 w 1005"/>
                  <a:gd name="T1" fmla="*/ 751736610 h 285"/>
                  <a:gd name="T2" fmla="*/ 1988549942 w 1005"/>
                  <a:gd name="T3" fmla="*/ 395651360 h 285"/>
                  <a:gd name="T4" fmla="*/ 1577125889 w 1005"/>
                  <a:gd name="T5" fmla="*/ 672606013 h 285"/>
                  <a:gd name="T6" fmla="*/ 2147483646 w 1005"/>
                  <a:gd name="T7" fmla="*/ 0 h 28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05" h="285">
                    <a:moveTo>
                      <a:pt x="0" y="285"/>
                    </a:moveTo>
                    <a:lnTo>
                      <a:pt x="435" y="150"/>
                    </a:lnTo>
                    <a:lnTo>
                      <a:pt x="345" y="255"/>
                    </a:lnTo>
                    <a:lnTo>
                      <a:pt x="1005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 type="none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084" name="Freeform 627"/>
              <p:cNvSpPr>
                <a:spLocks noChangeAspect="1"/>
              </p:cNvSpPr>
              <p:nvPr/>
            </p:nvSpPr>
            <p:spPr bwMode="auto">
              <a:xfrm rot="524790">
                <a:off x="1124129" y="1084327"/>
                <a:ext cx="2255146" cy="401084"/>
              </a:xfrm>
              <a:custGeom>
                <a:avLst/>
                <a:gdLst>
                  <a:gd name="T0" fmla="*/ 2147483646 w 1110"/>
                  <a:gd name="T1" fmla="*/ 893713195 h 180"/>
                  <a:gd name="T2" fmla="*/ 2147483646 w 1110"/>
                  <a:gd name="T3" fmla="*/ 372379755 h 180"/>
                  <a:gd name="T4" fmla="*/ 2147483646 w 1110"/>
                  <a:gd name="T5" fmla="*/ 893713195 h 180"/>
                  <a:gd name="T6" fmla="*/ 0 w 1110"/>
                  <a:gd name="T7" fmla="*/ 0 h 18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0" h="180">
                    <a:moveTo>
                      <a:pt x="1110" y="180"/>
                    </a:moveTo>
                    <a:lnTo>
                      <a:pt x="795" y="75"/>
                    </a:lnTo>
                    <a:lnTo>
                      <a:pt x="855" y="18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 type="none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311" name="Skupina 310"/>
            <p:cNvGrpSpPr>
              <a:grpSpLocks/>
            </p:cNvGrpSpPr>
            <p:nvPr/>
          </p:nvGrpSpPr>
          <p:grpSpPr bwMode="auto">
            <a:xfrm>
              <a:off x="4572000" y="5445125"/>
              <a:ext cx="1512888" cy="576263"/>
              <a:chOff x="4572000" y="5445224"/>
              <a:chExt cx="1512168" cy="576064"/>
            </a:xfrm>
          </p:grpSpPr>
          <p:sp>
            <p:nvSpPr>
              <p:cNvPr id="41071" name="Freeform 809"/>
              <p:cNvSpPr>
                <a:spLocks noChangeAspect="1"/>
              </p:cNvSpPr>
              <p:nvPr/>
            </p:nvSpPr>
            <p:spPr bwMode="auto">
              <a:xfrm rot="-5400000">
                <a:off x="5040052" y="4977172"/>
                <a:ext cx="576064" cy="1512168"/>
              </a:xfrm>
              <a:custGeom>
                <a:avLst/>
                <a:gdLst>
                  <a:gd name="T0" fmla="*/ 7940505 w 1431"/>
                  <a:gd name="T1" fmla="*/ 1253544694 h 1172"/>
                  <a:gd name="T2" fmla="*/ 47320175 w 1431"/>
                  <a:gd name="T3" fmla="*/ 1754629688 h 1172"/>
                  <a:gd name="T4" fmla="*/ 125106528 w 1431"/>
                  <a:gd name="T5" fmla="*/ 1904455603 h 1172"/>
                  <a:gd name="T6" fmla="*/ 213588509 w 1431"/>
                  <a:gd name="T7" fmla="*/ 1474954733 h 1172"/>
                  <a:gd name="T8" fmla="*/ 230928398 w 1431"/>
                  <a:gd name="T9" fmla="*/ 735812949 h 1172"/>
                  <a:gd name="T10" fmla="*/ 207916433 w 1431"/>
                  <a:gd name="T11" fmla="*/ 306310788 h 1172"/>
                  <a:gd name="T12" fmla="*/ 129319726 w 1431"/>
                  <a:gd name="T13" fmla="*/ 36623625 h 1172"/>
                  <a:gd name="T14" fmla="*/ 47320175 w 1431"/>
                  <a:gd name="T15" fmla="*/ 84902040 h 1172"/>
                  <a:gd name="T16" fmla="*/ 7940505 w 1431"/>
                  <a:gd name="T17" fmla="*/ 502749411 h 1172"/>
                  <a:gd name="T18" fmla="*/ 0 w 1431"/>
                  <a:gd name="T19" fmla="*/ 957221698 h 117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431" h="1172">
                    <a:moveTo>
                      <a:pt x="49" y="753"/>
                    </a:moveTo>
                    <a:cubicBezTo>
                      <a:pt x="90" y="803"/>
                      <a:pt x="172" y="989"/>
                      <a:pt x="292" y="1054"/>
                    </a:cubicBezTo>
                    <a:cubicBezTo>
                      <a:pt x="412" y="1119"/>
                      <a:pt x="601" y="1172"/>
                      <a:pt x="772" y="1144"/>
                    </a:cubicBezTo>
                    <a:cubicBezTo>
                      <a:pt x="943" y="1116"/>
                      <a:pt x="1209" y="1003"/>
                      <a:pt x="1318" y="886"/>
                    </a:cubicBezTo>
                    <a:cubicBezTo>
                      <a:pt x="1427" y="769"/>
                      <a:pt x="1431" y="560"/>
                      <a:pt x="1425" y="442"/>
                    </a:cubicBezTo>
                    <a:cubicBezTo>
                      <a:pt x="1420" y="325"/>
                      <a:pt x="1387" y="254"/>
                      <a:pt x="1283" y="184"/>
                    </a:cubicBezTo>
                    <a:cubicBezTo>
                      <a:pt x="1178" y="114"/>
                      <a:pt x="964" y="43"/>
                      <a:pt x="798" y="22"/>
                    </a:cubicBezTo>
                    <a:cubicBezTo>
                      <a:pt x="633" y="0"/>
                      <a:pt x="416" y="5"/>
                      <a:pt x="292" y="51"/>
                    </a:cubicBezTo>
                    <a:cubicBezTo>
                      <a:pt x="167" y="98"/>
                      <a:pt x="98" y="215"/>
                      <a:pt x="49" y="302"/>
                    </a:cubicBezTo>
                    <a:cubicBezTo>
                      <a:pt x="1" y="390"/>
                      <a:pt x="0" y="483"/>
                      <a:pt x="0" y="575"/>
                    </a:cubicBez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41072" name="Group 585"/>
              <p:cNvGrpSpPr>
                <a:grpSpLocks noChangeAspect="1"/>
              </p:cNvGrpSpPr>
              <p:nvPr/>
            </p:nvGrpSpPr>
            <p:grpSpPr bwMode="auto">
              <a:xfrm>
                <a:off x="5076056" y="5517232"/>
                <a:ext cx="517525" cy="368300"/>
                <a:chOff x="5460" y="3099"/>
                <a:chExt cx="910" cy="621"/>
              </a:xfrm>
            </p:grpSpPr>
            <p:grpSp>
              <p:nvGrpSpPr>
                <p:cNvPr id="41074" name="Group 586"/>
                <p:cNvGrpSpPr>
                  <a:grpSpLocks noChangeAspect="1"/>
                </p:cNvGrpSpPr>
                <p:nvPr/>
              </p:nvGrpSpPr>
              <p:grpSpPr bwMode="auto">
                <a:xfrm>
                  <a:off x="5460" y="3099"/>
                  <a:ext cx="907" cy="620"/>
                  <a:chOff x="12320" y="4307"/>
                  <a:chExt cx="907" cy="620"/>
                </a:xfrm>
              </p:grpSpPr>
              <p:grpSp>
                <p:nvGrpSpPr>
                  <p:cNvPr id="41077" name="Group 58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2320" y="4307"/>
                    <a:ext cx="907" cy="620"/>
                    <a:chOff x="4160" y="5267"/>
                    <a:chExt cx="1134" cy="775"/>
                  </a:xfrm>
                </p:grpSpPr>
                <p:sp>
                  <p:nvSpPr>
                    <p:cNvPr id="41079" name="Rectangle 58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160" y="5362"/>
                      <a:ext cx="1134" cy="68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prstDash val="sysDash"/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cs-CZ" altLang="cs-CZ" sz="1800"/>
                    </a:p>
                  </p:txBody>
                </p:sp>
                <p:sp>
                  <p:nvSpPr>
                    <p:cNvPr id="41080" name="Line 58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4737" y="5267"/>
                      <a:ext cx="0" cy="95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prstDash val="sys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41078" name="Freeform 590"/>
                  <p:cNvSpPr>
                    <a:spLocks noChangeAspect="1"/>
                  </p:cNvSpPr>
                  <p:nvPr/>
                </p:nvSpPr>
                <p:spPr bwMode="auto">
                  <a:xfrm>
                    <a:off x="12427" y="4499"/>
                    <a:ext cx="699" cy="292"/>
                  </a:xfrm>
                  <a:custGeom>
                    <a:avLst/>
                    <a:gdLst>
                      <a:gd name="T0" fmla="*/ 61 w 1382"/>
                      <a:gd name="T1" fmla="*/ 0 h 570"/>
                      <a:gd name="T2" fmla="*/ 1 w 1382"/>
                      <a:gd name="T3" fmla="*/ 77 h 570"/>
                      <a:gd name="T4" fmla="*/ 59 w 1382"/>
                      <a:gd name="T5" fmla="*/ 150 h 570"/>
                      <a:gd name="T6" fmla="*/ 295 w 1382"/>
                      <a:gd name="T7" fmla="*/ 150 h 570"/>
                      <a:gd name="T8" fmla="*/ 354 w 1382"/>
                      <a:gd name="T9" fmla="*/ 81 h 570"/>
                      <a:gd name="T10" fmla="*/ 295 w 1382"/>
                      <a:gd name="T11" fmla="*/ 0 h 570"/>
                      <a:gd name="T12" fmla="*/ 61 w 1382"/>
                      <a:gd name="T13" fmla="*/ 0 h 57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1382" h="570">
                        <a:moveTo>
                          <a:pt x="239" y="0"/>
                        </a:moveTo>
                        <a:cubicBezTo>
                          <a:pt x="47" y="49"/>
                          <a:pt x="4" y="198"/>
                          <a:pt x="2" y="293"/>
                        </a:cubicBezTo>
                        <a:cubicBezTo>
                          <a:pt x="0" y="388"/>
                          <a:pt x="38" y="524"/>
                          <a:pt x="230" y="570"/>
                        </a:cubicBezTo>
                        <a:lnTo>
                          <a:pt x="1154" y="570"/>
                        </a:lnTo>
                        <a:cubicBezTo>
                          <a:pt x="1346" y="526"/>
                          <a:pt x="1382" y="403"/>
                          <a:pt x="1382" y="308"/>
                        </a:cubicBezTo>
                        <a:cubicBezTo>
                          <a:pt x="1382" y="213"/>
                          <a:pt x="1344" y="51"/>
                          <a:pt x="1154" y="0"/>
                        </a:cubicBezTo>
                        <a:lnTo>
                          <a:pt x="239" y="0"/>
                        </a:lnTo>
                        <a:close/>
                      </a:path>
                    </a:pathLst>
                  </a:custGeom>
                  <a:noFill/>
                  <a:ln w="19050" cmpd="sng">
                    <a:solidFill>
                      <a:srgbClr val="0000FF"/>
                    </a:solidFill>
                    <a:prstDash val="sys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  <p:sp>
              <p:nvSpPr>
                <p:cNvPr id="41075" name="Line 59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460" y="3180"/>
                  <a:ext cx="910" cy="54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prstDash val="sys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1076" name="Line 592"/>
                <p:cNvSpPr>
                  <a:spLocks noChangeAspect="1" noChangeShapeType="1"/>
                </p:cNvSpPr>
                <p:nvPr/>
              </p:nvSpPr>
              <p:spPr bwMode="auto">
                <a:xfrm>
                  <a:off x="5460" y="3180"/>
                  <a:ext cx="910" cy="54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prstDash val="sys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41073" name="TextovéPole 302"/>
              <p:cNvSpPr txBox="1">
                <a:spLocks noChangeArrowheads="1"/>
              </p:cNvSpPr>
              <p:nvPr/>
            </p:nvSpPr>
            <p:spPr bwMode="auto">
              <a:xfrm>
                <a:off x="4860032" y="5661248"/>
                <a:ext cx="29848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400" b="1">
                    <a:solidFill>
                      <a:srgbClr val="0000FF"/>
                    </a:solidFill>
                  </a:rPr>
                  <a:t>D</a:t>
                </a:r>
              </a:p>
            </p:txBody>
          </p:sp>
        </p:grpSp>
        <p:grpSp>
          <p:nvGrpSpPr>
            <p:cNvPr id="316" name="Skupina 315"/>
            <p:cNvGrpSpPr>
              <a:grpSpLocks/>
            </p:cNvGrpSpPr>
            <p:nvPr/>
          </p:nvGrpSpPr>
          <p:grpSpPr bwMode="auto">
            <a:xfrm>
              <a:off x="5435600" y="3789363"/>
              <a:ext cx="441325" cy="1655762"/>
              <a:chOff x="5436096" y="3933056"/>
              <a:chExt cx="440390" cy="1656184"/>
            </a:xfrm>
          </p:grpSpPr>
          <p:sp>
            <p:nvSpPr>
              <p:cNvPr id="41068" name="TextovéPole 312"/>
              <p:cNvSpPr txBox="1">
                <a:spLocks noChangeArrowheads="1"/>
              </p:cNvSpPr>
              <p:nvPr/>
            </p:nvSpPr>
            <p:spPr bwMode="auto">
              <a:xfrm>
                <a:off x="5486636" y="4439704"/>
                <a:ext cx="38985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800">
                    <a:solidFill>
                      <a:srgbClr val="0000FF"/>
                    </a:solidFill>
                  </a:rPr>
                  <a:t>W</a:t>
                </a:r>
              </a:p>
            </p:txBody>
          </p:sp>
          <p:sp>
            <p:nvSpPr>
              <p:cNvPr id="314" name="Volný tvar 313"/>
              <p:cNvSpPr/>
              <p:nvPr/>
            </p:nvSpPr>
            <p:spPr>
              <a:xfrm>
                <a:off x="5436096" y="3933056"/>
                <a:ext cx="228116" cy="608167"/>
              </a:xfrm>
              <a:custGeom>
                <a:avLst/>
                <a:gdLst>
                  <a:gd name="connsiteX0" fmla="*/ 207389 w 227813"/>
                  <a:gd name="connsiteY0" fmla="*/ 449344 h 449344"/>
                  <a:gd name="connsiteX1" fmla="*/ 197962 w 227813"/>
                  <a:gd name="connsiteY1" fmla="*/ 72272 h 449344"/>
                  <a:gd name="connsiteX2" fmla="*/ 28280 w 227813"/>
                  <a:gd name="connsiteY2" fmla="*/ 15711 h 449344"/>
                  <a:gd name="connsiteX3" fmla="*/ 28280 w 227813"/>
                  <a:gd name="connsiteY3" fmla="*/ 15711 h 449344"/>
                  <a:gd name="connsiteX4" fmla="*/ 0 w 227813"/>
                  <a:gd name="connsiteY4" fmla="*/ 15711 h 449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7813" h="449344">
                    <a:moveTo>
                      <a:pt x="207389" y="449344"/>
                    </a:moveTo>
                    <a:cubicBezTo>
                      <a:pt x="217601" y="296944"/>
                      <a:pt x="227813" y="144544"/>
                      <a:pt x="197962" y="72272"/>
                    </a:cubicBezTo>
                    <a:cubicBezTo>
                      <a:pt x="168111" y="0"/>
                      <a:pt x="28280" y="15711"/>
                      <a:pt x="28280" y="15711"/>
                    </a:cubicBezTo>
                    <a:lnTo>
                      <a:pt x="28280" y="15711"/>
                    </a:lnTo>
                    <a:lnTo>
                      <a:pt x="0" y="15711"/>
                    </a:lnTo>
                  </a:path>
                </a:pathLst>
              </a:custGeom>
              <a:ln w="28575">
                <a:solidFill>
                  <a:srgbClr val="0000FF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solidFill>
                    <a:srgbClr val="0000FF"/>
                  </a:solidFill>
                </a:endParaRPr>
              </a:p>
            </p:txBody>
          </p:sp>
          <p:cxnSp>
            <p:nvCxnSpPr>
              <p:cNvPr id="315" name="Přímá spojovací šipka 314"/>
              <p:cNvCxnSpPr>
                <a:stCxn id="41068" idx="2"/>
              </p:cNvCxnSpPr>
              <p:nvPr/>
            </p:nvCxnSpPr>
            <p:spPr>
              <a:xfrm rot="5400000">
                <a:off x="5272798" y="5180400"/>
                <a:ext cx="779661" cy="38019"/>
              </a:xfrm>
              <a:prstGeom prst="straightConnector1">
                <a:avLst/>
              </a:prstGeom>
              <a:ln w="28575">
                <a:solidFill>
                  <a:srgbClr val="0000FF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7" name="Skupina 316"/>
            <p:cNvGrpSpPr>
              <a:grpSpLocks/>
            </p:cNvGrpSpPr>
            <p:nvPr/>
          </p:nvGrpSpPr>
          <p:grpSpPr bwMode="auto">
            <a:xfrm>
              <a:off x="2987675" y="3933825"/>
              <a:ext cx="441325" cy="1655763"/>
              <a:chOff x="5436096" y="3933056"/>
              <a:chExt cx="440390" cy="1656184"/>
            </a:xfrm>
          </p:grpSpPr>
          <p:sp>
            <p:nvSpPr>
              <p:cNvPr id="41065" name="TextovéPole 317"/>
              <p:cNvSpPr txBox="1">
                <a:spLocks noChangeArrowheads="1"/>
              </p:cNvSpPr>
              <p:nvPr/>
            </p:nvSpPr>
            <p:spPr bwMode="auto">
              <a:xfrm>
                <a:off x="5486636" y="4439704"/>
                <a:ext cx="38985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800">
                    <a:solidFill>
                      <a:srgbClr val="0000FF"/>
                    </a:solidFill>
                  </a:rPr>
                  <a:t>W</a:t>
                </a:r>
              </a:p>
            </p:txBody>
          </p:sp>
          <p:sp>
            <p:nvSpPr>
              <p:cNvPr id="319" name="Volný tvar 318"/>
              <p:cNvSpPr/>
              <p:nvPr/>
            </p:nvSpPr>
            <p:spPr>
              <a:xfrm>
                <a:off x="5436096" y="3933056"/>
                <a:ext cx="228116" cy="608168"/>
              </a:xfrm>
              <a:custGeom>
                <a:avLst/>
                <a:gdLst>
                  <a:gd name="connsiteX0" fmla="*/ 207389 w 227813"/>
                  <a:gd name="connsiteY0" fmla="*/ 449344 h 449344"/>
                  <a:gd name="connsiteX1" fmla="*/ 197962 w 227813"/>
                  <a:gd name="connsiteY1" fmla="*/ 72272 h 449344"/>
                  <a:gd name="connsiteX2" fmla="*/ 28280 w 227813"/>
                  <a:gd name="connsiteY2" fmla="*/ 15711 h 449344"/>
                  <a:gd name="connsiteX3" fmla="*/ 28280 w 227813"/>
                  <a:gd name="connsiteY3" fmla="*/ 15711 h 449344"/>
                  <a:gd name="connsiteX4" fmla="*/ 0 w 227813"/>
                  <a:gd name="connsiteY4" fmla="*/ 15711 h 449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7813" h="449344">
                    <a:moveTo>
                      <a:pt x="207389" y="449344"/>
                    </a:moveTo>
                    <a:cubicBezTo>
                      <a:pt x="217601" y="296944"/>
                      <a:pt x="227813" y="144544"/>
                      <a:pt x="197962" y="72272"/>
                    </a:cubicBezTo>
                    <a:cubicBezTo>
                      <a:pt x="168111" y="0"/>
                      <a:pt x="28280" y="15711"/>
                      <a:pt x="28280" y="15711"/>
                    </a:cubicBezTo>
                    <a:lnTo>
                      <a:pt x="28280" y="15711"/>
                    </a:lnTo>
                    <a:lnTo>
                      <a:pt x="0" y="15711"/>
                    </a:lnTo>
                  </a:path>
                </a:pathLst>
              </a:custGeom>
              <a:ln w="28575">
                <a:solidFill>
                  <a:srgbClr val="0000FF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solidFill>
                    <a:srgbClr val="0000FF"/>
                  </a:solidFill>
                </a:endParaRPr>
              </a:p>
            </p:txBody>
          </p:sp>
          <p:cxnSp>
            <p:nvCxnSpPr>
              <p:cNvPr id="320" name="Přímá spojovací šipka 319"/>
              <p:cNvCxnSpPr>
                <a:stCxn id="41065" idx="2"/>
              </p:cNvCxnSpPr>
              <p:nvPr/>
            </p:nvCxnSpPr>
            <p:spPr>
              <a:xfrm rot="5400000">
                <a:off x="5272797" y="5180400"/>
                <a:ext cx="779661" cy="38019"/>
              </a:xfrm>
              <a:prstGeom prst="straightConnector1">
                <a:avLst/>
              </a:prstGeom>
              <a:ln w="28575">
                <a:solidFill>
                  <a:srgbClr val="0000FF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2" name="Skupina 331"/>
            <p:cNvGrpSpPr>
              <a:grpSpLocks/>
            </p:cNvGrpSpPr>
            <p:nvPr/>
          </p:nvGrpSpPr>
          <p:grpSpPr bwMode="auto">
            <a:xfrm>
              <a:off x="2484438" y="5516563"/>
              <a:ext cx="1511300" cy="576262"/>
              <a:chOff x="2483768" y="5517232"/>
              <a:chExt cx="1512168" cy="576064"/>
            </a:xfrm>
          </p:grpSpPr>
          <p:sp>
            <p:nvSpPr>
              <p:cNvPr id="41055" name="Freeform 809"/>
              <p:cNvSpPr>
                <a:spLocks noChangeAspect="1"/>
              </p:cNvSpPr>
              <p:nvPr/>
            </p:nvSpPr>
            <p:spPr bwMode="auto">
              <a:xfrm rot="-5400000">
                <a:off x="2951820" y="5049180"/>
                <a:ext cx="576064" cy="1512168"/>
              </a:xfrm>
              <a:custGeom>
                <a:avLst/>
                <a:gdLst>
                  <a:gd name="T0" fmla="*/ 7940505 w 1431"/>
                  <a:gd name="T1" fmla="*/ 1253544694 h 1172"/>
                  <a:gd name="T2" fmla="*/ 47320175 w 1431"/>
                  <a:gd name="T3" fmla="*/ 1754629688 h 1172"/>
                  <a:gd name="T4" fmla="*/ 125106528 w 1431"/>
                  <a:gd name="T5" fmla="*/ 1904455603 h 1172"/>
                  <a:gd name="T6" fmla="*/ 213588509 w 1431"/>
                  <a:gd name="T7" fmla="*/ 1474954733 h 1172"/>
                  <a:gd name="T8" fmla="*/ 230928398 w 1431"/>
                  <a:gd name="T9" fmla="*/ 735812949 h 1172"/>
                  <a:gd name="T10" fmla="*/ 207916433 w 1431"/>
                  <a:gd name="T11" fmla="*/ 306310788 h 1172"/>
                  <a:gd name="T12" fmla="*/ 129319726 w 1431"/>
                  <a:gd name="T13" fmla="*/ 36623625 h 1172"/>
                  <a:gd name="T14" fmla="*/ 47320175 w 1431"/>
                  <a:gd name="T15" fmla="*/ 84902040 h 1172"/>
                  <a:gd name="T16" fmla="*/ 7940505 w 1431"/>
                  <a:gd name="T17" fmla="*/ 502749411 h 1172"/>
                  <a:gd name="T18" fmla="*/ 0 w 1431"/>
                  <a:gd name="T19" fmla="*/ 957221698 h 117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431" h="1172">
                    <a:moveTo>
                      <a:pt x="49" y="753"/>
                    </a:moveTo>
                    <a:cubicBezTo>
                      <a:pt x="90" y="803"/>
                      <a:pt x="172" y="989"/>
                      <a:pt x="292" y="1054"/>
                    </a:cubicBezTo>
                    <a:cubicBezTo>
                      <a:pt x="412" y="1119"/>
                      <a:pt x="601" y="1172"/>
                      <a:pt x="772" y="1144"/>
                    </a:cubicBezTo>
                    <a:cubicBezTo>
                      <a:pt x="943" y="1116"/>
                      <a:pt x="1209" y="1003"/>
                      <a:pt x="1318" y="886"/>
                    </a:cubicBezTo>
                    <a:cubicBezTo>
                      <a:pt x="1427" y="769"/>
                      <a:pt x="1431" y="560"/>
                      <a:pt x="1425" y="442"/>
                    </a:cubicBezTo>
                    <a:cubicBezTo>
                      <a:pt x="1420" y="325"/>
                      <a:pt x="1387" y="254"/>
                      <a:pt x="1283" y="184"/>
                    </a:cubicBezTo>
                    <a:cubicBezTo>
                      <a:pt x="1178" y="114"/>
                      <a:pt x="964" y="43"/>
                      <a:pt x="798" y="22"/>
                    </a:cubicBezTo>
                    <a:cubicBezTo>
                      <a:pt x="633" y="0"/>
                      <a:pt x="416" y="5"/>
                      <a:pt x="292" y="51"/>
                    </a:cubicBezTo>
                    <a:cubicBezTo>
                      <a:pt x="167" y="98"/>
                      <a:pt x="98" y="215"/>
                      <a:pt x="49" y="302"/>
                    </a:cubicBezTo>
                    <a:cubicBezTo>
                      <a:pt x="1" y="390"/>
                      <a:pt x="0" y="483"/>
                      <a:pt x="0" y="575"/>
                    </a:cubicBez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41056" name="Group 585"/>
              <p:cNvGrpSpPr>
                <a:grpSpLocks noChangeAspect="1"/>
              </p:cNvGrpSpPr>
              <p:nvPr/>
            </p:nvGrpSpPr>
            <p:grpSpPr bwMode="auto">
              <a:xfrm>
                <a:off x="2987824" y="5589240"/>
                <a:ext cx="517525" cy="368300"/>
                <a:chOff x="5460" y="3099"/>
                <a:chExt cx="910" cy="621"/>
              </a:xfrm>
            </p:grpSpPr>
            <p:grpSp>
              <p:nvGrpSpPr>
                <p:cNvPr id="41058" name="Group 586"/>
                <p:cNvGrpSpPr>
                  <a:grpSpLocks noChangeAspect="1"/>
                </p:cNvGrpSpPr>
                <p:nvPr/>
              </p:nvGrpSpPr>
              <p:grpSpPr bwMode="auto">
                <a:xfrm>
                  <a:off x="5460" y="3099"/>
                  <a:ext cx="907" cy="620"/>
                  <a:chOff x="12320" y="4307"/>
                  <a:chExt cx="907" cy="620"/>
                </a:xfrm>
              </p:grpSpPr>
              <p:grpSp>
                <p:nvGrpSpPr>
                  <p:cNvPr id="41061" name="Group 58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2320" y="4307"/>
                    <a:ext cx="907" cy="620"/>
                    <a:chOff x="4160" y="5267"/>
                    <a:chExt cx="1134" cy="775"/>
                  </a:xfrm>
                </p:grpSpPr>
                <p:sp>
                  <p:nvSpPr>
                    <p:cNvPr id="41063" name="Rectangle 58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160" y="5362"/>
                      <a:ext cx="1134" cy="68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prstDash val="sysDash"/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cs-CZ" altLang="cs-CZ" sz="1800"/>
                    </a:p>
                  </p:txBody>
                </p:sp>
                <p:sp>
                  <p:nvSpPr>
                    <p:cNvPr id="41064" name="Line 58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4737" y="5267"/>
                      <a:ext cx="0" cy="95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prstDash val="sys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41062" name="Freeform 590"/>
                  <p:cNvSpPr>
                    <a:spLocks noChangeAspect="1"/>
                  </p:cNvSpPr>
                  <p:nvPr/>
                </p:nvSpPr>
                <p:spPr bwMode="auto">
                  <a:xfrm>
                    <a:off x="12427" y="4499"/>
                    <a:ext cx="699" cy="292"/>
                  </a:xfrm>
                  <a:custGeom>
                    <a:avLst/>
                    <a:gdLst>
                      <a:gd name="T0" fmla="*/ 61 w 1382"/>
                      <a:gd name="T1" fmla="*/ 0 h 570"/>
                      <a:gd name="T2" fmla="*/ 1 w 1382"/>
                      <a:gd name="T3" fmla="*/ 77 h 570"/>
                      <a:gd name="T4" fmla="*/ 59 w 1382"/>
                      <a:gd name="T5" fmla="*/ 150 h 570"/>
                      <a:gd name="T6" fmla="*/ 295 w 1382"/>
                      <a:gd name="T7" fmla="*/ 150 h 570"/>
                      <a:gd name="T8" fmla="*/ 354 w 1382"/>
                      <a:gd name="T9" fmla="*/ 81 h 570"/>
                      <a:gd name="T10" fmla="*/ 295 w 1382"/>
                      <a:gd name="T11" fmla="*/ 0 h 570"/>
                      <a:gd name="T12" fmla="*/ 61 w 1382"/>
                      <a:gd name="T13" fmla="*/ 0 h 57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1382" h="570">
                        <a:moveTo>
                          <a:pt x="239" y="0"/>
                        </a:moveTo>
                        <a:cubicBezTo>
                          <a:pt x="47" y="49"/>
                          <a:pt x="4" y="198"/>
                          <a:pt x="2" y="293"/>
                        </a:cubicBezTo>
                        <a:cubicBezTo>
                          <a:pt x="0" y="388"/>
                          <a:pt x="38" y="524"/>
                          <a:pt x="230" y="570"/>
                        </a:cubicBezTo>
                        <a:lnTo>
                          <a:pt x="1154" y="570"/>
                        </a:lnTo>
                        <a:cubicBezTo>
                          <a:pt x="1346" y="526"/>
                          <a:pt x="1382" y="403"/>
                          <a:pt x="1382" y="308"/>
                        </a:cubicBezTo>
                        <a:cubicBezTo>
                          <a:pt x="1382" y="213"/>
                          <a:pt x="1344" y="51"/>
                          <a:pt x="1154" y="0"/>
                        </a:cubicBezTo>
                        <a:lnTo>
                          <a:pt x="239" y="0"/>
                        </a:lnTo>
                        <a:close/>
                      </a:path>
                    </a:pathLst>
                  </a:custGeom>
                  <a:noFill/>
                  <a:ln w="19050" cmpd="sng">
                    <a:solidFill>
                      <a:srgbClr val="0000FF"/>
                    </a:solidFill>
                    <a:prstDash val="sys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  <p:sp>
              <p:nvSpPr>
                <p:cNvPr id="41059" name="Line 59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460" y="3180"/>
                  <a:ext cx="910" cy="54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prstDash val="sys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1060" name="Line 592"/>
                <p:cNvSpPr>
                  <a:spLocks noChangeAspect="1" noChangeShapeType="1"/>
                </p:cNvSpPr>
                <p:nvPr/>
              </p:nvSpPr>
              <p:spPr bwMode="auto">
                <a:xfrm>
                  <a:off x="5460" y="3180"/>
                  <a:ext cx="910" cy="54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prstDash val="sys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41057" name="TextovéPole 323"/>
              <p:cNvSpPr txBox="1">
                <a:spLocks noChangeArrowheads="1"/>
              </p:cNvSpPr>
              <p:nvPr/>
            </p:nvSpPr>
            <p:spPr bwMode="auto">
              <a:xfrm>
                <a:off x="2771800" y="5733256"/>
                <a:ext cx="28565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400" b="1">
                    <a:solidFill>
                      <a:srgbClr val="0000FF"/>
                    </a:solidFill>
                  </a:rPr>
                  <a:t>B</a:t>
                </a:r>
              </a:p>
            </p:txBody>
          </p:sp>
        </p:grpSp>
        <p:grpSp>
          <p:nvGrpSpPr>
            <p:cNvPr id="344" name="Skupina 343"/>
            <p:cNvGrpSpPr>
              <a:grpSpLocks/>
            </p:cNvGrpSpPr>
            <p:nvPr/>
          </p:nvGrpSpPr>
          <p:grpSpPr bwMode="auto">
            <a:xfrm rot="5400000">
              <a:off x="4053682" y="-732631"/>
              <a:ext cx="836612" cy="3111500"/>
              <a:chOff x="92075" y="3773488"/>
              <a:chExt cx="692150" cy="754062"/>
            </a:xfrm>
          </p:grpSpPr>
          <p:sp>
            <p:nvSpPr>
              <p:cNvPr id="345" name="Freeform 85"/>
              <p:cNvSpPr>
                <a:spLocks/>
              </p:cNvSpPr>
              <p:nvPr/>
            </p:nvSpPr>
            <p:spPr bwMode="auto">
              <a:xfrm>
                <a:off x="99956" y="3773488"/>
                <a:ext cx="411087" cy="355486"/>
              </a:xfrm>
              <a:custGeom>
                <a:avLst/>
                <a:gdLst/>
                <a:ahLst/>
                <a:cxnLst>
                  <a:cxn ang="0">
                    <a:pos x="259" y="224"/>
                  </a:cxn>
                  <a:cxn ang="0">
                    <a:pos x="232" y="223"/>
                  </a:cxn>
                  <a:cxn ang="0">
                    <a:pos x="205" y="218"/>
                  </a:cxn>
                  <a:cxn ang="0">
                    <a:pos x="178" y="212"/>
                  </a:cxn>
                  <a:cxn ang="0">
                    <a:pos x="154" y="203"/>
                  </a:cxn>
                  <a:cxn ang="0">
                    <a:pos x="130" y="191"/>
                  </a:cxn>
                  <a:cxn ang="0">
                    <a:pos x="107" y="177"/>
                  </a:cxn>
                  <a:cxn ang="0">
                    <a:pos x="86" y="160"/>
                  </a:cxn>
                  <a:cxn ang="0">
                    <a:pos x="66" y="141"/>
                  </a:cxn>
                  <a:cxn ang="0">
                    <a:pos x="49" y="122"/>
                  </a:cxn>
                  <a:cxn ang="0">
                    <a:pos x="34" y="100"/>
                  </a:cxn>
                  <a:cxn ang="0">
                    <a:pos x="22" y="76"/>
                  </a:cxn>
                  <a:cxn ang="0">
                    <a:pos x="12" y="51"/>
                  </a:cxn>
                  <a:cxn ang="0">
                    <a:pos x="5" y="27"/>
                  </a:cxn>
                  <a:cxn ang="0">
                    <a:pos x="0" y="0"/>
                  </a:cxn>
                </a:cxnLst>
                <a:rect l="0" t="0" r="r" b="b"/>
                <a:pathLst>
                  <a:path w="259" h="224">
                    <a:moveTo>
                      <a:pt x="259" y="224"/>
                    </a:moveTo>
                    <a:lnTo>
                      <a:pt x="232" y="223"/>
                    </a:lnTo>
                    <a:lnTo>
                      <a:pt x="205" y="218"/>
                    </a:lnTo>
                    <a:lnTo>
                      <a:pt x="178" y="212"/>
                    </a:lnTo>
                    <a:lnTo>
                      <a:pt x="154" y="203"/>
                    </a:lnTo>
                    <a:lnTo>
                      <a:pt x="130" y="191"/>
                    </a:lnTo>
                    <a:lnTo>
                      <a:pt x="107" y="177"/>
                    </a:lnTo>
                    <a:lnTo>
                      <a:pt x="86" y="160"/>
                    </a:lnTo>
                    <a:lnTo>
                      <a:pt x="66" y="141"/>
                    </a:lnTo>
                    <a:lnTo>
                      <a:pt x="49" y="122"/>
                    </a:lnTo>
                    <a:lnTo>
                      <a:pt x="34" y="100"/>
                    </a:lnTo>
                    <a:lnTo>
                      <a:pt x="22" y="76"/>
                    </a:lnTo>
                    <a:lnTo>
                      <a:pt x="12" y="51"/>
                    </a:lnTo>
                    <a:lnTo>
                      <a:pt x="5" y="27"/>
                    </a:lnTo>
                    <a:lnTo>
                      <a:pt x="0" y="0"/>
                    </a:lnTo>
                  </a:path>
                </a:pathLst>
              </a:custGeom>
              <a:ln>
                <a:solidFill>
                  <a:srgbClr val="FF0000"/>
                </a:solidFill>
                <a:prstDash val="sysDash"/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>
                  <a:ln>
                    <a:solidFill>
                      <a:srgbClr val="FF0000"/>
                    </a:solidFill>
                  </a:ln>
                </a:endParaRPr>
              </a:p>
            </p:txBody>
          </p:sp>
          <p:sp>
            <p:nvSpPr>
              <p:cNvPr id="346" name="Freeform 86"/>
              <p:cNvSpPr>
                <a:spLocks/>
              </p:cNvSpPr>
              <p:nvPr/>
            </p:nvSpPr>
            <p:spPr bwMode="auto">
              <a:xfrm>
                <a:off x="92075" y="4395204"/>
                <a:ext cx="418967" cy="133500"/>
              </a:xfrm>
              <a:custGeom>
                <a:avLst/>
                <a:gdLst/>
                <a:ahLst/>
                <a:cxnLst>
                  <a:cxn ang="0">
                    <a:pos x="264" y="1"/>
                  </a:cxn>
                  <a:cxn ang="0">
                    <a:pos x="238" y="0"/>
                  </a:cxn>
                  <a:cxn ang="0">
                    <a:pos x="213" y="1"/>
                  </a:cxn>
                  <a:cxn ang="0">
                    <a:pos x="189" y="2"/>
                  </a:cxn>
                  <a:cxn ang="0">
                    <a:pos x="164" y="4"/>
                  </a:cxn>
                  <a:cxn ang="0">
                    <a:pos x="140" y="7"/>
                  </a:cxn>
                  <a:cxn ang="0">
                    <a:pos x="119" y="10"/>
                  </a:cxn>
                  <a:cxn ang="0">
                    <a:pos x="97" y="14"/>
                  </a:cxn>
                  <a:cxn ang="0">
                    <a:pos x="78" y="19"/>
                  </a:cxn>
                  <a:cxn ang="0">
                    <a:pos x="60" y="24"/>
                  </a:cxn>
                  <a:cxn ang="0">
                    <a:pos x="45" y="29"/>
                  </a:cxn>
                  <a:cxn ang="0">
                    <a:pos x="31" y="36"/>
                  </a:cxn>
                  <a:cxn ang="0">
                    <a:pos x="20" y="42"/>
                  </a:cxn>
                  <a:cxn ang="0">
                    <a:pos x="11" y="49"/>
                  </a:cxn>
                  <a:cxn ang="0">
                    <a:pos x="5" y="55"/>
                  </a:cxn>
                  <a:cxn ang="0">
                    <a:pos x="0" y="62"/>
                  </a:cxn>
                  <a:cxn ang="0">
                    <a:pos x="0" y="70"/>
                  </a:cxn>
                  <a:cxn ang="0">
                    <a:pos x="1" y="77"/>
                  </a:cxn>
                  <a:cxn ang="0">
                    <a:pos x="5" y="84"/>
                  </a:cxn>
                </a:cxnLst>
                <a:rect l="0" t="0" r="r" b="b"/>
                <a:pathLst>
                  <a:path w="264" h="84">
                    <a:moveTo>
                      <a:pt x="264" y="1"/>
                    </a:moveTo>
                    <a:lnTo>
                      <a:pt x="238" y="0"/>
                    </a:lnTo>
                    <a:lnTo>
                      <a:pt x="213" y="1"/>
                    </a:lnTo>
                    <a:lnTo>
                      <a:pt x="189" y="2"/>
                    </a:lnTo>
                    <a:lnTo>
                      <a:pt x="164" y="4"/>
                    </a:lnTo>
                    <a:lnTo>
                      <a:pt x="140" y="7"/>
                    </a:lnTo>
                    <a:lnTo>
                      <a:pt x="119" y="10"/>
                    </a:lnTo>
                    <a:lnTo>
                      <a:pt x="97" y="14"/>
                    </a:lnTo>
                    <a:lnTo>
                      <a:pt x="78" y="19"/>
                    </a:lnTo>
                    <a:lnTo>
                      <a:pt x="60" y="24"/>
                    </a:lnTo>
                    <a:lnTo>
                      <a:pt x="45" y="29"/>
                    </a:lnTo>
                    <a:lnTo>
                      <a:pt x="31" y="36"/>
                    </a:lnTo>
                    <a:lnTo>
                      <a:pt x="20" y="42"/>
                    </a:lnTo>
                    <a:lnTo>
                      <a:pt x="11" y="49"/>
                    </a:lnTo>
                    <a:lnTo>
                      <a:pt x="5" y="55"/>
                    </a:lnTo>
                    <a:lnTo>
                      <a:pt x="0" y="62"/>
                    </a:lnTo>
                    <a:lnTo>
                      <a:pt x="0" y="70"/>
                    </a:lnTo>
                    <a:lnTo>
                      <a:pt x="1" y="77"/>
                    </a:lnTo>
                    <a:lnTo>
                      <a:pt x="5" y="84"/>
                    </a:lnTo>
                  </a:path>
                </a:pathLst>
              </a:custGeom>
              <a:ln>
                <a:solidFill>
                  <a:srgbClr val="FF0000"/>
                </a:solidFill>
                <a:prstDash val="sysDash"/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>
                  <a:ln>
                    <a:solidFill>
                      <a:srgbClr val="FF0000"/>
                    </a:solidFill>
                  </a:ln>
                </a:endParaRPr>
              </a:p>
            </p:txBody>
          </p:sp>
          <p:sp>
            <p:nvSpPr>
              <p:cNvPr id="347" name="Line 87"/>
              <p:cNvSpPr>
                <a:spLocks noChangeShapeType="1"/>
              </p:cNvSpPr>
              <p:nvPr/>
            </p:nvSpPr>
            <p:spPr bwMode="auto">
              <a:xfrm>
                <a:off x="511042" y="4395974"/>
                <a:ext cx="1314" cy="131576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sysDash"/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>
                  <a:ln>
                    <a:solidFill>
                      <a:srgbClr val="FF0000"/>
                    </a:solidFill>
                  </a:ln>
                </a:endParaRPr>
              </a:p>
            </p:txBody>
          </p:sp>
          <p:sp>
            <p:nvSpPr>
              <p:cNvPr id="348" name="Line 88"/>
              <p:cNvSpPr>
                <a:spLocks noChangeShapeType="1"/>
              </p:cNvSpPr>
              <p:nvPr/>
            </p:nvSpPr>
            <p:spPr bwMode="auto">
              <a:xfrm flipV="1">
                <a:off x="511042" y="3963542"/>
                <a:ext cx="1314" cy="166586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sysDash"/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>
                  <a:ln>
                    <a:solidFill>
                      <a:srgbClr val="FF0000"/>
                    </a:solidFill>
                  </a:ln>
                </a:endParaRPr>
              </a:p>
            </p:txBody>
          </p:sp>
          <p:sp>
            <p:nvSpPr>
              <p:cNvPr id="349" name="Freeform 89"/>
              <p:cNvSpPr>
                <a:spLocks/>
              </p:cNvSpPr>
              <p:nvPr/>
            </p:nvSpPr>
            <p:spPr bwMode="auto">
              <a:xfrm>
                <a:off x="511042" y="3963542"/>
                <a:ext cx="273183" cy="5651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2" y="189"/>
                  </a:cxn>
                  <a:cxn ang="0">
                    <a:pos x="0" y="356"/>
                  </a:cxn>
                </a:cxnLst>
                <a:rect l="0" t="0" r="r" b="b"/>
                <a:pathLst>
                  <a:path w="172" h="356">
                    <a:moveTo>
                      <a:pt x="0" y="0"/>
                    </a:moveTo>
                    <a:lnTo>
                      <a:pt x="172" y="189"/>
                    </a:lnTo>
                    <a:lnTo>
                      <a:pt x="0" y="356"/>
                    </a:lnTo>
                  </a:path>
                </a:pathLst>
              </a:custGeom>
              <a:ln>
                <a:solidFill>
                  <a:srgbClr val="FF0000"/>
                </a:solidFill>
                <a:prstDash val="sysDash"/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>
                  <a:ln>
                    <a:solidFill>
                      <a:srgbClr val="FF0000"/>
                    </a:solidFill>
                  </a:ln>
                </a:endParaRPr>
              </a:p>
            </p:txBody>
          </p:sp>
        </p:grpSp>
        <p:grpSp>
          <p:nvGrpSpPr>
            <p:cNvPr id="350" name="Skupina 349"/>
            <p:cNvGrpSpPr>
              <a:grpSpLocks/>
            </p:cNvGrpSpPr>
            <p:nvPr/>
          </p:nvGrpSpPr>
          <p:grpSpPr bwMode="auto">
            <a:xfrm rot="5400000">
              <a:off x="3982244" y="-13493"/>
              <a:ext cx="835025" cy="3113087"/>
              <a:chOff x="92075" y="3773488"/>
              <a:chExt cx="692150" cy="754062"/>
            </a:xfrm>
          </p:grpSpPr>
          <p:sp>
            <p:nvSpPr>
              <p:cNvPr id="351" name="Freeform 85"/>
              <p:cNvSpPr>
                <a:spLocks/>
              </p:cNvSpPr>
              <p:nvPr/>
            </p:nvSpPr>
            <p:spPr bwMode="auto">
              <a:xfrm>
                <a:off x="99970" y="3773488"/>
                <a:ext cx="410553" cy="355690"/>
              </a:xfrm>
              <a:custGeom>
                <a:avLst/>
                <a:gdLst/>
                <a:ahLst/>
                <a:cxnLst>
                  <a:cxn ang="0">
                    <a:pos x="259" y="224"/>
                  </a:cxn>
                  <a:cxn ang="0">
                    <a:pos x="232" y="223"/>
                  </a:cxn>
                  <a:cxn ang="0">
                    <a:pos x="205" y="218"/>
                  </a:cxn>
                  <a:cxn ang="0">
                    <a:pos x="178" y="212"/>
                  </a:cxn>
                  <a:cxn ang="0">
                    <a:pos x="154" y="203"/>
                  </a:cxn>
                  <a:cxn ang="0">
                    <a:pos x="130" y="191"/>
                  </a:cxn>
                  <a:cxn ang="0">
                    <a:pos x="107" y="177"/>
                  </a:cxn>
                  <a:cxn ang="0">
                    <a:pos x="86" y="160"/>
                  </a:cxn>
                  <a:cxn ang="0">
                    <a:pos x="66" y="141"/>
                  </a:cxn>
                  <a:cxn ang="0">
                    <a:pos x="49" y="122"/>
                  </a:cxn>
                  <a:cxn ang="0">
                    <a:pos x="34" y="100"/>
                  </a:cxn>
                  <a:cxn ang="0">
                    <a:pos x="22" y="76"/>
                  </a:cxn>
                  <a:cxn ang="0">
                    <a:pos x="12" y="51"/>
                  </a:cxn>
                  <a:cxn ang="0">
                    <a:pos x="5" y="27"/>
                  </a:cxn>
                  <a:cxn ang="0">
                    <a:pos x="0" y="0"/>
                  </a:cxn>
                </a:cxnLst>
                <a:rect l="0" t="0" r="r" b="b"/>
                <a:pathLst>
                  <a:path w="259" h="224">
                    <a:moveTo>
                      <a:pt x="259" y="224"/>
                    </a:moveTo>
                    <a:lnTo>
                      <a:pt x="232" y="223"/>
                    </a:lnTo>
                    <a:lnTo>
                      <a:pt x="205" y="218"/>
                    </a:lnTo>
                    <a:lnTo>
                      <a:pt x="178" y="212"/>
                    </a:lnTo>
                    <a:lnTo>
                      <a:pt x="154" y="203"/>
                    </a:lnTo>
                    <a:lnTo>
                      <a:pt x="130" y="191"/>
                    </a:lnTo>
                    <a:lnTo>
                      <a:pt x="107" y="177"/>
                    </a:lnTo>
                    <a:lnTo>
                      <a:pt x="86" y="160"/>
                    </a:lnTo>
                    <a:lnTo>
                      <a:pt x="66" y="141"/>
                    </a:lnTo>
                    <a:lnTo>
                      <a:pt x="49" y="122"/>
                    </a:lnTo>
                    <a:lnTo>
                      <a:pt x="34" y="100"/>
                    </a:lnTo>
                    <a:lnTo>
                      <a:pt x="22" y="76"/>
                    </a:lnTo>
                    <a:lnTo>
                      <a:pt x="12" y="51"/>
                    </a:lnTo>
                    <a:lnTo>
                      <a:pt x="5" y="27"/>
                    </a:lnTo>
                    <a:lnTo>
                      <a:pt x="0" y="0"/>
                    </a:lnTo>
                  </a:path>
                </a:pathLst>
              </a:custGeom>
              <a:ln>
                <a:solidFill>
                  <a:srgbClr val="FF0000"/>
                </a:solidFill>
                <a:prstDash val="sysDash"/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>
                  <a:ln>
                    <a:solidFill>
                      <a:srgbClr val="FF0000"/>
                    </a:solidFill>
                  </a:ln>
                </a:endParaRPr>
              </a:p>
            </p:txBody>
          </p:sp>
          <p:sp>
            <p:nvSpPr>
              <p:cNvPr id="352" name="Freeform 86"/>
              <p:cNvSpPr>
                <a:spLocks/>
              </p:cNvSpPr>
              <p:nvPr/>
            </p:nvSpPr>
            <p:spPr bwMode="auto">
              <a:xfrm>
                <a:off x="92075" y="4394119"/>
                <a:ext cx="418448" cy="133432"/>
              </a:xfrm>
              <a:custGeom>
                <a:avLst/>
                <a:gdLst/>
                <a:ahLst/>
                <a:cxnLst>
                  <a:cxn ang="0">
                    <a:pos x="264" y="1"/>
                  </a:cxn>
                  <a:cxn ang="0">
                    <a:pos x="238" y="0"/>
                  </a:cxn>
                  <a:cxn ang="0">
                    <a:pos x="213" y="1"/>
                  </a:cxn>
                  <a:cxn ang="0">
                    <a:pos x="189" y="2"/>
                  </a:cxn>
                  <a:cxn ang="0">
                    <a:pos x="164" y="4"/>
                  </a:cxn>
                  <a:cxn ang="0">
                    <a:pos x="140" y="7"/>
                  </a:cxn>
                  <a:cxn ang="0">
                    <a:pos x="119" y="10"/>
                  </a:cxn>
                  <a:cxn ang="0">
                    <a:pos x="97" y="14"/>
                  </a:cxn>
                  <a:cxn ang="0">
                    <a:pos x="78" y="19"/>
                  </a:cxn>
                  <a:cxn ang="0">
                    <a:pos x="60" y="24"/>
                  </a:cxn>
                  <a:cxn ang="0">
                    <a:pos x="45" y="29"/>
                  </a:cxn>
                  <a:cxn ang="0">
                    <a:pos x="31" y="36"/>
                  </a:cxn>
                  <a:cxn ang="0">
                    <a:pos x="20" y="42"/>
                  </a:cxn>
                  <a:cxn ang="0">
                    <a:pos x="11" y="49"/>
                  </a:cxn>
                  <a:cxn ang="0">
                    <a:pos x="5" y="55"/>
                  </a:cxn>
                  <a:cxn ang="0">
                    <a:pos x="0" y="62"/>
                  </a:cxn>
                  <a:cxn ang="0">
                    <a:pos x="0" y="70"/>
                  </a:cxn>
                  <a:cxn ang="0">
                    <a:pos x="1" y="77"/>
                  </a:cxn>
                  <a:cxn ang="0">
                    <a:pos x="5" y="84"/>
                  </a:cxn>
                </a:cxnLst>
                <a:rect l="0" t="0" r="r" b="b"/>
                <a:pathLst>
                  <a:path w="264" h="84">
                    <a:moveTo>
                      <a:pt x="264" y="1"/>
                    </a:moveTo>
                    <a:lnTo>
                      <a:pt x="238" y="0"/>
                    </a:lnTo>
                    <a:lnTo>
                      <a:pt x="213" y="1"/>
                    </a:lnTo>
                    <a:lnTo>
                      <a:pt x="189" y="2"/>
                    </a:lnTo>
                    <a:lnTo>
                      <a:pt x="164" y="4"/>
                    </a:lnTo>
                    <a:lnTo>
                      <a:pt x="140" y="7"/>
                    </a:lnTo>
                    <a:lnTo>
                      <a:pt x="119" y="10"/>
                    </a:lnTo>
                    <a:lnTo>
                      <a:pt x="97" y="14"/>
                    </a:lnTo>
                    <a:lnTo>
                      <a:pt x="78" y="19"/>
                    </a:lnTo>
                    <a:lnTo>
                      <a:pt x="60" y="24"/>
                    </a:lnTo>
                    <a:lnTo>
                      <a:pt x="45" y="29"/>
                    </a:lnTo>
                    <a:lnTo>
                      <a:pt x="31" y="36"/>
                    </a:lnTo>
                    <a:lnTo>
                      <a:pt x="20" y="42"/>
                    </a:lnTo>
                    <a:lnTo>
                      <a:pt x="11" y="49"/>
                    </a:lnTo>
                    <a:lnTo>
                      <a:pt x="5" y="55"/>
                    </a:lnTo>
                    <a:lnTo>
                      <a:pt x="0" y="62"/>
                    </a:lnTo>
                    <a:lnTo>
                      <a:pt x="0" y="70"/>
                    </a:lnTo>
                    <a:lnTo>
                      <a:pt x="1" y="77"/>
                    </a:lnTo>
                    <a:lnTo>
                      <a:pt x="5" y="84"/>
                    </a:lnTo>
                  </a:path>
                </a:pathLst>
              </a:custGeom>
              <a:ln>
                <a:solidFill>
                  <a:srgbClr val="FF0000"/>
                </a:solidFill>
                <a:prstDash val="sysDash"/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>
                  <a:ln>
                    <a:solidFill>
                      <a:srgbClr val="FF0000"/>
                    </a:solidFill>
                  </a:ln>
                </a:endParaRPr>
              </a:p>
            </p:txBody>
          </p:sp>
          <p:sp>
            <p:nvSpPr>
              <p:cNvPr id="353" name="Line 87"/>
              <p:cNvSpPr>
                <a:spLocks noChangeShapeType="1"/>
              </p:cNvSpPr>
              <p:nvPr/>
            </p:nvSpPr>
            <p:spPr bwMode="auto">
              <a:xfrm>
                <a:off x="510524" y="4395657"/>
                <a:ext cx="2632" cy="131893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sysDash"/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>
                  <a:ln>
                    <a:solidFill>
                      <a:srgbClr val="FF0000"/>
                    </a:solidFill>
                  </a:ln>
                </a:endParaRPr>
              </a:p>
            </p:txBody>
          </p:sp>
          <p:sp>
            <p:nvSpPr>
              <p:cNvPr id="354" name="Line 88"/>
              <p:cNvSpPr>
                <a:spLocks noChangeShapeType="1"/>
              </p:cNvSpPr>
              <p:nvPr/>
            </p:nvSpPr>
            <p:spPr bwMode="auto">
              <a:xfrm flipV="1">
                <a:off x="510523" y="3961138"/>
                <a:ext cx="2632" cy="166886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sysDash"/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>
                  <a:ln>
                    <a:solidFill>
                      <a:srgbClr val="FF0000"/>
                    </a:solidFill>
                  </a:ln>
                </a:endParaRPr>
              </a:p>
            </p:txBody>
          </p:sp>
          <p:sp>
            <p:nvSpPr>
              <p:cNvPr id="355" name="Freeform 89"/>
              <p:cNvSpPr>
                <a:spLocks/>
              </p:cNvSpPr>
              <p:nvPr/>
            </p:nvSpPr>
            <p:spPr bwMode="auto">
              <a:xfrm>
                <a:off x="510523" y="3961138"/>
                <a:ext cx="273702" cy="56525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2" y="189"/>
                  </a:cxn>
                  <a:cxn ang="0">
                    <a:pos x="0" y="356"/>
                  </a:cxn>
                </a:cxnLst>
                <a:rect l="0" t="0" r="r" b="b"/>
                <a:pathLst>
                  <a:path w="172" h="356">
                    <a:moveTo>
                      <a:pt x="0" y="0"/>
                    </a:moveTo>
                    <a:lnTo>
                      <a:pt x="172" y="189"/>
                    </a:lnTo>
                    <a:lnTo>
                      <a:pt x="0" y="356"/>
                    </a:lnTo>
                  </a:path>
                </a:pathLst>
              </a:custGeom>
              <a:ln>
                <a:solidFill>
                  <a:srgbClr val="FF0000"/>
                </a:solidFill>
                <a:prstDash val="sysDash"/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>
                  <a:ln>
                    <a:solidFill>
                      <a:srgbClr val="FF0000"/>
                    </a:solidFill>
                  </a:ln>
                </a:endParaRPr>
              </a:p>
            </p:txBody>
          </p:sp>
        </p:grpSp>
        <p:grpSp>
          <p:nvGrpSpPr>
            <p:cNvPr id="356" name="Skupina 355"/>
            <p:cNvGrpSpPr>
              <a:grpSpLocks/>
            </p:cNvGrpSpPr>
            <p:nvPr/>
          </p:nvGrpSpPr>
          <p:grpSpPr bwMode="auto">
            <a:xfrm rot="5400000">
              <a:off x="3981450" y="706438"/>
              <a:ext cx="836613" cy="3113087"/>
              <a:chOff x="92075" y="3773488"/>
              <a:chExt cx="692150" cy="754062"/>
            </a:xfrm>
          </p:grpSpPr>
          <p:sp>
            <p:nvSpPr>
              <p:cNvPr id="357" name="Freeform 85"/>
              <p:cNvSpPr>
                <a:spLocks/>
              </p:cNvSpPr>
              <p:nvPr/>
            </p:nvSpPr>
            <p:spPr bwMode="auto">
              <a:xfrm>
                <a:off x="99955" y="3773488"/>
                <a:ext cx="411087" cy="355690"/>
              </a:xfrm>
              <a:custGeom>
                <a:avLst/>
                <a:gdLst/>
                <a:ahLst/>
                <a:cxnLst>
                  <a:cxn ang="0">
                    <a:pos x="259" y="224"/>
                  </a:cxn>
                  <a:cxn ang="0">
                    <a:pos x="232" y="223"/>
                  </a:cxn>
                  <a:cxn ang="0">
                    <a:pos x="205" y="218"/>
                  </a:cxn>
                  <a:cxn ang="0">
                    <a:pos x="178" y="212"/>
                  </a:cxn>
                  <a:cxn ang="0">
                    <a:pos x="154" y="203"/>
                  </a:cxn>
                  <a:cxn ang="0">
                    <a:pos x="130" y="191"/>
                  </a:cxn>
                  <a:cxn ang="0">
                    <a:pos x="107" y="177"/>
                  </a:cxn>
                  <a:cxn ang="0">
                    <a:pos x="86" y="160"/>
                  </a:cxn>
                  <a:cxn ang="0">
                    <a:pos x="66" y="141"/>
                  </a:cxn>
                  <a:cxn ang="0">
                    <a:pos x="49" y="122"/>
                  </a:cxn>
                  <a:cxn ang="0">
                    <a:pos x="34" y="100"/>
                  </a:cxn>
                  <a:cxn ang="0">
                    <a:pos x="22" y="76"/>
                  </a:cxn>
                  <a:cxn ang="0">
                    <a:pos x="12" y="51"/>
                  </a:cxn>
                  <a:cxn ang="0">
                    <a:pos x="5" y="27"/>
                  </a:cxn>
                  <a:cxn ang="0">
                    <a:pos x="0" y="0"/>
                  </a:cxn>
                </a:cxnLst>
                <a:rect l="0" t="0" r="r" b="b"/>
                <a:pathLst>
                  <a:path w="259" h="224">
                    <a:moveTo>
                      <a:pt x="259" y="224"/>
                    </a:moveTo>
                    <a:lnTo>
                      <a:pt x="232" y="223"/>
                    </a:lnTo>
                    <a:lnTo>
                      <a:pt x="205" y="218"/>
                    </a:lnTo>
                    <a:lnTo>
                      <a:pt x="178" y="212"/>
                    </a:lnTo>
                    <a:lnTo>
                      <a:pt x="154" y="203"/>
                    </a:lnTo>
                    <a:lnTo>
                      <a:pt x="130" y="191"/>
                    </a:lnTo>
                    <a:lnTo>
                      <a:pt x="107" y="177"/>
                    </a:lnTo>
                    <a:lnTo>
                      <a:pt x="86" y="160"/>
                    </a:lnTo>
                    <a:lnTo>
                      <a:pt x="66" y="141"/>
                    </a:lnTo>
                    <a:lnTo>
                      <a:pt x="49" y="122"/>
                    </a:lnTo>
                    <a:lnTo>
                      <a:pt x="34" y="100"/>
                    </a:lnTo>
                    <a:lnTo>
                      <a:pt x="22" y="76"/>
                    </a:lnTo>
                    <a:lnTo>
                      <a:pt x="12" y="51"/>
                    </a:lnTo>
                    <a:lnTo>
                      <a:pt x="5" y="27"/>
                    </a:lnTo>
                    <a:lnTo>
                      <a:pt x="0" y="0"/>
                    </a:lnTo>
                  </a:path>
                </a:pathLst>
              </a:custGeom>
              <a:ln>
                <a:solidFill>
                  <a:srgbClr val="FF0000"/>
                </a:solidFill>
                <a:prstDash val="sysDash"/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>
                  <a:ln>
                    <a:solidFill>
                      <a:srgbClr val="FF0000"/>
                    </a:solidFill>
                  </a:ln>
                </a:endParaRPr>
              </a:p>
            </p:txBody>
          </p:sp>
          <p:sp>
            <p:nvSpPr>
              <p:cNvPr id="358" name="Freeform 86"/>
              <p:cNvSpPr>
                <a:spLocks/>
              </p:cNvSpPr>
              <p:nvPr/>
            </p:nvSpPr>
            <p:spPr bwMode="auto">
              <a:xfrm>
                <a:off x="92075" y="4394119"/>
                <a:ext cx="418968" cy="133432"/>
              </a:xfrm>
              <a:custGeom>
                <a:avLst/>
                <a:gdLst/>
                <a:ahLst/>
                <a:cxnLst>
                  <a:cxn ang="0">
                    <a:pos x="264" y="1"/>
                  </a:cxn>
                  <a:cxn ang="0">
                    <a:pos x="238" y="0"/>
                  </a:cxn>
                  <a:cxn ang="0">
                    <a:pos x="213" y="1"/>
                  </a:cxn>
                  <a:cxn ang="0">
                    <a:pos x="189" y="2"/>
                  </a:cxn>
                  <a:cxn ang="0">
                    <a:pos x="164" y="4"/>
                  </a:cxn>
                  <a:cxn ang="0">
                    <a:pos x="140" y="7"/>
                  </a:cxn>
                  <a:cxn ang="0">
                    <a:pos x="119" y="10"/>
                  </a:cxn>
                  <a:cxn ang="0">
                    <a:pos x="97" y="14"/>
                  </a:cxn>
                  <a:cxn ang="0">
                    <a:pos x="78" y="19"/>
                  </a:cxn>
                  <a:cxn ang="0">
                    <a:pos x="60" y="24"/>
                  </a:cxn>
                  <a:cxn ang="0">
                    <a:pos x="45" y="29"/>
                  </a:cxn>
                  <a:cxn ang="0">
                    <a:pos x="31" y="36"/>
                  </a:cxn>
                  <a:cxn ang="0">
                    <a:pos x="20" y="42"/>
                  </a:cxn>
                  <a:cxn ang="0">
                    <a:pos x="11" y="49"/>
                  </a:cxn>
                  <a:cxn ang="0">
                    <a:pos x="5" y="55"/>
                  </a:cxn>
                  <a:cxn ang="0">
                    <a:pos x="0" y="62"/>
                  </a:cxn>
                  <a:cxn ang="0">
                    <a:pos x="0" y="70"/>
                  </a:cxn>
                  <a:cxn ang="0">
                    <a:pos x="1" y="77"/>
                  </a:cxn>
                  <a:cxn ang="0">
                    <a:pos x="5" y="84"/>
                  </a:cxn>
                </a:cxnLst>
                <a:rect l="0" t="0" r="r" b="b"/>
                <a:pathLst>
                  <a:path w="264" h="84">
                    <a:moveTo>
                      <a:pt x="264" y="1"/>
                    </a:moveTo>
                    <a:lnTo>
                      <a:pt x="238" y="0"/>
                    </a:lnTo>
                    <a:lnTo>
                      <a:pt x="213" y="1"/>
                    </a:lnTo>
                    <a:lnTo>
                      <a:pt x="189" y="2"/>
                    </a:lnTo>
                    <a:lnTo>
                      <a:pt x="164" y="4"/>
                    </a:lnTo>
                    <a:lnTo>
                      <a:pt x="140" y="7"/>
                    </a:lnTo>
                    <a:lnTo>
                      <a:pt x="119" y="10"/>
                    </a:lnTo>
                    <a:lnTo>
                      <a:pt x="97" y="14"/>
                    </a:lnTo>
                    <a:lnTo>
                      <a:pt x="78" y="19"/>
                    </a:lnTo>
                    <a:lnTo>
                      <a:pt x="60" y="24"/>
                    </a:lnTo>
                    <a:lnTo>
                      <a:pt x="45" y="29"/>
                    </a:lnTo>
                    <a:lnTo>
                      <a:pt x="31" y="36"/>
                    </a:lnTo>
                    <a:lnTo>
                      <a:pt x="20" y="42"/>
                    </a:lnTo>
                    <a:lnTo>
                      <a:pt x="11" y="49"/>
                    </a:lnTo>
                    <a:lnTo>
                      <a:pt x="5" y="55"/>
                    </a:lnTo>
                    <a:lnTo>
                      <a:pt x="0" y="62"/>
                    </a:lnTo>
                    <a:lnTo>
                      <a:pt x="0" y="70"/>
                    </a:lnTo>
                    <a:lnTo>
                      <a:pt x="1" y="77"/>
                    </a:lnTo>
                    <a:lnTo>
                      <a:pt x="5" y="84"/>
                    </a:lnTo>
                  </a:path>
                </a:pathLst>
              </a:custGeom>
              <a:ln>
                <a:solidFill>
                  <a:srgbClr val="FF0000"/>
                </a:solidFill>
                <a:prstDash val="sysDash"/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>
                  <a:ln>
                    <a:solidFill>
                      <a:srgbClr val="FF0000"/>
                    </a:solidFill>
                  </a:ln>
                </a:endParaRPr>
              </a:p>
            </p:txBody>
          </p:sp>
          <p:sp>
            <p:nvSpPr>
              <p:cNvPr id="359" name="Line 87"/>
              <p:cNvSpPr>
                <a:spLocks noChangeShapeType="1"/>
              </p:cNvSpPr>
              <p:nvPr/>
            </p:nvSpPr>
            <p:spPr bwMode="auto">
              <a:xfrm>
                <a:off x="511043" y="4395657"/>
                <a:ext cx="1313" cy="131893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sysDash"/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>
                  <a:ln>
                    <a:solidFill>
                      <a:srgbClr val="FF0000"/>
                    </a:solidFill>
                  </a:ln>
                </a:endParaRPr>
              </a:p>
            </p:txBody>
          </p:sp>
          <p:sp>
            <p:nvSpPr>
              <p:cNvPr id="360" name="Line 88"/>
              <p:cNvSpPr>
                <a:spLocks noChangeShapeType="1"/>
              </p:cNvSpPr>
              <p:nvPr/>
            </p:nvSpPr>
            <p:spPr bwMode="auto">
              <a:xfrm flipV="1">
                <a:off x="511043" y="3961138"/>
                <a:ext cx="1313" cy="166886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sysDash"/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>
                  <a:ln>
                    <a:solidFill>
                      <a:srgbClr val="FF0000"/>
                    </a:solidFill>
                  </a:ln>
                </a:endParaRPr>
              </a:p>
            </p:txBody>
          </p:sp>
          <p:sp>
            <p:nvSpPr>
              <p:cNvPr id="361" name="Freeform 89"/>
              <p:cNvSpPr>
                <a:spLocks/>
              </p:cNvSpPr>
              <p:nvPr/>
            </p:nvSpPr>
            <p:spPr bwMode="auto">
              <a:xfrm>
                <a:off x="511042" y="3961138"/>
                <a:ext cx="273182" cy="56525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2" y="189"/>
                  </a:cxn>
                  <a:cxn ang="0">
                    <a:pos x="0" y="356"/>
                  </a:cxn>
                </a:cxnLst>
                <a:rect l="0" t="0" r="r" b="b"/>
                <a:pathLst>
                  <a:path w="172" h="356">
                    <a:moveTo>
                      <a:pt x="0" y="0"/>
                    </a:moveTo>
                    <a:lnTo>
                      <a:pt x="172" y="189"/>
                    </a:lnTo>
                    <a:lnTo>
                      <a:pt x="0" y="356"/>
                    </a:lnTo>
                  </a:path>
                </a:pathLst>
              </a:custGeom>
              <a:ln>
                <a:solidFill>
                  <a:srgbClr val="FF0000"/>
                </a:solidFill>
                <a:prstDash val="sysDash"/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>
                  <a:ln>
                    <a:solidFill>
                      <a:srgbClr val="FF0000"/>
                    </a:solidFill>
                  </a:ln>
                </a:endParaRPr>
              </a:p>
            </p:txBody>
          </p:sp>
        </p:grpSp>
        <p:grpSp>
          <p:nvGrpSpPr>
            <p:cNvPr id="362" name="Skupina 361"/>
            <p:cNvGrpSpPr>
              <a:grpSpLocks/>
            </p:cNvGrpSpPr>
            <p:nvPr/>
          </p:nvGrpSpPr>
          <p:grpSpPr bwMode="auto">
            <a:xfrm>
              <a:off x="6875463" y="5202238"/>
              <a:ext cx="441325" cy="1655762"/>
              <a:chOff x="5436096" y="3933056"/>
              <a:chExt cx="440390" cy="1656184"/>
            </a:xfrm>
          </p:grpSpPr>
          <p:sp>
            <p:nvSpPr>
              <p:cNvPr id="41037" name="TextovéPole 362"/>
              <p:cNvSpPr txBox="1">
                <a:spLocks noChangeArrowheads="1"/>
              </p:cNvSpPr>
              <p:nvPr/>
            </p:nvSpPr>
            <p:spPr bwMode="auto">
              <a:xfrm>
                <a:off x="5486636" y="4439704"/>
                <a:ext cx="38985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800">
                    <a:solidFill>
                      <a:srgbClr val="0000FF"/>
                    </a:solidFill>
                  </a:rPr>
                  <a:t>W</a:t>
                </a:r>
              </a:p>
            </p:txBody>
          </p:sp>
          <p:sp>
            <p:nvSpPr>
              <p:cNvPr id="364" name="Volný tvar 363"/>
              <p:cNvSpPr/>
              <p:nvPr/>
            </p:nvSpPr>
            <p:spPr>
              <a:xfrm>
                <a:off x="5436096" y="3933056"/>
                <a:ext cx="228116" cy="608167"/>
              </a:xfrm>
              <a:custGeom>
                <a:avLst/>
                <a:gdLst>
                  <a:gd name="connsiteX0" fmla="*/ 207389 w 227813"/>
                  <a:gd name="connsiteY0" fmla="*/ 449344 h 449344"/>
                  <a:gd name="connsiteX1" fmla="*/ 197962 w 227813"/>
                  <a:gd name="connsiteY1" fmla="*/ 72272 h 449344"/>
                  <a:gd name="connsiteX2" fmla="*/ 28280 w 227813"/>
                  <a:gd name="connsiteY2" fmla="*/ 15711 h 449344"/>
                  <a:gd name="connsiteX3" fmla="*/ 28280 w 227813"/>
                  <a:gd name="connsiteY3" fmla="*/ 15711 h 449344"/>
                  <a:gd name="connsiteX4" fmla="*/ 0 w 227813"/>
                  <a:gd name="connsiteY4" fmla="*/ 15711 h 449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7813" h="449344">
                    <a:moveTo>
                      <a:pt x="207389" y="449344"/>
                    </a:moveTo>
                    <a:cubicBezTo>
                      <a:pt x="217601" y="296944"/>
                      <a:pt x="227813" y="144544"/>
                      <a:pt x="197962" y="72272"/>
                    </a:cubicBezTo>
                    <a:cubicBezTo>
                      <a:pt x="168111" y="0"/>
                      <a:pt x="28280" y="15711"/>
                      <a:pt x="28280" y="15711"/>
                    </a:cubicBezTo>
                    <a:lnTo>
                      <a:pt x="28280" y="15711"/>
                    </a:lnTo>
                    <a:lnTo>
                      <a:pt x="0" y="15711"/>
                    </a:lnTo>
                  </a:path>
                </a:pathLst>
              </a:custGeom>
              <a:ln w="28575">
                <a:solidFill>
                  <a:srgbClr val="0000FF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solidFill>
                    <a:srgbClr val="0000FF"/>
                  </a:solidFill>
                </a:endParaRPr>
              </a:p>
            </p:txBody>
          </p:sp>
          <p:cxnSp>
            <p:nvCxnSpPr>
              <p:cNvPr id="365" name="Přímá spojovací šipka 364"/>
              <p:cNvCxnSpPr>
                <a:stCxn id="41037" idx="2"/>
              </p:cNvCxnSpPr>
              <p:nvPr/>
            </p:nvCxnSpPr>
            <p:spPr>
              <a:xfrm rot="5400000">
                <a:off x="5272797" y="5180400"/>
                <a:ext cx="779661" cy="38019"/>
              </a:xfrm>
              <a:prstGeom prst="straightConnector1">
                <a:avLst/>
              </a:prstGeom>
              <a:ln w="28575">
                <a:solidFill>
                  <a:srgbClr val="0000FF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6" name="Skupina 365"/>
            <p:cNvGrpSpPr>
              <a:grpSpLocks/>
            </p:cNvGrpSpPr>
            <p:nvPr/>
          </p:nvGrpSpPr>
          <p:grpSpPr bwMode="auto">
            <a:xfrm>
              <a:off x="5435600" y="6281738"/>
              <a:ext cx="1512888" cy="576262"/>
              <a:chOff x="5508104" y="4797152"/>
              <a:chExt cx="1512168" cy="576064"/>
            </a:xfrm>
          </p:grpSpPr>
          <p:sp>
            <p:nvSpPr>
              <p:cNvPr id="41027" name="Freeform 809"/>
              <p:cNvSpPr>
                <a:spLocks noChangeAspect="1"/>
              </p:cNvSpPr>
              <p:nvPr/>
            </p:nvSpPr>
            <p:spPr bwMode="auto">
              <a:xfrm rot="-5400000">
                <a:off x="5976156" y="4329100"/>
                <a:ext cx="576064" cy="1512168"/>
              </a:xfrm>
              <a:custGeom>
                <a:avLst/>
                <a:gdLst>
                  <a:gd name="T0" fmla="*/ 7940505 w 1431"/>
                  <a:gd name="T1" fmla="*/ 1253544694 h 1172"/>
                  <a:gd name="T2" fmla="*/ 47320175 w 1431"/>
                  <a:gd name="T3" fmla="*/ 1754629688 h 1172"/>
                  <a:gd name="T4" fmla="*/ 125106528 w 1431"/>
                  <a:gd name="T5" fmla="*/ 1904455603 h 1172"/>
                  <a:gd name="T6" fmla="*/ 213588509 w 1431"/>
                  <a:gd name="T7" fmla="*/ 1474954733 h 1172"/>
                  <a:gd name="T8" fmla="*/ 230928398 w 1431"/>
                  <a:gd name="T9" fmla="*/ 735812949 h 1172"/>
                  <a:gd name="T10" fmla="*/ 207916433 w 1431"/>
                  <a:gd name="T11" fmla="*/ 306310788 h 1172"/>
                  <a:gd name="T12" fmla="*/ 129319726 w 1431"/>
                  <a:gd name="T13" fmla="*/ 36623625 h 1172"/>
                  <a:gd name="T14" fmla="*/ 47320175 w 1431"/>
                  <a:gd name="T15" fmla="*/ 84902040 h 1172"/>
                  <a:gd name="T16" fmla="*/ 7940505 w 1431"/>
                  <a:gd name="T17" fmla="*/ 502749411 h 1172"/>
                  <a:gd name="T18" fmla="*/ 0 w 1431"/>
                  <a:gd name="T19" fmla="*/ 957221698 h 117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431" h="1172">
                    <a:moveTo>
                      <a:pt x="49" y="753"/>
                    </a:moveTo>
                    <a:cubicBezTo>
                      <a:pt x="90" y="803"/>
                      <a:pt x="172" y="989"/>
                      <a:pt x="292" y="1054"/>
                    </a:cubicBezTo>
                    <a:cubicBezTo>
                      <a:pt x="412" y="1119"/>
                      <a:pt x="601" y="1172"/>
                      <a:pt x="772" y="1144"/>
                    </a:cubicBezTo>
                    <a:cubicBezTo>
                      <a:pt x="943" y="1116"/>
                      <a:pt x="1209" y="1003"/>
                      <a:pt x="1318" y="886"/>
                    </a:cubicBezTo>
                    <a:cubicBezTo>
                      <a:pt x="1427" y="769"/>
                      <a:pt x="1431" y="560"/>
                      <a:pt x="1425" y="442"/>
                    </a:cubicBezTo>
                    <a:cubicBezTo>
                      <a:pt x="1420" y="325"/>
                      <a:pt x="1387" y="254"/>
                      <a:pt x="1283" y="184"/>
                    </a:cubicBezTo>
                    <a:cubicBezTo>
                      <a:pt x="1178" y="114"/>
                      <a:pt x="964" y="43"/>
                      <a:pt x="798" y="22"/>
                    </a:cubicBezTo>
                    <a:cubicBezTo>
                      <a:pt x="633" y="0"/>
                      <a:pt x="416" y="5"/>
                      <a:pt x="292" y="51"/>
                    </a:cubicBezTo>
                    <a:cubicBezTo>
                      <a:pt x="167" y="98"/>
                      <a:pt x="98" y="215"/>
                      <a:pt x="49" y="302"/>
                    </a:cubicBezTo>
                    <a:cubicBezTo>
                      <a:pt x="1" y="390"/>
                      <a:pt x="0" y="483"/>
                      <a:pt x="0" y="575"/>
                    </a:cubicBez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41028" name="Group 585"/>
              <p:cNvGrpSpPr>
                <a:grpSpLocks noChangeAspect="1"/>
              </p:cNvGrpSpPr>
              <p:nvPr/>
            </p:nvGrpSpPr>
            <p:grpSpPr bwMode="auto">
              <a:xfrm>
                <a:off x="6012160" y="4869160"/>
                <a:ext cx="517525" cy="368300"/>
                <a:chOff x="5460" y="3099"/>
                <a:chExt cx="910" cy="621"/>
              </a:xfrm>
            </p:grpSpPr>
            <p:grpSp>
              <p:nvGrpSpPr>
                <p:cNvPr id="41030" name="Group 586"/>
                <p:cNvGrpSpPr>
                  <a:grpSpLocks noChangeAspect="1"/>
                </p:cNvGrpSpPr>
                <p:nvPr/>
              </p:nvGrpSpPr>
              <p:grpSpPr bwMode="auto">
                <a:xfrm>
                  <a:off x="5460" y="3099"/>
                  <a:ext cx="907" cy="620"/>
                  <a:chOff x="12320" y="4307"/>
                  <a:chExt cx="907" cy="620"/>
                </a:xfrm>
              </p:grpSpPr>
              <p:grpSp>
                <p:nvGrpSpPr>
                  <p:cNvPr id="41033" name="Group 58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2320" y="4307"/>
                    <a:ext cx="907" cy="620"/>
                    <a:chOff x="4160" y="5267"/>
                    <a:chExt cx="1134" cy="775"/>
                  </a:xfrm>
                </p:grpSpPr>
                <p:sp>
                  <p:nvSpPr>
                    <p:cNvPr id="41035" name="Rectangle 58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160" y="5362"/>
                      <a:ext cx="1134" cy="68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prstDash val="sysDash"/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cs-CZ" altLang="cs-CZ" sz="1800"/>
                    </a:p>
                  </p:txBody>
                </p:sp>
                <p:sp>
                  <p:nvSpPr>
                    <p:cNvPr id="41036" name="Line 58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4737" y="5267"/>
                      <a:ext cx="0" cy="95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prstDash val="sys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41034" name="Freeform 590"/>
                  <p:cNvSpPr>
                    <a:spLocks noChangeAspect="1"/>
                  </p:cNvSpPr>
                  <p:nvPr/>
                </p:nvSpPr>
                <p:spPr bwMode="auto">
                  <a:xfrm>
                    <a:off x="12427" y="4499"/>
                    <a:ext cx="699" cy="292"/>
                  </a:xfrm>
                  <a:custGeom>
                    <a:avLst/>
                    <a:gdLst>
                      <a:gd name="T0" fmla="*/ 61 w 1382"/>
                      <a:gd name="T1" fmla="*/ 0 h 570"/>
                      <a:gd name="T2" fmla="*/ 1 w 1382"/>
                      <a:gd name="T3" fmla="*/ 77 h 570"/>
                      <a:gd name="T4" fmla="*/ 59 w 1382"/>
                      <a:gd name="T5" fmla="*/ 150 h 570"/>
                      <a:gd name="T6" fmla="*/ 295 w 1382"/>
                      <a:gd name="T7" fmla="*/ 150 h 570"/>
                      <a:gd name="T8" fmla="*/ 354 w 1382"/>
                      <a:gd name="T9" fmla="*/ 81 h 570"/>
                      <a:gd name="T10" fmla="*/ 295 w 1382"/>
                      <a:gd name="T11" fmla="*/ 0 h 570"/>
                      <a:gd name="T12" fmla="*/ 61 w 1382"/>
                      <a:gd name="T13" fmla="*/ 0 h 57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1382" h="570">
                        <a:moveTo>
                          <a:pt x="239" y="0"/>
                        </a:moveTo>
                        <a:cubicBezTo>
                          <a:pt x="47" y="49"/>
                          <a:pt x="4" y="198"/>
                          <a:pt x="2" y="293"/>
                        </a:cubicBezTo>
                        <a:cubicBezTo>
                          <a:pt x="0" y="388"/>
                          <a:pt x="38" y="524"/>
                          <a:pt x="230" y="570"/>
                        </a:cubicBezTo>
                        <a:lnTo>
                          <a:pt x="1154" y="570"/>
                        </a:lnTo>
                        <a:cubicBezTo>
                          <a:pt x="1346" y="526"/>
                          <a:pt x="1382" y="403"/>
                          <a:pt x="1382" y="308"/>
                        </a:cubicBezTo>
                        <a:cubicBezTo>
                          <a:pt x="1382" y="213"/>
                          <a:pt x="1344" y="51"/>
                          <a:pt x="1154" y="0"/>
                        </a:cubicBezTo>
                        <a:lnTo>
                          <a:pt x="239" y="0"/>
                        </a:lnTo>
                        <a:close/>
                      </a:path>
                    </a:pathLst>
                  </a:custGeom>
                  <a:noFill/>
                  <a:ln w="19050" cmpd="sng">
                    <a:solidFill>
                      <a:srgbClr val="0000FF"/>
                    </a:solidFill>
                    <a:prstDash val="sys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  <p:sp>
              <p:nvSpPr>
                <p:cNvPr id="41031" name="Line 59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460" y="3180"/>
                  <a:ext cx="910" cy="54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prstDash val="sys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1032" name="Line 592"/>
                <p:cNvSpPr>
                  <a:spLocks noChangeAspect="1" noChangeShapeType="1"/>
                </p:cNvSpPr>
                <p:nvPr/>
              </p:nvSpPr>
              <p:spPr bwMode="auto">
                <a:xfrm>
                  <a:off x="5460" y="3180"/>
                  <a:ext cx="910" cy="54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prstDash val="sys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41029" name="TextovéPole 368"/>
              <p:cNvSpPr txBox="1">
                <a:spLocks noChangeArrowheads="1"/>
              </p:cNvSpPr>
              <p:nvPr/>
            </p:nvSpPr>
            <p:spPr bwMode="auto">
              <a:xfrm>
                <a:off x="5796136" y="5013176"/>
                <a:ext cx="279244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400" b="1">
                    <a:solidFill>
                      <a:srgbClr val="0000FF"/>
                    </a:solidFill>
                  </a:rPr>
                  <a:t>C</a:t>
                </a:r>
              </a:p>
            </p:txBody>
          </p:sp>
        </p:grpSp>
        <p:grpSp>
          <p:nvGrpSpPr>
            <p:cNvPr id="377" name="Skupina 376"/>
            <p:cNvGrpSpPr>
              <a:grpSpLocks/>
            </p:cNvGrpSpPr>
            <p:nvPr/>
          </p:nvGrpSpPr>
          <p:grpSpPr bwMode="auto">
            <a:xfrm>
              <a:off x="2700338" y="4868863"/>
              <a:ext cx="439737" cy="1655762"/>
              <a:chOff x="5436096" y="3933056"/>
              <a:chExt cx="440390" cy="1656184"/>
            </a:xfrm>
          </p:grpSpPr>
          <p:sp>
            <p:nvSpPr>
              <p:cNvPr id="41024" name="TextovéPole 377"/>
              <p:cNvSpPr txBox="1">
                <a:spLocks noChangeArrowheads="1"/>
              </p:cNvSpPr>
              <p:nvPr/>
            </p:nvSpPr>
            <p:spPr bwMode="auto">
              <a:xfrm>
                <a:off x="5486636" y="4439704"/>
                <a:ext cx="38985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800">
                    <a:solidFill>
                      <a:srgbClr val="0000FF"/>
                    </a:solidFill>
                  </a:rPr>
                  <a:t>W</a:t>
                </a:r>
              </a:p>
            </p:txBody>
          </p:sp>
          <p:sp>
            <p:nvSpPr>
              <p:cNvPr id="379" name="Volný tvar 378"/>
              <p:cNvSpPr/>
              <p:nvPr/>
            </p:nvSpPr>
            <p:spPr>
              <a:xfrm>
                <a:off x="5436096" y="3933056"/>
                <a:ext cx="227349" cy="608167"/>
              </a:xfrm>
              <a:custGeom>
                <a:avLst/>
                <a:gdLst>
                  <a:gd name="connsiteX0" fmla="*/ 207389 w 227813"/>
                  <a:gd name="connsiteY0" fmla="*/ 449344 h 449344"/>
                  <a:gd name="connsiteX1" fmla="*/ 197962 w 227813"/>
                  <a:gd name="connsiteY1" fmla="*/ 72272 h 449344"/>
                  <a:gd name="connsiteX2" fmla="*/ 28280 w 227813"/>
                  <a:gd name="connsiteY2" fmla="*/ 15711 h 449344"/>
                  <a:gd name="connsiteX3" fmla="*/ 28280 w 227813"/>
                  <a:gd name="connsiteY3" fmla="*/ 15711 h 449344"/>
                  <a:gd name="connsiteX4" fmla="*/ 0 w 227813"/>
                  <a:gd name="connsiteY4" fmla="*/ 15711 h 449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7813" h="449344">
                    <a:moveTo>
                      <a:pt x="207389" y="449344"/>
                    </a:moveTo>
                    <a:cubicBezTo>
                      <a:pt x="217601" y="296944"/>
                      <a:pt x="227813" y="144544"/>
                      <a:pt x="197962" y="72272"/>
                    </a:cubicBezTo>
                    <a:cubicBezTo>
                      <a:pt x="168111" y="0"/>
                      <a:pt x="28280" y="15711"/>
                      <a:pt x="28280" y="15711"/>
                    </a:cubicBezTo>
                    <a:lnTo>
                      <a:pt x="28280" y="15711"/>
                    </a:lnTo>
                    <a:lnTo>
                      <a:pt x="0" y="15711"/>
                    </a:lnTo>
                  </a:path>
                </a:pathLst>
              </a:custGeom>
              <a:ln w="28575">
                <a:solidFill>
                  <a:srgbClr val="0000FF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solidFill>
                    <a:srgbClr val="0000FF"/>
                  </a:solidFill>
                </a:endParaRPr>
              </a:p>
            </p:txBody>
          </p:sp>
          <p:cxnSp>
            <p:nvCxnSpPr>
              <p:cNvPr id="380" name="Přímá spojovací šipka 379"/>
              <p:cNvCxnSpPr>
                <a:stCxn id="41024" idx="2"/>
              </p:cNvCxnSpPr>
              <p:nvPr/>
            </p:nvCxnSpPr>
            <p:spPr>
              <a:xfrm rot="5400000">
                <a:off x="5272025" y="5180331"/>
                <a:ext cx="779661" cy="38157"/>
              </a:xfrm>
              <a:prstGeom prst="straightConnector1">
                <a:avLst/>
              </a:prstGeom>
              <a:ln w="28575">
                <a:solidFill>
                  <a:srgbClr val="0000FF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1" name="Skupina 380"/>
            <p:cNvGrpSpPr>
              <a:grpSpLocks/>
            </p:cNvGrpSpPr>
            <p:nvPr/>
          </p:nvGrpSpPr>
          <p:grpSpPr bwMode="auto">
            <a:xfrm>
              <a:off x="1331913" y="6165850"/>
              <a:ext cx="1511300" cy="576263"/>
              <a:chOff x="1259632" y="4653136"/>
              <a:chExt cx="1512168" cy="576064"/>
            </a:xfrm>
          </p:grpSpPr>
          <p:sp>
            <p:nvSpPr>
              <p:cNvPr id="41014" name="Freeform 809"/>
              <p:cNvSpPr>
                <a:spLocks noChangeAspect="1"/>
              </p:cNvSpPr>
              <p:nvPr/>
            </p:nvSpPr>
            <p:spPr bwMode="auto">
              <a:xfrm rot="-5400000">
                <a:off x="1727684" y="4185084"/>
                <a:ext cx="576064" cy="1512168"/>
              </a:xfrm>
              <a:custGeom>
                <a:avLst/>
                <a:gdLst>
                  <a:gd name="T0" fmla="*/ 7940505 w 1431"/>
                  <a:gd name="T1" fmla="*/ 1253544694 h 1172"/>
                  <a:gd name="T2" fmla="*/ 47320175 w 1431"/>
                  <a:gd name="T3" fmla="*/ 1754629688 h 1172"/>
                  <a:gd name="T4" fmla="*/ 125106528 w 1431"/>
                  <a:gd name="T5" fmla="*/ 1904455603 h 1172"/>
                  <a:gd name="T6" fmla="*/ 213588509 w 1431"/>
                  <a:gd name="T7" fmla="*/ 1474954733 h 1172"/>
                  <a:gd name="T8" fmla="*/ 230928398 w 1431"/>
                  <a:gd name="T9" fmla="*/ 735812949 h 1172"/>
                  <a:gd name="T10" fmla="*/ 207916433 w 1431"/>
                  <a:gd name="T11" fmla="*/ 306310788 h 1172"/>
                  <a:gd name="T12" fmla="*/ 129319726 w 1431"/>
                  <a:gd name="T13" fmla="*/ 36623625 h 1172"/>
                  <a:gd name="T14" fmla="*/ 47320175 w 1431"/>
                  <a:gd name="T15" fmla="*/ 84902040 h 1172"/>
                  <a:gd name="T16" fmla="*/ 7940505 w 1431"/>
                  <a:gd name="T17" fmla="*/ 502749411 h 1172"/>
                  <a:gd name="T18" fmla="*/ 0 w 1431"/>
                  <a:gd name="T19" fmla="*/ 957221698 h 117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431" h="1172">
                    <a:moveTo>
                      <a:pt x="49" y="753"/>
                    </a:moveTo>
                    <a:cubicBezTo>
                      <a:pt x="90" y="803"/>
                      <a:pt x="172" y="989"/>
                      <a:pt x="292" y="1054"/>
                    </a:cubicBezTo>
                    <a:cubicBezTo>
                      <a:pt x="412" y="1119"/>
                      <a:pt x="601" y="1172"/>
                      <a:pt x="772" y="1144"/>
                    </a:cubicBezTo>
                    <a:cubicBezTo>
                      <a:pt x="943" y="1116"/>
                      <a:pt x="1209" y="1003"/>
                      <a:pt x="1318" y="886"/>
                    </a:cubicBezTo>
                    <a:cubicBezTo>
                      <a:pt x="1427" y="769"/>
                      <a:pt x="1431" y="560"/>
                      <a:pt x="1425" y="442"/>
                    </a:cubicBezTo>
                    <a:cubicBezTo>
                      <a:pt x="1420" y="325"/>
                      <a:pt x="1387" y="254"/>
                      <a:pt x="1283" y="184"/>
                    </a:cubicBezTo>
                    <a:cubicBezTo>
                      <a:pt x="1178" y="114"/>
                      <a:pt x="964" y="43"/>
                      <a:pt x="798" y="22"/>
                    </a:cubicBezTo>
                    <a:cubicBezTo>
                      <a:pt x="633" y="0"/>
                      <a:pt x="416" y="5"/>
                      <a:pt x="292" y="51"/>
                    </a:cubicBezTo>
                    <a:cubicBezTo>
                      <a:pt x="167" y="98"/>
                      <a:pt x="98" y="215"/>
                      <a:pt x="49" y="302"/>
                    </a:cubicBezTo>
                    <a:cubicBezTo>
                      <a:pt x="1" y="390"/>
                      <a:pt x="0" y="483"/>
                      <a:pt x="0" y="575"/>
                    </a:cubicBez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41015" name="Group 585"/>
              <p:cNvGrpSpPr>
                <a:grpSpLocks noChangeAspect="1"/>
              </p:cNvGrpSpPr>
              <p:nvPr/>
            </p:nvGrpSpPr>
            <p:grpSpPr bwMode="auto">
              <a:xfrm>
                <a:off x="1763688" y="4725144"/>
                <a:ext cx="517525" cy="368300"/>
                <a:chOff x="5460" y="3099"/>
                <a:chExt cx="910" cy="621"/>
              </a:xfrm>
            </p:grpSpPr>
            <p:grpSp>
              <p:nvGrpSpPr>
                <p:cNvPr id="41017" name="Group 586"/>
                <p:cNvGrpSpPr>
                  <a:grpSpLocks noChangeAspect="1"/>
                </p:cNvGrpSpPr>
                <p:nvPr/>
              </p:nvGrpSpPr>
              <p:grpSpPr bwMode="auto">
                <a:xfrm>
                  <a:off x="5460" y="3099"/>
                  <a:ext cx="907" cy="620"/>
                  <a:chOff x="12320" y="4307"/>
                  <a:chExt cx="907" cy="620"/>
                </a:xfrm>
              </p:grpSpPr>
              <p:grpSp>
                <p:nvGrpSpPr>
                  <p:cNvPr id="41020" name="Group 58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2320" y="4307"/>
                    <a:ext cx="907" cy="620"/>
                    <a:chOff x="4160" y="5267"/>
                    <a:chExt cx="1134" cy="775"/>
                  </a:xfrm>
                </p:grpSpPr>
                <p:sp>
                  <p:nvSpPr>
                    <p:cNvPr id="41022" name="Rectangle 58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160" y="5362"/>
                      <a:ext cx="1134" cy="68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prstDash val="sysDash"/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cs-CZ" altLang="cs-CZ" sz="1800"/>
                    </a:p>
                  </p:txBody>
                </p:sp>
                <p:sp>
                  <p:nvSpPr>
                    <p:cNvPr id="41023" name="Line 58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4737" y="5267"/>
                      <a:ext cx="0" cy="95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prstDash val="sys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41021" name="Freeform 590"/>
                  <p:cNvSpPr>
                    <a:spLocks noChangeAspect="1"/>
                  </p:cNvSpPr>
                  <p:nvPr/>
                </p:nvSpPr>
                <p:spPr bwMode="auto">
                  <a:xfrm>
                    <a:off x="12427" y="4499"/>
                    <a:ext cx="699" cy="292"/>
                  </a:xfrm>
                  <a:custGeom>
                    <a:avLst/>
                    <a:gdLst>
                      <a:gd name="T0" fmla="*/ 61 w 1382"/>
                      <a:gd name="T1" fmla="*/ 0 h 570"/>
                      <a:gd name="T2" fmla="*/ 1 w 1382"/>
                      <a:gd name="T3" fmla="*/ 77 h 570"/>
                      <a:gd name="T4" fmla="*/ 59 w 1382"/>
                      <a:gd name="T5" fmla="*/ 150 h 570"/>
                      <a:gd name="T6" fmla="*/ 295 w 1382"/>
                      <a:gd name="T7" fmla="*/ 150 h 570"/>
                      <a:gd name="T8" fmla="*/ 354 w 1382"/>
                      <a:gd name="T9" fmla="*/ 81 h 570"/>
                      <a:gd name="T10" fmla="*/ 295 w 1382"/>
                      <a:gd name="T11" fmla="*/ 0 h 570"/>
                      <a:gd name="T12" fmla="*/ 61 w 1382"/>
                      <a:gd name="T13" fmla="*/ 0 h 57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1382" h="570">
                        <a:moveTo>
                          <a:pt x="239" y="0"/>
                        </a:moveTo>
                        <a:cubicBezTo>
                          <a:pt x="47" y="49"/>
                          <a:pt x="4" y="198"/>
                          <a:pt x="2" y="293"/>
                        </a:cubicBezTo>
                        <a:cubicBezTo>
                          <a:pt x="0" y="388"/>
                          <a:pt x="38" y="524"/>
                          <a:pt x="230" y="570"/>
                        </a:cubicBezTo>
                        <a:lnTo>
                          <a:pt x="1154" y="570"/>
                        </a:lnTo>
                        <a:cubicBezTo>
                          <a:pt x="1346" y="526"/>
                          <a:pt x="1382" y="403"/>
                          <a:pt x="1382" y="308"/>
                        </a:cubicBezTo>
                        <a:cubicBezTo>
                          <a:pt x="1382" y="213"/>
                          <a:pt x="1344" y="51"/>
                          <a:pt x="1154" y="0"/>
                        </a:cubicBezTo>
                        <a:lnTo>
                          <a:pt x="239" y="0"/>
                        </a:lnTo>
                        <a:close/>
                      </a:path>
                    </a:pathLst>
                  </a:custGeom>
                  <a:noFill/>
                  <a:ln w="19050" cmpd="sng">
                    <a:solidFill>
                      <a:srgbClr val="0000FF"/>
                    </a:solidFill>
                    <a:prstDash val="sys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  <p:sp>
              <p:nvSpPr>
                <p:cNvPr id="41018" name="Line 59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460" y="3180"/>
                  <a:ext cx="910" cy="54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prstDash val="sys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1019" name="Line 592"/>
                <p:cNvSpPr>
                  <a:spLocks noChangeAspect="1" noChangeShapeType="1"/>
                </p:cNvSpPr>
                <p:nvPr/>
              </p:nvSpPr>
              <p:spPr bwMode="auto">
                <a:xfrm>
                  <a:off x="5460" y="3180"/>
                  <a:ext cx="910" cy="54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prstDash val="sys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41016" name="TextovéPole 383"/>
              <p:cNvSpPr txBox="1">
                <a:spLocks noChangeArrowheads="1"/>
              </p:cNvSpPr>
              <p:nvPr/>
            </p:nvSpPr>
            <p:spPr bwMode="auto">
              <a:xfrm>
                <a:off x="1547664" y="4869160"/>
                <a:ext cx="29367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400" b="1">
                    <a:solidFill>
                      <a:srgbClr val="0000FF"/>
                    </a:solidFill>
                  </a:rPr>
                  <a:t>A</a:t>
                </a:r>
              </a:p>
            </p:txBody>
          </p:sp>
        </p:grpSp>
        <p:grpSp>
          <p:nvGrpSpPr>
            <p:cNvPr id="393" name="Skupina 392"/>
            <p:cNvGrpSpPr>
              <a:grpSpLocks/>
            </p:cNvGrpSpPr>
            <p:nvPr/>
          </p:nvGrpSpPr>
          <p:grpSpPr bwMode="auto">
            <a:xfrm>
              <a:off x="3924300" y="5732463"/>
              <a:ext cx="439738" cy="1125537"/>
              <a:chOff x="5436096" y="3933056"/>
              <a:chExt cx="440390" cy="1656184"/>
            </a:xfrm>
          </p:grpSpPr>
          <p:sp>
            <p:nvSpPr>
              <p:cNvPr id="41011" name="TextovéPole 393"/>
              <p:cNvSpPr txBox="1">
                <a:spLocks noChangeArrowheads="1"/>
              </p:cNvSpPr>
              <p:nvPr/>
            </p:nvSpPr>
            <p:spPr bwMode="auto">
              <a:xfrm>
                <a:off x="5486636" y="4439704"/>
                <a:ext cx="389850" cy="5438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800">
                    <a:solidFill>
                      <a:srgbClr val="0000FF"/>
                    </a:solidFill>
                  </a:rPr>
                  <a:t>W</a:t>
                </a:r>
              </a:p>
            </p:txBody>
          </p:sp>
          <p:sp>
            <p:nvSpPr>
              <p:cNvPr id="395" name="Volný tvar 394"/>
              <p:cNvSpPr/>
              <p:nvPr/>
            </p:nvSpPr>
            <p:spPr>
              <a:xfrm>
                <a:off x="5436096" y="3933056"/>
                <a:ext cx="227350" cy="609681"/>
              </a:xfrm>
              <a:custGeom>
                <a:avLst/>
                <a:gdLst>
                  <a:gd name="connsiteX0" fmla="*/ 207389 w 227813"/>
                  <a:gd name="connsiteY0" fmla="*/ 449344 h 449344"/>
                  <a:gd name="connsiteX1" fmla="*/ 197962 w 227813"/>
                  <a:gd name="connsiteY1" fmla="*/ 72272 h 449344"/>
                  <a:gd name="connsiteX2" fmla="*/ 28280 w 227813"/>
                  <a:gd name="connsiteY2" fmla="*/ 15711 h 449344"/>
                  <a:gd name="connsiteX3" fmla="*/ 28280 w 227813"/>
                  <a:gd name="connsiteY3" fmla="*/ 15711 h 449344"/>
                  <a:gd name="connsiteX4" fmla="*/ 0 w 227813"/>
                  <a:gd name="connsiteY4" fmla="*/ 15711 h 449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7813" h="449344">
                    <a:moveTo>
                      <a:pt x="207389" y="449344"/>
                    </a:moveTo>
                    <a:cubicBezTo>
                      <a:pt x="217601" y="296944"/>
                      <a:pt x="227813" y="144544"/>
                      <a:pt x="197962" y="72272"/>
                    </a:cubicBezTo>
                    <a:cubicBezTo>
                      <a:pt x="168111" y="0"/>
                      <a:pt x="28280" y="15711"/>
                      <a:pt x="28280" y="15711"/>
                    </a:cubicBezTo>
                    <a:lnTo>
                      <a:pt x="28280" y="15711"/>
                    </a:lnTo>
                    <a:lnTo>
                      <a:pt x="0" y="15711"/>
                    </a:lnTo>
                  </a:path>
                </a:pathLst>
              </a:custGeom>
              <a:ln w="28575">
                <a:solidFill>
                  <a:srgbClr val="0000FF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solidFill>
                    <a:srgbClr val="0000FF"/>
                  </a:solidFill>
                </a:endParaRPr>
              </a:p>
            </p:txBody>
          </p:sp>
          <p:cxnSp>
            <p:nvCxnSpPr>
              <p:cNvPr id="396" name="Přímá spojovací šipka 395"/>
              <p:cNvCxnSpPr>
                <a:stCxn id="41011" idx="2"/>
              </p:cNvCxnSpPr>
              <p:nvPr/>
            </p:nvCxnSpPr>
            <p:spPr>
              <a:xfrm rot="5400000">
                <a:off x="5359351" y="5267657"/>
                <a:ext cx="605009" cy="38156"/>
              </a:xfrm>
              <a:prstGeom prst="straightConnector1">
                <a:avLst/>
              </a:prstGeom>
              <a:ln w="28575">
                <a:solidFill>
                  <a:srgbClr val="0000FF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8" name="Skupina 407"/>
            <p:cNvGrpSpPr>
              <a:grpSpLocks/>
            </p:cNvGrpSpPr>
            <p:nvPr/>
          </p:nvGrpSpPr>
          <p:grpSpPr bwMode="auto">
            <a:xfrm>
              <a:off x="5508625" y="5732463"/>
              <a:ext cx="439738" cy="1125537"/>
              <a:chOff x="5436096" y="3933056"/>
              <a:chExt cx="440390" cy="1656184"/>
            </a:xfrm>
          </p:grpSpPr>
          <p:sp>
            <p:nvSpPr>
              <p:cNvPr id="41008" name="TextovéPole 408"/>
              <p:cNvSpPr txBox="1">
                <a:spLocks noChangeArrowheads="1"/>
              </p:cNvSpPr>
              <p:nvPr/>
            </p:nvSpPr>
            <p:spPr bwMode="auto">
              <a:xfrm>
                <a:off x="5486636" y="4439704"/>
                <a:ext cx="389850" cy="5438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800">
                    <a:solidFill>
                      <a:srgbClr val="0000FF"/>
                    </a:solidFill>
                  </a:rPr>
                  <a:t>W</a:t>
                </a:r>
              </a:p>
            </p:txBody>
          </p:sp>
          <p:sp>
            <p:nvSpPr>
              <p:cNvPr id="410" name="Volný tvar 409"/>
              <p:cNvSpPr/>
              <p:nvPr/>
            </p:nvSpPr>
            <p:spPr>
              <a:xfrm>
                <a:off x="5436096" y="3933056"/>
                <a:ext cx="227350" cy="609681"/>
              </a:xfrm>
              <a:custGeom>
                <a:avLst/>
                <a:gdLst>
                  <a:gd name="connsiteX0" fmla="*/ 207389 w 227813"/>
                  <a:gd name="connsiteY0" fmla="*/ 449344 h 449344"/>
                  <a:gd name="connsiteX1" fmla="*/ 197962 w 227813"/>
                  <a:gd name="connsiteY1" fmla="*/ 72272 h 449344"/>
                  <a:gd name="connsiteX2" fmla="*/ 28280 w 227813"/>
                  <a:gd name="connsiteY2" fmla="*/ 15711 h 449344"/>
                  <a:gd name="connsiteX3" fmla="*/ 28280 w 227813"/>
                  <a:gd name="connsiteY3" fmla="*/ 15711 h 449344"/>
                  <a:gd name="connsiteX4" fmla="*/ 0 w 227813"/>
                  <a:gd name="connsiteY4" fmla="*/ 15711 h 449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7813" h="449344">
                    <a:moveTo>
                      <a:pt x="207389" y="449344"/>
                    </a:moveTo>
                    <a:cubicBezTo>
                      <a:pt x="217601" y="296944"/>
                      <a:pt x="227813" y="144544"/>
                      <a:pt x="197962" y="72272"/>
                    </a:cubicBezTo>
                    <a:cubicBezTo>
                      <a:pt x="168111" y="0"/>
                      <a:pt x="28280" y="15711"/>
                      <a:pt x="28280" y="15711"/>
                    </a:cubicBezTo>
                    <a:lnTo>
                      <a:pt x="28280" y="15711"/>
                    </a:lnTo>
                    <a:lnTo>
                      <a:pt x="0" y="15711"/>
                    </a:lnTo>
                  </a:path>
                </a:pathLst>
              </a:custGeom>
              <a:ln w="28575">
                <a:solidFill>
                  <a:srgbClr val="0000FF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solidFill>
                    <a:srgbClr val="0000FF"/>
                  </a:solidFill>
                </a:endParaRPr>
              </a:p>
            </p:txBody>
          </p:sp>
          <p:cxnSp>
            <p:nvCxnSpPr>
              <p:cNvPr id="411" name="Přímá spojovací šipka 410"/>
              <p:cNvCxnSpPr>
                <a:stCxn id="41008" idx="2"/>
              </p:cNvCxnSpPr>
              <p:nvPr/>
            </p:nvCxnSpPr>
            <p:spPr>
              <a:xfrm rot="5400000">
                <a:off x="5359351" y="5267657"/>
                <a:ext cx="605009" cy="38156"/>
              </a:xfrm>
              <a:prstGeom prst="straightConnector1">
                <a:avLst/>
              </a:prstGeom>
              <a:ln w="28575">
                <a:solidFill>
                  <a:srgbClr val="0000FF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Skupina 13"/>
            <p:cNvGrpSpPr>
              <a:grpSpLocks/>
            </p:cNvGrpSpPr>
            <p:nvPr/>
          </p:nvGrpSpPr>
          <p:grpSpPr bwMode="auto">
            <a:xfrm>
              <a:off x="2214563" y="1989138"/>
              <a:ext cx="2146300" cy="3686175"/>
              <a:chOff x="2215298" y="1988840"/>
              <a:chExt cx="2145095" cy="3686096"/>
            </a:xfrm>
          </p:grpSpPr>
          <p:sp>
            <p:nvSpPr>
              <p:cNvPr id="257" name="Volný tvar 256"/>
              <p:cNvSpPr/>
              <p:nvPr/>
            </p:nvSpPr>
            <p:spPr>
              <a:xfrm>
                <a:off x="2215298" y="1988840"/>
                <a:ext cx="1995954" cy="3686096"/>
              </a:xfrm>
              <a:custGeom>
                <a:avLst/>
                <a:gdLst>
                  <a:gd name="connsiteX0" fmla="*/ 1621410 w 1787950"/>
                  <a:gd name="connsiteY0" fmla="*/ 0 h 3572759"/>
                  <a:gd name="connsiteX1" fmla="*/ 1517715 w 1787950"/>
                  <a:gd name="connsiteY1" fmla="*/ 2422689 h 3572759"/>
                  <a:gd name="connsiteX2" fmla="*/ 0 w 1787950"/>
                  <a:gd name="connsiteY2" fmla="*/ 3572759 h 3572759"/>
                  <a:gd name="connsiteX3" fmla="*/ 0 w 1787950"/>
                  <a:gd name="connsiteY3" fmla="*/ 3572759 h 3572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87950" h="3572759">
                    <a:moveTo>
                      <a:pt x="1621410" y="0"/>
                    </a:moveTo>
                    <a:cubicBezTo>
                      <a:pt x="1704680" y="913614"/>
                      <a:pt x="1787950" y="1827229"/>
                      <a:pt x="1517715" y="2422689"/>
                    </a:cubicBezTo>
                    <a:cubicBezTo>
                      <a:pt x="1247480" y="3018149"/>
                      <a:pt x="0" y="3572759"/>
                      <a:pt x="0" y="3572759"/>
                    </a:cubicBezTo>
                    <a:lnTo>
                      <a:pt x="0" y="3572759"/>
                    </a:lnTo>
                  </a:path>
                </a:pathLst>
              </a:custGeom>
              <a:ln w="19050">
                <a:solidFill>
                  <a:srgbClr val="0000FF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/>
              </a:p>
            </p:txBody>
          </p:sp>
          <p:sp>
            <p:nvSpPr>
              <p:cNvPr id="41007" name="Obdélník 411"/>
              <p:cNvSpPr>
                <a:spLocks noChangeArrowheads="1"/>
              </p:cNvSpPr>
              <p:nvPr/>
            </p:nvSpPr>
            <p:spPr bwMode="auto">
              <a:xfrm>
                <a:off x="3851920" y="3861048"/>
                <a:ext cx="50847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800">
                    <a:solidFill>
                      <a:srgbClr val="0000FF"/>
                    </a:solidFill>
                  </a:rPr>
                  <a:t>WP</a:t>
                </a:r>
              </a:p>
            </p:txBody>
          </p:sp>
        </p:grpSp>
        <p:sp>
          <p:nvSpPr>
            <p:cNvPr id="40999" name="Nadpis 1"/>
            <p:cNvSpPr txBox="1">
              <a:spLocks/>
            </p:cNvSpPr>
            <p:nvPr/>
          </p:nvSpPr>
          <p:spPr bwMode="auto">
            <a:xfrm>
              <a:off x="107950" y="-26988"/>
              <a:ext cx="3194050" cy="576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800" b="1"/>
                <a:t>Bojová sestava</a:t>
              </a:r>
            </a:p>
          </p:txBody>
        </p:sp>
        <p:grpSp>
          <p:nvGrpSpPr>
            <p:cNvPr id="300" name="Skupina 299"/>
            <p:cNvGrpSpPr>
              <a:grpSpLocks/>
            </p:cNvGrpSpPr>
            <p:nvPr/>
          </p:nvGrpSpPr>
          <p:grpSpPr bwMode="auto">
            <a:xfrm rot="5400000">
              <a:off x="3974306" y="1729582"/>
              <a:ext cx="836613" cy="3111500"/>
              <a:chOff x="92075" y="3773488"/>
              <a:chExt cx="692150" cy="754062"/>
            </a:xfrm>
          </p:grpSpPr>
          <p:sp>
            <p:nvSpPr>
              <p:cNvPr id="312" name="Freeform 85"/>
              <p:cNvSpPr>
                <a:spLocks/>
              </p:cNvSpPr>
              <p:nvPr/>
            </p:nvSpPr>
            <p:spPr bwMode="auto">
              <a:xfrm>
                <a:off x="99955" y="3773488"/>
                <a:ext cx="411087" cy="355486"/>
              </a:xfrm>
              <a:custGeom>
                <a:avLst/>
                <a:gdLst/>
                <a:ahLst/>
                <a:cxnLst>
                  <a:cxn ang="0">
                    <a:pos x="259" y="224"/>
                  </a:cxn>
                  <a:cxn ang="0">
                    <a:pos x="232" y="223"/>
                  </a:cxn>
                  <a:cxn ang="0">
                    <a:pos x="205" y="218"/>
                  </a:cxn>
                  <a:cxn ang="0">
                    <a:pos x="178" y="212"/>
                  </a:cxn>
                  <a:cxn ang="0">
                    <a:pos x="154" y="203"/>
                  </a:cxn>
                  <a:cxn ang="0">
                    <a:pos x="130" y="191"/>
                  </a:cxn>
                  <a:cxn ang="0">
                    <a:pos x="107" y="177"/>
                  </a:cxn>
                  <a:cxn ang="0">
                    <a:pos x="86" y="160"/>
                  </a:cxn>
                  <a:cxn ang="0">
                    <a:pos x="66" y="141"/>
                  </a:cxn>
                  <a:cxn ang="0">
                    <a:pos x="49" y="122"/>
                  </a:cxn>
                  <a:cxn ang="0">
                    <a:pos x="34" y="100"/>
                  </a:cxn>
                  <a:cxn ang="0">
                    <a:pos x="22" y="76"/>
                  </a:cxn>
                  <a:cxn ang="0">
                    <a:pos x="12" y="51"/>
                  </a:cxn>
                  <a:cxn ang="0">
                    <a:pos x="5" y="27"/>
                  </a:cxn>
                  <a:cxn ang="0">
                    <a:pos x="0" y="0"/>
                  </a:cxn>
                </a:cxnLst>
                <a:rect l="0" t="0" r="r" b="b"/>
                <a:pathLst>
                  <a:path w="259" h="224">
                    <a:moveTo>
                      <a:pt x="259" y="224"/>
                    </a:moveTo>
                    <a:lnTo>
                      <a:pt x="232" y="223"/>
                    </a:lnTo>
                    <a:lnTo>
                      <a:pt x="205" y="218"/>
                    </a:lnTo>
                    <a:lnTo>
                      <a:pt x="178" y="212"/>
                    </a:lnTo>
                    <a:lnTo>
                      <a:pt x="154" y="203"/>
                    </a:lnTo>
                    <a:lnTo>
                      <a:pt x="130" y="191"/>
                    </a:lnTo>
                    <a:lnTo>
                      <a:pt x="107" y="177"/>
                    </a:lnTo>
                    <a:lnTo>
                      <a:pt x="86" y="160"/>
                    </a:lnTo>
                    <a:lnTo>
                      <a:pt x="66" y="141"/>
                    </a:lnTo>
                    <a:lnTo>
                      <a:pt x="49" y="122"/>
                    </a:lnTo>
                    <a:lnTo>
                      <a:pt x="34" y="100"/>
                    </a:lnTo>
                    <a:lnTo>
                      <a:pt x="22" y="76"/>
                    </a:lnTo>
                    <a:lnTo>
                      <a:pt x="12" y="51"/>
                    </a:lnTo>
                    <a:lnTo>
                      <a:pt x="5" y="27"/>
                    </a:lnTo>
                    <a:lnTo>
                      <a:pt x="0" y="0"/>
                    </a:lnTo>
                  </a:path>
                </a:pathLst>
              </a:custGeom>
              <a:ln>
                <a:solidFill>
                  <a:srgbClr val="FF0000"/>
                </a:solidFill>
                <a:prstDash val="sysDash"/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>
                  <a:ln>
                    <a:solidFill>
                      <a:srgbClr val="FF0000"/>
                    </a:solidFill>
                  </a:ln>
                </a:endParaRPr>
              </a:p>
            </p:txBody>
          </p:sp>
          <p:sp>
            <p:nvSpPr>
              <p:cNvPr id="321" name="Freeform 86"/>
              <p:cNvSpPr>
                <a:spLocks/>
              </p:cNvSpPr>
              <p:nvPr/>
            </p:nvSpPr>
            <p:spPr bwMode="auto">
              <a:xfrm>
                <a:off x="92075" y="4395204"/>
                <a:ext cx="418968" cy="133500"/>
              </a:xfrm>
              <a:custGeom>
                <a:avLst/>
                <a:gdLst/>
                <a:ahLst/>
                <a:cxnLst>
                  <a:cxn ang="0">
                    <a:pos x="264" y="1"/>
                  </a:cxn>
                  <a:cxn ang="0">
                    <a:pos x="238" y="0"/>
                  </a:cxn>
                  <a:cxn ang="0">
                    <a:pos x="213" y="1"/>
                  </a:cxn>
                  <a:cxn ang="0">
                    <a:pos x="189" y="2"/>
                  </a:cxn>
                  <a:cxn ang="0">
                    <a:pos x="164" y="4"/>
                  </a:cxn>
                  <a:cxn ang="0">
                    <a:pos x="140" y="7"/>
                  </a:cxn>
                  <a:cxn ang="0">
                    <a:pos x="119" y="10"/>
                  </a:cxn>
                  <a:cxn ang="0">
                    <a:pos x="97" y="14"/>
                  </a:cxn>
                  <a:cxn ang="0">
                    <a:pos x="78" y="19"/>
                  </a:cxn>
                  <a:cxn ang="0">
                    <a:pos x="60" y="24"/>
                  </a:cxn>
                  <a:cxn ang="0">
                    <a:pos x="45" y="29"/>
                  </a:cxn>
                  <a:cxn ang="0">
                    <a:pos x="31" y="36"/>
                  </a:cxn>
                  <a:cxn ang="0">
                    <a:pos x="20" y="42"/>
                  </a:cxn>
                  <a:cxn ang="0">
                    <a:pos x="11" y="49"/>
                  </a:cxn>
                  <a:cxn ang="0">
                    <a:pos x="5" y="55"/>
                  </a:cxn>
                  <a:cxn ang="0">
                    <a:pos x="0" y="62"/>
                  </a:cxn>
                  <a:cxn ang="0">
                    <a:pos x="0" y="70"/>
                  </a:cxn>
                  <a:cxn ang="0">
                    <a:pos x="1" y="77"/>
                  </a:cxn>
                  <a:cxn ang="0">
                    <a:pos x="5" y="84"/>
                  </a:cxn>
                </a:cxnLst>
                <a:rect l="0" t="0" r="r" b="b"/>
                <a:pathLst>
                  <a:path w="264" h="84">
                    <a:moveTo>
                      <a:pt x="264" y="1"/>
                    </a:moveTo>
                    <a:lnTo>
                      <a:pt x="238" y="0"/>
                    </a:lnTo>
                    <a:lnTo>
                      <a:pt x="213" y="1"/>
                    </a:lnTo>
                    <a:lnTo>
                      <a:pt x="189" y="2"/>
                    </a:lnTo>
                    <a:lnTo>
                      <a:pt x="164" y="4"/>
                    </a:lnTo>
                    <a:lnTo>
                      <a:pt x="140" y="7"/>
                    </a:lnTo>
                    <a:lnTo>
                      <a:pt x="119" y="10"/>
                    </a:lnTo>
                    <a:lnTo>
                      <a:pt x="97" y="14"/>
                    </a:lnTo>
                    <a:lnTo>
                      <a:pt x="78" y="19"/>
                    </a:lnTo>
                    <a:lnTo>
                      <a:pt x="60" y="24"/>
                    </a:lnTo>
                    <a:lnTo>
                      <a:pt x="45" y="29"/>
                    </a:lnTo>
                    <a:lnTo>
                      <a:pt x="31" y="36"/>
                    </a:lnTo>
                    <a:lnTo>
                      <a:pt x="20" y="42"/>
                    </a:lnTo>
                    <a:lnTo>
                      <a:pt x="11" y="49"/>
                    </a:lnTo>
                    <a:lnTo>
                      <a:pt x="5" y="55"/>
                    </a:lnTo>
                    <a:lnTo>
                      <a:pt x="0" y="62"/>
                    </a:lnTo>
                    <a:lnTo>
                      <a:pt x="0" y="70"/>
                    </a:lnTo>
                    <a:lnTo>
                      <a:pt x="1" y="77"/>
                    </a:lnTo>
                    <a:lnTo>
                      <a:pt x="5" y="84"/>
                    </a:lnTo>
                  </a:path>
                </a:pathLst>
              </a:custGeom>
              <a:ln>
                <a:solidFill>
                  <a:srgbClr val="FF0000"/>
                </a:solidFill>
                <a:prstDash val="sysDash"/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>
                  <a:ln>
                    <a:solidFill>
                      <a:srgbClr val="FF0000"/>
                    </a:solidFill>
                  </a:ln>
                </a:endParaRPr>
              </a:p>
            </p:txBody>
          </p:sp>
          <p:sp>
            <p:nvSpPr>
              <p:cNvPr id="397" name="Line 87"/>
              <p:cNvSpPr>
                <a:spLocks noChangeShapeType="1"/>
              </p:cNvSpPr>
              <p:nvPr/>
            </p:nvSpPr>
            <p:spPr bwMode="auto">
              <a:xfrm>
                <a:off x="511042" y="4395974"/>
                <a:ext cx="1313" cy="131576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sysDash"/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>
                  <a:ln>
                    <a:solidFill>
                      <a:srgbClr val="FF0000"/>
                    </a:solidFill>
                  </a:ln>
                </a:endParaRPr>
              </a:p>
            </p:txBody>
          </p:sp>
          <p:sp>
            <p:nvSpPr>
              <p:cNvPr id="398" name="Line 88"/>
              <p:cNvSpPr>
                <a:spLocks noChangeShapeType="1"/>
              </p:cNvSpPr>
              <p:nvPr/>
            </p:nvSpPr>
            <p:spPr bwMode="auto">
              <a:xfrm flipV="1">
                <a:off x="511043" y="3963542"/>
                <a:ext cx="1313" cy="166586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sysDash"/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>
                  <a:ln>
                    <a:solidFill>
                      <a:srgbClr val="FF0000"/>
                    </a:solidFill>
                  </a:ln>
                </a:endParaRPr>
              </a:p>
            </p:txBody>
          </p:sp>
          <p:sp>
            <p:nvSpPr>
              <p:cNvPr id="399" name="Freeform 89"/>
              <p:cNvSpPr>
                <a:spLocks/>
              </p:cNvSpPr>
              <p:nvPr/>
            </p:nvSpPr>
            <p:spPr bwMode="auto">
              <a:xfrm>
                <a:off x="511042" y="3963542"/>
                <a:ext cx="273182" cy="5651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2" y="189"/>
                  </a:cxn>
                  <a:cxn ang="0">
                    <a:pos x="0" y="356"/>
                  </a:cxn>
                </a:cxnLst>
                <a:rect l="0" t="0" r="r" b="b"/>
                <a:pathLst>
                  <a:path w="172" h="356">
                    <a:moveTo>
                      <a:pt x="0" y="0"/>
                    </a:moveTo>
                    <a:lnTo>
                      <a:pt x="172" y="189"/>
                    </a:lnTo>
                    <a:lnTo>
                      <a:pt x="0" y="356"/>
                    </a:lnTo>
                  </a:path>
                </a:pathLst>
              </a:custGeom>
              <a:ln>
                <a:solidFill>
                  <a:srgbClr val="FF0000"/>
                </a:solidFill>
                <a:prstDash val="sysDash"/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>
                  <a:ln>
                    <a:solidFill>
                      <a:srgbClr val="FF0000"/>
                    </a:solidFill>
                  </a:ln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8904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idx="1"/>
          </p:nvPr>
        </p:nvSpPr>
        <p:spPr>
          <a:xfrm>
            <a:off x="457200" y="2478849"/>
            <a:ext cx="8229600" cy="3672408"/>
          </a:xfrm>
          <a:solidFill>
            <a:srgbClr val="92D050"/>
          </a:solidFill>
          <a:scene3d>
            <a:camera prst="orthographicFront"/>
            <a:lightRig rig="threePt" dir="t"/>
          </a:scene3d>
          <a:sp3d>
            <a:bevelT w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nl-NL" sz="2800" dirty="0"/>
              <a:t>Boj na zdrženou (Delaying Operation) je druhem defenzivní činnosti,</a:t>
            </a:r>
            <a:r>
              <a:rPr lang="cs-CZ" sz="2800" dirty="0"/>
              <a:t> vedené v podmínkách výrazné převahy protivníka. Může být veden samostatně nebo jako součást jiné taktické činnosti.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55576" y="1077723"/>
            <a:ext cx="7772400" cy="1224136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sz="4000" b="1" cap="al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ÚVOD</a:t>
            </a:r>
            <a:endParaRPr lang="cs-CZ" sz="40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30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289984" y="1793875"/>
            <a:ext cx="8712200" cy="444888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Vyjití hlavních sil z boje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za aktivní bojové činnosti nepřítele se uskutečňuje zpravidla po </a:t>
            </a:r>
            <a:r>
              <a:rPr lang="cs-CZ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krátkodobém intenzivním palebném působení dělostřelectva a úderech letectva </a:t>
            </a: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 síly a prostředky nepřítele v dotyku a na prvky bojové sestavy nepřítele, nejvíce ohrožující vyváděné síly. Je-li to nutné a možné, mohou být současně s vyváděním hlavních sil k zastavení postupu a k oklamání nepřítele </a:t>
            </a:r>
            <a:r>
              <a:rPr lang="cs-CZ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prováděny protizteče s omezeným cílem.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b="1" u="sng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89216" y="1001787"/>
            <a:ext cx="8712968" cy="792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/>
              <a:t>BOJOVÁ SESTAVA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124348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278694" y="1788584"/>
            <a:ext cx="8712200" cy="44203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Krycí síly (zadní voje) 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zůstávají v zaujatých postaveních v dotyku s nepřítelem</a:t>
            </a: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pokračují ve vedení bojové činnosti, předcházející zahájení vyvádění hlavních sil z boje, a </a:t>
            </a:r>
            <a:r>
              <a:rPr lang="cs-CZ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nedovolují nepříteli proniknout k hlavním silám.</a:t>
            </a: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Jakmile hlavní síly projdou určenou mezilehlou (koordinační) čarou, zaujatou zadním vojem nebo k její obraně vyčleněným sledem hlavních sil, krycí síly odcházejí ze zaujatých prostorů obrany </a:t>
            </a:r>
            <a:b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postupně se připojují k hlavním silám svého útvaru nebo posilují zadní voje.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b="1" u="sng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78694" y="996496"/>
            <a:ext cx="8712968" cy="792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/>
              <a:t>BOJOVÁ SESTAVA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390824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267405" y="1527528"/>
            <a:ext cx="8712200" cy="476038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Hlavní síly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jsou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v průběhu vyjití z boje a přesunu na první mezilehlou čáru vedení boje na zdrženou nebo na konečnou čáru vedení boje na zdrženou </a:t>
            </a: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zajišťovány bojovou činností zadního voje (krycích sil), 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které drží stanovenou čáru dotyku s nepřítelem po dobu stanovenou velitelem.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Hlavní síly 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 překročení (opuštění) čáry zaujaté zadními voji (krycími silami) </a:t>
            </a: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pod jejich ochranou </a:t>
            </a: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svinují do pochodových proudů (sestavy pro přesun)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 přesunují se co nejrychleji na konečnou čáru boje na zdrženou (při jeho vedení bez rozvinování hlavních sil), přičemž na určené osy (směry) přesunu vysílají zajištění přesunu.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b="1" u="sng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66637" y="879456"/>
            <a:ext cx="8712968" cy="6480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/>
              <a:t>BOJOVÁ SESTAVA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1282834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222250" y="1562806"/>
            <a:ext cx="8712200" cy="12255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Taktické letectvo -  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přímá vzdušná podpora. Cílem je získání lokální vzdušné nadvlády a zamezení použití vzdušných sil protivníka pro údery na pozemní cíle.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22250" y="2892072"/>
            <a:ext cx="8712200" cy="1295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Dělostřelectvo - 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napadá nepřítele palbami na maximální vzdálenosti, kryje mezery a boky sestavy, podporuje odpoutání sil od nepřítele při boji na jednotlivých mezilehlých čarách.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b="1" u="sng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22250" y="4291189"/>
            <a:ext cx="8712200" cy="20034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Jednotky pozemní protivzdušné obrany - 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úsilí zaměřeno především na obranu nejdůležitějších prvků bojové sestavy a sil a prostředků, bránících v průběhu boje na zdrženou nejdůležitější čáry (prostory), zejména přechody přes vodní překážky, komunikační uzly apod.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b="1" u="sng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21482" y="718860"/>
            <a:ext cx="8712968" cy="792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/>
              <a:t>Použití druhů vojsk při vedení boje na zdrženou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372269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222250" y="1793050"/>
            <a:ext cx="8712200" cy="168080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Jednotky ženijního vojska - 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zřizování zátarasů před předním okrajem jednotlivých mezilehlých čar a k ochraně boků, k ničení důležitých objektů a ke zřizování a udržování cest pro manévr. Dále příprava důležitých úseků mezilehlých čar, klamání nepřítele zřizováním klamných objektů a maskování činnosti hlavních sil svazku (útvaru).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22250" y="3599230"/>
            <a:ext cx="8712200" cy="7281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Průzkumné jednotky - 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zasazovány a využívány na maximální hloubku jejich operačních schopností stejně jako při vedení obrany.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b="1" u="sng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22250" y="4430198"/>
            <a:ext cx="8712200" cy="9771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Jednotky elektronického boje - 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rozvracení a zmatení postupujícího nepřítele, k rušení a klamání proti průzkumným prostředkům, velitelským sítím a sítím řízení palby.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b="1" u="sng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239713" y="5510213"/>
            <a:ext cx="8712200" cy="7776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Logistické zabezpečení 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boje na zdrženou se provádí podle zásad pro vedení obrany (mobilita 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zab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jednotek, včasný přesun nebo likvidace zásob atd.).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b="1" u="sng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21482" y="898127"/>
            <a:ext cx="8712968" cy="792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/>
              <a:t>Použití druhů vojsk při vedení boje na zdrženou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1745350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1113" y="1213190"/>
            <a:ext cx="7772400" cy="1224136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sz="4000" b="1" cap="al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ZÁVĚR</a:t>
            </a:r>
            <a:endParaRPr lang="cs-CZ" sz="40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113" y="2861028"/>
            <a:ext cx="8061325" cy="18158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2800" dirty="0">
                <a:cs typeface="Arial" charset="0"/>
              </a:rPr>
              <a:t>ÚKOLY DO SAMOSTIDIA:</a:t>
            </a:r>
          </a:p>
          <a:p>
            <a:pPr eaLnBrk="1" hangingPunct="1">
              <a:defRPr/>
            </a:pPr>
            <a:endParaRPr lang="cs-CZ" sz="2800" dirty="0">
              <a:cs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cs-CZ" sz="2800" dirty="0">
                <a:cs typeface="Arial" charset="0"/>
              </a:rPr>
              <a:t>Prostudovat obsah přednášky</a:t>
            </a:r>
          </a:p>
          <a:p>
            <a:pPr eaLnBrk="1" hangingPunct="1">
              <a:defRPr/>
            </a:pPr>
            <a:endParaRPr lang="cs-CZ" sz="28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9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3" descr="D:\VÝUKA\ILUSTRATIVNÍ FOTO\zoufalství výu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3" y="981075"/>
            <a:ext cx="6861175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0" y="1196975"/>
            <a:ext cx="9144000" cy="4508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28700" b="1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  ?  </a:t>
            </a:r>
          </a:p>
        </p:txBody>
      </p:sp>
    </p:spTree>
    <p:extLst>
      <p:ext uri="{BB962C8B-B14F-4D97-AF65-F5344CB8AC3E}">
        <p14:creationId xmlns:p14="http://schemas.microsoft.com/office/powerpoint/2010/main" val="2780073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55575" y="1077723"/>
            <a:ext cx="7772400" cy="1224136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sz="4000" dirty="0"/>
              <a:t>1. </a:t>
            </a:r>
            <a:r>
              <a:rPr lang="pl-PL" sz="4000" dirty="0"/>
              <a:t>Všeobecné zásady a cíl boje na zdrženou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755575" y="2434586"/>
            <a:ext cx="7772401" cy="9361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342900" indent="-34290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defRPr/>
            </a:pPr>
            <a:r>
              <a:rPr lang="cs-CZ" sz="3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Defenzivní činnosti</a:t>
            </a:r>
          </a:p>
        </p:txBody>
      </p:sp>
      <p:sp>
        <p:nvSpPr>
          <p:cNvPr id="11" name="Zástupný symbol pro obsah 2"/>
          <p:cNvSpPr>
            <a:spLocks noGrp="1"/>
          </p:cNvSpPr>
          <p:nvPr>
            <p:ph idx="1"/>
          </p:nvPr>
        </p:nvSpPr>
        <p:spPr>
          <a:xfrm>
            <a:off x="845457" y="3503417"/>
            <a:ext cx="7772401" cy="2671605"/>
          </a:xfrm>
          <a:solidFill>
            <a:schemeClr val="tx2">
              <a:lumMod val="40000"/>
              <a:lumOff val="60000"/>
            </a:schemeClr>
          </a:solidFill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základní, zpravidla vynucený a dočasný druh boje;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 cílem zastavit útok nepřítele, udržet životně důležité prostory a vytvořit podmínky k provedení útočné operace nebo k ukončení konfliktu;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zahrnuje sladěné použití bojových sil v celé hloubce prostoru odpovědnosti (velitelé musí sladit činnosti  v hloubce, v dotyku a v týlu);</a:t>
            </a:r>
            <a:endParaRPr lang="cs-CZ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85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ál 7"/>
          <p:cNvSpPr/>
          <p:nvPr/>
        </p:nvSpPr>
        <p:spPr bwMode="auto">
          <a:xfrm>
            <a:off x="750671" y="2027418"/>
            <a:ext cx="3170237" cy="100806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OBRANA</a:t>
            </a:r>
          </a:p>
        </p:txBody>
      </p:sp>
      <p:sp>
        <p:nvSpPr>
          <p:cNvPr id="9" name="Ovál 8"/>
          <p:cNvSpPr/>
          <p:nvPr/>
        </p:nvSpPr>
        <p:spPr bwMode="auto">
          <a:xfrm>
            <a:off x="5046663" y="2035839"/>
            <a:ext cx="3170237" cy="100806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BOJ NA ZDRŽENOU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750888" y="1038486"/>
            <a:ext cx="7772401" cy="9361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342900" indent="-34290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defRPr/>
            </a:pPr>
            <a:r>
              <a:rPr lang="cs-CZ" sz="3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Druhy defenzivních činností</a:t>
            </a:r>
          </a:p>
        </p:txBody>
      </p:sp>
      <p:grpSp>
        <p:nvGrpSpPr>
          <p:cNvPr id="15" name="Skupina 14"/>
          <p:cNvGrpSpPr/>
          <p:nvPr/>
        </p:nvGrpSpPr>
        <p:grpSpPr>
          <a:xfrm>
            <a:off x="323528" y="3015965"/>
            <a:ext cx="3989643" cy="2429259"/>
            <a:chOff x="323528" y="3015965"/>
            <a:chExt cx="3989643" cy="2429259"/>
          </a:xfrm>
          <a:solidFill>
            <a:schemeClr val="accent6">
              <a:lumMod val="75000"/>
            </a:schemeClr>
          </a:solidFill>
        </p:grpSpPr>
        <p:sp>
          <p:nvSpPr>
            <p:cNvPr id="12" name="Šipka dolů 11"/>
            <p:cNvSpPr/>
            <p:nvPr/>
          </p:nvSpPr>
          <p:spPr>
            <a:xfrm rot="19725017">
              <a:off x="2637208" y="3109320"/>
              <a:ext cx="202840" cy="1584176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cs-CZ" sz="240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" name="Šipka dolů 13"/>
            <p:cNvSpPr/>
            <p:nvPr/>
          </p:nvSpPr>
          <p:spPr>
            <a:xfrm rot="2355519">
              <a:off x="1592436" y="3015965"/>
              <a:ext cx="216024" cy="1743643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cs-CZ" sz="240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3" name="Pětiúhelník 12"/>
            <p:cNvSpPr/>
            <p:nvPr/>
          </p:nvSpPr>
          <p:spPr>
            <a:xfrm>
              <a:off x="323528" y="4684018"/>
              <a:ext cx="1917483" cy="742026"/>
            </a:xfrm>
            <a:prstGeom prst="homePlat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cs-CZ" sz="24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Poziční</a:t>
              </a:r>
            </a:p>
          </p:txBody>
        </p:sp>
        <p:sp>
          <p:nvSpPr>
            <p:cNvPr id="16" name="Pětiúhelník 15"/>
            <p:cNvSpPr/>
            <p:nvPr/>
          </p:nvSpPr>
          <p:spPr>
            <a:xfrm>
              <a:off x="2395688" y="4703198"/>
              <a:ext cx="1917483" cy="742026"/>
            </a:xfrm>
            <a:prstGeom prst="homePlat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cs-CZ" sz="24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Manévrová</a:t>
              </a:r>
            </a:p>
          </p:txBody>
        </p:sp>
      </p:grpSp>
      <p:sp>
        <p:nvSpPr>
          <p:cNvPr id="9224" name="Obdélník 16"/>
          <p:cNvSpPr>
            <a:spLocks noChangeArrowheads="1"/>
          </p:cNvSpPr>
          <p:nvPr/>
        </p:nvSpPr>
        <p:spPr bwMode="auto">
          <a:xfrm>
            <a:off x="4446588" y="3105150"/>
            <a:ext cx="4572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cs-CZ" sz="2400" dirty="0"/>
              <a:t>forma boje, jejíž cílem je zdržet postup nepřítele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sz="2400" dirty="0"/>
              <a:t>strana, která je vede boj na zdrženou, zpravidla neočekává vítězství v měřítku udržení bojiště - naopak obvykle předpokládá jeho ztrátu</a:t>
            </a:r>
          </a:p>
        </p:txBody>
      </p:sp>
    </p:spTree>
    <p:extLst>
      <p:ext uri="{BB962C8B-B14F-4D97-AF65-F5344CB8AC3E}">
        <p14:creationId xmlns:p14="http://schemas.microsoft.com/office/powerpoint/2010/main" val="2466355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93528"/>
            <a:ext cx="8712968" cy="4155717"/>
          </a:xfrm>
          <a:solidFill>
            <a:schemeClr val="tx2">
              <a:lumMod val="40000"/>
              <a:lumOff val="60000"/>
            </a:schemeClr>
          </a:solidFill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je druhem defenzivní činnosti, vedené v podmínkách výrazné převahy nepřítele;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vojska pod tlakem nepřítele opouští bráněný prostor a zpomalují postup útočícího nepřítele;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při vedení boje na zdrženou je nutné zabránit:</a:t>
            </a:r>
          </a:p>
          <a:p>
            <a:pPr lvl="1" algn="just"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obklíčení a zničení vlastních vojsk</a:t>
            </a:r>
          </a:p>
          <a:p>
            <a:pPr lvl="1" algn="just"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uchovat bojeschopnost</a:t>
            </a:r>
          </a:p>
          <a:p>
            <a:pPr lvl="1" algn="just"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získávat čas pro následnou úspěšnou činnost vlastních vojsk.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8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>
          <a:xfrm>
            <a:off x="251520" y="1021278"/>
            <a:ext cx="8712968" cy="648072"/>
          </a:xfr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pl-PL" sz="4000" dirty="0"/>
              <a:t>BOJ NA ZDRŽENOU</a:t>
            </a:r>
          </a:p>
        </p:txBody>
      </p:sp>
    </p:spTree>
    <p:extLst>
      <p:ext uri="{BB962C8B-B14F-4D97-AF65-F5344CB8AC3E}">
        <p14:creationId xmlns:p14="http://schemas.microsoft.com/office/powerpoint/2010/main" val="2817694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Československá republi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0" y="1709371"/>
            <a:ext cx="7432675" cy="451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aoblený obdélník 5"/>
          <p:cNvSpPr/>
          <p:nvPr/>
        </p:nvSpPr>
        <p:spPr>
          <a:xfrm>
            <a:off x="5508625" y="1844675"/>
            <a:ext cx="3311525" cy="79216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/>
                </a:solidFill>
              </a:rPr>
              <a:t>ČESKOSLOVENSKÁ OPEVNĚNÍ 1938</a:t>
            </a:r>
          </a:p>
        </p:txBody>
      </p:sp>
      <p:sp>
        <p:nvSpPr>
          <p:cNvPr id="9" name="Freeform 531"/>
          <p:cNvSpPr>
            <a:spLocks/>
          </p:cNvSpPr>
          <p:nvPr/>
        </p:nvSpPr>
        <p:spPr bwMode="auto">
          <a:xfrm rot="10800000">
            <a:off x="-396875" y="0"/>
            <a:ext cx="3168650" cy="5489575"/>
          </a:xfrm>
          <a:custGeom>
            <a:avLst/>
            <a:gdLst>
              <a:gd name="T0" fmla="*/ 2147483646 w 2236"/>
              <a:gd name="T1" fmla="*/ 2147483646 h 2538"/>
              <a:gd name="T2" fmla="*/ 2147483646 w 2236"/>
              <a:gd name="T3" fmla="*/ 2147483646 h 2538"/>
              <a:gd name="T4" fmla="*/ 2147483646 w 2236"/>
              <a:gd name="T5" fmla="*/ 2147483646 h 2538"/>
              <a:gd name="T6" fmla="*/ 2147483646 w 2236"/>
              <a:gd name="T7" fmla="*/ 2147483646 h 2538"/>
              <a:gd name="T8" fmla="*/ 2147483646 w 2236"/>
              <a:gd name="T9" fmla="*/ 2147483646 h 2538"/>
              <a:gd name="T10" fmla="*/ 2147483646 w 2236"/>
              <a:gd name="T11" fmla="*/ 2147483646 h 2538"/>
              <a:gd name="T12" fmla="*/ 2147483646 w 2236"/>
              <a:gd name="T13" fmla="*/ 2147483646 h 2538"/>
              <a:gd name="T14" fmla="*/ 2147483646 w 2236"/>
              <a:gd name="T15" fmla="*/ 2147483646 h 2538"/>
              <a:gd name="T16" fmla="*/ 2147483646 w 2236"/>
              <a:gd name="T17" fmla="*/ 2147483646 h 2538"/>
              <a:gd name="T18" fmla="*/ 2147483646 w 2236"/>
              <a:gd name="T19" fmla="*/ 2147483646 h 2538"/>
              <a:gd name="T20" fmla="*/ 2147483646 w 2236"/>
              <a:gd name="T21" fmla="*/ 2147483646 h 2538"/>
              <a:gd name="T22" fmla="*/ 2147483646 w 2236"/>
              <a:gd name="T23" fmla="*/ 2147483646 h 2538"/>
              <a:gd name="T24" fmla="*/ 2147483646 w 2236"/>
              <a:gd name="T25" fmla="*/ 2147483646 h 2538"/>
              <a:gd name="T26" fmla="*/ 2147483646 w 2236"/>
              <a:gd name="T27" fmla="*/ 2147483646 h 2538"/>
              <a:gd name="T28" fmla="*/ 2147483646 w 2236"/>
              <a:gd name="T29" fmla="*/ 2147483646 h 2538"/>
              <a:gd name="T30" fmla="*/ 2147483646 w 2236"/>
              <a:gd name="T31" fmla="*/ 2147483646 h 2538"/>
              <a:gd name="T32" fmla="*/ 2147483646 w 2236"/>
              <a:gd name="T33" fmla="*/ 2147483646 h 2538"/>
              <a:gd name="T34" fmla="*/ 2147483646 w 2236"/>
              <a:gd name="T35" fmla="*/ 2147483646 h 2538"/>
              <a:gd name="T36" fmla="*/ 2147483646 w 2236"/>
              <a:gd name="T37" fmla="*/ 2147483646 h 2538"/>
              <a:gd name="T38" fmla="*/ 2147483646 w 2236"/>
              <a:gd name="T39" fmla="*/ 2147483646 h 2538"/>
              <a:gd name="T40" fmla="*/ 2147483646 w 2236"/>
              <a:gd name="T41" fmla="*/ 2147483646 h 2538"/>
              <a:gd name="T42" fmla="*/ 2147483646 w 2236"/>
              <a:gd name="T43" fmla="*/ 2147483646 h 2538"/>
              <a:gd name="T44" fmla="*/ 2147483646 w 2236"/>
              <a:gd name="T45" fmla="*/ 2147483646 h 2538"/>
              <a:gd name="T46" fmla="*/ 2147483646 w 2236"/>
              <a:gd name="T47" fmla="*/ 2147483646 h 2538"/>
              <a:gd name="T48" fmla="*/ 2147483646 w 2236"/>
              <a:gd name="T49" fmla="*/ 2147483646 h 2538"/>
              <a:gd name="T50" fmla="*/ 0 w 2236"/>
              <a:gd name="T51" fmla="*/ 2147483646 h 2538"/>
              <a:gd name="T52" fmla="*/ 2147483646 w 2236"/>
              <a:gd name="T53" fmla="*/ 2147483646 h 2538"/>
              <a:gd name="T54" fmla="*/ 2147483646 w 2236"/>
              <a:gd name="T55" fmla="*/ 2147483646 h 2538"/>
              <a:gd name="T56" fmla="*/ 2147483646 w 2236"/>
              <a:gd name="T57" fmla="*/ 2147483646 h 2538"/>
              <a:gd name="T58" fmla="*/ 2147483646 w 2236"/>
              <a:gd name="T59" fmla="*/ 2147483646 h 2538"/>
              <a:gd name="T60" fmla="*/ 2147483646 w 2236"/>
              <a:gd name="T61" fmla="*/ 2147483646 h 2538"/>
              <a:gd name="T62" fmla="*/ 2147483646 w 2236"/>
              <a:gd name="T63" fmla="*/ 2147483646 h 2538"/>
              <a:gd name="T64" fmla="*/ 2147483646 w 2236"/>
              <a:gd name="T65" fmla="*/ 2147483646 h 253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236"/>
              <a:gd name="T100" fmla="*/ 0 h 2538"/>
              <a:gd name="T101" fmla="*/ 2236 w 2236"/>
              <a:gd name="T102" fmla="*/ 2538 h 2538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236" h="2538">
                <a:moveTo>
                  <a:pt x="2236" y="0"/>
                </a:moveTo>
                <a:lnTo>
                  <a:pt x="2131" y="57"/>
                </a:lnTo>
                <a:lnTo>
                  <a:pt x="2029" y="102"/>
                </a:lnTo>
                <a:lnTo>
                  <a:pt x="1920" y="146"/>
                </a:lnTo>
                <a:lnTo>
                  <a:pt x="1819" y="185"/>
                </a:lnTo>
                <a:lnTo>
                  <a:pt x="1708" y="222"/>
                </a:lnTo>
                <a:lnTo>
                  <a:pt x="1584" y="266"/>
                </a:lnTo>
                <a:lnTo>
                  <a:pt x="1495" y="290"/>
                </a:lnTo>
                <a:lnTo>
                  <a:pt x="1408" y="309"/>
                </a:lnTo>
                <a:lnTo>
                  <a:pt x="1272" y="338"/>
                </a:lnTo>
                <a:lnTo>
                  <a:pt x="1192" y="350"/>
                </a:lnTo>
                <a:lnTo>
                  <a:pt x="1108" y="360"/>
                </a:lnTo>
                <a:lnTo>
                  <a:pt x="958" y="366"/>
                </a:lnTo>
                <a:lnTo>
                  <a:pt x="970" y="246"/>
                </a:lnTo>
                <a:lnTo>
                  <a:pt x="670" y="462"/>
                </a:lnTo>
                <a:lnTo>
                  <a:pt x="994" y="636"/>
                </a:lnTo>
                <a:lnTo>
                  <a:pt x="976" y="534"/>
                </a:lnTo>
                <a:lnTo>
                  <a:pt x="1306" y="564"/>
                </a:lnTo>
                <a:lnTo>
                  <a:pt x="1365" y="576"/>
                </a:lnTo>
                <a:lnTo>
                  <a:pt x="1401" y="593"/>
                </a:lnTo>
                <a:lnTo>
                  <a:pt x="1432" y="612"/>
                </a:lnTo>
                <a:lnTo>
                  <a:pt x="1492" y="665"/>
                </a:lnTo>
                <a:lnTo>
                  <a:pt x="1540" y="720"/>
                </a:lnTo>
                <a:lnTo>
                  <a:pt x="1585" y="791"/>
                </a:lnTo>
                <a:lnTo>
                  <a:pt x="1630" y="882"/>
                </a:lnTo>
                <a:lnTo>
                  <a:pt x="1668" y="989"/>
                </a:lnTo>
                <a:lnTo>
                  <a:pt x="1680" y="1041"/>
                </a:lnTo>
                <a:lnTo>
                  <a:pt x="1693" y="1131"/>
                </a:lnTo>
                <a:lnTo>
                  <a:pt x="1696" y="1296"/>
                </a:lnTo>
                <a:lnTo>
                  <a:pt x="1684" y="1388"/>
                </a:lnTo>
                <a:lnTo>
                  <a:pt x="1674" y="1451"/>
                </a:lnTo>
                <a:lnTo>
                  <a:pt x="1654" y="1518"/>
                </a:lnTo>
                <a:lnTo>
                  <a:pt x="1627" y="1592"/>
                </a:lnTo>
                <a:lnTo>
                  <a:pt x="1585" y="1656"/>
                </a:lnTo>
                <a:lnTo>
                  <a:pt x="1542" y="1697"/>
                </a:lnTo>
                <a:lnTo>
                  <a:pt x="1492" y="1728"/>
                </a:lnTo>
                <a:lnTo>
                  <a:pt x="1426" y="1761"/>
                </a:lnTo>
                <a:lnTo>
                  <a:pt x="1371" y="1779"/>
                </a:lnTo>
                <a:lnTo>
                  <a:pt x="1308" y="1790"/>
                </a:lnTo>
                <a:lnTo>
                  <a:pt x="1260" y="1790"/>
                </a:lnTo>
                <a:lnTo>
                  <a:pt x="1189" y="1787"/>
                </a:lnTo>
                <a:lnTo>
                  <a:pt x="1069" y="1773"/>
                </a:lnTo>
                <a:lnTo>
                  <a:pt x="921" y="1749"/>
                </a:lnTo>
                <a:lnTo>
                  <a:pt x="781" y="1715"/>
                </a:lnTo>
                <a:lnTo>
                  <a:pt x="667" y="1683"/>
                </a:lnTo>
                <a:lnTo>
                  <a:pt x="604" y="1661"/>
                </a:lnTo>
                <a:lnTo>
                  <a:pt x="526" y="1626"/>
                </a:lnTo>
                <a:lnTo>
                  <a:pt x="448" y="1586"/>
                </a:lnTo>
                <a:lnTo>
                  <a:pt x="357" y="1526"/>
                </a:lnTo>
                <a:lnTo>
                  <a:pt x="288" y="1474"/>
                </a:lnTo>
                <a:lnTo>
                  <a:pt x="368" y="1434"/>
                </a:lnTo>
                <a:lnTo>
                  <a:pt x="0" y="1298"/>
                </a:lnTo>
                <a:lnTo>
                  <a:pt x="72" y="1682"/>
                </a:lnTo>
                <a:lnTo>
                  <a:pt x="150" y="1605"/>
                </a:lnTo>
                <a:lnTo>
                  <a:pt x="265" y="1719"/>
                </a:lnTo>
                <a:lnTo>
                  <a:pt x="357" y="1799"/>
                </a:lnTo>
                <a:lnTo>
                  <a:pt x="451" y="1869"/>
                </a:lnTo>
                <a:lnTo>
                  <a:pt x="543" y="1929"/>
                </a:lnTo>
                <a:lnTo>
                  <a:pt x="672" y="2000"/>
                </a:lnTo>
                <a:lnTo>
                  <a:pt x="824" y="2074"/>
                </a:lnTo>
                <a:lnTo>
                  <a:pt x="924" y="2118"/>
                </a:lnTo>
                <a:lnTo>
                  <a:pt x="1045" y="2171"/>
                </a:lnTo>
                <a:lnTo>
                  <a:pt x="1182" y="2220"/>
                </a:lnTo>
                <a:lnTo>
                  <a:pt x="1328" y="2266"/>
                </a:lnTo>
                <a:lnTo>
                  <a:pt x="1640" y="2362"/>
                </a:lnTo>
                <a:lnTo>
                  <a:pt x="1920" y="2442"/>
                </a:lnTo>
                <a:lnTo>
                  <a:pt x="2236" y="2538"/>
                </a:lnTo>
              </a:path>
            </a:pathLst>
          </a:custGeom>
          <a:solidFill>
            <a:srgbClr val="FF0000"/>
          </a:solidFill>
          <a:ln w="3175" cap="rnd">
            <a:solidFill>
              <a:srgbClr val="FF0000"/>
            </a:solidFill>
            <a:round/>
            <a:headEnd/>
            <a:tailEnd/>
          </a:ln>
        </p:spPr>
        <p:txBody>
          <a:bodyPr rot="10800000"/>
          <a:lstStyle/>
          <a:p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1961444" y="74613"/>
            <a:ext cx="7094361" cy="151288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/>
                </a:solidFill>
              </a:rPr>
              <a:t>přehrazeni očekávaného směru hlavního úderu předpokládaného nepřítele systémem vzájemně spojených, železobetonových, hluboce zapuštěných opevnění, vybavených arzenálem zbraní a materiálem pro dlouhodobé obléhání</a:t>
            </a:r>
          </a:p>
        </p:txBody>
      </p:sp>
      <p:sp>
        <p:nvSpPr>
          <p:cNvPr id="13318" name="TextovéPole 10"/>
          <p:cNvSpPr txBox="1">
            <a:spLocks noChangeArrowheads="1"/>
          </p:cNvSpPr>
          <p:nvPr/>
        </p:nvSpPr>
        <p:spPr bwMode="auto">
          <a:xfrm>
            <a:off x="179388" y="4376738"/>
            <a:ext cx="12969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b="1">
                <a:solidFill>
                  <a:srgbClr val="FFFF00"/>
                </a:solidFill>
              </a:rPr>
              <a:t>Norimberk-Praha </a:t>
            </a:r>
          </a:p>
        </p:txBody>
      </p:sp>
      <p:sp>
        <p:nvSpPr>
          <p:cNvPr id="13319" name="TextovéPole 11"/>
          <p:cNvSpPr txBox="1">
            <a:spLocks noChangeArrowheads="1"/>
          </p:cNvSpPr>
          <p:nvPr/>
        </p:nvSpPr>
        <p:spPr bwMode="auto">
          <a:xfrm>
            <a:off x="107950" y="1052513"/>
            <a:ext cx="15113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b="1">
                <a:solidFill>
                  <a:srgbClr val="FFFF00"/>
                </a:solidFill>
              </a:rPr>
              <a:t>Teplice-Litoměřice</a:t>
            </a:r>
          </a:p>
        </p:txBody>
      </p:sp>
      <p:sp>
        <p:nvSpPr>
          <p:cNvPr id="13" name="Šipka doprava 12"/>
          <p:cNvSpPr/>
          <p:nvPr/>
        </p:nvSpPr>
        <p:spPr>
          <a:xfrm rot="4305736">
            <a:off x="3500879" y="2617823"/>
            <a:ext cx="1009650" cy="36036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3321" name="TextovéPole 13"/>
          <p:cNvSpPr txBox="1">
            <a:spLocks noChangeArrowheads="1"/>
          </p:cNvSpPr>
          <p:nvPr/>
        </p:nvSpPr>
        <p:spPr bwMode="auto">
          <a:xfrm>
            <a:off x="3686331" y="3420372"/>
            <a:ext cx="12969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b="1" dirty="0">
                <a:solidFill>
                  <a:srgbClr val="FF0000"/>
                </a:solidFill>
              </a:rPr>
              <a:t>Ostrava- Přerov</a:t>
            </a:r>
          </a:p>
        </p:txBody>
      </p:sp>
      <p:sp>
        <p:nvSpPr>
          <p:cNvPr id="15" name="Šipka doprava 14"/>
          <p:cNvSpPr/>
          <p:nvPr/>
        </p:nvSpPr>
        <p:spPr>
          <a:xfrm rot="19612718">
            <a:off x="2930491" y="4544218"/>
            <a:ext cx="587375" cy="36036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3323" name="TextovéPole 15"/>
          <p:cNvSpPr txBox="1">
            <a:spLocks noChangeArrowheads="1"/>
          </p:cNvSpPr>
          <p:nvPr/>
        </p:nvSpPr>
        <p:spPr bwMode="auto">
          <a:xfrm>
            <a:off x="3182838" y="4184954"/>
            <a:ext cx="12954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b="1" dirty="0">
                <a:solidFill>
                  <a:srgbClr val="FF0000"/>
                </a:solidFill>
              </a:rPr>
              <a:t>Znojmo-Vyškov</a:t>
            </a:r>
          </a:p>
        </p:txBody>
      </p:sp>
    </p:spTree>
    <p:extLst>
      <p:ext uri="{BB962C8B-B14F-4D97-AF65-F5344CB8AC3E}">
        <p14:creationId xmlns:p14="http://schemas.microsoft.com/office/powerpoint/2010/main" val="1590629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4167 0.02223 " pathEditMode="relative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61209" y="1053609"/>
            <a:ext cx="8712968" cy="6480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pl-PL" sz="4000" dirty="0"/>
              <a:t>CÍL BOJE NA ZDRŽENOU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2467858"/>
            <a:ext cx="8713788" cy="35401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cs-CZ" sz="3200" dirty="0"/>
              <a:t>je zpomalovat a vyčerpávat útočícího protivníka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cs-CZ" sz="3200" dirty="0"/>
              <a:t>vmanévrovat ho do prostorů, kde je zranitelný vůči protiútokům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cs-CZ" sz="3200" dirty="0"/>
              <a:t>způsobovat mu ztráty, které sníží jeho ofenzivní schopnost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cs-CZ" sz="3200" dirty="0"/>
              <a:t>vyhnout se boji za nežádoucích podmínek</a:t>
            </a:r>
          </a:p>
          <a:p>
            <a:pPr eaLnBrk="1" hangingPunct="1">
              <a:defRPr/>
            </a:pPr>
            <a:r>
              <a:rPr lang="cs-CZ" sz="3200" dirty="0"/>
              <a:t>získávat čas pro soustředění a přísun záloh</a:t>
            </a:r>
          </a:p>
        </p:txBody>
      </p:sp>
    </p:spTree>
    <p:extLst>
      <p:ext uri="{BB962C8B-B14F-4D97-AF65-F5344CB8AC3E}">
        <p14:creationId xmlns:p14="http://schemas.microsoft.com/office/powerpoint/2010/main" val="3744260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01068"/>
            <a:ext cx="8712968" cy="2538666"/>
          </a:xfrm>
          <a:solidFill>
            <a:schemeClr val="accent1">
              <a:lumMod val="40000"/>
              <a:lumOff val="60000"/>
            </a:schemeClr>
          </a:solidFill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lvl="1" algn="just"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vynuceně - nepříznivým vývojem situace vlastních vojsk v prostoru operace;</a:t>
            </a:r>
          </a:p>
          <a:p>
            <a:pPr lvl="1" algn="just" eaLnBrk="1" fontAlgn="auto" hangingPunct="1">
              <a:spcAft>
                <a:spcPts val="0"/>
              </a:spcAft>
              <a:defRPr/>
            </a:pPr>
            <a:endParaRPr lang="cs-CZ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just"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záměrně - k usměrnění postupu nepřítele do prostoru, v němž může být účinněji ničen údery palbou a vojsky</a:t>
            </a:r>
          </a:p>
          <a:p>
            <a:pPr marL="725488" lvl="1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(v souladu s rozhodnutím nadřízeného velitele)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8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51520" y="4852061"/>
            <a:ext cx="8712968" cy="11987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>
            <a:lvl1pPr eaLnBrk="0" hangingPunct="0">
              <a:tabLst>
                <a:tab pos="8159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8159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8159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8159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8159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cs-CZ" altLang="cs-CZ" sz="2800" b="1" u="sng" dirty="0">
                <a:solidFill>
                  <a:srgbClr val="0D0D0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Bude veden na úvod obranné operace, nebo jako součást pomocných aktivit</a:t>
            </a:r>
            <a:endParaRPr lang="cs-CZ" altLang="cs-CZ" sz="2800" b="1" u="sng" dirty="0">
              <a:solidFill>
                <a:srgbClr val="0D0D0D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cs-CZ" altLang="cs-CZ" sz="2800" b="1" u="sng" dirty="0">
              <a:solidFill>
                <a:srgbClr val="0D0D0D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 txBox="1">
            <a:spLocks noGrp="1" noChangeArrowheads="1"/>
          </p:cNvSpPr>
          <p:nvPr>
            <p:ph type="title"/>
          </p:nvPr>
        </p:nvSpPr>
        <p:spPr>
          <a:xfrm>
            <a:off x="251520" y="935770"/>
            <a:ext cx="8712968" cy="706090"/>
          </a:xfr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pl-PL" sz="4000" dirty="0"/>
              <a:t>BOJ NA ZDRŽENOU</a:t>
            </a:r>
          </a:p>
        </p:txBody>
      </p:sp>
    </p:spTree>
    <p:extLst>
      <p:ext uri="{BB962C8B-B14F-4D97-AF65-F5344CB8AC3E}">
        <p14:creationId xmlns:p14="http://schemas.microsoft.com/office/powerpoint/2010/main" val="1265910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-D-Návrh na cenu rektora" id="{4A92299F-3366-4FAD-9F7B-98AAE9E2E87E}" vid="{EA644710-27A8-4EC7-8A41-F98F04418933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blast_x0020_formul_x00e1__x0159_e xmlns="e934d7ba-d00a-4f08-ad66-67ce6f4199d0">organizační</Oblast_x0020_formul_x00e1__x0159_e>
    <Jazyk_x0020_formul_x00e1__x0159_e xmlns="e934d7ba-d00a-4f08-ad66-67ce6f4199d0">CZ</Jazyk_x0020_formul_x00e1__x0159_e>
    <Druh_x0020_formul_x00e1__x0159_e xmlns="e934d7ba-d00a-4f08-ad66-67ce6f4199d0">formulář, tiskopis</Druh_x0020_formul_x00e1__x0159_e>
    <_dlc_DocId xmlns="f242274d-c577-47b4-9953-4e44103112f8">TH64JJ3HEHY5-1029827492-644</_dlc_DocId>
    <_dlc_DocIdUrl xmlns="f242274d-c577-47b4-9953-4e44103112f8">
      <Url>https://intranet.unob.cz/dokum/_layouts/15/DocIdRedir.aspx?ID=TH64JJ3HEHY5-1029827492-644</Url>
      <Description>TH64JJ3HEHY5-1029827492-644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8C81A9692E2304F805F9C0C709FE0CA" ma:contentTypeVersion="7" ma:contentTypeDescription="Vytvoří nový dokument" ma:contentTypeScope="" ma:versionID="aae8caf2d686d761e0f07e57c7f02979">
  <xsd:schema xmlns:xsd="http://www.w3.org/2001/XMLSchema" xmlns:xs="http://www.w3.org/2001/XMLSchema" xmlns:p="http://schemas.microsoft.com/office/2006/metadata/properties" xmlns:ns2="f242274d-c577-47b4-9953-4e44103112f8" xmlns:ns3="e934d7ba-d00a-4f08-ad66-67ce6f4199d0" targetNamespace="http://schemas.microsoft.com/office/2006/metadata/properties" ma:root="true" ma:fieldsID="932d2f79fd0e5d1a6384e323239cad28" ns2:_="" ns3:_="">
    <xsd:import namespace="f242274d-c577-47b4-9953-4e44103112f8"/>
    <xsd:import namespace="e934d7ba-d00a-4f08-ad66-67ce6f4199d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ruh_x0020_formul_x00e1__x0159_e"/>
                <xsd:element ref="ns3:Jazyk_x0020_formul_x00e1__x0159_e"/>
                <xsd:element ref="ns3:Oblast_x0020_formul_x00e1__x0159_e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2274d-c577-47b4-9953-4e44103112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4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4d7ba-d00a-4f08-ad66-67ce6f4199d0" elementFormDefault="qualified">
    <xsd:import namespace="http://schemas.microsoft.com/office/2006/documentManagement/types"/>
    <xsd:import namespace="http://schemas.microsoft.com/office/infopath/2007/PartnerControls"/>
    <xsd:element name="Druh_x0020_formul_x00e1__x0159_e" ma:index="11" ma:displayName="Druh formuláře" ma:format="Dropdown" ma:internalName="Druh_x0020_formul_x00e1__x0159_e">
      <xsd:simpleType>
        <xsd:restriction base="dms:Choice">
          <xsd:enumeration value="formulář, tiskopis"/>
          <xsd:enumeration value="pokyny k vyplnění"/>
          <xsd:enumeration value="vzor dokumentu, zápisu"/>
          <xsd:enumeration value="vzor vyplnění formuláře"/>
        </xsd:restriction>
      </xsd:simpleType>
    </xsd:element>
    <xsd:element name="Jazyk_x0020_formul_x00e1__x0159_e" ma:index="12" ma:displayName="Jazyk formuláře" ma:format="Dropdown" ma:internalName="Jazyk_x0020_formul_x00e1__x0159_e">
      <xsd:simpleType>
        <xsd:restriction base="dms:Choice">
          <xsd:enumeration value="CZ"/>
          <xsd:enumeration value="EN"/>
        </xsd:restriction>
      </xsd:simpleType>
    </xsd:element>
    <xsd:element name="Oblast_x0020_formul_x00e1__x0159_e" ma:index="13" ma:displayName="Oblast formuláře" ma:format="Dropdown" ma:internalName="Oblast_x0020_formul_x00e1__x0159_e">
      <xsd:simpleType>
        <xsd:restriction base="dms:Choice">
          <xsd:enumeration value="bezpečnost informací"/>
          <xsd:enumeration value="BOZP a PO"/>
          <xsd:enumeration value="finanční zabezpečení"/>
          <xsd:enumeration value="jiné"/>
          <xsd:enumeration value="Knihovna UO"/>
          <xsd:enumeration value="kultura, spolky apod."/>
          <xsd:enumeration value="logistika"/>
          <xsd:enumeration value="odbory"/>
          <xsd:enumeration value="organizační"/>
          <xsd:enumeration value="organizační, správní"/>
          <xsd:enumeration value="personalistika"/>
          <xsd:enumeration value="podpora práce uživatelů s IS"/>
          <xsd:enumeration value="studium a výuka"/>
          <xsd:enumeration value="tělovýchova, sport"/>
          <xsd:enumeration value="výzkum a vývoj"/>
          <xsd:enumeration value="zahraniční styk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BEFF9F38-DDCB-47FD-A057-71355CFF72F0}">
  <ds:schemaRefs>
    <ds:schemaRef ds:uri="e934d7ba-d00a-4f08-ad66-67ce6f4199d0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f242274d-c577-47b4-9953-4e44103112f8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4D4D63B-9BAE-4687-83B3-86CA235AD4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42274d-c577-47b4-9953-4e44103112f8"/>
    <ds:schemaRef ds:uri="e934d7ba-d00a-4f08-ad66-67ce6f419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AEB4198-44BF-4443-B4DF-BE5A4766DCE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56EE831-1E26-4007-B9C4-80A4C5B5C8D5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FVL-D-Návrh na cenu rektora</Template>
  <TotalTime>3724</TotalTime>
  <Words>2696</Words>
  <Application>Microsoft Office PowerPoint</Application>
  <PresentationFormat>Předvádění na obrazovce (4:3)</PresentationFormat>
  <Paragraphs>254</Paragraphs>
  <Slides>36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2" baseType="lpstr">
      <vt:lpstr>Arial</vt:lpstr>
      <vt:lpstr>Calibri</vt:lpstr>
      <vt:lpstr>Calibri Light</vt:lpstr>
      <vt:lpstr>MapSym-NK-Air</vt:lpstr>
      <vt:lpstr>Times New Roman</vt:lpstr>
      <vt:lpstr>Motiv Office</vt:lpstr>
      <vt:lpstr>Taktika</vt:lpstr>
      <vt:lpstr>Literatura:</vt:lpstr>
      <vt:lpstr>Prezentace aplikace PowerPoint</vt:lpstr>
      <vt:lpstr>Prezentace aplikace PowerPoint</vt:lpstr>
      <vt:lpstr>Prezentace aplikace PowerPoint</vt:lpstr>
      <vt:lpstr>BOJ NA ZDRŽENOU</vt:lpstr>
      <vt:lpstr>Prezentace aplikace PowerPoint</vt:lpstr>
      <vt:lpstr>Prezentace aplikace PowerPoint</vt:lpstr>
      <vt:lpstr>BOJ NA ZDRŽENOU</vt:lpstr>
      <vt:lpstr>BOJ NA ZDRŽENOU</vt:lpstr>
      <vt:lpstr>Prezentace aplikace PowerPoint</vt:lpstr>
      <vt:lpstr>Faktory pro úspěšné vedení boje na zdrženou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Možná šířka a hloubka prostoru boje na zdrženou: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Nemovitá infrastruktura FVL ZÁMĚR</dc:title>
  <dc:creator>Šilinger Karel</dc:creator>
  <cp:lastModifiedBy>Drozd Jan</cp:lastModifiedBy>
  <cp:revision>447</cp:revision>
  <cp:lastPrinted>2020-10-22T05:16:21Z</cp:lastPrinted>
  <dcterms:created xsi:type="dcterms:W3CDTF">2019-03-06T15:23:23Z</dcterms:created>
  <dcterms:modified xsi:type="dcterms:W3CDTF">2024-03-22T05:38:15Z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0x01010088C81A9692E2304F805F9C0C709FE0CA</vt:lpwstr>
  </property>
  <property fmtid="{D5CDD505-2E9C-101B-9397-08002B2CF9AE}" pid="3" name="_dlc_DocIdItemGuid">
    <vt:lpwstr>c7fd67e7-8eba-4834-afba-669e72e4eba6</vt:lpwstr>
  </property>
</Properties>
</file>