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6" y="-7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EABA-390F-4D30-B911-E8433256D072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704D-1942-4A95-9345-D669F4A181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EABA-390F-4D30-B911-E8433256D072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704D-1942-4A95-9345-D669F4A181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EABA-390F-4D30-B911-E8433256D072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704D-1942-4A95-9345-D669F4A181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EABA-390F-4D30-B911-E8433256D072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704D-1942-4A95-9345-D669F4A181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EABA-390F-4D30-B911-E8433256D072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704D-1942-4A95-9345-D669F4A181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EABA-390F-4D30-B911-E8433256D072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704D-1942-4A95-9345-D669F4A181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EABA-390F-4D30-B911-E8433256D072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704D-1942-4A95-9345-D669F4A181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EABA-390F-4D30-B911-E8433256D072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704D-1942-4A95-9345-D669F4A181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EABA-390F-4D30-B911-E8433256D072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704D-1942-4A95-9345-D669F4A181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2EABA-390F-4D30-B911-E8433256D072}" type="datetimeFigureOut">
              <a:rPr lang="cs-CZ" smtClean="0"/>
              <a:t>19.7.2018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8704D-1942-4A95-9345-D669F4A1813C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=""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Rozhodování ve věcech služebního poměru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194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Rozhodování ve věcech sl.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Souběh procesních pravidel podle zákona o VZP se správním řádem,</a:t>
            </a:r>
          </a:p>
          <a:p>
            <a:r>
              <a:rPr lang="cs-CZ" dirty="0" smtClean="0"/>
              <a:t>řízení se zahajuje na žádost nebo ex officio, </a:t>
            </a:r>
          </a:p>
          <a:p>
            <a:r>
              <a:rPr lang="cs-CZ" dirty="0" smtClean="0"/>
              <a:t>V určitých případech může být vydání rozhodnutí prvním úkonem v řízení,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8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82809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/>
              <a:t>Rozhoduje se </a:t>
            </a:r>
            <a:r>
              <a:rPr lang="cs-CZ" sz="3200" dirty="0" smtClean="0"/>
              <a:t>mj. o :</a:t>
            </a:r>
          </a:p>
          <a:p>
            <a:pPr marL="457200" indent="-457200">
              <a:buFontTx/>
              <a:buChar char="-"/>
            </a:pPr>
            <a:r>
              <a:rPr lang="cs-CZ" sz="3200" dirty="0" smtClean="0"/>
              <a:t>změně doby trvání SP, </a:t>
            </a:r>
          </a:p>
          <a:p>
            <a:pPr marL="457200" indent="-457200">
              <a:buFontTx/>
              <a:buChar char="-"/>
            </a:pPr>
            <a:r>
              <a:rPr lang="cs-CZ" sz="3200" dirty="0" smtClean="0"/>
              <a:t>přerušení SP, </a:t>
            </a:r>
          </a:p>
          <a:p>
            <a:pPr marL="457200" indent="-457200">
              <a:buFontTx/>
              <a:buChar char="-"/>
            </a:pPr>
            <a:r>
              <a:rPr lang="cs-CZ" sz="3200" dirty="0" smtClean="0"/>
              <a:t>náhradě škody, </a:t>
            </a:r>
          </a:p>
          <a:p>
            <a:pPr marL="457200" indent="-457200">
              <a:buFontTx/>
              <a:buChar char="-"/>
            </a:pPr>
            <a:r>
              <a:rPr lang="cs-CZ" sz="3200" dirty="0" smtClean="0"/>
              <a:t>propuštění</a:t>
            </a:r>
            <a:r>
              <a:rPr lang="cs-CZ" sz="3200" dirty="0" smtClean="0"/>
              <a:t> či</a:t>
            </a:r>
            <a:r>
              <a:rPr lang="cs-CZ" sz="3200" dirty="0" smtClean="0"/>
              <a:t> odnětí hodnosti, </a:t>
            </a:r>
          </a:p>
          <a:p>
            <a:pPr marL="457200" indent="-457200">
              <a:buFontTx/>
              <a:buChar char="-"/>
            </a:pPr>
            <a:r>
              <a:rPr lang="cs-CZ" sz="3200" dirty="0" smtClean="0"/>
              <a:t>zrušení SP ve zkušební době, </a:t>
            </a:r>
          </a:p>
          <a:p>
            <a:pPr marL="457200" indent="-457200">
              <a:buFontTx/>
              <a:buChar char="-"/>
            </a:pPr>
            <a:r>
              <a:rPr lang="cs-CZ" sz="3200" dirty="0"/>
              <a:t>n</a:t>
            </a:r>
            <a:r>
              <a:rPr lang="cs-CZ" sz="3200" dirty="0" smtClean="0"/>
              <a:t>eposkytnutí nebo odnětí či snížení platu,</a:t>
            </a:r>
            <a:endParaRPr lang="cs-CZ" sz="3200" dirty="0" smtClean="0"/>
          </a:p>
          <a:p>
            <a:pPr marL="457200" indent="-457200">
              <a:buFontTx/>
              <a:buChar char="-"/>
            </a:pPr>
            <a:r>
              <a:rPr lang="cs-CZ" sz="3200" dirty="0" smtClean="0"/>
              <a:t>vrácení náborového příspěvku, úhradě nákladů při nesplnění povinnosti setrvat v SP, </a:t>
            </a:r>
          </a:p>
          <a:p>
            <a:pPr marL="457200" indent="-457200">
              <a:buFontTx/>
              <a:buChar char="-"/>
            </a:pPr>
            <a:r>
              <a:rPr lang="cs-CZ" sz="3200" dirty="0" smtClean="0"/>
              <a:t>uložení kázeňského trestu</a:t>
            </a:r>
            <a:endParaRPr lang="cs-CZ" sz="3200" dirty="0" smtClean="0"/>
          </a:p>
          <a:p>
            <a:r>
              <a:rPr lang="cs-CZ" sz="3200" dirty="0" smtClean="0"/>
              <a:t> 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833320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rozkaz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zjednodušená forma rozhodování mimo správní řád,  vydává se z moci úřední a je prvním úkonem v řízení,</a:t>
            </a:r>
          </a:p>
          <a:p>
            <a:r>
              <a:rPr lang="cs-CZ" dirty="0" smtClean="0"/>
              <a:t>rozhodování o zařazení, hodnosti, dispozice, odvelení, přeložení, poskytnutí platu aj. </a:t>
            </a:r>
          </a:p>
          <a:p>
            <a:r>
              <a:rPr lang="cs-CZ" dirty="0" smtClean="0"/>
              <a:t>vyhlašuje se ústně nebo doručením, </a:t>
            </a:r>
          </a:p>
          <a:p>
            <a:r>
              <a:rPr lang="cs-CZ" dirty="0" smtClean="0"/>
              <a:t>lze se odvolat, do 5 dnů od vyhlášení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9122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Přezkoumání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Odvolací orgán musí rozhodnout nejpozději do 90 dnů od podání odvolání,</a:t>
            </a:r>
          </a:p>
          <a:p>
            <a:r>
              <a:rPr lang="cs-CZ" dirty="0" smtClean="0"/>
              <a:t>Odvolání proti personálnímu rozkazu nemá odkladný účinek, také v případě rozhodnutí o propuštění a odnětí hodnosti,</a:t>
            </a:r>
          </a:p>
          <a:p>
            <a:r>
              <a:rPr lang="cs-CZ" dirty="0" smtClean="0"/>
              <a:t>Rozhodnutí lze přezkoumat soudy ve správním soudnictví, podání k soudu do 60 dnů od nabytí právní moci rozhodnutí služ. orgánu.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9188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Žádosti a stížnosti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pouze ve věcech výkonu služby a služebních vztahů,</a:t>
            </a:r>
          </a:p>
          <a:p>
            <a:r>
              <a:rPr lang="cs-CZ" dirty="0" smtClean="0"/>
              <a:t>podává se písemně nadřízenému nebo služebnímu orgánu,</a:t>
            </a:r>
          </a:p>
          <a:p>
            <a:r>
              <a:rPr lang="cs-CZ" dirty="0" smtClean="0"/>
              <a:t>vyřizuje se podle obsahu buď nadřízeným nebo sl. orgánem, vyřízení do 60 dnů,</a:t>
            </a:r>
          </a:p>
          <a:p>
            <a:r>
              <a:rPr lang="cs-CZ" dirty="0" smtClean="0"/>
              <a:t>náprava stavu, oznámení stěžovateli,</a:t>
            </a:r>
          </a:p>
          <a:p>
            <a:r>
              <a:rPr lang="cs-CZ" dirty="0" smtClean="0"/>
              <a:t>kverulant – zastavení řízení.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8104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VL-CJ.potx [jen pro čtení]" id="{7A353DE0-7B06-4628-B469-85256371F51E}" vid="{5219372D-2BD7-4DCF-B91F-222681E01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FVL-CJ</Template>
  <TotalTime>18</TotalTime>
  <Words>249</Words>
  <Application>Microsoft Office PowerPoint</Application>
  <PresentationFormat>Předvádění na obrazovce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Office</vt:lpstr>
      <vt:lpstr>Rozhodování ve věcech služebního poměru</vt:lpstr>
      <vt:lpstr>Rozhodování ve věcech sl. poměru</vt:lpstr>
      <vt:lpstr>Prezentace aplikace PowerPoint</vt:lpstr>
      <vt:lpstr>Personální rozkaz</vt:lpstr>
      <vt:lpstr>Přezkoumání rozhodnutí</vt:lpstr>
      <vt:lpstr>Žádosti a stížnosti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Rozhodování ve věcech služebního poměru</dc:title>
  <dc:creator>Zbořil Tomáš</dc:creator>
  <cp:lastModifiedBy>Zbořil Tomáš</cp:lastModifiedBy>
  <cp:revision>2</cp:revision>
  <dcterms:created xsi:type="dcterms:W3CDTF">2018-07-19T09:02:30Z</dcterms:created>
  <dcterms:modified xsi:type="dcterms:W3CDTF">2018-07-19T09:20:39Z</dcterms:modified>
</cp:coreProperties>
</file>