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5" r:id="rId3"/>
    <p:sldId id="270" r:id="rId4"/>
    <p:sldId id="271" r:id="rId5"/>
    <p:sldId id="272" r:id="rId6"/>
    <p:sldId id="274" r:id="rId7"/>
    <p:sldId id="273" r:id="rId8"/>
    <p:sldId id="278" r:id="rId9"/>
    <p:sldId id="279" r:id="rId10"/>
    <p:sldId id="280" r:id="rId11"/>
    <p:sldId id="282" r:id="rId12"/>
    <p:sldId id="283" r:id="rId13"/>
    <p:sldId id="284" r:id="rId14"/>
    <p:sldId id="285" r:id="rId15"/>
    <p:sldId id="286" r:id="rId16"/>
    <p:sldId id="288" r:id="rId17"/>
    <p:sldId id="287" r:id="rId18"/>
    <p:sldId id="289" r:id="rId19"/>
    <p:sldId id="291" r:id="rId20"/>
    <p:sldId id="292" r:id="rId21"/>
    <p:sldId id="293" r:id="rId22"/>
    <p:sldId id="276" r:id="rId23"/>
    <p:sldId id="264" r:id="rId24"/>
    <p:sldId id="257" r:id="rId25"/>
    <p:sldId id="260" r:id="rId26"/>
    <p:sldId id="259" r:id="rId27"/>
    <p:sldId id="265" r:id="rId28"/>
    <p:sldId id="277" r:id="rId29"/>
    <p:sldId id="266" r:id="rId30"/>
    <p:sldId id="267" r:id="rId31"/>
    <p:sldId id="268" r:id="rId32"/>
    <p:sldId id="294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B00E"/>
    <a:srgbClr val="045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98" autoAdjust="0"/>
  </p:normalViewPr>
  <p:slideViewPr>
    <p:cSldViewPr>
      <p:cViewPr>
        <p:scale>
          <a:sx n="75" d="100"/>
          <a:sy n="75" d="100"/>
        </p:scale>
        <p:origin x="-122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B41AE-87D0-4272-B6E0-5ECC601B16FB}" type="datetimeFigureOut">
              <a:rPr lang="cs-CZ" smtClean="0"/>
              <a:t>15. 4. 2014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BC4E-60EC-4EA0-8697-05863E9233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266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AEC2C-F57C-45A4-B7F0-3EE90F7CC72F}" type="datetimeFigureOut">
              <a:rPr lang="cs-CZ" smtClean="0"/>
              <a:t>15. 4. 2014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412E-BC86-4D60-ABC4-A8C15A4F07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6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412E-BC86-4D60-ABC4-A8C15A4F07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63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Balistické podmínky střelby ÚP</a:t>
            </a:r>
            <a:r>
              <a:rPr lang="cs-CZ" baseline="0" dirty="0" smtClean="0"/>
              <a:t> -</a:t>
            </a:r>
            <a:r>
              <a:rPr lang="cs-CZ" dirty="0" smtClean="0"/>
              <a:t> jsou určeny,</a:t>
            </a:r>
            <a:r>
              <a:rPr lang="cs-CZ" baseline="0" dirty="0" smtClean="0"/>
              <a:t> zejména celková změna počáteční rychlosti střely</a:t>
            </a:r>
          </a:p>
          <a:p>
            <a:r>
              <a:rPr lang="cs-CZ" baseline="0" dirty="0" smtClean="0"/>
              <a:t>Balistické podmínky střelby ZP - nezbytné je zahrnout alespoň změnu počáteční rychlosti střely způsobenou </a:t>
            </a:r>
            <a:r>
              <a:rPr lang="cs-CZ" baseline="0" dirty="0" err="1" smtClean="0"/>
              <a:t>optotřebení</a:t>
            </a:r>
            <a:r>
              <a:rPr lang="cs-CZ" baseline="0" dirty="0" smtClean="0"/>
              <a:t> hlavně a opravy pro změnu všech balistických charakteristik nábojů (střel) uvedených v </a:t>
            </a:r>
            <a:r>
              <a:rPr lang="cs-CZ" baseline="0" dirty="0" err="1" smtClean="0"/>
              <a:t>tablukách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Geofyzikální podmínky střelby ÚP - zahrnují se, je-li třeba</a:t>
            </a:r>
          </a:p>
          <a:p>
            <a:r>
              <a:rPr lang="cs-CZ" baseline="0" dirty="0" smtClean="0"/>
              <a:t>Geofyzikální podmínky střelby ZP -  není uvedeno</a:t>
            </a: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412E-BC86-4D60-ABC4-A8C15A4F07B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83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Kde: </a:t>
                </a:r>
              </a:p>
              <a:p>
                <a:r>
                  <a:rPr lang="cs-CZ" dirty="0" smtClean="0">
                    <a:solidFill>
                      <a:srgbClr val="FF0000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cs-CZ" b="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	</a:t>
                </a:r>
                <a:r>
                  <a:rPr lang="cs-CZ" b="0" i="0" dirty="0" smtClean="0">
                    <a:solidFill>
                      <a:srgbClr val="FF0000"/>
                    </a:solidFill>
                    <a:latin typeface="+mn-lt"/>
                    <a:ea typeface="Cambria Math"/>
                  </a:rPr>
                  <a:t>celková oprava dálky pro změny podmínek střelby,</a:t>
                </a:r>
                <a:r>
                  <a:rPr lang="cs-CZ" b="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	</a:t>
                </a:r>
              </a:p>
              <a:p>
                <a:pPr algn="l"/>
                <a:r>
                  <a:rPr lang="cs-CZ" b="0" dirty="0" smtClean="0">
                    <a:solidFill>
                      <a:srgbClr val="FF0000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cs-CZ" dirty="0" smtClean="0"/>
                  <a:t>	oprava dálky pro změny balistických podmínek střelby,</a:t>
                </a:r>
              </a:p>
              <a:p>
                <a:pPr lvl="1" algn="l"/>
                <a:r>
                  <a:rPr lang="cs-CZ" b="0" dirty="0" smtClean="0">
                    <a:solidFill>
                      <a:srgbClr val="FF0000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cs-CZ" dirty="0" smtClean="0"/>
                  <a:t>	oprava dálky pro změny meteorologických podmínek střelby,</a:t>
                </a:r>
              </a:p>
              <a:p>
                <a:pPr algn="l"/>
                <a:r>
                  <a:rPr lang="cs-CZ" dirty="0" smtClean="0">
                    <a:solidFill>
                      <a:srgbClr val="FF0000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cs-CZ" dirty="0" smtClean="0"/>
                  <a:t>	celková</a:t>
                </a:r>
                <a:r>
                  <a:rPr lang="cs-CZ" baseline="0" dirty="0" smtClean="0"/>
                  <a:t> oprava směru pro změny podmínek střelby,</a:t>
                </a:r>
                <a:endParaRPr lang="cs-CZ" dirty="0" smtClean="0"/>
              </a:p>
              <a:p>
                <a:pPr algn="l"/>
                <a:r>
                  <a:rPr lang="cs-CZ" b="0" dirty="0" smtClean="0">
                    <a:solidFill>
                      <a:srgbClr val="FF0000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cs-CZ" b="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	</a:t>
                </a:r>
                <a:r>
                  <a:rPr lang="cs-CZ" b="0" i="0" dirty="0" smtClean="0">
                    <a:solidFill>
                      <a:srgbClr val="FF0000"/>
                    </a:solidFill>
                    <a:latin typeface="+mn-lt"/>
                    <a:ea typeface="Cambria Math"/>
                  </a:rPr>
                  <a:t>oprava směru pro změny</a:t>
                </a:r>
                <a:r>
                  <a:rPr lang="cs-CZ" b="0" i="0" baseline="0" dirty="0" smtClean="0">
                    <a:solidFill>
                      <a:srgbClr val="FF0000"/>
                    </a:solidFill>
                    <a:latin typeface="+mn-lt"/>
                    <a:ea typeface="Cambria Math"/>
                  </a:rPr>
                  <a:t> balistických podmínek střelby,</a:t>
                </a:r>
                <a:endParaRPr lang="cs-CZ" b="0" i="0" dirty="0" smtClean="0">
                  <a:solidFill>
                    <a:srgbClr val="FF0000"/>
                  </a:solidFill>
                  <a:latin typeface="+mn-lt"/>
                  <a:ea typeface="Cambria Math"/>
                </a:endParaRPr>
              </a:p>
              <a:p>
                <a:pPr algn="l"/>
                <a:r>
                  <a:rPr lang="cs-CZ" b="0" dirty="0" smtClean="0">
                    <a:solidFill>
                      <a:srgbClr val="FF0000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cs-CZ" dirty="0" smtClean="0"/>
                  <a:t>	oprava směru pro změny meteorologických podmínek</a:t>
                </a:r>
                <a:r>
                  <a:rPr lang="cs-CZ" baseline="0" dirty="0" smtClean="0"/>
                  <a:t> střelby.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Kde: </a:t>
                </a:r>
              </a:p>
              <a:p>
                <a:pPr/>
                <a:r>
                  <a:rPr lang="cs-CZ" dirty="0" smtClean="0">
                    <a:solidFill>
                      <a:srgbClr val="FF0000"/>
                    </a:solidFill>
                    <a:ea typeface="Cambria Math"/>
                  </a:rPr>
                  <a:t>	</a:t>
                </a:r>
                <a:r>
                  <a:rPr lang="cs-CZ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∆</a:t>
                </a:r>
                <a:r>
                  <a:rPr lang="cs-CZ" b="0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𝐷</a:t>
                </a:r>
                <a:r>
                  <a:rPr lang="cs-CZ" b="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	</a:t>
                </a:r>
                <a:r>
                  <a:rPr lang="cs-CZ" b="0" i="0" dirty="0" smtClean="0">
                    <a:solidFill>
                      <a:srgbClr val="FF0000"/>
                    </a:solidFill>
                    <a:latin typeface="+mn-lt"/>
                    <a:ea typeface="Cambria Math"/>
                  </a:rPr>
                  <a:t>celková oprava dálky pro změny podmínek střelby,</a:t>
                </a:r>
                <a:r>
                  <a:rPr lang="cs-CZ" b="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	</a:t>
                </a:r>
              </a:p>
              <a:p>
                <a:pPr algn="l"/>
                <a:r>
                  <a:rPr lang="cs-CZ" b="0" dirty="0" smtClean="0">
                    <a:solidFill>
                      <a:srgbClr val="FF0000"/>
                    </a:solidFill>
                    <a:ea typeface="Cambria Math"/>
                  </a:rPr>
                  <a:t>	</a:t>
                </a:r>
                <a:r>
                  <a:rPr lang="cs-CZ" b="0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∆</a:t>
                </a:r>
                <a:r>
                  <a:rPr lang="cs-CZ" b="0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𝐷_𝐵</a:t>
                </a:r>
                <a:r>
                  <a:rPr lang="cs-CZ" dirty="0" smtClean="0"/>
                  <a:t>	oprava dálky pro změny balistických podmínek střelby,</a:t>
                </a:r>
              </a:p>
              <a:p>
                <a:pPr lvl="1" algn="l"/>
                <a:r>
                  <a:rPr lang="cs-CZ" b="0" dirty="0" smtClean="0">
                    <a:solidFill>
                      <a:srgbClr val="FF0000"/>
                    </a:solidFill>
                    <a:ea typeface="Cambria Math"/>
                  </a:rPr>
                  <a:t>	</a:t>
                </a:r>
                <a:r>
                  <a:rPr lang="cs-CZ" b="0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〖</a:t>
                </a:r>
                <a:r>
                  <a:rPr lang="cs-CZ" b="0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∆𝐷</a:t>
                </a:r>
                <a:r>
                  <a:rPr lang="cs-CZ" b="0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〗_</a:t>
                </a:r>
                <a:r>
                  <a:rPr lang="cs-CZ" b="0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𝑀</a:t>
                </a:r>
                <a:r>
                  <a:rPr lang="cs-CZ" dirty="0" smtClean="0"/>
                  <a:t>	oprava dálky pro změny meteorologických podmínek střelby,</a:t>
                </a:r>
              </a:p>
              <a:p>
                <a:pPr algn="l"/>
                <a:r>
                  <a:rPr lang="cs-CZ" dirty="0" smtClean="0">
                    <a:solidFill>
                      <a:srgbClr val="FF0000"/>
                    </a:solidFill>
                    <a:ea typeface="Cambria Math"/>
                  </a:rPr>
                  <a:t>	</a:t>
                </a:r>
                <a:r>
                  <a:rPr lang="cs-CZ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∆</a:t>
                </a:r>
                <a:r>
                  <a:rPr lang="cs-CZ" b="0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𝑆</a:t>
                </a:r>
                <a:r>
                  <a:rPr lang="cs-CZ" dirty="0" smtClean="0"/>
                  <a:t>	celková</a:t>
                </a:r>
                <a:r>
                  <a:rPr lang="cs-CZ" baseline="0" dirty="0" smtClean="0"/>
                  <a:t> oprava směru pro změny podmínek střelby,</a:t>
                </a:r>
                <a:endParaRPr lang="cs-CZ" dirty="0" smtClean="0"/>
              </a:p>
              <a:p>
                <a:pPr algn="l"/>
                <a:r>
                  <a:rPr lang="cs-CZ" b="0" dirty="0" smtClean="0">
                    <a:solidFill>
                      <a:srgbClr val="FF0000"/>
                    </a:solidFill>
                    <a:ea typeface="Cambria Math"/>
                  </a:rPr>
                  <a:t>	</a:t>
                </a:r>
                <a:r>
                  <a:rPr lang="cs-CZ" b="0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∆</a:t>
                </a:r>
                <a:r>
                  <a:rPr lang="cs-CZ" b="0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𝑠_𝐵</a:t>
                </a:r>
                <a:r>
                  <a:rPr lang="cs-CZ" b="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	</a:t>
                </a:r>
                <a:r>
                  <a:rPr lang="cs-CZ" b="0" i="0" dirty="0" smtClean="0">
                    <a:solidFill>
                      <a:srgbClr val="FF0000"/>
                    </a:solidFill>
                    <a:latin typeface="+mn-lt"/>
                    <a:ea typeface="Cambria Math"/>
                  </a:rPr>
                  <a:t>oprava směru pro změny</a:t>
                </a:r>
                <a:r>
                  <a:rPr lang="cs-CZ" b="0" i="0" baseline="0" dirty="0" smtClean="0">
                    <a:solidFill>
                      <a:srgbClr val="FF0000"/>
                    </a:solidFill>
                    <a:latin typeface="+mn-lt"/>
                    <a:ea typeface="Cambria Math"/>
                  </a:rPr>
                  <a:t> balistických podmínek střelby,</a:t>
                </a:r>
                <a:endParaRPr lang="cs-CZ" b="0" i="0" dirty="0" smtClean="0">
                  <a:solidFill>
                    <a:srgbClr val="FF0000"/>
                  </a:solidFill>
                  <a:latin typeface="+mn-lt"/>
                  <a:ea typeface="Cambria Math"/>
                </a:endParaRPr>
              </a:p>
              <a:p>
                <a:pPr algn="l"/>
                <a:r>
                  <a:rPr lang="cs-CZ" b="0" dirty="0" smtClean="0">
                    <a:solidFill>
                      <a:srgbClr val="FF0000"/>
                    </a:solidFill>
                    <a:ea typeface="Cambria Math"/>
                  </a:rPr>
                  <a:t>	</a:t>
                </a:r>
                <a:r>
                  <a:rPr lang="cs-CZ" b="0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∆</a:t>
                </a:r>
                <a:r>
                  <a:rPr lang="cs-CZ" b="0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𝑠_𝑀</a:t>
                </a:r>
                <a:r>
                  <a:rPr lang="cs-CZ" dirty="0" smtClean="0"/>
                  <a:t>	oprava směru pro změny meteorologických podmínek</a:t>
                </a:r>
                <a:r>
                  <a:rPr lang="cs-CZ" baseline="0" dirty="0" smtClean="0"/>
                  <a:t> střelby.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412E-BC86-4D60-ABC4-A8C15A4F07B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20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412E-BC86-4D60-ABC4-A8C15A4F07B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46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412E-BC86-4D60-ABC4-A8C15A4F07B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36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Postup sestrojení grafikonu vypočítaných oprav na milimetrový papír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Grafikon nadepíšeme podle stanovených zásad.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spodního okraje milimetrového papíru vyneseme vodorovnou přímku a podle rozsahu dálek na ni (ve vhodném měřítku) vyneseme stupnici topografických dálek.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levého okraje sestrojíme kolmici na přímku topografických dálek a podle rozsahu oprav dálek (ve vhodném měřítku) vyneseme stupnici oprav dálek.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 topografických dálek a odpovídajících oprav z formuláře vyneseme body grafikonu.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 tyto body napíšeme příslušné opravy směru.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Úsečkami spojíme jednotlivé body, tím získáme grafikon oprav dálky.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 rozdílů oprav směru mezi sousedními body grafikonu rozdělíme úsečku na příslušný počet dílků a označíme je, čímž získáme grafikon oprav směru.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412E-BC86-4D60-ABC4-A8C15A4F07BB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20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7AC7497-BEE8-4ED8-A7B6-BAD951D791A5}" type="datetime1">
              <a:rPr lang="cs-CZ" smtClean="0"/>
              <a:t>15. 4. 2014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0CD4-562F-42DC-9824-5E08729F54F3}" type="datetime1">
              <a:rPr lang="cs-CZ" smtClean="0"/>
              <a:t>15. 4. 2014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31F6-7A91-4C2D-87E2-C45D3514382E}" type="datetime1">
              <a:rPr lang="cs-CZ" smtClean="0"/>
              <a:t>15. 4. 2014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F1E8-DFB0-4D8C-859D-581FB03F9323}" type="datetime1">
              <a:rPr lang="cs-CZ" smtClean="0"/>
              <a:t>15. 4. 2014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3C4478A-3576-4C28-B5C7-D8BB778A3A98}" type="datetime1">
              <a:rPr lang="cs-CZ" smtClean="0"/>
              <a:t>15. 4. 2014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9D7-3C6B-4644-AB8D-58078A27F74A}" type="datetime1">
              <a:rPr lang="cs-CZ" smtClean="0"/>
              <a:t>15. 4. 2014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BA5F-7655-4382-8F85-8DD867368E11}" type="datetime1">
              <a:rPr lang="cs-CZ" smtClean="0"/>
              <a:t>15. 4. 2014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F112-860E-44B9-A522-31F3AEE2EB47}" type="datetime1">
              <a:rPr lang="cs-CZ" smtClean="0"/>
              <a:t>15. 4. 2014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5A6D-A5D7-45BC-81EC-960F4C318E03}" type="datetime1">
              <a:rPr lang="cs-CZ" smtClean="0"/>
              <a:t>15. 4. 2014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F0B7-179A-4278-9B41-3E4F244F8ED4}" type="datetime1">
              <a:rPr lang="cs-CZ" smtClean="0"/>
              <a:t>15. 4. 2014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F875-5EE2-4839-8DAF-546E459FDD84}" type="datetime1">
              <a:rPr lang="cs-CZ" smtClean="0"/>
              <a:t>15. 4. 2014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EACF8B-9012-48A3-A2C5-3B5F29077857}" type="datetime1">
              <a:rPr lang="cs-CZ" smtClean="0"/>
              <a:t>15. 4. 2014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z/url?sa=i&amp;rct=j&amp;q=&amp;esrc=s&amp;frm=1&amp;source=images&amp;cd=&amp;cad=rja&amp;uact=8&amp;docid=3Xxvx30J_5QxJM&amp;tbnid=M9oaaiv8ZwlkRM:&amp;ved=0CAUQjRw&amp;url=http://www.cas.sk/clanok/175137/pri-vybuchu-bomby-pred-ukrajinskou-katedralou-zahynula-mniska.html&amp;ei=V8U9U-jsB8GftAavnIGADQ&amp;bvm=bv.64125504,d.Yms&amp;psig=AFQjCNH8-kC6dMZS-aXWlAQIM6d7FWgMFw&amp;ust=1396643533098877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+mn-lt"/>
              </a:rPr>
              <a:t>Téma 4: Úplná příprava</a:t>
            </a: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013176"/>
            <a:ext cx="7097216" cy="752822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+mn-lt"/>
              </a:rPr>
              <a:t>č</a:t>
            </a:r>
            <a:r>
              <a:rPr lang="cs-CZ" dirty="0" smtClean="0">
                <a:latin typeface="+mn-lt"/>
              </a:rPr>
              <a:t>et.  Tomáš Koutný</a:t>
            </a:r>
          </a:p>
          <a:p>
            <a:r>
              <a:rPr lang="cs-CZ" dirty="0" smtClean="0">
                <a:latin typeface="+mn-lt"/>
              </a:rPr>
              <a:t>čet. Daniel </a:t>
            </a:r>
            <a:r>
              <a:rPr lang="cs-CZ" dirty="0" err="1" smtClean="0">
                <a:latin typeface="+mn-lt"/>
              </a:rPr>
              <a:t>Rathovský</a:t>
            </a:r>
            <a:endParaRPr lang="cs-CZ" dirty="0" smtClean="0">
              <a:latin typeface="+mn-lt"/>
            </a:endParaRPr>
          </a:p>
          <a:p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115616" y="6017227"/>
            <a:ext cx="7097216" cy="7528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>
                <a:latin typeface="+mn-lt"/>
              </a:rPr>
              <a:t>4.4.2014</a:t>
            </a:r>
            <a:endParaRPr lang="cs-CZ" dirty="0">
              <a:latin typeface="+mn-lt"/>
            </a:endParaRPr>
          </a:p>
        </p:txBody>
      </p:sp>
      <p:pic>
        <p:nvPicPr>
          <p:cNvPr id="1026" name="Picture 2" descr="C:\Users\Tomas\Desktop\úplná příprava\eshop-obr-598-3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642407" cy="31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dirty="0"/>
              <a:t>Oprava dálky pro celkovou změnu počáteční rychlosti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24744"/>
                <a:ext cx="8229600" cy="5256584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endParaRPr lang="cs-CZ" sz="37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400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4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4400" i="1">
                              <a:latin typeface="Cambria Math"/>
                            </a:rPr>
                            <m:t>𝑉𝑜</m:t>
                          </m:r>
                        </m:sub>
                      </m:sSub>
                      <m:r>
                        <a:rPr lang="cs-CZ" sz="4400" i="1">
                          <a:latin typeface="Cambria Math"/>
                        </a:rPr>
                        <m:t>= ∆</m:t>
                      </m:r>
                      <m:sSub>
                        <m:sSubPr>
                          <m:ctrlPr>
                            <a:rPr lang="cs-CZ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4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sz="4400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cs-CZ" sz="4400" i="1">
                          <a:latin typeface="Cambria Math"/>
                        </a:rPr>
                        <m:t> × ∆</m:t>
                      </m:r>
                      <m:sSub>
                        <m:sSubPr>
                          <m:ctrlPr>
                            <a:rPr lang="cs-CZ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4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cs-CZ" sz="4400" i="1">
                              <a:latin typeface="Cambria Math"/>
                            </a:rPr>
                            <m:t>𝑉𝑜</m:t>
                          </m:r>
                        </m:sub>
                      </m:sSub>
                    </m:oMath>
                  </m:oMathPara>
                </a14:m>
                <a:endParaRPr lang="cs-CZ" sz="4400" dirty="0" smtClean="0"/>
              </a:p>
              <a:p>
                <a:pPr marL="0" indent="0">
                  <a:buNone/>
                </a:pPr>
                <a:endParaRPr lang="cs-CZ" sz="3700" dirty="0"/>
              </a:p>
              <a:p>
                <a:pPr marL="0" indent="0">
                  <a:buNone/>
                </a:pPr>
                <a:r>
                  <a:rPr lang="cs-CZ" sz="3700" dirty="0"/>
                  <a:t>Kde: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sz="37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37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37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3700" i="1">
                            <a:latin typeface="Cambria Math"/>
                          </a:rPr>
                          <m:t>𝑉𝑜</m:t>
                        </m:r>
                      </m:sub>
                    </m:sSub>
                  </m:oMath>
                </a14:m>
                <a:r>
                  <a:rPr lang="cs-CZ" sz="3700" dirty="0"/>
                  <a:t>		oprava dálky pro celkovou změnu počáteční rychlosti,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37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37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37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37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cs-CZ" sz="3700" dirty="0"/>
                  <a:t>		celková změna počáteční rychlosti,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37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37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37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3700" i="1">
                            <a:latin typeface="Cambria Math"/>
                          </a:rPr>
                          <m:t>𝑉𝑜</m:t>
                        </m:r>
                      </m:sub>
                    </m:sSub>
                  </m:oMath>
                </a14:m>
                <a:r>
                  <a:rPr lang="cs-CZ" sz="3700" dirty="0"/>
                  <a:t>		tabulková oprava dálky střelby pro změnu počáteční </a:t>
                </a:r>
                <a:r>
                  <a:rPr lang="cs-CZ" sz="3700" dirty="0" smtClean="0"/>
                  <a:t>			rychlosti </a:t>
                </a:r>
                <a:r>
                  <a:rPr lang="cs-CZ" sz="3700" dirty="0"/>
                  <a:t>o </a:t>
                </a:r>
                <a:r>
                  <a:rPr lang="cs-CZ" sz="3700" dirty="0" smtClean="0"/>
                  <a:t>1%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7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3700" i="1">
                            <a:latin typeface="Cambria Math"/>
                          </a:rPr>
                          <m:t> </m:t>
                        </m:r>
                        <m:r>
                          <a:rPr lang="cs-CZ" sz="37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37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endParaRPr lang="cs-CZ" sz="3700" dirty="0" smtClean="0"/>
              </a:p>
              <a:p>
                <a:pPr marL="0" indent="0">
                  <a:buNone/>
                </a:pPr>
                <a:endParaRPr lang="cs-CZ" sz="37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400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4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sz="4400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cs-CZ" sz="4400" i="1">
                          <a:latin typeface="Cambria Math"/>
                        </a:rPr>
                        <m:t>= ∆</m:t>
                      </m:r>
                      <m:sSub>
                        <m:sSubPr>
                          <m:ctrlPr>
                            <a:rPr lang="cs-CZ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4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sz="4400" i="1">
                              <a:latin typeface="Cambria Math"/>
                            </a:rPr>
                            <m:t>𝑂𝑑</m:t>
                          </m:r>
                        </m:sub>
                      </m:sSub>
                      <m:r>
                        <a:rPr lang="cs-CZ" sz="4400" i="1">
                          <a:latin typeface="Cambria Math"/>
                        </a:rPr>
                        <m:t>+</m:t>
                      </m:r>
                      <m:r>
                        <a:rPr lang="cs-CZ" sz="4400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4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sz="4400" i="1">
                              <a:latin typeface="Cambria Math"/>
                            </a:rPr>
                            <m:t>𝑂𝑛</m:t>
                          </m:r>
                        </m:sub>
                      </m:sSub>
                    </m:oMath>
                  </m:oMathPara>
                </a14:m>
                <a:endParaRPr lang="cs-CZ" sz="4400" dirty="0" smtClean="0"/>
              </a:p>
              <a:p>
                <a:pPr marL="0" indent="0">
                  <a:buNone/>
                </a:pPr>
                <a:endParaRPr lang="cs-CZ" sz="3700" dirty="0"/>
              </a:p>
              <a:p>
                <a:pPr marL="0" indent="0">
                  <a:buNone/>
                </a:pPr>
                <a:r>
                  <a:rPr lang="cs-CZ" sz="3700" dirty="0"/>
                  <a:t>Kde: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37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37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37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37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cs-CZ" sz="3700" dirty="0"/>
                  <a:t>		celková změna počáteční rychlosti,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37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37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37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3700" i="1">
                            <a:latin typeface="Cambria Math"/>
                          </a:rPr>
                          <m:t>𝑂𝑑</m:t>
                        </m:r>
                      </m:sub>
                    </m:sSub>
                  </m:oMath>
                </a14:m>
                <a:r>
                  <a:rPr lang="cs-CZ" sz="3700" dirty="0"/>
                  <a:t>		změna počáteční rychlosti způsobená opotřebením hlavně,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37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37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37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3700" i="1">
                            <a:latin typeface="Cambria Math"/>
                          </a:rPr>
                          <m:t>𝑂𝑛</m:t>
                        </m:r>
                      </m:sub>
                    </m:sSub>
                  </m:oMath>
                </a14:m>
                <a:r>
                  <a:rPr lang="cs-CZ" sz="3700" dirty="0"/>
                  <a:t>		změna počáteční rychlosti způsobená vlivem změny </a:t>
                </a:r>
                <a:r>
                  <a:rPr lang="cs-CZ" sz="3700" dirty="0" smtClean="0"/>
                  <a:t>			prachové </a:t>
                </a:r>
                <a:r>
                  <a:rPr lang="cs-CZ" sz="3700" dirty="0"/>
                  <a:t>náplně.</a:t>
                </a:r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24744"/>
                <a:ext cx="8229600" cy="5256584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1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dirty="0"/>
              <a:t>Oprava dálky pro změnu teploty náplní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𝑇𝑛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 ∆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 ×0,1 × ∆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𝑇𝑛</m:t>
                          </m:r>
                        </m:sub>
                      </m:sSub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sz="2200" dirty="0"/>
              </a:p>
              <a:p>
                <a:pPr marL="0" indent="0">
                  <a:buNone/>
                </a:pPr>
                <a:r>
                  <a:rPr lang="cs-CZ" sz="2000" dirty="0"/>
                  <a:t>Kde</a:t>
                </a:r>
                <a:r>
                  <a:rPr lang="cs-CZ" sz="2000" dirty="0" smtClean="0"/>
                  <a:t>:</a:t>
                </a:r>
                <a:endParaRPr lang="cs-CZ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𝑇𝑛</m:t>
                        </m:r>
                      </m:sub>
                    </m:sSub>
                  </m:oMath>
                </a14:m>
                <a:r>
                  <a:rPr lang="cs-CZ" sz="2000" dirty="0"/>
                  <a:t>		</a:t>
                </a:r>
                <a:r>
                  <a:rPr lang="cs-CZ" sz="2200" dirty="0"/>
                  <a:t>oprava dálky střelby pro změnu teploty náplní,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200" b="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200" b="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cs-CZ" sz="2200" b="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2200" dirty="0"/>
                  <a:t>		změna teploty náplní,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200" b="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2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2200" b="0" i="1">
                            <a:latin typeface="Cambria Math"/>
                          </a:rPr>
                          <m:t>𝑇𝑛</m:t>
                        </m:r>
                      </m:sub>
                    </m:sSub>
                  </m:oMath>
                </a14:m>
                <a:r>
                  <a:rPr lang="cs-CZ" sz="2200" dirty="0"/>
                  <a:t>		tabulková oprava dálky střelby pro změnu </a:t>
                </a:r>
                <a:r>
                  <a:rPr lang="cs-CZ" sz="2200" dirty="0" smtClean="0"/>
                  <a:t>				teploty </a:t>
                </a:r>
                <a:r>
                  <a:rPr lang="cs-CZ" sz="2200" dirty="0"/>
                  <a:t>náplní o 10</a:t>
                </a:r>
                <a14:m>
                  <m:oMath xmlns:m="http://schemas.openxmlformats.org/officeDocument/2006/math">
                    <m:r>
                      <a:rPr lang="cs-CZ" sz="2200" b="0" i="1">
                        <a:latin typeface="Cambria Math"/>
                      </a:rPr>
                      <m:t>°</m:t>
                    </m:r>
                  </m:oMath>
                </a14:m>
                <a:r>
                  <a:rPr lang="cs-CZ" sz="2200" dirty="0"/>
                  <a:t>C.</a:t>
                </a:r>
              </a:p>
              <a:p>
                <a:pPr marL="0" indent="0">
                  <a:buNone/>
                </a:pPr>
                <a:endParaRPr lang="cs-CZ" sz="2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−15°</m:t>
                      </m:r>
                      <m:r>
                        <a:rPr lang="cs-CZ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000" dirty="0"/>
                  <a:t>Kde</a:t>
                </a:r>
                <a:r>
                  <a:rPr lang="cs-CZ" sz="2000" dirty="0" smtClean="0"/>
                  <a:t>:</a:t>
                </a:r>
                <a:endParaRPr lang="cs-CZ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2000" dirty="0"/>
                  <a:t>		</a:t>
                </a:r>
                <a:r>
                  <a:rPr lang="cs-CZ" sz="2200" dirty="0"/>
                  <a:t>změna teploty náplní,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cs-CZ" sz="22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2200" dirty="0"/>
                  <a:t>		změřená teplota náplní.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67" b="-18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8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990600"/>
          </a:xfrm>
        </p:spPr>
        <p:txBody>
          <a:bodyPr>
            <a:normAutofit fontScale="90000"/>
          </a:bodyPr>
          <a:lstStyle/>
          <a:p>
            <a:pPr algn="just"/>
            <a:r>
              <a:rPr lang="cs-CZ" dirty="0" smtClean="0"/>
              <a:t>Oprava dálky </a:t>
            </a:r>
            <a:r>
              <a:rPr lang="cs-CZ" dirty="0"/>
              <a:t>pro nábojku československého </a:t>
            </a:r>
            <a:r>
              <a:rPr lang="cs-CZ" dirty="0" smtClean="0"/>
              <a:t>typu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Z</a:t>
            </a:r>
            <a:r>
              <a:rPr lang="cs-CZ" sz="2000" dirty="0"/>
              <a:t> tabulek střelby (str. 656)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7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dirty="0"/>
              <a:t>Oprava dálky pro nenabarvenou střelu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𝑏𝑎𝑟𝑣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 +1,0 × ∆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cs-CZ" sz="2400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2000" dirty="0"/>
                  <a:t>Kde: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𝑏𝑎𝑟𝑣</m:t>
                        </m:r>
                      </m:sub>
                    </m:sSub>
                  </m:oMath>
                </a14:m>
                <a:r>
                  <a:rPr lang="cs-CZ" sz="2000" dirty="0"/>
                  <a:t>	</a:t>
                </a:r>
                <a:r>
                  <a:rPr lang="cs-CZ" sz="2000" dirty="0" smtClean="0"/>
                  <a:t>	oprava </a:t>
                </a:r>
                <a:r>
                  <a:rPr lang="cs-CZ" sz="2000" dirty="0"/>
                  <a:t>dálky pro nenabarvenou střelu,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cs-CZ" sz="2000" dirty="0"/>
                  <a:t>		tabulková oprava dálky pro změnu tlaku </a:t>
                </a:r>
                <a:r>
                  <a:rPr lang="cs-CZ" sz="2000" dirty="0" smtClean="0"/>
                  <a:t>				vzduchu </a:t>
                </a:r>
                <a:r>
                  <a:rPr lang="cs-CZ" sz="2000" dirty="0"/>
                  <a:t>o 10 Torr.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7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dirty="0"/>
              <a:t>Celková oprava směru pro vliv balistických podmínek </a:t>
            </a:r>
            <a:r>
              <a:rPr lang="cs-CZ" dirty="0" smtClean="0"/>
              <a:t>střelby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cs-CZ" i="1" dirty="0"/>
              </a:p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sz="2000" dirty="0" smtClean="0"/>
                  <a:t>Kde</a:t>
                </a:r>
                <a:r>
                  <a:rPr lang="cs-CZ" sz="20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cs-CZ" sz="2000" dirty="0"/>
                  <a:t>		celková oprava směru pro vliv balistických </a:t>
                </a:r>
                <a:r>
                  <a:rPr lang="cs-CZ" sz="2000" dirty="0" smtClean="0"/>
                  <a:t>				podmínek </a:t>
                </a:r>
                <a:r>
                  <a:rPr lang="cs-CZ" sz="2000" dirty="0"/>
                  <a:t>střelby,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𝑍</m:t>
                    </m:r>
                  </m:oMath>
                </a14:m>
                <a:r>
                  <a:rPr lang="cs-CZ" sz="2000" dirty="0"/>
                  <a:t>		tabulková oprava směru pro derivaci.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7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990600"/>
          </a:xfrm>
        </p:spPr>
        <p:txBody>
          <a:bodyPr>
            <a:normAutofit fontScale="90000"/>
          </a:bodyPr>
          <a:lstStyle/>
          <a:p>
            <a:r>
              <a:rPr lang="cs-CZ" dirty="0"/>
              <a:t>Celková oprava dálky pro vliv meteorologických podmínek </a:t>
            </a:r>
            <a:r>
              <a:rPr lang="cs-CZ" dirty="0" smtClean="0"/>
              <a:t>střelby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=∆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+∆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+∆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2000" dirty="0" smtClean="0"/>
                  <a:t>Kde: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∆</m:t>
                        </m:r>
                        <m:r>
                          <a:rPr lang="cs-CZ" sz="16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cs-CZ" sz="2000" dirty="0"/>
                  <a:t>		</a:t>
                </a:r>
                <a:r>
                  <a:rPr lang="cs-CZ" sz="2000" dirty="0" smtClean="0"/>
                  <a:t>celková </a:t>
                </a:r>
                <a:r>
                  <a:rPr lang="cs-CZ" sz="2000" dirty="0"/>
                  <a:t>oprava dálky pro </a:t>
                </a:r>
                <a:r>
                  <a:rPr lang="cs-CZ" sz="2000" dirty="0" smtClean="0"/>
                  <a:t>vliv, 					meteorologických </a:t>
                </a:r>
                <a:r>
                  <a:rPr lang="cs-CZ" sz="2000" dirty="0"/>
                  <a:t>podmínek </a:t>
                </a:r>
                <a:r>
                  <a:rPr lang="cs-CZ" sz="2000" dirty="0" smtClean="0"/>
                  <a:t>střelby,</a:t>
                </a:r>
                <a:endParaRPr lang="cs-CZ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∆</m:t>
                        </m:r>
                        <m:r>
                          <a:rPr lang="cs-CZ" sz="20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cs-CZ" sz="2000" dirty="0" smtClean="0"/>
                  <a:t>		oprava </a:t>
                </a:r>
                <a:r>
                  <a:rPr lang="cs-CZ" sz="2000" dirty="0"/>
                  <a:t>dálky pro změnu tlaku </a:t>
                </a:r>
                <a:r>
                  <a:rPr lang="cs-CZ" sz="2000" dirty="0" smtClean="0"/>
                  <a:t>vzduchu,</a:t>
                </a:r>
                <a:endParaRPr lang="cs-CZ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∆</m:t>
                        </m:r>
                        <m:r>
                          <a:rPr lang="cs-CZ" sz="20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sz="2000" dirty="0"/>
                  <a:t>		oprava dálky pro balistickou změnu teploty </a:t>
                </a:r>
                <a:r>
                  <a:rPr lang="cs-CZ" sz="2000" dirty="0" smtClean="0"/>
                  <a:t>vzduchu,</a:t>
                </a:r>
                <a:endParaRPr lang="cs-CZ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sz="2000" dirty="0"/>
                  <a:t>		oprava dálky pro </a:t>
                </a:r>
                <a:r>
                  <a:rPr lang="cs-CZ" sz="2000" dirty="0" smtClean="0"/>
                  <a:t>podélnou </a:t>
                </a:r>
                <a:r>
                  <a:rPr lang="cs-CZ" sz="2000" dirty="0"/>
                  <a:t>složku </a:t>
                </a:r>
                <a:r>
                  <a:rPr lang="cs-CZ" sz="2000" dirty="0" smtClean="0"/>
                  <a:t>,					balistického větru.</a:t>
                </a:r>
                <a:endParaRPr lang="cs-CZ" sz="20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 b="-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8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Oprava dálky pro změnu tlaku vzduchu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980728"/>
                <a:ext cx="8424936" cy="54006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800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3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3800" i="1">
                              <a:latin typeface="Cambria Math"/>
                            </a:rPr>
                            <m:t>∆</m:t>
                          </m:r>
                          <m:r>
                            <a:rPr lang="cs-CZ" sz="3800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sz="3800" i="1">
                          <a:latin typeface="Cambria Math"/>
                        </a:rPr>
                        <m:t>=∆</m:t>
                      </m:r>
                      <m:sSub>
                        <m:sSubPr>
                          <m:ctrlPr>
                            <a:rPr lang="cs-CZ" sz="3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cs-CZ" sz="38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cs-CZ" sz="3800" i="1">
                          <a:latin typeface="Cambria Math"/>
                        </a:rPr>
                        <m:t>×0,1×∆</m:t>
                      </m:r>
                      <m:sSub>
                        <m:sSubPr>
                          <m:ctrlPr>
                            <a:rPr lang="cs-CZ" sz="3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8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cs-CZ" sz="3800" i="1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cs-CZ" sz="3800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Kde:</a:t>
                </a:r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∆</m:t>
                        </m:r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cs-CZ" dirty="0"/>
                  <a:t>		oprava dálky pro změnu přízemního tlaku </a:t>
                </a:r>
                <a:r>
                  <a:rPr lang="cs-CZ" dirty="0" smtClean="0"/>
                  <a:t>vzduchu,</a:t>
                </a:r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cs-CZ" dirty="0"/>
                  <a:t>		změna přízemního tlaku vzduchu pro nadmořskou výšku palebného </a:t>
                </a:r>
                <a:r>
                  <a:rPr lang="cs-CZ" dirty="0" smtClean="0"/>
                  <a:t>			postavení,</a:t>
                </a:r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cs-CZ" dirty="0"/>
                  <a:t>		tabulková oprava dálky pro změnu tlaku vzduchu o 10 </a:t>
                </a:r>
                <a:r>
                  <a:rPr lang="cs-CZ" dirty="0" smtClean="0"/>
                  <a:t>Torr.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800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3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cs-CZ" sz="38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cs-CZ" sz="3800" i="1">
                          <a:latin typeface="Cambria Math"/>
                        </a:rPr>
                        <m:t>=∆</m:t>
                      </m:r>
                      <m:sSub>
                        <m:sSubPr>
                          <m:ctrlPr>
                            <a:rPr lang="cs-CZ" sz="3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cs-CZ" sz="3800" i="1">
                              <a:latin typeface="Cambria Math"/>
                            </a:rPr>
                            <m:t>𝐷𝑀𝑆</m:t>
                          </m:r>
                        </m:sub>
                      </m:sSub>
                      <m:r>
                        <a:rPr lang="cs-CZ" sz="3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3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38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sz="3800" i="1">
                                  <a:latin typeface="Cambria Math"/>
                                </a:rPr>
                                <m:t>𝐷𝑀𝑆</m:t>
                              </m:r>
                              <m:r>
                                <a:rPr lang="cs-CZ" sz="3800" i="1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3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38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sz="38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cs-CZ" sz="3800" i="1">
                              <a:latin typeface="Cambria Math"/>
                            </a:rPr>
                            <m:t>𝐵</m:t>
                          </m:r>
                          <m:r>
                            <a:rPr lang="cs-CZ" sz="3800" i="1">
                              <a:latin typeface="Cambria Math"/>
                            </a:rPr>
                            <m:t>(10)</m:t>
                          </m:r>
                        </m:den>
                      </m:f>
                    </m:oMath>
                  </m:oMathPara>
                </a14:m>
                <a:endParaRPr lang="cs-CZ" sz="3800" dirty="0" smtClean="0"/>
              </a:p>
              <a:p>
                <a:pPr marL="0" indent="0">
                  <a:buNone/>
                </a:pPr>
                <a:r>
                  <a:rPr lang="cs-CZ" dirty="0" smtClean="0"/>
                  <a:t>Kde:</a:t>
                </a:r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i="1" baseline="-25000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i="1" baseline="-2500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baseline="-2500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 baseline="-2500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cs-CZ" baseline="-25000" dirty="0"/>
                  <a:t>		</a:t>
                </a:r>
                <a:r>
                  <a:rPr lang="cs-CZ" dirty="0"/>
                  <a:t>změna přízemního tlaku vzduchu pro nadmořskou výšku palebného </a:t>
                </a:r>
                <a:r>
                  <a:rPr lang="cs-CZ" dirty="0" smtClean="0"/>
                  <a:t>			postavení,</a:t>
                </a:r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i="1" baseline="-25000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i="1" baseline="-2500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baseline="-2500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 baseline="-25000">
                            <a:latin typeface="Cambria Math"/>
                          </a:rPr>
                          <m:t>𝐷𝑀𝑆</m:t>
                        </m:r>
                      </m:sub>
                    </m:sSub>
                  </m:oMath>
                </a14:m>
                <a:r>
                  <a:rPr lang="cs-CZ" dirty="0"/>
                  <a:t>		změna přízemního tlaku vzduchu z meteorologické zprávy pro </a:t>
                </a:r>
                <a:r>
                  <a:rPr lang="cs-CZ" dirty="0" smtClean="0"/>
                  <a:t>				nadmořskou výšku </a:t>
                </a:r>
                <a:r>
                  <a:rPr lang="cs-CZ" dirty="0"/>
                  <a:t>dělostřelecké meteorologické </a:t>
                </a:r>
                <a:r>
                  <a:rPr lang="cs-CZ" dirty="0" smtClean="0"/>
                  <a:t>stanice,</a:t>
                </a:r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𝐷𝑀𝑆</m:t>
                        </m:r>
                      </m:sub>
                    </m:sSub>
                  </m:oMath>
                </a14:m>
                <a:r>
                  <a:rPr lang="cs-CZ" dirty="0"/>
                  <a:t>		nadmořská výška </a:t>
                </a:r>
                <a:r>
                  <a:rPr lang="cs-CZ" dirty="0" smtClean="0"/>
                  <a:t>dělostřelecké meteorologické stanice,</a:t>
                </a:r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cs-CZ" dirty="0"/>
                  <a:t>		nadmořská výška palebného </a:t>
                </a:r>
                <a:r>
                  <a:rPr lang="cs-CZ" dirty="0" smtClean="0"/>
                  <a:t>postavení,</a:t>
                </a:r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𝐵</m:t>
                    </m:r>
                  </m:oMath>
                </a14:m>
                <a:r>
                  <a:rPr lang="cs-CZ" dirty="0"/>
                  <a:t>		barometrický stupeň (pro rovinatý terén 10</a:t>
                </a:r>
                <a:r>
                  <a:rPr lang="cs-CZ" dirty="0" smtClean="0"/>
                  <a:t>).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980728"/>
                <a:ext cx="8424936" cy="5400600"/>
              </a:xfrm>
              <a:blipFill rotWithShape="1">
                <a:blip r:embed="rId2"/>
                <a:stretch>
                  <a:fillRect l="-4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9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Oprava dálky pro balistickou změnu teploty </a:t>
            </a:r>
            <a:r>
              <a:rPr lang="cs-CZ" dirty="0" smtClean="0"/>
              <a:t>vzduchu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17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:endParaRPr lang="cs-CZ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∆</m:t>
                          </m:r>
                          <m:r>
                            <a:rPr lang="cs-CZ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=∆</m:t>
                      </m:r>
                      <m:r>
                        <a:rPr lang="cs-CZ" i="1">
                          <a:latin typeface="Cambria Math"/>
                        </a:rPr>
                        <m:t>𝜏</m:t>
                      </m:r>
                      <m:r>
                        <a:rPr lang="cs-CZ" i="1">
                          <a:latin typeface="Cambria Math"/>
                        </a:rPr>
                        <m:t>×0,1×∆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:endParaRPr lang="cs-CZ" i="1" dirty="0"/>
              </a:p>
              <a:p>
                <a:pPr marL="0" indent="0">
                  <a:buNone/>
                </a:pPr>
                <a:r>
                  <a:rPr lang="cs-CZ" sz="2200" dirty="0" smtClean="0"/>
                  <a:t>Kde: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2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2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2200" i="1">
                            <a:latin typeface="Cambria Math"/>
                          </a:rPr>
                          <m:t>∆</m:t>
                        </m:r>
                        <m:r>
                          <a:rPr lang="cs-CZ" sz="22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sz="2200" dirty="0"/>
                  <a:t>		</a:t>
                </a:r>
                <a:r>
                  <a:rPr lang="cs-CZ" sz="2200" dirty="0" smtClean="0"/>
                  <a:t>oprava </a:t>
                </a:r>
                <a:r>
                  <a:rPr lang="cs-CZ" sz="2200" dirty="0"/>
                  <a:t>dálky pro balistickou změnu teploty </a:t>
                </a:r>
                <a:r>
                  <a:rPr lang="cs-CZ" sz="2200" dirty="0" smtClean="0"/>
                  <a:t>				vzduchu,</a:t>
                </a:r>
                <a:endParaRPr lang="cs-CZ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200" i="1">
                        <a:latin typeface="Cambria Math"/>
                      </a:rPr>
                      <m:t>∆</m:t>
                    </m:r>
                    <m:r>
                      <a:rPr lang="cs-CZ" sz="2200" i="1">
                        <a:latin typeface="Cambria Math"/>
                      </a:rPr>
                      <m:t>𝜏</m:t>
                    </m:r>
                  </m:oMath>
                </a14:m>
                <a:r>
                  <a:rPr lang="cs-CZ" sz="2200" dirty="0"/>
                  <a:t>		</a:t>
                </a:r>
                <a:r>
                  <a:rPr lang="cs-CZ" sz="2200" dirty="0" smtClean="0"/>
                  <a:t>balistická </a:t>
                </a:r>
                <a:r>
                  <a:rPr lang="cs-CZ" sz="2200" dirty="0"/>
                  <a:t>změna teploty vzduchu určená </a:t>
                </a:r>
                <a:r>
                  <a:rPr lang="cs-CZ" sz="2200" dirty="0" smtClean="0"/>
                  <a:t>				z</a:t>
                </a:r>
                <a:r>
                  <a:rPr lang="cs-CZ" sz="2200" dirty="0"/>
                  <a:t> příslušné vrstvy meteorologické </a:t>
                </a:r>
                <a:r>
                  <a:rPr lang="cs-CZ" sz="2200" dirty="0" smtClean="0"/>
                  <a:t>zprávy,</a:t>
                </a:r>
                <a:endParaRPr lang="cs-CZ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2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2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22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cs-CZ" sz="2200" dirty="0"/>
                  <a:t>		</a:t>
                </a:r>
                <a:r>
                  <a:rPr lang="cs-CZ" sz="2200" dirty="0" smtClean="0"/>
                  <a:t>tabulková </a:t>
                </a:r>
                <a:r>
                  <a:rPr lang="cs-CZ" sz="2200" dirty="0"/>
                  <a:t>oprava dálky pro změnu teploty </a:t>
                </a:r>
                <a:r>
                  <a:rPr lang="cs-CZ" sz="2200" dirty="0" smtClean="0"/>
                  <a:t>				vzduchu.</a:t>
                </a:r>
                <a:endParaRPr lang="cs-CZ" sz="2200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9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Oprava dálky pro podélnou složku balistického </a:t>
            </a:r>
            <a:r>
              <a:rPr lang="cs-CZ" dirty="0" smtClean="0"/>
              <a:t>větru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18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23413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cs-CZ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cs-CZ" sz="2800" i="1">
                          <a:latin typeface="Cambria Math"/>
                        </a:rPr>
                        <m:t>×0,1×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∆</m:t>
                          </m:r>
                          <m:r>
                            <a:rPr lang="cs-CZ" sz="28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cs-CZ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cs-CZ" sz="2800" dirty="0" smtClean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 smtClean="0"/>
                  <a:t>Kde: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cs-CZ" sz="2400" dirty="0"/>
                  <a:t>		oprava dálky pro podélnou složku balistického </a:t>
                </a:r>
                <a:r>
                  <a:rPr lang="cs-CZ" sz="2400" dirty="0" smtClean="0"/>
                  <a:t>větru,</a:t>
                </a:r>
                <a:endParaRPr lang="cs-CZ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cs-CZ" sz="2400" dirty="0"/>
                  <a:t>		podélná složka balistického </a:t>
                </a:r>
                <a:r>
                  <a:rPr lang="cs-CZ" sz="2400" dirty="0" smtClean="0"/>
                  <a:t>větru,</a:t>
                </a:r>
                <a:endParaRPr lang="cs-CZ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cs-CZ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cs-CZ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sz="2400" dirty="0"/>
                  <a:t>		tabulková oprava dálky pro podélný vítr o rychlosti </a:t>
                </a:r>
                <a:r>
                  <a:rPr lang="cs-CZ" sz="2400" dirty="0" smtClean="0"/>
                  <a:t>			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10</m:t>
                    </m:r>
                    <m:r>
                      <a:rPr lang="cs-CZ" sz="2400" i="1">
                        <a:latin typeface="Cambria Math"/>
                      </a:rPr>
                      <m:t>𝑚</m:t>
                    </m:r>
                    <m:r>
                      <a:rPr lang="cs-CZ" sz="24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cs-CZ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cs-CZ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s-CZ" sz="2400" dirty="0" smtClean="0"/>
                  <a:t>.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cs-CZ" sz="2800" i="1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𝑤</m:t>
                      </m:r>
                      <m:r>
                        <a:rPr lang="cs-CZ" sz="2800" i="1">
                          <a:latin typeface="Cambria Math"/>
                        </a:rPr>
                        <m:t>×</m:t>
                      </m:r>
                      <m:r>
                        <a:rPr lang="cs-CZ" sz="2800" i="1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Kde:</a:t>
                </a:r>
              </a:p>
              <a:p>
                <a:pPr marL="0" indent="0">
                  <a:buNone/>
                </a:pPr>
                <a:r>
                  <a:rPr lang="cs-CZ" sz="2400" dirty="0"/>
                  <a:t>w		rychlost větru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cs-CZ" sz="2400" dirty="0"/>
                  <a:t>		úhel větru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cs-CZ" sz="2400" dirty="0"/>
                  <a:t>		podélná složka balistického větru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234136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7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Úhel </a:t>
            </a:r>
            <a:r>
              <a:rPr lang="cs-CZ" dirty="0" smtClean="0"/>
              <a:t>větru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19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2000" dirty="0" smtClean="0"/>
                  <a:t>Kde:</a:t>
                </a:r>
                <a:endParaRPr lang="cs-CZ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cs-CZ" sz="2000" dirty="0"/>
                  <a:t>		úhel </a:t>
                </a:r>
                <a:r>
                  <a:rPr lang="cs-CZ" sz="2000" dirty="0" smtClean="0"/>
                  <a:t>větru,</a:t>
                </a:r>
                <a:endParaRPr lang="cs-CZ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cs-CZ" sz="2000" dirty="0"/>
                  <a:t>		směrník směru střelby (cíle</a:t>
                </a:r>
                <a:r>
                  <a:rPr lang="cs-CZ" sz="2000" dirty="0" smtClean="0"/>
                  <a:t>),</a:t>
                </a:r>
                <a:endParaRPr lang="cs-CZ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cs-CZ" sz="2000" dirty="0"/>
                  <a:t>		směrník větru (úhel měřený od severu </a:t>
                </a:r>
                <a:r>
                  <a:rPr lang="cs-CZ" sz="2000" dirty="0" smtClean="0"/>
                  <a:t>				kilometrového </a:t>
                </a:r>
                <a:r>
                  <a:rPr lang="cs-CZ" sz="2000" dirty="0"/>
                  <a:t>po směr odkud vítr vane </a:t>
                </a:r>
                <a:r>
                  <a:rPr lang="cs-CZ" sz="2000" dirty="0" smtClean="0"/>
                  <a:t>				v</a:t>
                </a:r>
                <a:r>
                  <a:rPr lang="cs-CZ" sz="2000" dirty="0"/>
                  <a:t> kladném smyslu</a:t>
                </a:r>
                <a:r>
                  <a:rPr lang="cs-CZ" sz="2000" dirty="0" smtClean="0"/>
                  <a:t>).</a:t>
                </a:r>
                <a:endParaRPr lang="cs-CZ" sz="2000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Úplná příprava</a:t>
            </a:r>
          </a:p>
          <a:p>
            <a:pPr lvl="1"/>
            <a:r>
              <a:rPr lang="cs-CZ" dirty="0" smtClean="0"/>
              <a:t>Zařazení pojmu</a:t>
            </a:r>
          </a:p>
          <a:p>
            <a:pPr lvl="1"/>
            <a:r>
              <a:rPr lang="cs-CZ" dirty="0" smtClean="0"/>
              <a:t>Podstata</a:t>
            </a:r>
          </a:p>
          <a:p>
            <a:pPr lvl="1"/>
            <a:r>
              <a:rPr lang="cs-CZ" dirty="0" smtClean="0"/>
              <a:t>Výhody a nevýhody</a:t>
            </a:r>
          </a:p>
          <a:p>
            <a:pPr lvl="1"/>
            <a:r>
              <a:rPr lang="cs-CZ" dirty="0" smtClean="0"/>
              <a:t>Srovnání se zkrácenou přípravou</a:t>
            </a:r>
          </a:p>
          <a:p>
            <a:r>
              <a:rPr lang="cs-CZ" dirty="0" smtClean="0"/>
              <a:t>Souhrnné opravy</a:t>
            </a:r>
          </a:p>
          <a:p>
            <a:r>
              <a:rPr lang="cs-CZ" dirty="0" smtClean="0"/>
              <a:t>Určení </a:t>
            </a:r>
            <a:r>
              <a:rPr lang="cs-CZ" dirty="0"/>
              <a:t>sektorů (krajních směrů) a mezních </a:t>
            </a:r>
            <a:r>
              <a:rPr lang="cs-CZ" dirty="0" smtClean="0"/>
              <a:t>dálek</a:t>
            </a:r>
          </a:p>
          <a:p>
            <a:r>
              <a:rPr lang="cs-CZ" dirty="0"/>
              <a:t>Určení počtu směrů </a:t>
            </a:r>
            <a:endParaRPr lang="cs-CZ" dirty="0" smtClean="0"/>
          </a:p>
          <a:p>
            <a:r>
              <a:rPr lang="cs-CZ" dirty="0"/>
              <a:t>Určení počtu opěrných </a:t>
            </a:r>
            <a:r>
              <a:rPr lang="cs-CZ" dirty="0" smtClean="0"/>
              <a:t>dálek</a:t>
            </a:r>
          </a:p>
          <a:p>
            <a:r>
              <a:rPr lang="cs-CZ" dirty="0" smtClean="0"/>
              <a:t>Grafikon vypočítaných oprav</a:t>
            </a:r>
          </a:p>
          <a:p>
            <a:endParaRPr lang="cs-CZ" dirty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9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79296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Celková oprava směru pro vliv meteorologických podmínek střelby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20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124744"/>
                <a:ext cx="8604448" cy="547260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3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cs-CZ" sz="3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r>
                        <a:rPr lang="cs-CZ" sz="3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∆</m:t>
                      </m:r>
                      <m:sSub>
                        <m:sSubPr>
                          <m:ctrlPr>
                            <a:rPr lang="cs-CZ" sz="3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cs-CZ" sz="3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3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sz="3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2200" dirty="0" smtClean="0"/>
                  <a:t>Kde: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2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cs-CZ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cs-CZ" sz="2200" i="1" dirty="0" smtClean="0"/>
                  <a:t>		</a:t>
                </a:r>
                <a:r>
                  <a:rPr lang="cs-CZ" sz="2200" dirty="0" smtClean="0"/>
                  <a:t>celková oprava směru pro vliv 						meteorologických podmínek střelby.</a:t>
                </a:r>
              </a:p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×0,1×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∆</m:t>
                          </m:r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sz="2200" dirty="0" smtClean="0"/>
                  <a:t>Kde:</a:t>
                </a:r>
                <a:endParaRPr lang="cs-CZ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2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cs-CZ" sz="220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cs-CZ" sz="2200" dirty="0"/>
                  <a:t>		oprava </a:t>
                </a:r>
                <a:r>
                  <a:rPr lang="cs-CZ" sz="2200" dirty="0" smtClean="0"/>
                  <a:t>směru </a:t>
                </a:r>
                <a:r>
                  <a:rPr lang="cs-CZ" sz="2200" dirty="0"/>
                  <a:t>pro příčnou složku balistického  </a:t>
                </a:r>
                <a:r>
                  <a:rPr lang="cs-CZ" sz="2200" dirty="0" smtClean="0"/>
                  <a:t>větru,</a:t>
                </a:r>
                <a:endParaRPr lang="cs-CZ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2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cs-CZ" sz="22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2200" dirty="0"/>
                  <a:t>		příčná složka balistického </a:t>
                </a:r>
                <a:r>
                  <a:rPr lang="cs-CZ" sz="2200" dirty="0" smtClean="0"/>
                  <a:t>větru,</a:t>
                </a:r>
                <a:endParaRPr lang="cs-CZ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2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200" i="1">
                            <a:latin typeface="Cambria Math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cs-CZ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2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cs-CZ" sz="22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sz="2200" dirty="0"/>
                  <a:t>		tabulková oprava směru pro příčný vítr o rychlosti </a:t>
                </a:r>
                <a:r>
                  <a:rPr lang="cs-CZ" sz="2200" dirty="0" smtClean="0"/>
                  <a:t>				</a:t>
                </a:r>
                <a14:m>
                  <m:oMath xmlns:m="http://schemas.openxmlformats.org/officeDocument/2006/math">
                    <m:r>
                      <a:rPr lang="cs-CZ" sz="2200" i="1">
                        <a:latin typeface="Cambria Math"/>
                      </a:rPr>
                      <m:t>10</m:t>
                    </m:r>
                    <m:r>
                      <a:rPr lang="cs-CZ" sz="2200" i="1">
                        <a:latin typeface="Cambria Math"/>
                      </a:rPr>
                      <m:t>𝑚</m:t>
                    </m:r>
                    <m:r>
                      <a:rPr lang="cs-CZ" sz="22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cs-CZ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sz="22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cs-CZ" sz="22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s-CZ" sz="2200" dirty="0" smtClean="0"/>
                  <a:t>.</a:t>
                </a:r>
              </a:p>
              <a:p>
                <a:pPr marL="0" indent="0">
                  <a:buNone/>
                </a:pPr>
                <a:endParaRPr lang="cs-CZ" sz="3800" i="1" dirty="0" smtClean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124744"/>
                <a:ext cx="8604448" cy="5472608"/>
              </a:xfrm>
              <a:blipFill rotWithShape="1">
                <a:blip r:embed="rId2"/>
                <a:stretch>
                  <a:fillRect l="-7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9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Příčná složka balistického větru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21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980728"/>
                <a:ext cx="8229600" cy="5378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36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36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𝑤</m:t>
                      </m:r>
                      <m:r>
                        <a:rPr lang="cs-CZ" sz="2400" i="1">
                          <a:latin typeface="Cambria Math"/>
                        </a:rPr>
                        <m:t>×</m:t>
                      </m:r>
                      <m:r>
                        <a:rPr lang="cs-CZ" sz="2400" i="1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cs-CZ" sz="3600" dirty="0" smtClean="0"/>
              </a:p>
              <a:p>
                <a:pPr marL="0" indent="0">
                  <a:buNone/>
                </a:pPr>
                <a:endParaRPr lang="cs-CZ" sz="3600" dirty="0" smtClean="0"/>
              </a:p>
              <a:p>
                <a:pPr marL="0" indent="0">
                  <a:buNone/>
                </a:pPr>
                <a:endParaRPr lang="cs-CZ" sz="3600" dirty="0" smtClean="0"/>
              </a:p>
              <a:p>
                <a:pPr marL="0" indent="0">
                  <a:buNone/>
                </a:pPr>
                <a:endParaRPr lang="cs-CZ" sz="3600" dirty="0"/>
              </a:p>
              <a:p>
                <a:pPr marL="0" indent="0">
                  <a:buNone/>
                </a:pPr>
                <a:r>
                  <a:rPr lang="cs-CZ" sz="2000" dirty="0"/>
                  <a:t>Kde:</a:t>
                </a:r>
              </a:p>
              <a:p>
                <a:pPr marL="0" indent="0">
                  <a:buNone/>
                </a:pPr>
                <a:r>
                  <a:rPr lang="cs-CZ" sz="2000" dirty="0"/>
                  <a:t>w		rychlost větru,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cs-CZ" sz="2000" dirty="0"/>
                  <a:t>		úhel větru,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2000" dirty="0"/>
                  <a:t>		příčná složka balistického větru.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980728"/>
                <a:ext cx="8229600" cy="5378152"/>
              </a:xfrm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1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Souhrnné opravy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22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/>
          <a:lstStyle/>
          <a:p>
            <a:pPr algn="just"/>
            <a:r>
              <a:rPr lang="cs-CZ" dirty="0"/>
              <a:t>Výpočet oprav pro změny podmínek střelby organizuje zpravidla štáb oddílu. Středisko řízení palby se podílí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zpracování nařízení velitele oddílu, zejména stanoví specifické údaje pro výpočet souhrnných oprav</a:t>
            </a:r>
            <a:r>
              <a:rPr lang="cs-CZ" dirty="0" smtClean="0"/>
              <a:t>:</a:t>
            </a:r>
          </a:p>
          <a:p>
            <a:endParaRPr lang="cs-CZ" sz="2300" dirty="0"/>
          </a:p>
          <a:p>
            <a:pPr lvl="1"/>
            <a:r>
              <a:rPr lang="cs-CZ" dirty="0"/>
              <a:t>druh dráhy střely,</a:t>
            </a:r>
          </a:p>
          <a:p>
            <a:pPr lvl="1"/>
            <a:r>
              <a:rPr lang="cs-CZ" dirty="0"/>
              <a:t>druh střely (náboje),</a:t>
            </a:r>
          </a:p>
          <a:p>
            <a:pPr lvl="1"/>
            <a:r>
              <a:rPr lang="cs-CZ" dirty="0"/>
              <a:t>druh zapalovače (je-li třeba),</a:t>
            </a:r>
          </a:p>
          <a:p>
            <a:pPr lvl="1"/>
            <a:r>
              <a:rPr lang="cs-CZ" dirty="0"/>
              <a:t>náplně, pro které se budou opravy počítat,</a:t>
            </a:r>
          </a:p>
          <a:p>
            <a:pPr lvl="1"/>
            <a:r>
              <a:rPr lang="cs-CZ" dirty="0"/>
              <a:t>dálky a směry pro výpočet souhrnných oprav.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8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Určení sektorů (krajních směrů) </a:t>
            </a:r>
            <a:br>
              <a:rPr lang="cs-CZ" dirty="0" smtClean="0"/>
            </a:br>
            <a:r>
              <a:rPr lang="cs-CZ" dirty="0" smtClean="0"/>
              <a:t>a mezních dálek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23</a:t>
            </a:fld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272808" cy="4680520"/>
          </a:xfrm>
        </p:spPr>
      </p:pic>
    </p:spTree>
    <p:extLst>
      <p:ext uri="{BB962C8B-B14F-4D97-AF65-F5344CB8AC3E}">
        <p14:creationId xmlns:p14="http://schemas.microsoft.com/office/powerpoint/2010/main" val="3970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Určení počtu směrů 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360040"/>
          </a:xfrm>
        </p:spPr>
        <p:txBody>
          <a:bodyPr/>
          <a:lstStyle/>
          <a:p>
            <a:pPr algn="ctr"/>
            <a:r>
              <a:rPr lang="cs-CZ" sz="2000" b="0" dirty="0" smtClean="0">
                <a:solidFill>
                  <a:schemeClr val="tx2"/>
                </a:solidFill>
              </a:rPr>
              <a:t>Pro 1 směr střelby</a:t>
            </a:r>
            <a:endParaRPr lang="cs-CZ" sz="2000" b="0" dirty="0">
              <a:solidFill>
                <a:schemeClr val="tx2"/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Výpočet směrů pro grafikon vypočítaných </a:t>
            </a:r>
            <a:r>
              <a:rPr lang="cs-CZ" sz="2000" dirty="0" smtClean="0">
                <a:solidFill>
                  <a:schemeClr val="tx1"/>
                </a:solidFill>
              </a:rPr>
              <a:t>oprav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2897175" cy="424847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ástupný symbol pro obsah 11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8200" y="2133600"/>
                <a:ext cx="4388296" cy="41757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000" i="1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𝑃𝐻</m:t>
                              </m:r>
                            </m:sub>
                          </m:sSub>
                          <m:r>
                            <a:rPr lang="cs-CZ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𝐿𝐻</m:t>
                              </m:r>
                            </m:sub>
                          </m:sSub>
                        </m:e>
                      </m:d>
                      <m:r>
                        <a:rPr lang="cs-CZ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cs-CZ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6−00</m:t>
                      </m:r>
                    </m:oMath>
                  </m:oMathPara>
                </a14:m>
                <a:endParaRPr lang="cs-CZ" sz="2000" b="0" dirty="0" smtClean="0">
                  <a:solidFill>
                    <a:srgbClr val="FF0000"/>
                  </a:solidFill>
                  <a:latin typeface="+mj-lt"/>
                  <a:ea typeface="Cambria Math"/>
                </a:endParaRPr>
              </a:p>
              <a:p>
                <a:pPr marL="0" indent="0">
                  <a:buNone/>
                </a:pPr>
                <a:endParaRPr lang="cs-CZ" sz="2000" b="0" dirty="0" smtClean="0">
                  <a:latin typeface="+mj-lt"/>
                  <a:ea typeface="Cambria Math"/>
                </a:endParaRPr>
              </a:p>
              <a:p>
                <a:pPr marL="0" indent="0">
                  <a:buNone/>
                </a:pPr>
                <a:endParaRPr lang="cs-CZ" sz="2000" b="0" dirty="0" smtClean="0">
                  <a:latin typeface="+mj-lt"/>
                  <a:ea typeface="Cambria Math"/>
                </a:endParaRPr>
              </a:p>
            </p:txBody>
          </p:sp>
        </mc:Choice>
        <mc:Fallback xmlns="">
          <p:sp>
            <p:nvSpPr>
              <p:cNvPr id="12" name="Zástupný symbol pro obsah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8200" y="2133600"/>
                <a:ext cx="4388296" cy="417572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Určení počtu směrů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360040"/>
          </a:xfrm>
        </p:spPr>
        <p:txBody>
          <a:bodyPr/>
          <a:lstStyle/>
          <a:p>
            <a:pPr algn="ctr"/>
            <a:r>
              <a:rPr lang="cs-CZ" sz="2000" b="0" dirty="0" smtClean="0">
                <a:solidFill>
                  <a:schemeClr val="tx2"/>
                </a:solidFill>
              </a:rPr>
              <a:t>Pro 2 směry střelby</a:t>
            </a:r>
            <a:endParaRPr lang="cs-CZ" sz="2000" b="0" dirty="0">
              <a:solidFill>
                <a:schemeClr val="tx2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Výpočet směrů pro </a:t>
            </a:r>
            <a:r>
              <a:rPr lang="cs-CZ" sz="2000" dirty="0" smtClean="0">
                <a:solidFill>
                  <a:schemeClr val="tx1"/>
                </a:solidFill>
              </a:rPr>
              <a:t>grafikon </a:t>
            </a:r>
            <a:r>
              <a:rPr lang="cs-CZ" sz="2000" dirty="0">
                <a:solidFill>
                  <a:schemeClr val="tx1"/>
                </a:solidFill>
              </a:rPr>
              <a:t>vypočítaných </a:t>
            </a:r>
            <a:r>
              <a:rPr lang="cs-CZ" sz="2000" dirty="0" smtClean="0">
                <a:solidFill>
                  <a:schemeClr val="tx1"/>
                </a:solidFill>
              </a:rPr>
              <a:t>oprav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4347969" cy="424847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0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6−00</m:t>
                      </m:r>
                      <m:r>
                        <a:rPr lang="cs-CZ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𝑃𝐻</m:t>
                              </m:r>
                              <m:r>
                                <a:rPr lang="cs-CZ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𝐿𝐻</m:t>
                              </m:r>
                            </m:sub>
                          </m:sSub>
                        </m:e>
                      </m:d>
                      <m:r>
                        <a:rPr lang="cs-CZ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≤14−00</m:t>
                      </m:r>
                    </m:oMath>
                  </m:oMathPara>
                </a14:m>
                <a:endParaRPr lang="cs-CZ" sz="2000" dirty="0">
                  <a:solidFill>
                    <a:srgbClr val="FF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cs-CZ" sz="2000" dirty="0">
                  <a:ea typeface="Cambria Math"/>
                </a:endParaRPr>
              </a:p>
              <a:p>
                <a:pPr marL="0" indent="0">
                  <a:buNone/>
                </a:pPr>
                <a:endParaRPr lang="cs-CZ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9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Určení počtu směrů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360040"/>
          </a:xfrm>
        </p:spPr>
        <p:txBody>
          <a:bodyPr/>
          <a:lstStyle/>
          <a:p>
            <a:pPr algn="ctr"/>
            <a:r>
              <a:rPr lang="cs-CZ" sz="2000" b="0" dirty="0" smtClean="0">
                <a:solidFill>
                  <a:schemeClr val="tx2"/>
                </a:solidFill>
              </a:rPr>
              <a:t>Pro 3 směry střelby</a:t>
            </a:r>
            <a:endParaRPr lang="cs-CZ" sz="2000" b="0" dirty="0">
              <a:solidFill>
                <a:schemeClr val="tx2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Výpočet směrů pro grafikon vypočítaných oprav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5328592" cy="429485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0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14−00</m:t>
                      </m:r>
                      <m:r>
                        <a:rPr lang="cs-CZ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𝑃𝐻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cs-CZ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𝐿𝐻</m:t>
                              </m:r>
                            </m:sub>
                          </m:sSub>
                        </m:e>
                      </m:d>
                      <m:r>
                        <a:rPr lang="cs-CZ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≤22−00</m:t>
                      </m:r>
                    </m:oMath>
                  </m:oMathPara>
                </a14:m>
                <a:endParaRPr lang="cs-CZ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cs-CZ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1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Určení počtu opěrných dálek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Vzorec pro výpočet počtu opěrných dálek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27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bg1"/>
                  </a:contourClr>
                </a:sp3d>
              </a:bodyPr>
              <a:lstStyle/>
              <a:p>
                <a:pPr marL="0" indent="0">
                  <a:buNone/>
                </a:pPr>
                <a:endParaRPr lang="cs-CZ" b="0" i="1" dirty="0" smtClean="0">
                  <a:ln w="0">
                    <a:noFill/>
                  </a:ln>
                  <a:solidFill>
                    <a:srgbClr val="FF0000"/>
                  </a:solidFill>
                  <a:effectLst/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n w="0"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𝑛</m:t>
                      </m:r>
                      <m:r>
                        <a:rPr lang="cs-CZ" b="0" i="1" smtClean="0">
                          <a:ln w="0"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n w="0"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n w="0"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n w="0"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b="0" i="1" smtClean="0">
                                  <a:ln w="0"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cs-CZ" b="0" i="1" smtClean="0">
                              <a:ln w="0"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smtClean="0">
                                  <a:ln w="0"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n w="0"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b="0" i="1" smtClean="0">
                                  <a:ln w="0"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cs-CZ" b="0" i="1" smtClean="0">
                              <a:ln w="0"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cs-CZ" b="0" i="1" smtClean="0">
                              <a:ln w="0"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4 (2)</m:t>
                          </m:r>
                        </m:den>
                      </m:f>
                      <m:r>
                        <a:rPr lang="cs-CZ" i="1">
                          <a:ln w="0"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n w="0"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cs-CZ" dirty="0">
                  <a:ln w="0"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076056" y="1988840"/>
                <a:ext cx="3744416" cy="418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𝑛</m:t>
                    </m:r>
                    <m:r>
                      <a:rPr lang="cs-CZ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sz="2000" dirty="0" smtClean="0"/>
                  <a:t>	počet opěrných dálek,	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000" b="0" i="0" smtClean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2000" b="0" i="0" smtClean="0"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cs-CZ" sz="2000" dirty="0" smtClean="0"/>
                  <a:t>	maximální dálka střelby </a:t>
                </a:r>
                <a:br>
                  <a:rPr lang="cs-CZ" sz="2000" dirty="0" smtClean="0"/>
                </a:br>
                <a:r>
                  <a:rPr lang="cs-CZ" sz="2000" dirty="0" smtClean="0"/>
                  <a:t>	v km,</a:t>
                </a:r>
              </a:p>
              <a:p>
                <a:pPr marL="0" indent="0">
                  <a:buNone/>
                </a:pPr>
                <a:r>
                  <a:rPr lang="cs-CZ" sz="2000" dirty="0" smtClean="0"/>
                  <a:t>	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000" b="0" i="0" smtClean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2000" b="0" i="0" smtClean="0">
                            <a:latin typeface="Cambria Math"/>
                          </a:rPr>
                          <m:t>min</m:t>
                        </m:r>
                      </m:sub>
                    </m:sSub>
                  </m:oMath>
                </a14:m>
                <a:r>
                  <a:rPr lang="cs-CZ" sz="2000" dirty="0" smtClean="0"/>
                  <a:t>	minimální dálka střelby </a:t>
                </a:r>
                <a:br>
                  <a:rPr lang="cs-CZ" sz="2000" dirty="0" smtClean="0"/>
                </a:br>
                <a:r>
                  <a:rPr lang="cs-CZ" sz="2000" dirty="0" smtClean="0"/>
                  <a:t>	v km,</a:t>
                </a:r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r>
                  <a:rPr lang="cs-CZ" sz="2000" dirty="0" smtClean="0"/>
                  <a:t>4 (2)	interval mezi opěrnými 	dálkami v km při střelbě 	oblou (strmou) dráhou.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7" name="Zástupný symbol pro obsah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076056" y="1988840"/>
                <a:ext cx="3744416" cy="4183360"/>
              </a:xfrm>
              <a:blipFill rotWithShape="1">
                <a:blip r:embed="rId3"/>
                <a:stretch>
                  <a:fillRect l="-1792" t="-7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2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Grafikon vypočítaných oprav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28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457200" y="1268760"/>
            <a:ext cx="8147248" cy="4903440"/>
          </a:xfrm>
        </p:spPr>
        <p:txBody>
          <a:bodyPr>
            <a:normAutofit/>
          </a:bodyPr>
          <a:lstStyle/>
          <a:p>
            <a:pPr algn="just"/>
            <a:endParaRPr lang="cs-CZ" dirty="0" smtClean="0"/>
          </a:p>
          <a:p>
            <a:pPr algn="just"/>
            <a:r>
              <a:rPr lang="cs-CZ" dirty="0" smtClean="0"/>
              <a:t>Grafikon </a:t>
            </a:r>
            <a:r>
              <a:rPr lang="cs-CZ" dirty="0"/>
              <a:t>vypočítaných oprav podstatně zjednodušuje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zrychluje výpočet prvků pro účinnou střelbu.</a:t>
            </a:r>
          </a:p>
          <a:p>
            <a:pPr algn="just"/>
            <a:r>
              <a:rPr lang="cs-CZ" dirty="0"/>
              <a:t>Grafikon vypočítaných oprav se sestrojí na základě údajů, které byli zjištěny při výpočtu souhrnných oprav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formuláři.</a:t>
            </a:r>
          </a:p>
          <a:p>
            <a:pPr algn="just"/>
            <a:r>
              <a:rPr lang="cs-CZ" dirty="0"/>
              <a:t>Grafikon vypočítaných oprav lze sestrojit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milimetrovém papíru, na dálkovém pravítku nebo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PUO-9M.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9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29</a:t>
            </a:fld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524" cy="68580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  <a:effectLst/>
        </p:spPr>
      </p:pic>
      <p:sp>
        <p:nvSpPr>
          <p:cNvPr id="18" name="Obdélník 17"/>
          <p:cNvSpPr/>
          <p:nvPr/>
        </p:nvSpPr>
        <p:spPr>
          <a:xfrm>
            <a:off x="3253796" y="3534743"/>
            <a:ext cx="1462220" cy="1682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451475" y="6627683"/>
            <a:ext cx="1450022" cy="146767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439277" y="3534742"/>
            <a:ext cx="1462220" cy="1682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7644502" y="3535733"/>
            <a:ext cx="1440160" cy="1682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2482900" y="620688"/>
            <a:ext cx="1260728" cy="949031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solidFill>
              <a:schemeClr val="accent5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8172399" y="332657"/>
            <a:ext cx="903501" cy="275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3275856" y="5487124"/>
            <a:ext cx="1440160" cy="15086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439277" y="5487124"/>
            <a:ext cx="1440160" cy="150862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5439277" y="5489386"/>
            <a:ext cx="1440160" cy="15086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7644502" y="5489386"/>
            <a:ext cx="1440160" cy="15086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3264826" y="5664661"/>
            <a:ext cx="1451190" cy="147180"/>
          </a:xfrm>
          <a:prstGeom prst="rect">
            <a:avLst/>
          </a:prstGeom>
          <a:solidFill>
            <a:srgbClr val="0AB00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3275856" y="6627684"/>
            <a:ext cx="1440160" cy="146767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7644502" y="6627682"/>
            <a:ext cx="1442428" cy="146769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5455840" y="5664661"/>
            <a:ext cx="1451190" cy="147180"/>
          </a:xfrm>
          <a:prstGeom prst="rect">
            <a:avLst/>
          </a:prstGeom>
          <a:solidFill>
            <a:srgbClr val="0AB00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>
            <a:off x="7657290" y="5664661"/>
            <a:ext cx="1451190" cy="147180"/>
          </a:xfrm>
          <a:prstGeom prst="rect">
            <a:avLst/>
          </a:prstGeom>
          <a:solidFill>
            <a:srgbClr val="0AB00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4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 smtClean="0"/>
              <a:t>Zařazení úplné přípravy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Hlavní úkol dělostřelectva vyřazování nepřátelských cílů palbou.</a:t>
            </a:r>
          </a:p>
          <a:p>
            <a:r>
              <a:rPr lang="cs-CZ" dirty="0" smtClean="0"/>
              <a:t>Předpoklad pro efektivní palbu je přesnost.</a:t>
            </a:r>
          </a:p>
          <a:p>
            <a:r>
              <a:rPr lang="cs-CZ" dirty="0" smtClean="0"/>
              <a:t>Výpočet prvků pro účinnou střelbu.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2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30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1035496"/>
            <a:ext cx="13393488" cy="8784976"/>
          </a:xfrm>
          <a:prstGeom prst="rect">
            <a:avLst/>
          </a:prstGeom>
          <a:ln w="9525">
            <a:solidFill>
              <a:srgbClr val="FF0000">
                <a:alpha val="0"/>
              </a:srgb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8316416" y="1604364"/>
            <a:ext cx="432048" cy="1682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316416" y="2132856"/>
            <a:ext cx="432048" cy="1682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8316416" y="2924944"/>
            <a:ext cx="432048" cy="1682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138436" y="5016560"/>
            <a:ext cx="409227" cy="21264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138436" y="4509120"/>
            <a:ext cx="394790" cy="21264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1131217" y="4811875"/>
            <a:ext cx="409227" cy="21264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403648" y="6359246"/>
            <a:ext cx="360040" cy="147180"/>
          </a:xfrm>
          <a:prstGeom prst="rect">
            <a:avLst/>
          </a:prstGeom>
          <a:solidFill>
            <a:srgbClr val="0AB00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262540" y="6359246"/>
            <a:ext cx="360040" cy="147180"/>
          </a:xfrm>
          <a:prstGeom prst="rect">
            <a:avLst/>
          </a:prstGeom>
          <a:solidFill>
            <a:srgbClr val="0AB00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8172400" y="6359246"/>
            <a:ext cx="216024" cy="147180"/>
          </a:xfrm>
          <a:prstGeom prst="rect">
            <a:avLst/>
          </a:prstGeom>
          <a:solidFill>
            <a:srgbClr val="0AB00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807804" y="44624"/>
            <a:ext cx="3384376" cy="949031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solidFill>
              <a:schemeClr val="accent5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5495" y="5016560"/>
            <a:ext cx="324545" cy="124426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60041" y="4942617"/>
            <a:ext cx="288032" cy="15086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60041" y="4791755"/>
            <a:ext cx="288032" cy="15086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804248" y="116632"/>
            <a:ext cx="23397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3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Dotazy?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31</a:t>
            </a:fld>
            <a:endParaRPr lang="cs-CZ"/>
          </a:p>
        </p:txBody>
      </p:sp>
      <p:pic>
        <p:nvPicPr>
          <p:cNvPr id="4" name="Picture 2" descr="C:\Users\Tomas\Desktop\úplná příprava\14-n-otaz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3259"/>
            <a:ext cx="5688632" cy="355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32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457200" y="1268760"/>
            <a:ext cx="8219256" cy="4903440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sz="2000" dirty="0" smtClean="0"/>
              <a:t>MIKULČÁKOVÁ E. </a:t>
            </a:r>
            <a:r>
              <a:rPr lang="cs-CZ" sz="2000" i="1" dirty="0" smtClean="0"/>
              <a:t>Bakalářská </a:t>
            </a:r>
            <a:r>
              <a:rPr lang="cs-CZ" sz="2000" i="1" dirty="0"/>
              <a:t>práce – Určování prvků pro účinnou </a:t>
            </a:r>
            <a:r>
              <a:rPr lang="cs-CZ" sz="2000" i="1" dirty="0" smtClean="0"/>
              <a:t>střelbu </a:t>
            </a:r>
            <a:r>
              <a:rPr lang="cs-CZ" sz="2000" i="1" dirty="0"/>
              <a:t>baterie úplnou přípravou</a:t>
            </a:r>
            <a:r>
              <a:rPr lang="cs-CZ" sz="2000" i="1" dirty="0" smtClean="0"/>
              <a:t>. </a:t>
            </a:r>
            <a:r>
              <a:rPr lang="cs-CZ" sz="2000" dirty="0"/>
              <a:t>Brno: </a:t>
            </a:r>
            <a:r>
              <a:rPr lang="cs-CZ" sz="2000" dirty="0" smtClean="0"/>
              <a:t>2006. 59 </a:t>
            </a:r>
            <a:r>
              <a:rPr lang="cs-CZ" sz="2000" dirty="0"/>
              <a:t>s</a:t>
            </a:r>
            <a:r>
              <a:rPr lang="cs-CZ" sz="2000" dirty="0" smtClean="0"/>
              <a:t>.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000" dirty="0" smtClean="0"/>
              <a:t>POTUŽÁK, HANÁK</a:t>
            </a:r>
            <a:r>
              <a:rPr lang="cs-CZ" sz="2000" dirty="0"/>
              <a:t>. </a:t>
            </a:r>
            <a:r>
              <a:rPr lang="cs-CZ" sz="2000" i="1" dirty="0"/>
              <a:t>Úplná příprava prvků pro účinnou střelbu</a:t>
            </a:r>
            <a:r>
              <a:rPr lang="cs-CZ" sz="2000" dirty="0"/>
              <a:t>. Vyd. </a:t>
            </a:r>
            <a:r>
              <a:rPr lang="cs-CZ" sz="2000" dirty="0" smtClean="0"/>
              <a:t>1. </a:t>
            </a:r>
            <a:br>
              <a:rPr lang="cs-CZ" sz="2000" dirty="0" smtClean="0"/>
            </a:br>
            <a:r>
              <a:rPr lang="cs-CZ" sz="2000" dirty="0" smtClean="0"/>
              <a:t>Brno</a:t>
            </a:r>
            <a:r>
              <a:rPr lang="cs-CZ" sz="2000" dirty="0"/>
              <a:t>: </a:t>
            </a:r>
            <a:r>
              <a:rPr lang="cs-CZ" sz="2000" dirty="0" smtClean="0"/>
              <a:t>Univerzita </a:t>
            </a:r>
            <a:r>
              <a:rPr lang="cs-CZ" sz="2000" dirty="0"/>
              <a:t>obrany, 2006, 88 s. ISBN 978-80-7231-187-3.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28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způsobů pro účinnou střelbu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Podle četnosti :</a:t>
            </a:r>
          </a:p>
          <a:p>
            <a:pPr lvl="1"/>
            <a:r>
              <a:rPr lang="cs-CZ" dirty="0" smtClean="0"/>
              <a:t>úplná příprava,</a:t>
            </a:r>
          </a:p>
          <a:p>
            <a:pPr lvl="1"/>
            <a:r>
              <a:rPr lang="cs-CZ" dirty="0" smtClean="0"/>
              <a:t>podle výsledků vytvoření FPC,</a:t>
            </a:r>
          </a:p>
          <a:p>
            <a:pPr lvl="2"/>
            <a:r>
              <a:rPr lang="cs-CZ" dirty="0" smtClean="0"/>
              <a:t>-použití zastřelovacího děla,</a:t>
            </a:r>
          </a:p>
          <a:p>
            <a:pPr lvl="2"/>
            <a:r>
              <a:rPr lang="cs-CZ" dirty="0" smtClean="0"/>
              <a:t>-přenosy palby od pomocných cílů,</a:t>
            </a:r>
          </a:p>
          <a:p>
            <a:pPr lvl="1"/>
            <a:r>
              <a:rPr lang="cs-CZ" dirty="0" smtClean="0"/>
              <a:t>zkrácená příprava,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jednodušená příprava,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astřílení.</a:t>
            </a:r>
          </a:p>
          <a:p>
            <a:pPr lvl="2"/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b="1" dirty="0" smtClean="0"/>
              <a:t>Podle přesnosti :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astřílení,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řenos palby od pomocných cílů,</a:t>
            </a:r>
          </a:p>
          <a:p>
            <a:pPr lvl="1"/>
            <a:r>
              <a:rPr lang="cs-CZ" dirty="0"/>
              <a:t>ú</a:t>
            </a:r>
            <a:r>
              <a:rPr lang="cs-CZ" dirty="0" smtClean="0"/>
              <a:t>plná příprava,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oužití zastřelovacího děla,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krácená příprava,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jednodušená příprava.</a:t>
            </a:r>
          </a:p>
        </p:txBody>
      </p:sp>
    </p:spTree>
    <p:extLst>
      <p:ext uri="{BB962C8B-B14F-4D97-AF65-F5344CB8AC3E}">
        <p14:creationId xmlns:p14="http://schemas.microsoft.com/office/powerpoint/2010/main" val="30499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Úplná příprava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Podstata úplné přípravy </a:t>
            </a:r>
            <a:r>
              <a:rPr lang="cs-CZ" dirty="0" smtClean="0"/>
              <a:t>spočívá </a:t>
            </a:r>
            <a:r>
              <a:rPr lang="cs-CZ" dirty="0"/>
              <a:t>v určení změn podmínek střelby a výpočtu </a:t>
            </a:r>
            <a:r>
              <a:rPr lang="cs-CZ" dirty="0" smtClean="0"/>
              <a:t>jim odpovídajících </a:t>
            </a:r>
            <a:r>
              <a:rPr lang="cs-CZ" dirty="0"/>
              <a:t>oprav dálky a směru pro příslušnou topografickou dálku a směr </a:t>
            </a:r>
            <a:r>
              <a:rPr lang="cs-CZ" dirty="0" smtClean="0"/>
              <a:t>střelby </a:t>
            </a:r>
            <a:r>
              <a:rPr lang="cs-CZ" dirty="0"/>
              <a:t>a v zahrnutí těchto oprav do topografických prvků, čímž se získají počítané prvky pro střelbu.</a:t>
            </a:r>
          </a:p>
          <a:p>
            <a:endParaRPr lang="cs-CZ" dirty="0"/>
          </a:p>
        </p:txBody>
      </p:sp>
      <p:pic>
        <p:nvPicPr>
          <p:cNvPr id="10" name="Obrázek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6552728" cy="838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0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Úplná příprava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Výhody:</a:t>
            </a:r>
          </a:p>
          <a:p>
            <a:pPr lvl="1"/>
            <a:r>
              <a:rPr lang="cs-CZ" dirty="0"/>
              <a:t>neprovádí </a:t>
            </a:r>
            <a:r>
              <a:rPr lang="cs-CZ" dirty="0" smtClean="0"/>
              <a:t>zastřílení,</a:t>
            </a:r>
          </a:p>
          <a:p>
            <a:pPr lvl="1"/>
            <a:r>
              <a:rPr lang="cs-CZ" dirty="0"/>
              <a:t>překvapivost </a:t>
            </a:r>
            <a:r>
              <a:rPr lang="cs-CZ" dirty="0" smtClean="0"/>
              <a:t>palby,</a:t>
            </a:r>
          </a:p>
          <a:p>
            <a:pPr lvl="1"/>
            <a:r>
              <a:rPr lang="cs-CZ" dirty="0"/>
              <a:t>utajení bojové sestavy </a:t>
            </a:r>
            <a:r>
              <a:rPr lang="cs-CZ" dirty="0" smtClean="0"/>
              <a:t>dělostřeleckých jednotek,</a:t>
            </a:r>
          </a:p>
          <a:p>
            <a:pPr lvl="1"/>
            <a:r>
              <a:rPr lang="cs-CZ" dirty="0" smtClean="0"/>
              <a:t>snížení </a:t>
            </a:r>
            <a:r>
              <a:rPr lang="cs-CZ" dirty="0"/>
              <a:t>množství </a:t>
            </a:r>
            <a:r>
              <a:rPr lang="cs-CZ" dirty="0" smtClean="0"/>
              <a:t>munice.	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b="1" dirty="0" smtClean="0"/>
              <a:t>Nevýhody: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utnost znát přesné, úplné, aktuální předem zjištěné údaje.</a:t>
            </a:r>
            <a:endParaRPr lang="cs-CZ" dirty="0"/>
          </a:p>
        </p:txBody>
      </p:sp>
      <p:pic>
        <p:nvPicPr>
          <p:cNvPr id="3074" name="Picture 2" descr="https://encrypted-tbn2.gstatic.com/images?q=tbn:ANd9GcTTVZCPmB2RiPn6I1aBWlzSL3Q69UqaKgupYtu-zCRS69U0_JVtm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572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dirty="0" smtClean="0"/>
              <a:t>Porovnání podmínek úplné a zkrácené přípravy pro vedení ÚS bez zastřílení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5420236"/>
              </p:ext>
            </p:extLst>
          </p:nvPr>
        </p:nvGraphicFramePr>
        <p:xfrm>
          <a:off x="1115616" y="1196749"/>
          <a:ext cx="6696744" cy="5112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581"/>
                <a:gridCol w="2122581"/>
                <a:gridCol w="2451582"/>
              </a:tblGrid>
              <a:tr h="3906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podmínka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úplná příprava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limitní údaje pro zkrácenou přípravu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581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souřadnice palebných postavení jsou určeny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geodeticky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topograficky podle topografické mapy měřítka nejméně 1:50000 a pomocí přístrojů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581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pomocí GPS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06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podle mapy geodetických údajů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581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topografickým připojovačem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581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směrníky orientačních směrů jsou určeny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gyroskopicky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magneticky se zahrnutím opravy busoly určené do 10km od palebných postavení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581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astronomicky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04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geodeticky a případně přenosem takto určeného směrníku současným zamířením na nebeské těleso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80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magneticky se zahrnutím opravy busoly určené do 5 km od PP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06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souřadnice cílů jsou určeny stanovenými způsoby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se stupněm přesnosti 1 až 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se stupněm přesnosti 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16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meteorologické podmínky střelby jsou určeny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meteorelogické zprávy METCM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přibližné meteorologické zprávy METEOSTŘEDNÍ-PŘIBLIŽNÁ, která je starší než 1 hodinu při jejím použití do výšky 1600m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16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meteorelogické zprávy METEO-STŘEDNÍ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474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err="1">
                          <a:effectLst/>
                        </a:rPr>
                        <a:t>příbližné</a:t>
                      </a:r>
                      <a:r>
                        <a:rPr lang="cs-CZ" sz="1100" u="none" strike="noStrike" dirty="0">
                          <a:effectLst/>
                        </a:rPr>
                        <a:t> meteorologické zprávy METEOSTŘEDNÍ-PŘIBLIŽNÁ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9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cs-CZ" dirty="0" smtClean="0"/>
              <a:t>Určení souhrnných oprav dálky a směru (řešení balistického úkolu)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62128"/>
              </a:xfrm>
            </p:spPr>
            <p:txBody>
              <a:bodyPr>
                <a:normAutofit/>
              </a:bodyPr>
              <a:lstStyle/>
              <a:p>
                <a:pPr algn="just"/>
                <a:endParaRPr lang="cs-CZ" dirty="0" smtClean="0"/>
              </a:p>
              <a:p>
                <a:pPr algn="just"/>
                <a:r>
                  <a:rPr lang="cs-CZ" sz="2400" dirty="0" smtClean="0"/>
                  <a:t>Řešení balistického úkolu spočívá ve výpočtu dvou hlavních skupin oprav, které vyplývají z působení konkrétních změn podmínek střelby na dráhu střelby. </a:t>
                </a:r>
              </a:p>
              <a:p>
                <a:pPr algn="just"/>
                <a:r>
                  <a:rPr lang="cs-CZ" sz="2400" dirty="0" smtClean="0"/>
                  <a:t>První skupinou oprav jsou opravy pro změny balistických podmínek střelby, druhou skupinou jsou opravy pro změny meteorologických podmínek střelby. Souhrnné opravy dálky </a:t>
                </a:r>
                <a:br>
                  <a:rPr lang="cs-CZ" sz="2400" dirty="0" smtClean="0"/>
                </a:br>
                <a:r>
                  <a:rPr lang="cs-CZ" sz="2400" dirty="0" smtClean="0"/>
                  <a:t>a směru jsou součtem oprav způsobených změnami balistických a meteorologických podmínek střelby.</a:t>
                </a:r>
              </a:p>
              <a:p>
                <a:pPr algn="just"/>
                <a:endParaRPr lang="cs-CZ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∆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cs-CZ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∆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 ∆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62128"/>
              </a:xfrm>
              <a:blipFill rotWithShape="1">
                <a:blip r:embed="rId3"/>
                <a:stretch>
                  <a:fillRect l="-444" r="-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6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dirty="0"/>
              <a:t>Celková oprava dálky pro vliv balistických podmínek </a:t>
            </a:r>
            <a:r>
              <a:rPr lang="cs-CZ" dirty="0" smtClean="0"/>
              <a:t>střelby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cs-CZ" sz="2000" i="1" dirty="0" smtClean="0"/>
              </a:p>
              <a:p>
                <a:pPr marL="0" indent="0">
                  <a:buNone/>
                </a:pPr>
                <a:endParaRPr lang="cs-CZ" sz="20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= ∆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𝑉𝑜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+ ∆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𝑇𝑛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+ ∆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𝑁𝑘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𝑏𝑎𝑟𝑣</m:t>
                          </m:r>
                        </m:sub>
                      </m:sSub>
                    </m:oMath>
                  </m:oMathPara>
                </a14:m>
                <a:endParaRPr lang="cs-CZ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 smtClean="0"/>
              </a:p>
              <a:p>
                <a:pPr marL="0" indent="0">
                  <a:buNone/>
                </a:pPr>
                <a:endParaRPr lang="cs-CZ" sz="2000" dirty="0"/>
              </a:p>
              <a:p>
                <a:r>
                  <a:rPr lang="cs-CZ" sz="2000" dirty="0"/>
                  <a:t>Kde:</a:t>
                </a:r>
              </a:p>
              <a:p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000" dirty="0"/>
                  <a:t>		celková oprava dálky pro vliv balistických podmínek střelby,</a:t>
                </a:r>
              </a:p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𝑉𝑜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000" dirty="0"/>
                  <a:t>		oprava dálky pro celkovou změnu počáteční rychlosti,</a:t>
                </a:r>
              </a:p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𝑇𝑛</m:t>
                        </m:r>
                      </m:sub>
                    </m:sSub>
                  </m:oMath>
                </a14:m>
                <a:r>
                  <a:rPr lang="cs-CZ" sz="2000" dirty="0"/>
                  <a:t>		oprava dálky pro změnu teploty náplní,</a:t>
                </a:r>
              </a:p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𝑁𝑘</m:t>
                        </m:r>
                      </m:sub>
                    </m:sSub>
                  </m:oMath>
                </a14:m>
                <a:r>
                  <a:rPr lang="cs-CZ" sz="2000" dirty="0"/>
                  <a:t>		oprava dálky pro nábojku československého typu,</a:t>
                </a:r>
              </a:p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𝑏𝑎𝑟𝑣</m:t>
                        </m:r>
                        <m:r>
                          <a:rPr lang="cs-CZ" sz="2000" i="1">
                            <a:latin typeface="Cambria Math"/>
                          </a:rPr>
                          <m:t>.</m:t>
                        </m:r>
                      </m:sub>
                    </m:sSub>
                  </m:oMath>
                </a14:m>
                <a:r>
                  <a:rPr lang="cs-CZ" sz="2000" dirty="0"/>
                  <a:t>	</a:t>
                </a:r>
                <a:r>
                  <a:rPr lang="cs-CZ" sz="2000" dirty="0" smtClean="0"/>
                  <a:t>oprava </a:t>
                </a:r>
                <a:r>
                  <a:rPr lang="cs-CZ" sz="2000" dirty="0"/>
                  <a:t>dálky pro nenabarvené střely.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0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534</TotalTime>
  <Words>1143</Words>
  <Application>Microsoft Office PowerPoint</Application>
  <PresentationFormat>Předvádění na obrazovce (4:3)</PresentationFormat>
  <Paragraphs>335</Paragraphs>
  <Slides>32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Původ</vt:lpstr>
      <vt:lpstr>Téma 4: Úplná příprava</vt:lpstr>
      <vt:lpstr>Obsah</vt:lpstr>
      <vt:lpstr>Zařazení úplné přípravy</vt:lpstr>
      <vt:lpstr>Rozdělení způsobů pro účinnou střelbu</vt:lpstr>
      <vt:lpstr>Úplná příprava</vt:lpstr>
      <vt:lpstr>Úplná příprava</vt:lpstr>
      <vt:lpstr>Porovnání podmínek úplné a zkrácené přípravy pro vedení ÚS bez zastřílení</vt:lpstr>
      <vt:lpstr>Určení souhrnných oprav dálky a směru (řešení balistického úkolu)</vt:lpstr>
      <vt:lpstr>Celková oprava dálky pro vliv balistických podmínek střelby</vt:lpstr>
      <vt:lpstr>Oprava dálky pro celkovou změnu počáteční rychlosti </vt:lpstr>
      <vt:lpstr>Oprava dálky pro změnu teploty náplní  </vt:lpstr>
      <vt:lpstr>Oprava dálky pro nábojku československého typu</vt:lpstr>
      <vt:lpstr>Oprava dálky pro nenabarvenou střelu </vt:lpstr>
      <vt:lpstr>Celková oprava směru pro vliv balistických podmínek střelby</vt:lpstr>
      <vt:lpstr>Celková oprava dálky pro vliv meteorologických podmínek střelby</vt:lpstr>
      <vt:lpstr>Oprava dálky pro změnu tlaku vzduchu </vt:lpstr>
      <vt:lpstr>Oprava dálky pro balistickou změnu teploty vzduchu</vt:lpstr>
      <vt:lpstr>Oprava dálky pro podélnou složku balistického větru</vt:lpstr>
      <vt:lpstr>Úhel větru</vt:lpstr>
      <vt:lpstr>Celková oprava směru pro vliv meteorologických podmínek střelby</vt:lpstr>
      <vt:lpstr>Příčná složka balistického větru</vt:lpstr>
      <vt:lpstr>Souhrnné opravy</vt:lpstr>
      <vt:lpstr>Určení sektorů (krajních směrů)  a mezních dálek</vt:lpstr>
      <vt:lpstr>Určení počtu směrů </vt:lpstr>
      <vt:lpstr>Určení počtu směrů</vt:lpstr>
      <vt:lpstr>Určení počtu směrů</vt:lpstr>
      <vt:lpstr>Určení počtu opěrných dálek</vt:lpstr>
      <vt:lpstr>Grafikon vypočítaných oprav</vt:lpstr>
      <vt:lpstr>Prezentace aplikace PowerPoint</vt:lpstr>
      <vt:lpstr>Prezentace aplikace PowerPoint</vt:lpstr>
      <vt:lpstr>Dotazy?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Tomas</dc:creator>
  <cp:lastModifiedBy>Rato</cp:lastModifiedBy>
  <cp:revision>54</cp:revision>
  <dcterms:created xsi:type="dcterms:W3CDTF">2014-04-02T17:40:02Z</dcterms:created>
  <dcterms:modified xsi:type="dcterms:W3CDTF">2014-04-15T20:18:38Z</dcterms:modified>
</cp:coreProperties>
</file>