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206"/>
    <a:srgbClr val="6188CD"/>
    <a:srgbClr val="276082"/>
    <a:srgbClr val="EA0937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3" autoAdjust="0"/>
    <p:restoredTop sz="83150" autoAdjust="0"/>
  </p:normalViewPr>
  <p:slideViewPr>
    <p:cSldViewPr snapToGrid="0">
      <p:cViewPr>
        <p:scale>
          <a:sx n="75" d="100"/>
          <a:sy n="75" d="100"/>
        </p:scale>
        <p:origin x="230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485919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570094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6.8.2018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9869163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xmlns="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31063319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xmlns="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xmlns="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xmlns="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98582" y="1121929"/>
            <a:ext cx="77724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/>
              <a:t>	P1: Úvod do logistiky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8582" y="2192338"/>
            <a:ext cx="7777595" cy="3949844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úvod</a:t>
            </a:r>
            <a:endParaRPr lang="cs-CZ" sz="2400" b="1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cs-CZ" sz="2400" b="1" dirty="0" smtClean="0"/>
              <a:t>Původ </a:t>
            </a:r>
            <a:r>
              <a:rPr lang="cs-CZ" sz="2400" b="1" dirty="0" smtClean="0"/>
              <a:t>pojmu, hlavní cíle a aktivity v logistickém řetězci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z="2400" b="1" dirty="0" smtClean="0"/>
              <a:t>Důležité </a:t>
            </a:r>
            <a:r>
              <a:rPr lang="cs-CZ" sz="2400" b="1" dirty="0" smtClean="0"/>
              <a:t>pojmy v </a:t>
            </a:r>
            <a:r>
              <a:rPr lang="cs-CZ" sz="2400" b="1" dirty="0" smtClean="0"/>
              <a:t>logistice</a:t>
            </a:r>
            <a:endParaRPr lang="cs-CZ" sz="24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Vývoj </a:t>
            </a:r>
            <a:r>
              <a:rPr lang="cs-CZ" sz="2400" b="1" dirty="0" smtClean="0"/>
              <a:t>logistiky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b="1" dirty="0" smtClean="0"/>
              <a:t>Logistické </a:t>
            </a:r>
            <a:r>
              <a:rPr lang="cs-CZ" sz="2400" b="1" dirty="0" smtClean="0"/>
              <a:t>desatero</a:t>
            </a: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závěr</a:t>
            </a:r>
            <a:r>
              <a:rPr lang="cs-CZ" sz="2400" dirty="0" smtClean="0"/>
              <a:t>		</a:t>
            </a:r>
            <a:r>
              <a:rPr lang="cs-CZ" sz="1600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dirty="0" smtClean="0"/>
              <a:t>	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200" dirty="0" smtClean="0"/>
              <a:t>			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7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>
          <a:xfrm>
            <a:off x="0" y="1038225"/>
            <a:ext cx="731361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4</a:t>
            </a:r>
            <a:r>
              <a:rPr lang="cs-CZ" b="1" dirty="0" smtClean="0"/>
              <a:t>. Logistické desatero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>
          <a:xfrm>
            <a:off x="2997200" y="1609725"/>
            <a:ext cx="6540500" cy="4656138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Zákazníci </a:t>
            </a:r>
            <a:r>
              <a:rPr lang="cs-CZ" sz="2400" b="1" dirty="0" smtClean="0"/>
              <a:t>rozhodují o existenci firem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Integrovaný logistický systém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Logistická strategie propojená s globální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Pružný logistický řetězec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Vhodný informační systém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Strategické aliance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Aplikace controllingu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Pravidlo kvantifikace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Monitoring finančních vztahů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sz="2400" b="1" dirty="0" smtClean="0"/>
              <a:t>Vzdělaný logistický personál</a:t>
            </a:r>
          </a:p>
          <a:p>
            <a:pPr marL="457200" indent="-457200" eaLnBrk="1" hangingPunct="1">
              <a:buNone/>
            </a:pPr>
            <a:endParaRPr lang="cs-CZ" sz="2400" b="1" i="1" dirty="0" smtClean="0"/>
          </a:p>
          <a:p>
            <a:pPr marL="457200" indent="-457200" eaLnBrk="1" hangingPunct="1">
              <a:buNone/>
            </a:pPr>
            <a:endParaRPr lang="cs-CZ" sz="2400" b="1" i="1" dirty="0" smtClean="0">
              <a:solidFill>
                <a:srgbClr val="FF0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endParaRPr lang="cs-CZ" b="1" i="1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cs-CZ" b="1" i="1" dirty="0" smtClean="0"/>
          </a:p>
        </p:txBody>
      </p:sp>
      <p:pic>
        <p:nvPicPr>
          <p:cNvPr id="29700" name="Picture 5" descr="SY01265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9400" y="1722438"/>
            <a:ext cx="14478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323056" y="847726"/>
            <a:ext cx="78867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Závěr</a:t>
            </a:r>
            <a:endParaRPr lang="cs-CZ" dirty="0" smtClean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635000" y="1600200"/>
            <a:ext cx="7897813" cy="47244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cs-CZ" sz="2400" b="1" dirty="0" smtClean="0"/>
              <a:t>Podstata a cíle 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cs-CZ" sz="2400" b="1" dirty="0" smtClean="0"/>
              <a:t>Aktivity v LŘ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cs-CZ" sz="2400" b="1" dirty="0" smtClean="0"/>
              <a:t>L desatero (pravidla implementace L)</a:t>
            </a:r>
          </a:p>
          <a:p>
            <a:pPr marL="514350" indent="-514350" eaLnBrk="1" hangingPunct="1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514350" indent="-514350" algn="ctr" eaLnBrk="1" hangingPunct="1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ZÁKLADNÍ ODBORNÁ TERMINOLOGIE V OBLASTI (P)L</a:t>
            </a:r>
          </a:p>
          <a:p>
            <a:pPr marL="514350" indent="-514350" eaLnBrk="1" hangingPunct="1">
              <a:buFontTx/>
              <a:buAutoNum type="arabicPeriod"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 typeface="Wingdings 2" pitchFamily="18" charset="2"/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cs-CZ" i="1" dirty="0" smtClean="0"/>
          </a:p>
          <a:p>
            <a:pPr marL="514350" indent="-514350" eaLnBrk="1" hangingPunct="1">
              <a:buFont typeface="Wingdings" pitchFamily="2" charset="2"/>
              <a:buNone/>
            </a:pPr>
            <a:endParaRPr lang="cs-CZ" dirty="0" smtClean="0"/>
          </a:p>
          <a:p>
            <a:pPr marL="514350" indent="-514350" eaLnBrk="1" hangingPunct="1"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1785938"/>
            <a:ext cx="7772400" cy="4429125"/>
          </a:xfrm>
        </p:spPr>
        <p:txBody>
          <a:bodyPr/>
          <a:lstStyle/>
          <a:p>
            <a:pPr eaLnBrk="1" hangingPunct="1"/>
            <a:r>
              <a:rPr lang="cs-CZ" sz="2000" dirty="0" smtClean="0"/>
              <a:t>Množství definic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err="1" smtClean="0"/>
              <a:t>European</a:t>
            </a:r>
            <a:r>
              <a:rPr lang="cs-CZ" sz="2000" dirty="0" smtClean="0"/>
              <a:t>:</a:t>
            </a:r>
          </a:p>
          <a:p>
            <a:pPr eaLnBrk="1" hangingPunct="1"/>
            <a:r>
              <a:rPr lang="cs-CZ" sz="2000" i="1" dirty="0" smtClean="0"/>
              <a:t>„ Logistics </a:t>
            </a:r>
            <a:r>
              <a:rPr lang="cs-CZ" sz="2000" i="1" dirty="0" err="1" smtClean="0"/>
              <a:t>is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tremendous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tool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approach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systematically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private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or</a:t>
            </a:r>
            <a:r>
              <a:rPr lang="cs-CZ" sz="2000" i="1" dirty="0" smtClean="0"/>
              <a:t> </a:t>
            </a:r>
            <a:r>
              <a:rPr lang="cs-CZ" sz="2000" b="1" i="1" dirty="0" smtClean="0"/>
              <a:t>public </a:t>
            </a:r>
            <a:r>
              <a:rPr lang="cs-CZ" sz="2000" b="1" i="1" dirty="0" err="1" smtClean="0"/>
              <a:t>company</a:t>
            </a:r>
            <a:r>
              <a:rPr lang="cs-CZ" sz="2000" b="1" i="1" dirty="0" smtClean="0"/>
              <a:t> </a:t>
            </a:r>
            <a:r>
              <a:rPr lang="cs-CZ" sz="2000" i="1" dirty="0" smtClean="0"/>
              <a:t>in </a:t>
            </a:r>
            <a:r>
              <a:rPr lang="cs-CZ" sz="2000" i="1" dirty="0" err="1" smtClean="0"/>
              <a:t>order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improve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quality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according</a:t>
            </a:r>
            <a:r>
              <a:rPr lang="cs-CZ" sz="2000" i="1" dirty="0" smtClean="0"/>
              <a:t> to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wishes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clients</a:t>
            </a:r>
            <a:r>
              <a:rPr lang="cs-CZ" sz="2000" i="1" dirty="0" smtClean="0"/>
              <a:t>, to </a:t>
            </a:r>
            <a:r>
              <a:rPr lang="cs-CZ" sz="2000" i="1" dirty="0" err="1" smtClean="0"/>
              <a:t>improve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flexibility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production, to </a:t>
            </a:r>
            <a:r>
              <a:rPr lang="cs-CZ" sz="2000" i="1" dirty="0" err="1" smtClean="0"/>
              <a:t>integrate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total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organisation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partners</a:t>
            </a:r>
            <a:r>
              <a:rPr lang="cs-CZ" sz="2000" i="1" dirty="0" smtClean="0"/>
              <a:t>, service </a:t>
            </a:r>
            <a:r>
              <a:rPr lang="cs-CZ" sz="2000" i="1" dirty="0" err="1" smtClean="0"/>
              <a:t>suppliers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collaborators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distributors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and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clients</a:t>
            </a:r>
            <a:r>
              <a:rPr lang="cs-CZ" sz="2000" i="1" dirty="0" smtClean="0"/>
              <a:t>.“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000" dirty="0" err="1" smtClean="0"/>
              <a:t>American</a:t>
            </a:r>
            <a:r>
              <a:rPr lang="cs-CZ" sz="2000" dirty="0" smtClean="0"/>
              <a:t>:</a:t>
            </a:r>
          </a:p>
          <a:p>
            <a:pPr eaLnBrk="1" hangingPunct="1"/>
            <a:r>
              <a:rPr lang="cs-CZ" sz="2000" i="1" dirty="0" smtClean="0"/>
              <a:t>„ Logistics </a:t>
            </a:r>
            <a:r>
              <a:rPr lang="cs-CZ" sz="2000" i="1" dirty="0" err="1" smtClean="0"/>
              <a:t>is</a:t>
            </a:r>
            <a:r>
              <a:rPr lang="cs-CZ" sz="2000" i="1" dirty="0" smtClean="0"/>
              <a:t> a </a:t>
            </a:r>
            <a:r>
              <a:rPr lang="cs-CZ" sz="2000" b="1" i="1" dirty="0" err="1" smtClean="0"/>
              <a:t>process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of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planning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materialisation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and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supervision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of</a:t>
            </a:r>
            <a:r>
              <a:rPr lang="cs-CZ" sz="2000" b="1" i="1" dirty="0" smtClean="0"/>
              <a:t> a </a:t>
            </a:r>
            <a:r>
              <a:rPr lang="cs-CZ" sz="2000" b="1" i="1" dirty="0" err="1" smtClean="0"/>
              <a:t>cost</a:t>
            </a:r>
            <a:r>
              <a:rPr lang="cs-CZ" sz="2000" b="1" i="1" dirty="0" smtClean="0"/>
              <a:t>-</a:t>
            </a:r>
            <a:r>
              <a:rPr lang="cs-CZ" sz="2000" b="1" i="1" dirty="0" err="1" smtClean="0"/>
              <a:t>effective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flow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and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harmonisation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of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raw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materials</a:t>
            </a:r>
            <a:r>
              <a:rPr lang="cs-CZ" sz="2000" b="1" i="1" dirty="0" smtClean="0"/>
              <a:t>, production </a:t>
            </a:r>
            <a:r>
              <a:rPr lang="cs-CZ" sz="2000" b="1" i="1" dirty="0" err="1" smtClean="0"/>
              <a:t>inventories</a:t>
            </a:r>
            <a:r>
              <a:rPr lang="cs-CZ" sz="2000" b="1" i="1" dirty="0" smtClean="0"/>
              <a:t>, </a:t>
            </a:r>
            <a:r>
              <a:rPr lang="cs-CZ" sz="2000" b="1" i="1" dirty="0" err="1" smtClean="0"/>
              <a:t>finished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products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and</a:t>
            </a:r>
            <a:r>
              <a:rPr lang="cs-CZ" sz="2000" b="1" i="1" dirty="0" smtClean="0"/>
              <a:t> information </a:t>
            </a:r>
            <a:r>
              <a:rPr lang="cs-CZ" sz="2000" b="1" i="1" dirty="0" err="1" smtClean="0"/>
              <a:t>from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the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place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their</a:t>
            </a:r>
            <a:r>
              <a:rPr lang="cs-CZ" sz="2000" i="1" dirty="0" smtClean="0"/>
              <a:t> </a:t>
            </a:r>
            <a:r>
              <a:rPr lang="cs-CZ" sz="2000" b="1" i="1" dirty="0" err="1" smtClean="0"/>
              <a:t>origination</a:t>
            </a:r>
            <a:r>
              <a:rPr lang="cs-CZ" sz="2000" b="1" i="1" dirty="0" smtClean="0"/>
              <a:t> to </a:t>
            </a:r>
            <a:r>
              <a:rPr lang="cs-CZ" sz="2000" b="1" i="1" dirty="0" err="1" smtClean="0"/>
              <a:t>the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place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of</a:t>
            </a:r>
            <a:r>
              <a:rPr lang="cs-CZ" sz="2000" b="1" i="1" dirty="0" smtClean="0"/>
              <a:t> </a:t>
            </a:r>
            <a:r>
              <a:rPr lang="cs-CZ" sz="2000" b="1" i="1" dirty="0" err="1" smtClean="0"/>
              <a:t>consumption</a:t>
            </a:r>
            <a:r>
              <a:rPr lang="cs-CZ" sz="2000" b="1" i="1" dirty="0" smtClean="0"/>
              <a:t>. </a:t>
            </a:r>
          </a:p>
        </p:txBody>
      </p:sp>
      <p:pic>
        <p:nvPicPr>
          <p:cNvPr id="16387" name="Picture 5" descr="j0233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3738" y="1137444"/>
            <a:ext cx="19986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11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827881"/>
            <a:ext cx="78867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Hlavní a dílčí cíle logistiky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HLAVNÍ CÍL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Požadovaná úroveň služeb s optimálními logistickými náklady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b="1" smtClean="0"/>
              <a:t>PRO KOHO?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i="1" u="sng" smtClean="0"/>
              <a:t>Úroveň služeb</a:t>
            </a:r>
            <a:r>
              <a:rPr lang="cs-CZ" sz="2000" b="1" i="1" smtClean="0"/>
              <a:t> </a:t>
            </a:r>
            <a:r>
              <a:rPr lang="cs-CZ" sz="2000" smtClean="0"/>
              <a:t>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schopnost firmy uspokojit poptávku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u="sng" smtClean="0"/>
              <a:t>Logistické náklady</a:t>
            </a:r>
            <a:r>
              <a:rPr lang="cs-CZ" sz="2000" b="1" smtClean="0"/>
              <a:t> </a:t>
            </a:r>
            <a:r>
              <a:rPr lang="cs-CZ" sz="2000" smtClean="0"/>
              <a:t>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000" smtClean="0"/>
              <a:t>	finance investované firmou pro dosažení dané úrovně služeb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700" smtClean="0"/>
          </a:p>
          <a:p>
            <a:pPr eaLnBrk="1" hangingPunct="1"/>
            <a:endParaRPr lang="cs-CZ" sz="2500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cs-CZ" sz="2400" b="1" smtClean="0"/>
              <a:t>D</a:t>
            </a:r>
            <a:r>
              <a:rPr lang="cs-CZ" sz="2000" b="1" smtClean="0"/>
              <a:t>ílčí cíle - příklady: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dodací lhůty?,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průběžná doba výroby?,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náklady na dopravu</a:t>
            </a:r>
            <a:r>
              <a:rPr lang="cs-CZ" sz="2400" smtClean="0"/>
              <a:t>,balení, manipulaci, skladování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zásoby rozpracované výroby?,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služby zákazníkům?</a:t>
            </a:r>
            <a:r>
              <a:rPr lang="cs-CZ" sz="2400" smtClean="0"/>
              <a:t>, 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smtClean="0"/>
              <a:t>náklady na pořízení materiálu?</a:t>
            </a: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</p:txBody>
      </p:sp>
      <p:pic>
        <p:nvPicPr>
          <p:cNvPr id="19461" name="Picture 6" descr="j02220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5072063"/>
            <a:ext cx="13319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7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5913" y="852487"/>
            <a:ext cx="73136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Aktivity </a:t>
            </a:r>
            <a:r>
              <a:rPr lang="cs-CZ" sz="3200" dirty="0" smtClean="0"/>
              <a:t>v logistickém řetězci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44675"/>
            <a:ext cx="3589338" cy="4114800"/>
          </a:xfrm>
        </p:spPr>
        <p:txBody>
          <a:bodyPr/>
          <a:lstStyle/>
          <a:p>
            <a:pPr eaLnBrk="1" hangingPunct="1"/>
            <a:r>
              <a:rPr lang="cs-CZ" sz="1800" dirty="0" smtClean="0"/>
              <a:t>Zákaznický servis</a:t>
            </a:r>
          </a:p>
          <a:p>
            <a:pPr eaLnBrk="1" hangingPunct="1"/>
            <a:r>
              <a:rPr lang="cs-CZ" sz="1800" dirty="0" smtClean="0"/>
              <a:t>Předpověď poptávky</a:t>
            </a:r>
          </a:p>
          <a:p>
            <a:pPr eaLnBrk="1" hangingPunct="1"/>
            <a:r>
              <a:rPr lang="cs-CZ" sz="1800" dirty="0" smtClean="0"/>
              <a:t>Lokalizace objektů</a:t>
            </a:r>
          </a:p>
          <a:p>
            <a:pPr eaLnBrk="1" hangingPunct="1"/>
            <a:r>
              <a:rPr lang="cs-CZ" sz="1800" dirty="0" smtClean="0"/>
              <a:t>Balení</a:t>
            </a:r>
          </a:p>
          <a:p>
            <a:pPr eaLnBrk="1" hangingPunct="1"/>
            <a:r>
              <a:rPr lang="cs-CZ" sz="1800" dirty="0" smtClean="0"/>
              <a:t>Řízení zásob</a:t>
            </a:r>
          </a:p>
          <a:p>
            <a:pPr eaLnBrk="1" hangingPunct="1"/>
            <a:r>
              <a:rPr lang="cs-CZ" sz="1800" dirty="0" smtClean="0"/>
              <a:t>Manipulace s materiálem</a:t>
            </a:r>
          </a:p>
          <a:p>
            <a:pPr eaLnBrk="1" hangingPunct="1"/>
            <a:r>
              <a:rPr lang="cs-CZ" sz="1800" dirty="0" smtClean="0"/>
              <a:t>Vyřizování objednávek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554663" y="1844675"/>
            <a:ext cx="3589337" cy="4656138"/>
          </a:xfrm>
        </p:spPr>
        <p:txBody>
          <a:bodyPr/>
          <a:lstStyle/>
          <a:p>
            <a:pPr eaLnBrk="1" hangingPunct="1"/>
            <a:r>
              <a:rPr lang="cs-CZ" sz="1800" dirty="0" smtClean="0"/>
              <a:t>Plánování výroby</a:t>
            </a:r>
          </a:p>
          <a:p>
            <a:pPr eaLnBrk="1" hangingPunct="1"/>
            <a:r>
              <a:rPr lang="cs-CZ" sz="1800" dirty="0" smtClean="0"/>
              <a:t>Nákup</a:t>
            </a:r>
          </a:p>
          <a:p>
            <a:pPr eaLnBrk="1" hangingPunct="1"/>
            <a:r>
              <a:rPr lang="cs-CZ" sz="1800" dirty="0" smtClean="0"/>
              <a:t>Nakládání s vráceným zbožím</a:t>
            </a:r>
          </a:p>
          <a:p>
            <a:pPr eaLnBrk="1" hangingPunct="1"/>
            <a:r>
              <a:rPr lang="cs-CZ" sz="1800" dirty="0" smtClean="0"/>
              <a:t>Reverzní logistika</a:t>
            </a:r>
          </a:p>
          <a:p>
            <a:pPr eaLnBrk="1" hangingPunct="1"/>
            <a:r>
              <a:rPr lang="cs-CZ" sz="1800" b="1" dirty="0" smtClean="0"/>
              <a:t>Řízení dopravy</a:t>
            </a:r>
          </a:p>
          <a:p>
            <a:pPr eaLnBrk="1" hangingPunct="1"/>
            <a:r>
              <a:rPr lang="cs-CZ" sz="1800" b="1" dirty="0" smtClean="0"/>
              <a:t>Skladový management</a:t>
            </a:r>
          </a:p>
          <a:p>
            <a:pPr eaLnBrk="1" hangingPunct="1"/>
            <a:r>
              <a:rPr lang="cs-CZ" sz="1800" dirty="0" smtClean="0"/>
              <a:t>Logistické informační systémy</a:t>
            </a:r>
          </a:p>
          <a:p>
            <a:pPr eaLnBrk="1" hangingPunct="1"/>
            <a:endParaRPr lang="cs-CZ" sz="1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Pojem L řetězec</a:t>
            </a:r>
          </a:p>
          <a:p>
            <a:pPr eaLnBrk="1" hangingPunct="1">
              <a:buFont typeface="Wingdings" pitchFamily="2" charset="2"/>
              <a:buNone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100" dirty="0" smtClean="0"/>
          </a:p>
        </p:txBody>
      </p:sp>
      <p:pic>
        <p:nvPicPr>
          <p:cNvPr id="20485" name="Picture 6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4437063"/>
            <a:ext cx="24479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6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Důležité pojmy v </a:t>
            </a:r>
            <a:r>
              <a:rPr lang="cs-CZ" dirty="0" smtClean="0"/>
              <a:t>logistice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Logistický řetězec </a:t>
            </a:r>
            <a:r>
              <a:rPr lang="cs-CZ" b="1" dirty="0" smtClean="0"/>
              <a:t>(prof. Gros</a:t>
            </a:r>
            <a:r>
              <a:rPr lang="cs-CZ" b="1" dirty="0" smtClean="0"/>
              <a:t>)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/>
              <a:t>p</a:t>
            </a:r>
            <a:r>
              <a:rPr lang="cs-CZ" dirty="0" smtClean="0"/>
              <a:t>osloupnost činností </a:t>
            </a:r>
          </a:p>
          <a:p>
            <a:r>
              <a:rPr lang="cs-CZ" dirty="0" smtClean="0"/>
              <a:t>splnění požadavků finálního zákazníka</a:t>
            </a:r>
          </a:p>
          <a:p>
            <a:r>
              <a:rPr lang="cs-CZ" dirty="0"/>
              <a:t>č</a:t>
            </a:r>
            <a:r>
              <a:rPr lang="cs-CZ" dirty="0" smtClean="0"/>
              <a:t>as, množství, kvalita, místo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5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600" b="1" u="sng" dirty="0" smtClean="0"/>
              <a:t>Dodavatelský řetězec </a:t>
            </a:r>
            <a:r>
              <a:rPr lang="cs-CZ" sz="3600" b="1" dirty="0" smtClean="0"/>
              <a:t>(prof. Gros</a:t>
            </a:r>
            <a:r>
              <a:rPr lang="cs-CZ" sz="3600" b="1" dirty="0" smtClean="0"/>
              <a:t>)</a:t>
            </a:r>
          </a:p>
          <a:p>
            <a:pPr>
              <a:buNone/>
            </a:pPr>
            <a:endParaRPr lang="cs-CZ" sz="3600" b="1" dirty="0" smtClean="0"/>
          </a:p>
          <a:p>
            <a:r>
              <a:rPr lang="cs-CZ" sz="3600" dirty="0"/>
              <a:t>č</a:t>
            </a:r>
            <a:r>
              <a:rPr lang="cs-CZ" sz="3600" dirty="0" smtClean="0"/>
              <a:t>innosti v integrovaných </a:t>
            </a:r>
            <a:r>
              <a:rPr lang="cs-CZ" sz="3600" dirty="0" smtClean="0"/>
              <a:t>logistických řetězcích</a:t>
            </a:r>
            <a:endParaRPr lang="cs-CZ" sz="3600" dirty="0" smtClean="0"/>
          </a:p>
          <a:p>
            <a:r>
              <a:rPr lang="cs-CZ" sz="3600" dirty="0" smtClean="0"/>
              <a:t>logistické </a:t>
            </a:r>
            <a:r>
              <a:rPr lang="cs-CZ" sz="3600" dirty="0" smtClean="0"/>
              <a:t>zpětné toky</a:t>
            </a:r>
          </a:p>
          <a:p>
            <a:r>
              <a:rPr lang="cs-CZ" sz="3600" dirty="0"/>
              <a:t>p</a:t>
            </a:r>
            <a:r>
              <a:rPr lang="cs-CZ" sz="3600" dirty="0" smtClean="0"/>
              <a:t>ožadavky finál. zákazníka</a:t>
            </a:r>
          </a:p>
          <a:p>
            <a:r>
              <a:rPr lang="cs-CZ" sz="3600" dirty="0"/>
              <a:t>č</a:t>
            </a:r>
            <a:r>
              <a:rPr lang="cs-CZ" sz="3600" dirty="0" smtClean="0"/>
              <a:t>as, množství, kvalita, místo</a:t>
            </a:r>
          </a:p>
          <a:p>
            <a:pPr>
              <a:buNone/>
            </a:pPr>
            <a:endParaRPr lang="cs-CZ" sz="2400" b="1" u="sng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26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K104OLS\Pictures\Obráze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9885" y="2908300"/>
            <a:ext cx="4366517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Nadpis 2"/>
          <p:cNvSpPr>
            <a:spLocks noGrp="1"/>
          </p:cNvSpPr>
          <p:nvPr>
            <p:ph type="title"/>
          </p:nvPr>
        </p:nvSpPr>
        <p:spPr>
          <a:xfrm>
            <a:off x="392113" y="1526381"/>
            <a:ext cx="7313612" cy="341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Synergický efekt?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4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4788" y="949325"/>
            <a:ext cx="731361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/>
              <a:t>3. Historie logistiky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9988" y="1857375"/>
            <a:ext cx="6704012" cy="4400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smtClean="0"/>
              <a:t>Řecké „</a:t>
            </a:r>
            <a:r>
              <a:rPr lang="cs-CZ" sz="1800" b="1" smtClean="0"/>
              <a:t>logistikon“ </a:t>
            </a:r>
            <a:r>
              <a:rPr lang="cs-CZ" sz="1800" smtClean="0"/>
              <a:t>(intelekt) nebo</a:t>
            </a:r>
            <a:r>
              <a:rPr lang="cs-CZ" sz="1800" b="1" smtClean="0"/>
              <a:t> logos </a:t>
            </a:r>
            <a:r>
              <a:rPr lang="cs-CZ" sz="1800" smtClean="0"/>
              <a:t>(slovo, princip, počítání),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90000"/>
              </a:lnSpc>
            </a:pPr>
            <a:r>
              <a:rPr lang="cs-CZ" sz="1800" b="1" smtClean="0"/>
              <a:t>886-911 </a:t>
            </a:r>
            <a:r>
              <a:rPr lang="cs-CZ" sz="1800" smtClean="0"/>
              <a:t>Byzantský císař </a:t>
            </a:r>
            <a:r>
              <a:rPr lang="cs-CZ" sz="1800" b="1" smtClean="0"/>
              <a:t>Leontos VI</a:t>
            </a:r>
            <a:r>
              <a:rPr lang="cs-CZ" sz="1800" smtClean="0"/>
              <a:t>  - </a:t>
            </a:r>
            <a:r>
              <a:rPr lang="cs-CZ" sz="1800" b="1" smtClean="0"/>
              <a:t>principy vojenské logistiky </a:t>
            </a:r>
            <a:r>
              <a:rPr lang="cs-CZ" sz="1800" smtClean="0"/>
              <a:t>(výzbroj, potřeby, plán tažení),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smtClean="0"/>
              <a:t>1779-1869</a:t>
            </a:r>
            <a:r>
              <a:rPr lang="cs-CZ" sz="1800" smtClean="0"/>
              <a:t> Antoine-Henri </a:t>
            </a:r>
            <a:r>
              <a:rPr lang="cs-CZ" sz="1800" b="1" smtClean="0"/>
              <a:t>Jomini</a:t>
            </a:r>
            <a:r>
              <a:rPr lang="cs-CZ" sz="1800" smtClean="0"/>
              <a:t> – funkce (ubytování, pochodové směry 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90000"/>
              </a:lnSpc>
            </a:pPr>
            <a:r>
              <a:rPr lang="cs-CZ" sz="1800" b="1" i="1" smtClean="0"/>
              <a:t>Vojenská logistika</a:t>
            </a:r>
            <a:r>
              <a:rPr lang="cs-CZ" sz="1800" smtClean="0"/>
              <a:t>- nauka o pohybu, zásobování a ubytování vojsk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smtClean="0"/>
              <a:t>2.sv.v. – dopravní a zásobovací problémy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90000"/>
              </a:lnSpc>
            </a:pPr>
            <a:r>
              <a:rPr lang="cs-CZ" sz="2000" i="1" smtClean="0"/>
              <a:t>Hospodářská /podniková logistika (optimalizace produkce, skladů, tras)</a:t>
            </a:r>
            <a:endParaRPr lang="cs-CZ" sz="2000" smtClean="0"/>
          </a:p>
        </p:txBody>
      </p:sp>
      <p:pic>
        <p:nvPicPr>
          <p:cNvPr id="18436" name="Picture 8" descr="motive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4332287"/>
            <a:ext cx="20701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520210" y="6420428"/>
            <a:ext cx="23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Blok 1: Základy logistiky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6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050" y="1026319"/>
            <a:ext cx="7886700" cy="6627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 smtClean="0"/>
              <a:t>Vývoj </a:t>
            </a:r>
            <a:r>
              <a:rPr lang="cs-CZ" sz="3200" b="1" dirty="0" smtClean="0"/>
              <a:t>logistiky </a:t>
            </a:r>
            <a:r>
              <a:rPr lang="cs-CZ" sz="3200" b="1" dirty="0" smtClean="0"/>
              <a:t>– 1 z možných pohledů</a:t>
            </a:r>
            <a:endParaRPr lang="cs-CZ" sz="3200" b="1" dirty="0"/>
          </a:p>
        </p:txBody>
      </p:sp>
      <p:pic>
        <p:nvPicPr>
          <p:cNvPr id="27651" name="Picture 2" descr="C:\Users\K104OLS\Pictures\2010-07-30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1701800"/>
            <a:ext cx="7194550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71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-CJ.potx [jen pro čtení]" id="{7A353DE0-7B06-4628-B469-85256371F51E}" vid="{5219372D-2BD7-4DCF-B91F-222681E01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1A9692E2304F805F9C0C709FE0CA" ma:contentTypeVersion="7" ma:contentTypeDescription="Vytvoří nový dokument" ma:contentTypeScope="" ma:versionID="aae8caf2d686d761e0f07e57c7f02979">
  <xsd:schema xmlns:xsd="http://www.w3.org/2001/XMLSchema" xmlns:xs="http://www.w3.org/2001/XMLSchema" xmlns:p="http://schemas.microsoft.com/office/2006/metadata/properties" xmlns:ns2="f242274d-c577-47b4-9953-4e44103112f8" xmlns:ns3="e934d7ba-d00a-4f08-ad66-67ce6f4199d0" targetNamespace="http://schemas.microsoft.com/office/2006/metadata/properties" ma:root="true" ma:fieldsID="932d2f79fd0e5d1a6384e323239cad28" ns2:_="" ns3:_="">
    <xsd:import namespace="f242274d-c577-47b4-9953-4e44103112f8"/>
    <xsd:import namespace="e934d7ba-d00a-4f08-ad66-67ce6f4199d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ruh_x0020_formul_x00e1__x0159_e"/>
                <xsd:element ref="ns3:Jazyk_x0020_formul_x00e1__x0159_e"/>
                <xsd:element ref="ns3:Oblast_x0020_formul_x00e1__x0159_e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2274d-c577-47b4-9953-4e4410311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4d7ba-d00a-4f08-ad66-67ce6f4199d0" elementFormDefault="qualified">
    <xsd:import namespace="http://schemas.microsoft.com/office/2006/documentManagement/types"/>
    <xsd:import namespace="http://schemas.microsoft.com/office/infopath/2007/PartnerControls"/>
    <xsd:element name="Druh_x0020_formul_x00e1__x0159_e" ma:index="11" ma:displayName="Druh formuláře" ma:format="Dropdown" ma:internalName="Druh_x0020_formul_x00e1__x0159_e">
      <xsd:simpleType>
        <xsd:restriction base="dms:Choice">
          <xsd:enumeration value="formulář, tiskopis"/>
          <xsd:enumeration value="pokyny k vyplnění"/>
          <xsd:enumeration value="vzor dokumentu, zápisu"/>
          <xsd:enumeration value="vzor vyplnění formuláře"/>
        </xsd:restriction>
      </xsd:simpleType>
    </xsd:element>
    <xsd:element name="Jazyk_x0020_formul_x00e1__x0159_e" ma:index="12" ma:displayName="Jazyk formuláře" ma:format="Dropdown" ma:internalName="Jazyk_x0020_formul_x00e1__x0159_e">
      <xsd:simpleType>
        <xsd:restriction base="dms:Choice">
          <xsd:enumeration value="CZ"/>
          <xsd:enumeration value="EN"/>
        </xsd:restriction>
      </xsd:simpleType>
    </xsd:element>
    <xsd:element name="Oblast_x0020_formul_x00e1__x0159_e" ma:index="13" ma:displayName="Oblast formuláře" ma:format="Dropdown" ma:internalName="Oblast_x0020_formul_x00e1__x0159_e">
      <xsd:simpleType>
        <xsd:restriction base="dms:Choice">
          <xsd:enumeration value="bezpečnost informací"/>
          <xsd:enumeration value="BOZP a PO"/>
          <xsd:enumeration value="finanční zabezpečení"/>
          <xsd:enumeration value="jiné"/>
          <xsd:enumeration value="Knihovna UO"/>
          <xsd:enumeration value="kultura, spolky apod."/>
          <xsd:enumeration value="logistika"/>
          <xsd:enumeration value="odbory"/>
          <xsd:enumeration value="organizační"/>
          <xsd:enumeration value="organizační, správní"/>
          <xsd:enumeration value="personalistika"/>
          <xsd:enumeration value="podpora práce uživatelů s IS"/>
          <xsd:enumeration value="studium a výuka"/>
          <xsd:enumeration value="tělovýchova, sport"/>
          <xsd:enumeration value="výzkum a vývoj"/>
          <xsd:enumeration value="zahraniční styk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ruh_x0020_formul_x00e1__x0159_e xmlns="e934d7ba-d00a-4f08-ad66-67ce6f4199d0">formulář, tiskopis</Druh_x0020_formul_x00e1__x0159_e>
    <Jazyk_x0020_formul_x00e1__x0159_e xmlns="e934d7ba-d00a-4f08-ad66-67ce6f4199d0">CZ</Jazyk_x0020_formul_x00e1__x0159_e>
    <Oblast_x0020_formul_x00e1__x0159_e xmlns="e934d7ba-d00a-4f08-ad66-67ce6f4199d0">organizační</Oblast_x0020_formul_x00e1__x0159_e>
    <_dlc_DocId xmlns="f242274d-c577-47b4-9953-4e44103112f8">TH64JJ3HEHY5-1029827492-549</_dlc_DocId>
    <_dlc_DocIdUrl xmlns="f242274d-c577-47b4-9953-4e44103112f8">
      <Url>https://intranet.unob.cz/dokum/_layouts/15/DocIdRedir.aspx?ID=TH64JJ3HEHY5-1029827492-549</Url>
      <Description>TH64JJ3HEHY5-1029827492-549</Description>
    </_dlc_DocIdUrl>
  </documentManagement>
</p:properties>
</file>

<file path=customXml/itemProps1.xml><?xml version="1.0" encoding="utf-8"?>
<ds:datastoreItem xmlns:ds="http://schemas.openxmlformats.org/officeDocument/2006/customXml" ds:itemID="{0F2C1907-7DA0-439A-AA85-4AF74115771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1292C6C-C82C-4382-A16F-07256B6566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D02DC-7AE1-4A8F-9FEE-B71443179D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2274d-c577-47b4-9953-4e44103112f8"/>
    <ds:schemaRef ds:uri="e934d7ba-d00a-4f08-ad66-67ce6f419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643AA17-3549-406E-B158-F01765B5ABBC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e934d7ba-d00a-4f08-ad66-67ce6f4199d0"/>
    <ds:schemaRef ds:uri="http://schemas.microsoft.com/office/infopath/2007/PartnerControls"/>
    <ds:schemaRef ds:uri="f242274d-c577-47b4-9953-4e44103112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01a Šablona</Template>
  <TotalTime>6</TotalTime>
  <Words>424</Words>
  <Application>Microsoft Office PowerPoint</Application>
  <PresentationFormat>Předvádění na obrazovce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Wingdings 2</vt:lpstr>
      <vt:lpstr>Motiv Office</vt:lpstr>
      <vt:lpstr> P1: Úvod do logistiky</vt:lpstr>
      <vt:lpstr>Prezentace aplikace PowerPoint</vt:lpstr>
      <vt:lpstr>Hlavní a dílčí cíle logistiky</vt:lpstr>
      <vt:lpstr>Aktivity v logistickém řetězci </vt:lpstr>
      <vt:lpstr>2. Důležité pojmy v logistice</vt:lpstr>
      <vt:lpstr>pojmy</vt:lpstr>
      <vt:lpstr>Synergický efekt?</vt:lpstr>
      <vt:lpstr>3. Historie logistiky</vt:lpstr>
      <vt:lpstr>Vývoj logistiky – 1 z možných pohledů</vt:lpstr>
      <vt:lpstr>4. Logistické desatero  </vt:lpstr>
      <vt:lpstr>Závěr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P1: Úvod do logistiky</dc:title>
  <dc:creator>Foltin Pavel</dc:creator>
  <cp:lastModifiedBy>Foltin Pavel</cp:lastModifiedBy>
  <cp:revision>1</cp:revision>
  <dcterms:created xsi:type="dcterms:W3CDTF">2018-08-06T12:30:44Z</dcterms:created>
  <dcterms:modified xsi:type="dcterms:W3CDTF">2018-08-06T12:37:38Z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2d24cf9b-45d5-4abe-90c6-13b95167f52a</vt:lpwstr>
  </property>
  <property fmtid="{D5CDD505-2E9C-101B-9397-08002B2CF9AE}" pid="3" name="ContentTypeId">
    <vt:lpwstr>0x01010088C81A9692E2304F805F9C0C709FE0CA</vt:lpwstr>
  </property>
</Properties>
</file>