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116" r:id="rId2"/>
  </p:sldMasterIdLst>
  <p:notesMasterIdLst>
    <p:notesMasterId r:id="rId14"/>
  </p:notesMasterIdLst>
  <p:sldIdLst>
    <p:sldId id="459" r:id="rId3"/>
    <p:sldId id="458" r:id="rId4"/>
    <p:sldId id="336" r:id="rId5"/>
    <p:sldId id="469" r:id="rId6"/>
    <p:sldId id="476" r:id="rId7"/>
    <p:sldId id="477" r:id="rId8"/>
    <p:sldId id="485" r:id="rId9"/>
    <p:sldId id="482" r:id="rId10"/>
    <p:sldId id="483" r:id="rId11"/>
    <p:sldId id="484" r:id="rId12"/>
    <p:sldId id="474" r:id="rId13"/>
  </p:sldIdLst>
  <p:sldSz cx="9144000" cy="6858000" type="screen4x3"/>
  <p:notesSz cx="6797675" cy="9926638"/>
  <p:defaultTextStyle>
    <a:defPPr>
      <a:defRPr lang="cs-CZ"/>
    </a:defPPr>
    <a:lvl1pPr algn="l" rtl="0" fontAlgn="base">
      <a:lnSpc>
        <a:spcPct val="80000"/>
      </a:lnSpc>
      <a:spcBef>
        <a:spcPct val="20000"/>
      </a:spcBef>
      <a:spcAft>
        <a:spcPct val="0"/>
      </a:spcAft>
      <a:buChar char="–"/>
      <a:defRPr sz="2400" kern="1200">
        <a:solidFill>
          <a:schemeClr val="tx1"/>
        </a:solidFill>
        <a:latin typeface="Times New Roman" pitchFamily="18" charset="0"/>
        <a:ea typeface="+mn-ea"/>
        <a:cs typeface="+mn-cs"/>
      </a:defRPr>
    </a:lvl1pPr>
    <a:lvl2pPr marL="457200" algn="l" rtl="0" fontAlgn="base">
      <a:lnSpc>
        <a:spcPct val="80000"/>
      </a:lnSpc>
      <a:spcBef>
        <a:spcPct val="20000"/>
      </a:spcBef>
      <a:spcAft>
        <a:spcPct val="0"/>
      </a:spcAft>
      <a:buChar char="–"/>
      <a:defRPr sz="2400" kern="1200">
        <a:solidFill>
          <a:schemeClr val="tx1"/>
        </a:solidFill>
        <a:latin typeface="Times New Roman" pitchFamily="18" charset="0"/>
        <a:ea typeface="+mn-ea"/>
        <a:cs typeface="+mn-cs"/>
      </a:defRPr>
    </a:lvl2pPr>
    <a:lvl3pPr marL="914400" algn="l" rtl="0" fontAlgn="base">
      <a:lnSpc>
        <a:spcPct val="80000"/>
      </a:lnSpc>
      <a:spcBef>
        <a:spcPct val="20000"/>
      </a:spcBef>
      <a:spcAft>
        <a:spcPct val="0"/>
      </a:spcAft>
      <a:buChar char="–"/>
      <a:defRPr sz="2400" kern="1200">
        <a:solidFill>
          <a:schemeClr val="tx1"/>
        </a:solidFill>
        <a:latin typeface="Times New Roman" pitchFamily="18" charset="0"/>
        <a:ea typeface="+mn-ea"/>
        <a:cs typeface="+mn-cs"/>
      </a:defRPr>
    </a:lvl3pPr>
    <a:lvl4pPr marL="1371600" algn="l" rtl="0" fontAlgn="base">
      <a:lnSpc>
        <a:spcPct val="80000"/>
      </a:lnSpc>
      <a:spcBef>
        <a:spcPct val="20000"/>
      </a:spcBef>
      <a:spcAft>
        <a:spcPct val="0"/>
      </a:spcAft>
      <a:buChar char="–"/>
      <a:defRPr sz="2400" kern="1200">
        <a:solidFill>
          <a:schemeClr val="tx1"/>
        </a:solidFill>
        <a:latin typeface="Times New Roman" pitchFamily="18" charset="0"/>
        <a:ea typeface="+mn-ea"/>
        <a:cs typeface="+mn-cs"/>
      </a:defRPr>
    </a:lvl4pPr>
    <a:lvl5pPr marL="1828800" algn="l" rtl="0" fontAlgn="base">
      <a:lnSpc>
        <a:spcPct val="80000"/>
      </a:lnSpc>
      <a:spcBef>
        <a:spcPct val="20000"/>
      </a:spcBef>
      <a:spcAft>
        <a:spcPct val="0"/>
      </a:spcAft>
      <a:buChar char="–"/>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6CA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09" autoAdjust="0"/>
    <p:restoredTop sz="90431" autoAdjust="0"/>
  </p:normalViewPr>
  <p:slideViewPr>
    <p:cSldViewPr>
      <p:cViewPr varScale="1">
        <p:scale>
          <a:sx n="40" d="100"/>
          <a:sy n="40" d="100"/>
        </p:scale>
        <p:origin x="1129"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986"/>
    </p:cViewPr>
  </p:sorterViewPr>
  <p:notesViewPr>
    <p:cSldViewPr>
      <p:cViewPr varScale="1">
        <p:scale>
          <a:sx n="50" d="100"/>
          <a:sy n="50" d="100"/>
        </p:scale>
        <p:origin x="-1672" y="-6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Arial" charset="0"/>
              </a:defRPr>
            </a:lvl1pPr>
          </a:lstStyle>
          <a:p>
            <a:pPr>
              <a:defRPr/>
            </a:pPr>
            <a:endParaRPr lang="cs-CZ"/>
          </a:p>
        </p:txBody>
      </p:sp>
      <p:sp>
        <p:nvSpPr>
          <p:cNvPr id="1741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Arial" charset="0"/>
              </a:defRPr>
            </a:lvl1pPr>
          </a:lstStyle>
          <a:p>
            <a:pPr>
              <a:defRPr/>
            </a:pPr>
            <a:endParaRPr lang="cs-CZ"/>
          </a:p>
        </p:txBody>
      </p:sp>
      <p:sp>
        <p:nvSpPr>
          <p:cNvPr id="573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741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Arial" charset="0"/>
              </a:defRPr>
            </a:lvl1pPr>
          </a:lstStyle>
          <a:p>
            <a:pPr>
              <a:defRPr/>
            </a:pPr>
            <a:endParaRPr lang="cs-CZ"/>
          </a:p>
        </p:txBody>
      </p:sp>
      <p:sp>
        <p:nvSpPr>
          <p:cNvPr id="1741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Arial" charset="0"/>
              </a:defRPr>
            </a:lvl1pPr>
          </a:lstStyle>
          <a:p>
            <a:pPr>
              <a:defRPr/>
            </a:pPr>
            <a:fld id="{71810825-9784-4024-ACAD-D29DFD437C5E}" type="slidenum">
              <a:rPr lang="cs-CZ"/>
              <a:pPr>
                <a:defRPr/>
              </a:pPr>
              <a:t>‹#›</a:t>
            </a:fld>
            <a:endParaRPr lang="cs-CZ" dirty="0"/>
          </a:p>
        </p:txBody>
      </p:sp>
    </p:spTree>
    <p:extLst>
      <p:ext uri="{BB962C8B-B14F-4D97-AF65-F5344CB8AC3E}">
        <p14:creationId xmlns:p14="http://schemas.microsoft.com/office/powerpoint/2010/main" val="1881363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p:spPr>
        <p:txBody>
          <a:bodyPr/>
          <a:lstStyle/>
          <a:p>
            <a:endParaRPr lang="cs-CZ" dirty="0" smtClean="0"/>
          </a:p>
        </p:txBody>
      </p:sp>
      <p:sp>
        <p:nvSpPr>
          <p:cNvPr id="59396" name="Zástupný symbol pro číslo snímku 3"/>
          <p:cNvSpPr>
            <a:spLocks noGrp="1"/>
          </p:cNvSpPr>
          <p:nvPr>
            <p:ph type="sldNum" sz="quarter" idx="5"/>
          </p:nvPr>
        </p:nvSpPr>
        <p:spPr>
          <a:noFill/>
        </p:spPr>
        <p:txBody>
          <a:bodyPr/>
          <a:lstStyle/>
          <a:p>
            <a:fld id="{B838E2B5-5F83-4949-B31E-5D683C3B0366}" type="slidenum">
              <a:rPr lang="cs-CZ" smtClean="0"/>
              <a:pPr/>
              <a:t>2</a:t>
            </a:fld>
            <a:endParaRPr lang="cs-CZ" smtClean="0"/>
          </a:p>
        </p:txBody>
      </p:sp>
    </p:spTree>
    <p:extLst>
      <p:ext uri="{BB962C8B-B14F-4D97-AF65-F5344CB8AC3E}">
        <p14:creationId xmlns:p14="http://schemas.microsoft.com/office/powerpoint/2010/main" val="310997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p:spPr>
        <p:txBody>
          <a:bodyPr/>
          <a:lstStyle/>
          <a:p>
            <a:pPr algn="just"/>
            <a:endParaRPr lang="cs-CZ" dirty="0" smtClean="0"/>
          </a:p>
        </p:txBody>
      </p:sp>
      <p:sp>
        <p:nvSpPr>
          <p:cNvPr id="59396" name="Zástupný symbol pro číslo snímku 3"/>
          <p:cNvSpPr>
            <a:spLocks noGrp="1"/>
          </p:cNvSpPr>
          <p:nvPr>
            <p:ph type="sldNum" sz="quarter" idx="5"/>
          </p:nvPr>
        </p:nvSpPr>
        <p:spPr>
          <a:noFill/>
        </p:spPr>
        <p:txBody>
          <a:bodyPr/>
          <a:lstStyle/>
          <a:p>
            <a:fld id="{B838E2B5-5F83-4949-B31E-5D683C3B0366}" type="slidenum">
              <a:rPr lang="cs-CZ" smtClean="0"/>
              <a:pPr/>
              <a:t>3</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smtClean="0"/>
          </a:p>
        </p:txBody>
      </p:sp>
      <p:sp>
        <p:nvSpPr>
          <p:cNvPr id="5222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A8F876F-D5CF-4360-A75F-673F86FBB2DB}" type="slidenum">
              <a:rPr lang="cs-CZ" altLang="cs-CZ" smtClean="0">
                <a:solidFill>
                  <a:schemeClr val="bg1"/>
                </a:solidFill>
                <a:latin typeface="Times New Roman" pitchFamily="18" charset="0"/>
              </a:rPr>
              <a:pPr eaLnBrk="1" hangingPunct="1">
                <a:spcBef>
                  <a:spcPct val="0"/>
                </a:spcBef>
              </a:pPr>
              <a:t>4</a:t>
            </a:fld>
            <a:endParaRPr lang="cs-CZ" altLang="cs-CZ" smtClean="0">
              <a:solidFill>
                <a:schemeClr val="bg1"/>
              </a:solidFill>
              <a:latin typeface="Times New Roman" pitchFamily="18" charset="0"/>
            </a:endParaRPr>
          </a:p>
        </p:txBody>
      </p:sp>
    </p:spTree>
    <p:extLst>
      <p:ext uri="{BB962C8B-B14F-4D97-AF65-F5344CB8AC3E}">
        <p14:creationId xmlns:p14="http://schemas.microsoft.com/office/powerpoint/2010/main" val="177470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a:ln/>
        </p:spPr>
      </p:sp>
      <p:sp>
        <p:nvSpPr>
          <p:cNvPr id="3891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3891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3413226-C23A-4854-8295-36BCBAC6BCDA}" type="slidenum">
              <a:rPr lang="cs-CZ" altLang="cs-CZ"/>
              <a:pPr eaLnBrk="1" hangingPunct="1">
                <a:spcBef>
                  <a:spcPct val="0"/>
                </a:spcBef>
              </a:pPr>
              <a:t>5</a:t>
            </a:fld>
            <a:endParaRPr lang="cs-CZ" altLang="cs-CZ"/>
          </a:p>
        </p:txBody>
      </p:sp>
    </p:spTree>
    <p:extLst>
      <p:ext uri="{BB962C8B-B14F-4D97-AF65-F5344CB8AC3E}">
        <p14:creationId xmlns:p14="http://schemas.microsoft.com/office/powerpoint/2010/main" val="4017578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a:ln/>
        </p:spPr>
      </p:sp>
      <p:sp>
        <p:nvSpPr>
          <p:cNvPr id="4301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301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866D071-AF58-4476-98DD-483E1FECBA79}" type="slidenum">
              <a:rPr lang="cs-CZ" altLang="cs-CZ"/>
              <a:pPr eaLnBrk="1" hangingPunct="1">
                <a:spcBef>
                  <a:spcPct val="0"/>
                </a:spcBef>
              </a:pPr>
              <a:t>6</a:t>
            </a:fld>
            <a:endParaRPr lang="cs-CZ" altLang="cs-CZ"/>
          </a:p>
        </p:txBody>
      </p:sp>
    </p:spTree>
    <p:extLst>
      <p:ext uri="{BB962C8B-B14F-4D97-AF65-F5344CB8AC3E}">
        <p14:creationId xmlns:p14="http://schemas.microsoft.com/office/powerpoint/2010/main" val="1669926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cs-CZ" altLang="cs-CZ" dirty="0" smtClean="0"/>
              <a:t>Pomoci organizování se vytváří hierarchická struktura organizačních jednotek, definuje se nadřízenost a podřízenost. Organizováním je možné </a:t>
            </a:r>
            <a:r>
              <a:rPr lang="cs-CZ" altLang="cs-CZ" b="1" dirty="0" smtClean="0"/>
              <a:t>zavést formální organizační strukturu, která bude fungovat jako samostatný řídicí systém</a:t>
            </a:r>
            <a:r>
              <a:rPr lang="cs-CZ" altLang="cs-CZ" dirty="0" smtClean="0"/>
              <a:t>. Organizování zefektivňuje vztahy mezi organizačními jednotkami, mezi zaměstnanci, potlačuje určité svobody, volnost v chování jednotlivých zaměstnanců. </a:t>
            </a:r>
          </a:p>
          <a:p>
            <a:pPr algn="just"/>
            <a:r>
              <a:rPr lang="cs-CZ" altLang="cs-CZ" dirty="0" smtClean="0"/>
              <a:t>Jednoduchým a hlavně praktickým vyjádřením organizačních struktur jsou</a:t>
            </a:r>
            <a:r>
              <a:rPr lang="cs-CZ" altLang="cs-CZ" b="1" dirty="0" smtClean="0"/>
              <a:t> organizační schémata</a:t>
            </a:r>
            <a:r>
              <a:rPr lang="cs-CZ" altLang="cs-CZ" dirty="0" smtClean="0"/>
              <a:t>, která ve většině případů zobrazují prvky a jejich vzájemné vztahy. </a:t>
            </a:r>
            <a:endParaRPr lang="cs-CZ" altLang="cs-CZ" b="1" dirty="0" smtClean="0"/>
          </a:p>
        </p:txBody>
      </p:sp>
    </p:spTree>
    <p:extLst>
      <p:ext uri="{BB962C8B-B14F-4D97-AF65-F5344CB8AC3E}">
        <p14:creationId xmlns:p14="http://schemas.microsoft.com/office/powerpoint/2010/main" val="2741414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cs-CZ" altLang="cs-CZ" dirty="0" smtClean="0">
                <a:latin typeface="Arial" panose="020B0604020202020204" pitchFamily="34" charset="0"/>
                <a:cs typeface="Arial" panose="020B0604020202020204" pitchFamily="34" charset="0"/>
              </a:rPr>
              <a:t>Vnějším projevem organizování je </a:t>
            </a:r>
            <a:r>
              <a:rPr lang="cs-CZ" altLang="cs-CZ" b="1" dirty="0" smtClean="0">
                <a:latin typeface="Arial" panose="020B0604020202020204" pitchFamily="34" charset="0"/>
                <a:cs typeface="Arial" panose="020B0604020202020204" pitchFamily="34" charset="0"/>
              </a:rPr>
              <a:t>vnitropodniková organizační struktura</a:t>
            </a:r>
            <a:r>
              <a:rPr lang="cs-CZ" altLang="cs-CZ" dirty="0" smtClean="0">
                <a:latin typeface="Arial" panose="020B0604020202020204" pitchFamily="34" charset="0"/>
                <a:cs typeface="Arial" panose="020B0604020202020204" pitchFamily="34" charset="0"/>
              </a:rPr>
              <a:t>. Organizační struktury prošly dlouhým vývojovým procesem. Jejích charakter byl vždy ovlivněn konkrétními ekonomickými, technologickými a sociálními okolnostmi. V průběhu vývoje a rozvoje organizací postupně vznikaly hierarchické, hybridní organizační struktury, v dnešní moderní době existuje poměrně hodně způsobů, jak organizovat pracovní síly. Pro každý typ firmy je vhodné jiné uplatnění organizačních struktur. Klasifikace organizačních struktur není dosud jednotná, základních charakteristik může být celá řada. </a:t>
            </a:r>
          </a:p>
          <a:p>
            <a:pPr algn="just"/>
            <a:r>
              <a:rPr lang="cs-CZ" altLang="cs-CZ" dirty="0" smtClean="0">
                <a:latin typeface="Arial" panose="020B0604020202020204" pitchFamily="34" charset="0"/>
                <a:cs typeface="Arial" panose="020B0604020202020204" pitchFamily="34" charset="0"/>
              </a:rPr>
              <a:t>Vnějším projevem organizování je </a:t>
            </a:r>
            <a:r>
              <a:rPr lang="cs-CZ" altLang="cs-CZ" b="1" dirty="0" smtClean="0">
                <a:latin typeface="Arial" panose="020B0604020202020204" pitchFamily="34" charset="0"/>
                <a:cs typeface="Arial" panose="020B0604020202020204" pitchFamily="34" charset="0"/>
              </a:rPr>
              <a:t>vnitropodniková organizační struktura</a:t>
            </a:r>
            <a:r>
              <a:rPr lang="cs-CZ" altLang="cs-CZ" dirty="0" smtClean="0">
                <a:latin typeface="Arial" panose="020B0604020202020204" pitchFamily="34" charset="0"/>
                <a:cs typeface="Arial" panose="020B0604020202020204" pitchFamily="34" charset="0"/>
              </a:rPr>
              <a:t>. </a:t>
            </a:r>
            <a:r>
              <a:rPr lang="cs-CZ" sz="1200" b="0" i="0" u="none" strike="noStrike" kern="1200" baseline="0" dirty="0" smtClean="0">
                <a:solidFill>
                  <a:schemeClr val="tx1"/>
                </a:solidFill>
                <a:latin typeface="+mn-lt"/>
                <a:ea typeface="+mn-ea"/>
                <a:cs typeface="+mn-cs"/>
              </a:rPr>
              <a:t>„Organizační struktura je soubor prvků a vazeb, které spolu vytvářejí mechanismus, jenž slouží ke koordinaci a řízení aktivit členů organizace“ (LEDNICKÝ, VANĚK, 2004).</a:t>
            </a:r>
          </a:p>
          <a:p>
            <a:pPr algn="just"/>
            <a:r>
              <a:rPr lang="cs-CZ" sz="1200" b="0" i="0" u="none" strike="noStrike" kern="1200" baseline="0" dirty="0" smtClean="0">
                <a:solidFill>
                  <a:schemeClr val="tx1"/>
                </a:solidFill>
                <a:latin typeface="+mn-lt"/>
                <a:ea typeface="+mn-ea"/>
                <a:cs typeface="+mn-cs"/>
              </a:rPr>
              <a:t>„V mnoha organizacích se jasně projevuje vliv charakteru vlastního oboru podnikání, průmyslového odvětví nebo profese. Vojenské, církevní a vzdělávací činnosti mají také18</a:t>
            </a:r>
          </a:p>
          <a:p>
            <a:pPr algn="just"/>
            <a:r>
              <a:rPr lang="cs-CZ" sz="1200" b="0" i="0" u="none" strike="noStrike" kern="1200" baseline="0" dirty="0" smtClean="0">
                <a:solidFill>
                  <a:schemeClr val="tx1"/>
                </a:solidFill>
                <a:latin typeface="+mn-lt"/>
                <a:ea typeface="+mn-ea"/>
                <a:cs typeface="+mn-cs"/>
              </a:rPr>
              <a:t>vliv na organizační charakter. Stejně jako finance výroba, zábavy, inženýrství a sociální služby“ (BRIDGES, 2006).</a:t>
            </a:r>
            <a:endParaRPr lang="cs-CZ" altLang="cs-CZ" dirty="0" smtClean="0">
              <a:latin typeface="Arial" panose="020B0604020202020204" pitchFamily="34" charset="0"/>
              <a:cs typeface="Arial" panose="020B0604020202020204" pitchFamily="34" charset="0"/>
            </a:endParaRPr>
          </a:p>
          <a:p>
            <a:pPr algn="just" eaLnBrk="1" hangingPunct="1"/>
            <a:endParaRPr lang="cs-CZ" altLang="cs-CZ"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21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cs-CZ" altLang="cs-CZ" b="1" dirty="0" smtClean="0">
              <a:solidFill>
                <a:schemeClr val="tx1"/>
              </a:solidFill>
              <a:latin typeface="Arial" charset="0"/>
              <a:cs typeface="Arial" charset="0"/>
            </a:endParaRPr>
          </a:p>
        </p:txBody>
      </p:sp>
    </p:spTree>
    <p:extLst>
      <p:ext uri="{BB962C8B-B14F-4D97-AF65-F5344CB8AC3E}">
        <p14:creationId xmlns:p14="http://schemas.microsoft.com/office/powerpoint/2010/main" val="1531895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cs-CZ" altLang="cs-CZ" b="1" dirty="0" smtClean="0">
              <a:solidFill>
                <a:schemeClr val="tx1"/>
              </a:solidFill>
              <a:latin typeface="Arial" charset="0"/>
              <a:cs typeface="Arial" charset="0"/>
            </a:endParaRPr>
          </a:p>
        </p:txBody>
      </p:sp>
    </p:spTree>
    <p:extLst>
      <p:ext uri="{BB962C8B-B14F-4D97-AF65-F5344CB8AC3E}">
        <p14:creationId xmlns:p14="http://schemas.microsoft.com/office/powerpoint/2010/main" val="1010893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a:p>
        </p:txBody>
      </p:sp>
      <p:sp>
        <p:nvSpPr>
          <p:cNvPr id="65538" name="Rectangle 2"/>
          <p:cNvSpPr>
            <a:spLocks noGrp="1" noChangeArrowheads="1"/>
          </p:cNvSpPr>
          <p:nvPr>
            <p:ph type="ctrTitle"/>
          </p:nvPr>
        </p:nvSpPr>
        <p:spPr>
          <a:xfrm>
            <a:off x="685800" y="990600"/>
            <a:ext cx="7772400" cy="1371600"/>
          </a:xfrm>
        </p:spPr>
        <p:txBody>
          <a:bodyPr/>
          <a:lstStyle>
            <a:lvl1pPr>
              <a:defRPr sz="4000"/>
            </a:lvl1pPr>
          </a:lstStyle>
          <a:p>
            <a:pPr lvl="0"/>
            <a:r>
              <a:rPr lang="cs-CZ" noProof="0" smtClean="0"/>
              <a:t>Kliknutím lze upravit styl.</a:t>
            </a:r>
          </a:p>
        </p:txBody>
      </p:sp>
      <p:sp>
        <p:nvSpPr>
          <p:cNvPr id="655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cs-CZ" noProof="0" smtClean="0"/>
              <a:t>Kliknutím lze upravit styl předlohy.</a:t>
            </a:r>
          </a:p>
        </p:txBody>
      </p:sp>
      <p:sp>
        <p:nvSpPr>
          <p:cNvPr id="5"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4FF2C80D-B867-441F-9BF7-7BCFDF4F25C7}" type="slidenum">
              <a:rPr lang="cs-CZ"/>
              <a:pPr>
                <a:defRPr/>
              </a:pPr>
              <a:t>‹#›</a:t>
            </a:fld>
            <a:endParaRPr lang="cs-CZ"/>
          </a:p>
        </p:txBody>
      </p:sp>
    </p:spTree>
    <p:extLst>
      <p:ext uri="{BB962C8B-B14F-4D97-AF65-F5344CB8AC3E}">
        <p14:creationId xmlns:p14="http://schemas.microsoft.com/office/powerpoint/2010/main" val="328525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6"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15B55D29-72A0-48EF-878B-7AC6BB4AF62E}" type="slidenum">
              <a:rPr lang="cs-CZ"/>
              <a:pPr>
                <a:defRPr/>
              </a:pPr>
              <a:t>‹#›</a:t>
            </a:fld>
            <a:endParaRPr lang="cs-CZ"/>
          </a:p>
        </p:txBody>
      </p:sp>
    </p:spTree>
    <p:extLst>
      <p:ext uri="{BB962C8B-B14F-4D97-AF65-F5344CB8AC3E}">
        <p14:creationId xmlns:p14="http://schemas.microsoft.com/office/powerpoint/2010/main" val="66534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5"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53B178B5-254C-4D2E-AA99-817A34AD48FD}" type="slidenum">
              <a:rPr lang="cs-CZ"/>
              <a:pPr>
                <a:defRPr/>
              </a:pPr>
              <a:t>‹#›</a:t>
            </a:fld>
            <a:endParaRPr lang="cs-CZ"/>
          </a:p>
        </p:txBody>
      </p:sp>
    </p:spTree>
    <p:extLst>
      <p:ext uri="{BB962C8B-B14F-4D97-AF65-F5344CB8AC3E}">
        <p14:creationId xmlns:p14="http://schemas.microsoft.com/office/powerpoint/2010/main" val="1205897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5"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BBCC751C-99FC-48E1-868E-4191C395027D}" type="slidenum">
              <a:rPr lang="cs-CZ"/>
              <a:pPr>
                <a:defRPr/>
              </a:pPr>
              <a:t>‹#›</a:t>
            </a:fld>
            <a:endParaRPr lang="cs-CZ"/>
          </a:p>
        </p:txBody>
      </p:sp>
    </p:spTree>
    <p:extLst>
      <p:ext uri="{BB962C8B-B14F-4D97-AF65-F5344CB8AC3E}">
        <p14:creationId xmlns:p14="http://schemas.microsoft.com/office/powerpoint/2010/main" val="580952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Subtitle 2"/>
          <p:cNvSpPr>
            <a:spLocks noGrp="1"/>
          </p:cNvSpPr>
          <p:nvPr>
            <p:ph type="subTitle" idx="1"/>
          </p:nvPr>
        </p:nvSpPr>
        <p:spPr>
          <a:xfrm>
            <a:off x="1143000" y="3602037"/>
            <a:ext cx="6858000" cy="2556429"/>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graphicFrame>
        <p:nvGraphicFramePr>
          <p:cNvPr id="16" name="Tabulka 15"/>
          <p:cNvGraphicFramePr>
            <a:graphicFrameLocks noGrp="1"/>
          </p:cNvGraphicFramePr>
          <p:nvPr>
            <p:extLst>
              <p:ext uri="{D42A27DB-BD31-4B8C-83A1-F6EECF244321}">
                <p14:modId xmlns:p14="http://schemas.microsoft.com/office/powerpoint/2010/main" val="2066080999"/>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7" name="Obráze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18" name="TextovéPole 17"/>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7" name="Tabulka 6"/>
          <p:cNvGraphicFramePr>
            <a:graphicFrameLocks noGrp="1"/>
          </p:cNvGraphicFramePr>
          <p:nvPr>
            <p:extLst>
              <p:ext uri="{D42A27DB-BD31-4B8C-83A1-F6EECF244321}">
                <p14:modId xmlns:p14="http://schemas.microsoft.com/office/powerpoint/2010/main" val="4104955575"/>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98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45438"/>
            <a:ext cx="7886700" cy="1325563"/>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idx="1"/>
          </p:nvPr>
        </p:nvSpPr>
        <p:spPr>
          <a:xfrm>
            <a:off x="628650" y="2531059"/>
            <a:ext cx="7886700" cy="36459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graphicFrame>
        <p:nvGraphicFramePr>
          <p:cNvPr id="18" name="Tabulka 17"/>
          <p:cNvGraphicFramePr>
            <a:graphicFrameLocks noGrp="1"/>
          </p:cNvGraphicFramePr>
          <p:nvPr>
            <p:extLst>
              <p:ext uri="{D42A27DB-BD31-4B8C-83A1-F6EECF244321}">
                <p14:modId xmlns:p14="http://schemas.microsoft.com/office/powerpoint/2010/main" val="673287036"/>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9" name="Obráze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20" name="TextovéPole 19"/>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7" name="Tabulka 6"/>
          <p:cNvGraphicFramePr>
            <a:graphicFrameLocks noGrp="1"/>
          </p:cNvGraphicFramePr>
          <p:nvPr>
            <p:extLst>
              <p:ext uri="{D42A27DB-BD31-4B8C-83A1-F6EECF244321}">
                <p14:modId xmlns:p14="http://schemas.microsoft.com/office/powerpoint/2010/main" val="2892731414"/>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2912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615B6A58-7A36-4533-8DE5-521D633956D1}" type="datetimeFigureOut">
              <a:rPr lang="cs-CZ" smtClean="0"/>
              <a:t>30.07.2018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171994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AED05DFD-D755-408B-9930-28FC7778F025}" type="slidenum">
              <a:rPr lang="cs-CZ" smtClean="0"/>
              <a:pPr>
                <a:defRPr/>
              </a:pPr>
              <a:t>‹#›</a:t>
            </a:fld>
            <a:endParaRPr lang="cs-CZ"/>
          </a:p>
        </p:txBody>
      </p:sp>
    </p:spTree>
    <p:extLst>
      <p:ext uri="{BB962C8B-B14F-4D97-AF65-F5344CB8AC3E}">
        <p14:creationId xmlns:p14="http://schemas.microsoft.com/office/powerpoint/2010/main" val="3940704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4777F1BA-505C-417D-BB42-6931FDDDC772}" type="slidenum">
              <a:rPr lang="cs-CZ" smtClean="0"/>
              <a:pPr>
                <a:defRPr/>
              </a:pPr>
              <a:t>‹#›</a:t>
            </a:fld>
            <a:endParaRPr lang="cs-CZ"/>
          </a:p>
        </p:txBody>
      </p:sp>
    </p:spTree>
    <p:extLst>
      <p:ext uri="{BB962C8B-B14F-4D97-AF65-F5344CB8AC3E}">
        <p14:creationId xmlns:p14="http://schemas.microsoft.com/office/powerpoint/2010/main" val="3553717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5B6A58-7A36-4533-8DE5-521D633956D1}" type="datetimeFigureOut">
              <a:rPr lang="cs-CZ" smtClean="0"/>
              <a:t>30.07.2018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2586143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4AE20920-E906-4FA6-9E15-B0BCA439AD0F}" type="slidenum">
              <a:rPr lang="cs-CZ" smtClean="0"/>
              <a:pPr>
                <a:defRPr/>
              </a:pPr>
              <a:t>‹#›</a:t>
            </a:fld>
            <a:endParaRPr lang="cs-CZ"/>
          </a:p>
        </p:txBody>
      </p:sp>
    </p:spTree>
    <p:extLst>
      <p:ext uri="{BB962C8B-B14F-4D97-AF65-F5344CB8AC3E}">
        <p14:creationId xmlns:p14="http://schemas.microsoft.com/office/powerpoint/2010/main" val="330469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5"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DB724131-A387-404C-AC74-6ADF9E2823F8}" type="slidenum">
              <a:rPr lang="cs-CZ"/>
              <a:pPr>
                <a:defRPr/>
              </a:pPr>
              <a:t>‹#›</a:t>
            </a:fld>
            <a:endParaRPr lang="cs-CZ"/>
          </a:p>
        </p:txBody>
      </p:sp>
    </p:spTree>
    <p:extLst>
      <p:ext uri="{BB962C8B-B14F-4D97-AF65-F5344CB8AC3E}">
        <p14:creationId xmlns:p14="http://schemas.microsoft.com/office/powerpoint/2010/main" val="15330960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18AFAC33-232A-48C8-BCA8-77B034CACE3E}" type="slidenum">
              <a:rPr lang="cs-CZ" smtClean="0"/>
              <a:pPr>
                <a:defRPr/>
              </a:pPr>
              <a:t>‹#›</a:t>
            </a:fld>
            <a:endParaRPr lang="cs-CZ"/>
          </a:p>
        </p:txBody>
      </p:sp>
    </p:spTree>
    <p:extLst>
      <p:ext uri="{BB962C8B-B14F-4D97-AF65-F5344CB8AC3E}">
        <p14:creationId xmlns:p14="http://schemas.microsoft.com/office/powerpoint/2010/main" val="937105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15B55D29-72A0-48EF-878B-7AC6BB4AF62E}" type="slidenum">
              <a:rPr lang="cs-CZ" smtClean="0"/>
              <a:pPr>
                <a:defRPr/>
              </a:pPr>
              <a:t>‹#›</a:t>
            </a:fld>
            <a:endParaRPr lang="cs-CZ"/>
          </a:p>
        </p:txBody>
      </p:sp>
    </p:spTree>
    <p:extLst>
      <p:ext uri="{BB962C8B-B14F-4D97-AF65-F5344CB8AC3E}">
        <p14:creationId xmlns:p14="http://schemas.microsoft.com/office/powerpoint/2010/main" val="2863674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53B178B5-254C-4D2E-AA99-817A34AD48FD}" type="slidenum">
              <a:rPr lang="cs-CZ" smtClean="0"/>
              <a:pPr>
                <a:defRPr/>
              </a:pPr>
              <a:t>‹#›</a:t>
            </a:fld>
            <a:endParaRPr lang="cs-CZ"/>
          </a:p>
        </p:txBody>
      </p:sp>
    </p:spTree>
    <p:extLst>
      <p:ext uri="{BB962C8B-B14F-4D97-AF65-F5344CB8AC3E}">
        <p14:creationId xmlns:p14="http://schemas.microsoft.com/office/powerpoint/2010/main" val="2473709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BCC751C-99FC-48E1-868E-4191C395027D}" type="slidenum">
              <a:rPr lang="cs-CZ" smtClean="0"/>
              <a:pPr>
                <a:defRPr/>
              </a:pPr>
              <a:t>‹#›</a:t>
            </a:fld>
            <a:endParaRPr lang="cs-CZ"/>
          </a:p>
        </p:txBody>
      </p:sp>
    </p:spTree>
    <p:extLst>
      <p:ext uri="{BB962C8B-B14F-4D97-AF65-F5344CB8AC3E}">
        <p14:creationId xmlns:p14="http://schemas.microsoft.com/office/powerpoint/2010/main" val="162476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Tree>
    <p:extLst>
      <p:ext uri="{BB962C8B-B14F-4D97-AF65-F5344CB8AC3E}">
        <p14:creationId xmlns:p14="http://schemas.microsoft.com/office/powerpoint/2010/main" val="30376890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6"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AED05DFD-D755-408B-9930-28FC7778F025}" type="slidenum">
              <a:rPr lang="cs-CZ"/>
              <a:pPr>
                <a:defRPr/>
              </a:pPr>
              <a:t>‹#›</a:t>
            </a:fld>
            <a:endParaRPr lang="cs-CZ"/>
          </a:p>
        </p:txBody>
      </p:sp>
    </p:spTree>
    <p:extLst>
      <p:ext uri="{BB962C8B-B14F-4D97-AF65-F5344CB8AC3E}">
        <p14:creationId xmlns:p14="http://schemas.microsoft.com/office/powerpoint/2010/main" val="720675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a:xfrm>
            <a:off x="609600" y="6245225"/>
            <a:ext cx="1981200" cy="476250"/>
          </a:xfrm>
          <a:prstGeom prst="rect">
            <a:avLst/>
          </a:prstGeom>
        </p:spPr>
        <p:txBody>
          <a:bodyPr/>
          <a:lstStyle/>
          <a:p>
            <a:pPr>
              <a:defRPr/>
            </a:pPr>
            <a:endParaRPr lang="cs-CZ"/>
          </a:p>
        </p:txBody>
      </p:sp>
      <p:sp>
        <p:nvSpPr>
          <p:cNvPr id="4" name="Zástupný symbol pro zápatí 3"/>
          <p:cNvSpPr>
            <a:spLocks noGrp="1"/>
          </p:cNvSpPr>
          <p:nvPr>
            <p:ph type="ftr" sz="quarter" idx="11"/>
          </p:nvPr>
        </p:nvSpPr>
        <p:spPr>
          <a:xfrm>
            <a:off x="3124200" y="6245225"/>
            <a:ext cx="2895600" cy="476250"/>
          </a:xfrm>
          <a:prstGeom prst="rect">
            <a:avLst/>
          </a:prstGeom>
        </p:spPr>
        <p:txBody>
          <a:bodyPr/>
          <a:lstStyle/>
          <a:p>
            <a:pPr>
              <a:defRPr/>
            </a:pPr>
            <a:endParaRPr lang="cs-CZ"/>
          </a:p>
        </p:txBody>
      </p:sp>
      <p:sp>
        <p:nvSpPr>
          <p:cNvPr id="5" name="Zástupný symbol pro číslo snímku 4"/>
          <p:cNvSpPr>
            <a:spLocks noGrp="1"/>
          </p:cNvSpPr>
          <p:nvPr>
            <p:ph type="sldNum" sz="quarter" idx="12"/>
          </p:nvPr>
        </p:nvSpPr>
        <p:spPr>
          <a:xfrm>
            <a:off x="6516216" y="6245224"/>
            <a:ext cx="2018184" cy="612775"/>
          </a:xfrm>
          <a:prstGeom prst="rect">
            <a:avLst/>
          </a:prstGeom>
        </p:spPr>
        <p:txBody>
          <a:bodyPr/>
          <a:lstStyle/>
          <a:p>
            <a:pPr>
              <a:defRPr/>
            </a:pPr>
            <a:fld id="{A4EC91F4-1782-49F7-B6C7-CC6FEEFBC756}" type="slidenum">
              <a:rPr lang="cs-CZ" smtClean="0"/>
              <a:pPr>
                <a:defRPr/>
              </a:pPr>
              <a:t>‹#›</a:t>
            </a:fld>
            <a:endParaRPr lang="cs-CZ"/>
          </a:p>
        </p:txBody>
      </p:sp>
    </p:spTree>
    <p:extLst>
      <p:ext uri="{BB962C8B-B14F-4D97-AF65-F5344CB8AC3E}">
        <p14:creationId xmlns:p14="http://schemas.microsoft.com/office/powerpoint/2010/main" val="3071645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8"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4777F1BA-505C-417D-BB42-6931FDDDC772}" type="slidenum">
              <a:rPr lang="cs-CZ"/>
              <a:pPr>
                <a:defRPr/>
              </a:pPr>
              <a:t>‹#›</a:t>
            </a:fld>
            <a:endParaRPr lang="cs-CZ"/>
          </a:p>
        </p:txBody>
      </p:sp>
    </p:spTree>
    <p:extLst>
      <p:ext uri="{BB962C8B-B14F-4D97-AF65-F5344CB8AC3E}">
        <p14:creationId xmlns:p14="http://schemas.microsoft.com/office/powerpoint/2010/main" val="270499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4"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4EAF8FEE-B756-435D-AFC5-2CEC3CA3A020}" type="slidenum">
              <a:rPr lang="cs-CZ"/>
              <a:pPr>
                <a:defRPr/>
              </a:pPr>
              <a:t>‹#›</a:t>
            </a:fld>
            <a:endParaRPr lang="cs-CZ"/>
          </a:p>
        </p:txBody>
      </p:sp>
    </p:spTree>
    <p:extLst>
      <p:ext uri="{BB962C8B-B14F-4D97-AF65-F5344CB8AC3E}">
        <p14:creationId xmlns:p14="http://schemas.microsoft.com/office/powerpoint/2010/main" val="282639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3"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4AE20920-E906-4FA6-9E15-B0BCA439AD0F}" type="slidenum">
              <a:rPr lang="cs-CZ"/>
              <a:pPr>
                <a:defRPr/>
              </a:pPr>
              <a:t>‹#›</a:t>
            </a:fld>
            <a:endParaRPr lang="cs-CZ"/>
          </a:p>
        </p:txBody>
      </p:sp>
    </p:spTree>
    <p:extLst>
      <p:ext uri="{BB962C8B-B14F-4D97-AF65-F5344CB8AC3E}">
        <p14:creationId xmlns:p14="http://schemas.microsoft.com/office/powerpoint/2010/main" val="391285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cs-CZ"/>
          </a:p>
        </p:txBody>
      </p:sp>
      <p:sp>
        <p:nvSpPr>
          <p:cNvPr id="6"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xfrm>
            <a:off x="6516216" y="6245224"/>
            <a:ext cx="2018184" cy="612775"/>
          </a:xfrm>
          <a:prstGeom prst="rect">
            <a:avLst/>
          </a:prstGeom>
          <a:ln/>
        </p:spPr>
        <p:txBody>
          <a:bodyPr/>
          <a:lstStyle>
            <a:lvl1pPr>
              <a:defRPr/>
            </a:lvl1pPr>
          </a:lstStyle>
          <a:p>
            <a:pPr>
              <a:defRPr/>
            </a:pPr>
            <a:fld id="{18AFAC33-232A-48C8-BCA8-77B034CACE3E}" type="slidenum">
              <a:rPr lang="cs-CZ"/>
              <a:pPr>
                <a:defRPr/>
              </a:pPr>
              <a:t>‹#›</a:t>
            </a:fld>
            <a:endParaRPr lang="cs-CZ"/>
          </a:p>
        </p:txBody>
      </p:sp>
    </p:spTree>
    <p:extLst>
      <p:ext uri="{BB962C8B-B14F-4D97-AF65-F5344CB8AC3E}">
        <p14:creationId xmlns:p14="http://schemas.microsoft.com/office/powerpoint/2010/main" val="237373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09599" y="304801"/>
            <a:ext cx="7966075" cy="74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dirty="0" smtClean="0"/>
              <a:t>Klepnutím lze upravit </a:t>
            </a:r>
          </a:p>
        </p:txBody>
      </p:sp>
      <p:sp>
        <p:nvSpPr>
          <p:cNvPr id="3075" name="Rectangle 3"/>
          <p:cNvSpPr>
            <a:spLocks noGrp="1" noChangeArrowheads="1"/>
          </p:cNvSpPr>
          <p:nvPr>
            <p:ph type="body" idx="1"/>
          </p:nvPr>
        </p:nvSpPr>
        <p:spPr bwMode="auto">
          <a:xfrm>
            <a:off x="609600" y="1412776"/>
            <a:ext cx="795813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dirty="0" smtClean="0"/>
              <a:t>Klepnutím lze upravit styly předlohy textu.</a:t>
            </a:r>
          </a:p>
          <a:p>
            <a:pPr lvl="1"/>
            <a:r>
              <a:rPr lang="cs-CZ" dirty="0" smtClean="0"/>
              <a:t>Druhá úroveň</a:t>
            </a:r>
          </a:p>
          <a:p>
            <a:pPr lvl="2"/>
            <a:r>
              <a:rPr lang="cs-CZ" dirty="0" smtClean="0"/>
              <a:t>Třetí úroveň</a:t>
            </a:r>
          </a:p>
        </p:txBody>
      </p:sp>
      <p:sp>
        <p:nvSpPr>
          <p:cNvPr id="3076" name="AutoShape 4"/>
          <p:cNvSpPr>
            <a:spLocks noChangeArrowheads="1"/>
          </p:cNvSpPr>
          <p:nvPr/>
        </p:nvSpPr>
        <p:spPr bwMode="auto">
          <a:xfrm>
            <a:off x="592931" y="119775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a:p>
        </p:txBody>
      </p:sp>
      <p:sp>
        <p:nvSpPr>
          <p:cNvPr id="3077" name="Line 5"/>
          <p:cNvSpPr>
            <a:spLocks noChangeShapeType="1"/>
          </p:cNvSpPr>
          <p:nvPr userDrawn="1"/>
        </p:nvSpPr>
        <p:spPr bwMode="auto">
          <a:xfrm flipV="1">
            <a:off x="609600" y="630932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55" r:id="rId5"/>
    <p:sldLayoutId id="2147484047" r:id="rId6"/>
    <p:sldLayoutId id="2147484048" r:id="rId7"/>
    <p:sldLayoutId id="2147484049" r:id="rId8"/>
    <p:sldLayoutId id="2147484050" r:id="rId9"/>
    <p:sldLayoutId id="2147484051" r:id="rId10"/>
    <p:sldLayoutId id="2147484052" r:id="rId11"/>
    <p:sldLayoutId id="2147484053" r:id="rId12"/>
  </p:sldLayoutIdLst>
  <p:timing>
    <p:tnLst>
      <p:par>
        <p:cTn id="1" dur="indefinite" restart="never" nodeType="tmRoot"/>
      </p:par>
    </p:tnLst>
  </p:timing>
  <p:txStyles>
    <p:titleStyle>
      <a:lvl1pPr algn="l" rtl="0" eaLnBrk="1" fontAlgn="base" hangingPunct="1">
        <a:spcBef>
          <a:spcPct val="0"/>
        </a:spcBef>
        <a:spcAft>
          <a:spcPct val="0"/>
        </a:spcAft>
        <a:defRPr sz="3600" b="1">
          <a:solidFill>
            <a:schemeClr val="tx2"/>
          </a:solidFill>
          <a:latin typeface="Bookman Old Style" pitchFamily="18" charset="0"/>
          <a:ea typeface="+mj-ea"/>
          <a:cs typeface="+mj-cs"/>
        </a:defRPr>
      </a:lvl1pPr>
      <a:lvl2pPr algn="l" rtl="0" eaLnBrk="1" fontAlgn="base" hangingPunct="1">
        <a:spcBef>
          <a:spcPct val="0"/>
        </a:spcBef>
        <a:spcAft>
          <a:spcPct val="0"/>
        </a:spcAft>
        <a:defRPr sz="3800">
          <a:solidFill>
            <a:schemeClr val="tx2"/>
          </a:solidFill>
          <a:latin typeface="Verdana" pitchFamily="34" charset="0"/>
        </a:defRPr>
      </a:lvl2pPr>
      <a:lvl3pPr algn="l" rtl="0" eaLnBrk="1" fontAlgn="base" hangingPunct="1">
        <a:spcBef>
          <a:spcPct val="0"/>
        </a:spcBef>
        <a:spcAft>
          <a:spcPct val="0"/>
        </a:spcAft>
        <a:defRPr sz="3800">
          <a:solidFill>
            <a:schemeClr val="tx2"/>
          </a:solidFill>
          <a:latin typeface="Verdana" pitchFamily="34" charset="0"/>
        </a:defRPr>
      </a:lvl3pPr>
      <a:lvl4pPr algn="l" rtl="0" eaLnBrk="1" fontAlgn="base" hangingPunct="1">
        <a:spcBef>
          <a:spcPct val="0"/>
        </a:spcBef>
        <a:spcAft>
          <a:spcPct val="0"/>
        </a:spcAft>
        <a:defRPr sz="3800">
          <a:solidFill>
            <a:schemeClr val="tx2"/>
          </a:solidFill>
          <a:latin typeface="Verdana" pitchFamily="34" charset="0"/>
        </a:defRPr>
      </a:lvl4pPr>
      <a:lvl5pPr algn="l" rtl="0" eaLnBrk="1" fontAlgn="base" hangingPunct="1">
        <a:spcBef>
          <a:spcPct val="0"/>
        </a:spcBef>
        <a:spcAft>
          <a:spcPct val="0"/>
        </a:spcAft>
        <a:defRPr sz="3800">
          <a:solidFill>
            <a:schemeClr val="tx2"/>
          </a:solidFill>
          <a:latin typeface="Verdana" pitchFamily="34" charset="0"/>
        </a:defRPr>
      </a:lvl5pPr>
      <a:lvl6pPr marL="457200" algn="l" rtl="0" eaLnBrk="1" fontAlgn="base" hangingPunct="1">
        <a:spcBef>
          <a:spcPct val="0"/>
        </a:spcBef>
        <a:spcAft>
          <a:spcPct val="0"/>
        </a:spcAft>
        <a:defRPr sz="3800">
          <a:solidFill>
            <a:schemeClr val="tx2"/>
          </a:solidFill>
          <a:latin typeface="Verdana" pitchFamily="34" charset="0"/>
        </a:defRPr>
      </a:lvl6pPr>
      <a:lvl7pPr marL="914400" algn="l" rtl="0" eaLnBrk="1" fontAlgn="base" hangingPunct="1">
        <a:spcBef>
          <a:spcPct val="0"/>
        </a:spcBef>
        <a:spcAft>
          <a:spcPct val="0"/>
        </a:spcAft>
        <a:defRPr sz="3800">
          <a:solidFill>
            <a:schemeClr val="tx2"/>
          </a:solidFill>
          <a:latin typeface="Verdana" pitchFamily="34" charset="0"/>
        </a:defRPr>
      </a:lvl7pPr>
      <a:lvl8pPr marL="1371600" algn="l" rtl="0" eaLnBrk="1" fontAlgn="base" hangingPunct="1">
        <a:spcBef>
          <a:spcPct val="0"/>
        </a:spcBef>
        <a:spcAft>
          <a:spcPct val="0"/>
        </a:spcAft>
        <a:defRPr sz="3800">
          <a:solidFill>
            <a:schemeClr val="tx2"/>
          </a:solidFill>
          <a:latin typeface="Verdana" pitchFamily="34" charset="0"/>
        </a:defRPr>
      </a:lvl8pPr>
      <a:lvl9pPr marL="1828800" algn="l" rtl="0" eaLnBrk="1" fontAlgn="base" hangingPunct="1">
        <a:spcBef>
          <a:spcPct val="0"/>
        </a:spcBef>
        <a:spcAft>
          <a:spcPct val="0"/>
        </a:spcAft>
        <a:defRPr sz="3800">
          <a:solidFill>
            <a:schemeClr val="tx2"/>
          </a:solidFill>
          <a:latin typeface="Verdana" pitchFamily="34" charset="0"/>
        </a:defRPr>
      </a:lvl9pPr>
    </p:titleStyle>
    <p:bodyStyle>
      <a:lvl1pPr marL="0" indent="0" algn="l" rtl="0" eaLnBrk="1" fontAlgn="base" hangingPunct="1">
        <a:spcBef>
          <a:spcPct val="20000"/>
        </a:spcBef>
        <a:spcAft>
          <a:spcPct val="0"/>
        </a:spcAft>
        <a:buClr>
          <a:schemeClr val="accent2"/>
        </a:buClr>
        <a:buFont typeface="Wingdings" pitchFamily="2" charset="2"/>
        <a:buNone/>
        <a:defRPr sz="2800">
          <a:solidFill>
            <a:schemeClr val="tx1"/>
          </a:solidFill>
          <a:latin typeface="Bookman Old Style" pitchFamily="18" charset="0"/>
          <a:ea typeface="+mn-ea"/>
          <a:cs typeface="+mn-cs"/>
        </a:defRPr>
      </a:lvl1pPr>
      <a:lvl2pPr marL="908050" indent="-436563" algn="l" rtl="0" eaLnBrk="1" fontAlgn="base" hangingPunct="1">
        <a:spcBef>
          <a:spcPct val="20000"/>
        </a:spcBef>
        <a:spcAft>
          <a:spcPct val="0"/>
        </a:spcAft>
        <a:buClr>
          <a:schemeClr val="accent2"/>
        </a:buClr>
        <a:buSzPct val="77000"/>
        <a:buFont typeface="Wingdings" pitchFamily="2" charset="2"/>
        <a:buChar char="q"/>
        <a:defRPr sz="2600">
          <a:solidFill>
            <a:schemeClr val="tx1"/>
          </a:solidFill>
          <a:latin typeface="Bookman Old Style" pitchFamily="18" charset="0"/>
        </a:defRPr>
      </a:lvl2pPr>
      <a:lvl3pPr marL="1304925" indent="-395288" algn="l" rtl="0" eaLnBrk="1" fontAlgn="base" hangingPunct="1">
        <a:spcBef>
          <a:spcPct val="20000"/>
        </a:spcBef>
        <a:spcAft>
          <a:spcPct val="0"/>
        </a:spcAft>
        <a:buClr>
          <a:schemeClr val="accent2"/>
        </a:buClr>
        <a:buSzPct val="66000"/>
        <a:buFont typeface="Wingdings" pitchFamily="2" charset="2"/>
        <a:buChar char="q"/>
        <a:defRPr sz="2300">
          <a:solidFill>
            <a:schemeClr val="tx1"/>
          </a:solidFill>
          <a:latin typeface="Bookman Old Style" pitchFamily="18" charset="0"/>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Bookman Old Style" pitchFamily="18" charset="0"/>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6A58-7A36-4533-8DE5-521D633956D1}" type="datetimeFigureOut">
              <a:rPr lang="cs-CZ" smtClean="0"/>
              <a:t>30.07.2018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C25C1-CB4C-4E40-A1BB-B6068D32E281}" type="slidenum">
              <a:rPr lang="cs-CZ" smtClean="0"/>
              <a:t>‹#›</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3714431608"/>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8" name="Obrázek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10" name="Tabulka 9"/>
          <p:cNvGraphicFramePr>
            <a:graphicFrameLocks noGrp="1"/>
          </p:cNvGraphicFramePr>
          <p:nvPr>
            <p:extLst>
              <p:ext uri="{D42A27DB-BD31-4B8C-83A1-F6EECF244321}">
                <p14:modId xmlns:p14="http://schemas.microsoft.com/office/powerpoint/2010/main" val="2345346691"/>
              </p:ext>
            </p:extLst>
          </p:nvPr>
        </p:nvGraphicFramePr>
        <p:xfrm>
          <a:off x="0" y="6306457"/>
          <a:ext cx="9152238" cy="552484"/>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val="2910290663"/>
                    </a:ext>
                  </a:extLst>
                </a:gridCol>
                <a:gridCol w="5118835">
                  <a:extLst>
                    <a:ext uri="{9D8B030D-6E8A-4147-A177-3AD203B41FA5}">
                      <a16:colId xmlns:a16="http://schemas.microsoft.com/office/drawing/2014/main" val="2345665926"/>
                    </a:ext>
                  </a:extLst>
                </a:gridCol>
                <a:gridCol w="1754660">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tc>
                  <a:txBody>
                    <a:bodyPr/>
                    <a:lstStyle/>
                    <a:p>
                      <a:pPr algn="ct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1" name="Obrázek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62170" y="6364814"/>
            <a:ext cx="1060535" cy="433888"/>
          </a:xfrm>
          <a:prstGeom prst="rect">
            <a:avLst/>
          </a:prstGeom>
        </p:spPr>
      </p:pic>
      <p:graphicFrame>
        <p:nvGraphicFramePr>
          <p:cNvPr id="12" name="Tabulka 11"/>
          <p:cNvGraphicFramePr>
            <a:graphicFrameLocks noGrp="1"/>
          </p:cNvGraphicFramePr>
          <p:nvPr>
            <p:extLst>
              <p:ext uri="{D42A27DB-BD31-4B8C-83A1-F6EECF244321}">
                <p14:modId xmlns:p14="http://schemas.microsoft.com/office/powerpoint/2010/main" val="2931742161"/>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3" name="Obrázek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14" name="TextovéPole 13"/>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1841453223"/>
              </p:ext>
            </p:extLst>
          </p:nvPr>
        </p:nvGraphicFramePr>
        <p:xfrm>
          <a:off x="0" y="6306457"/>
          <a:ext cx="9152238" cy="552484"/>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val="2910290663"/>
                    </a:ext>
                  </a:extLst>
                </a:gridCol>
                <a:gridCol w="5118835">
                  <a:extLst>
                    <a:ext uri="{9D8B030D-6E8A-4147-A177-3AD203B41FA5}">
                      <a16:colId xmlns:a16="http://schemas.microsoft.com/office/drawing/2014/main" val="2345665926"/>
                    </a:ext>
                  </a:extLst>
                </a:gridCol>
                <a:gridCol w="1754660">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tc>
                  <a:txBody>
                    <a:bodyPr/>
                    <a:lstStyle/>
                    <a:p>
                      <a:pPr algn="ct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6" name="Obrázek 1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62170" y="6364814"/>
            <a:ext cx="1060535" cy="433888"/>
          </a:xfrm>
          <a:prstGeom prst="rect">
            <a:avLst/>
          </a:prstGeom>
        </p:spPr>
      </p:pic>
      <p:sp>
        <p:nvSpPr>
          <p:cNvPr id="17" name="Line 5"/>
          <p:cNvSpPr>
            <a:spLocks noChangeShapeType="1"/>
          </p:cNvSpPr>
          <p:nvPr userDrawn="1"/>
        </p:nvSpPr>
        <p:spPr bwMode="auto">
          <a:xfrm flipV="1">
            <a:off x="609600" y="630932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4288319238"/>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41173" y="1916832"/>
            <a:ext cx="7772400" cy="3024336"/>
          </a:xfrm>
        </p:spPr>
        <p:txBody>
          <a:bodyPr>
            <a:normAutofit fontScale="90000"/>
          </a:bodyPr>
          <a:lstStyle/>
          <a:p>
            <a:r>
              <a:rPr lang="cs-CZ" sz="4400" b="1" dirty="0" smtClean="0">
                <a:latin typeface="Bookman Old Style" pitchFamily="18" charset="0"/>
                <a:cs typeface="Angsana New" pitchFamily="18" charset="-34"/>
              </a:rPr>
              <a:t>ANALÝZA A VYTVÁŘENÍ PRACOVNÍCH MÍST </a:t>
            </a:r>
            <a:br>
              <a:rPr lang="cs-CZ" sz="4400" b="1" dirty="0" smtClean="0">
                <a:latin typeface="Bookman Old Style" pitchFamily="18" charset="0"/>
                <a:cs typeface="Angsana New" pitchFamily="18" charset="-34"/>
              </a:rPr>
            </a:br>
            <a:r>
              <a:rPr lang="cs-CZ" sz="4400" b="1" dirty="0" smtClean="0">
                <a:latin typeface="Bookman Old Style" pitchFamily="18" charset="0"/>
                <a:cs typeface="Angsana New" pitchFamily="18" charset="-34"/>
              </a:rPr>
              <a:t>A</a:t>
            </a:r>
            <a:r>
              <a:rPr lang="cs-CZ" sz="4400" b="1" dirty="0">
                <a:latin typeface="Bookman Old Style" pitchFamily="18" charset="0"/>
                <a:cs typeface="Angsana New" pitchFamily="18" charset="-34"/>
              </a:rPr>
              <a:t/>
            </a:r>
            <a:br>
              <a:rPr lang="cs-CZ" sz="4400" b="1" dirty="0">
                <a:latin typeface="Bookman Old Style" pitchFamily="18" charset="0"/>
                <a:cs typeface="Angsana New" pitchFamily="18" charset="-34"/>
              </a:rPr>
            </a:br>
            <a:r>
              <a:rPr lang="cs-CZ" sz="4400" b="1" dirty="0" smtClean="0">
                <a:latin typeface="Bookman Old Style" pitchFamily="18" charset="0"/>
                <a:cs typeface="Angsana New" pitchFamily="18" charset="-34"/>
              </a:rPr>
              <a:t>TVORBA ORGANIZAČNÍCH STRUKTUR</a:t>
            </a:r>
            <a:endParaRPr lang="cs-CZ" sz="4400"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1200" b="1" i="0" u="none" strike="noStrike" kern="1200" cap="none" spc="0" normalizeH="0" baseline="0" noProof="0" dirty="0" smtClean="0">
                <a:ln>
                  <a:noFill/>
                </a:ln>
                <a:solidFill>
                  <a:prstClr val="black"/>
                </a:solidFill>
                <a:effectLst/>
                <a:uLnTx/>
                <a:uFillTx/>
                <a:latin typeface="Bookman Old Style" panose="02050604050505020204" pitchFamily="18" charset="0"/>
              </a:rPr>
              <a:t>PhDr.</a:t>
            </a:r>
            <a:r>
              <a:rPr kumimoji="0" lang="cs-CZ" sz="1200" b="1" i="0" u="none" strike="noStrike" kern="1200" cap="none" spc="0" normalizeH="0" noProof="0" dirty="0" smtClean="0">
                <a:ln>
                  <a:noFill/>
                </a:ln>
                <a:solidFill>
                  <a:prstClr val="black"/>
                </a:solidFill>
                <a:effectLst/>
                <a:uLnTx/>
                <a:uFillTx/>
                <a:latin typeface="Bookman Old Style" panose="02050604050505020204" pitchFamily="18" charset="0"/>
              </a:rPr>
              <a:t> Ľubomír Kubínyi, Ph.D., K 104</a:t>
            </a:r>
            <a:endParaRPr kumimoji="0" lang="cs-CZ" sz="1200" b="1" i="0" u="none" strike="noStrike" kern="1200" cap="none" spc="0" normalizeH="0" baseline="0" noProof="0" dirty="0" smtClean="0">
              <a:ln>
                <a:noFill/>
              </a:ln>
              <a:solidFill>
                <a:prstClr val="black"/>
              </a:solidFill>
              <a:effectLst/>
              <a:uLnTx/>
              <a:uFillTx/>
              <a:latin typeface="Bookman Old Style" panose="02050604050505020204" pitchFamily="18" charset="0"/>
            </a:endParaRPr>
          </a:p>
        </p:txBody>
      </p:sp>
    </p:spTree>
    <p:extLst>
      <p:ext uri="{BB962C8B-B14F-4D97-AF65-F5344CB8AC3E}">
        <p14:creationId xmlns:p14="http://schemas.microsoft.com/office/powerpoint/2010/main" val="3263707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524323" y="1988840"/>
            <a:ext cx="7993062" cy="4464050"/>
          </a:xfrm>
        </p:spPr>
        <p:txBody>
          <a:bodyPr/>
          <a:lstStyle/>
          <a:p>
            <a:pPr marL="0" indent="0" algn="just" fontAlgn="base">
              <a:spcAft>
                <a:spcPts val="1200"/>
              </a:spcAft>
              <a:buClr>
                <a:schemeClr val="accent2"/>
              </a:buClr>
              <a:buSzPct val="75000"/>
              <a:buNone/>
              <a:tabLst>
                <a:tab pos="0" algn="l"/>
              </a:tabLst>
              <a:defRPr/>
            </a:pPr>
            <a:r>
              <a:rPr lang="cs-CZ" sz="2600" b="1" dirty="0">
                <a:latin typeface="Bookman Old Style" pitchFamily="18" charset="0"/>
              </a:rPr>
              <a:t>Při tvorbě struktury je </a:t>
            </a:r>
            <a:r>
              <a:rPr lang="cs-CZ" sz="2600" dirty="0" smtClean="0">
                <a:latin typeface="Bookman Old Style" pitchFamily="18" charset="0"/>
              </a:rPr>
              <a:t>potřebně stanovit, </a:t>
            </a:r>
            <a:r>
              <a:rPr lang="cs-CZ" sz="2600" dirty="0">
                <a:latin typeface="Bookman Old Style" pitchFamily="18" charset="0"/>
              </a:rPr>
              <a:t>jak velký počet podřízených se odpovídá jednomu nadřízenému</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dirty="0" smtClean="0">
                <a:latin typeface="Bookman Old Style" panose="02050604050505020204" pitchFamily="18" charset="0"/>
                <a:ea typeface="Calibri" panose="020F0502020204030204" pitchFamily="34" charset="0"/>
                <a:cs typeface="Calibri" panose="020F0502020204030204" pitchFamily="34" charset="0"/>
              </a:rPr>
              <a:t>zpravidla </a:t>
            </a:r>
            <a:r>
              <a:rPr lang="cs-CZ" dirty="0">
                <a:latin typeface="Bookman Old Style" panose="02050604050505020204" pitchFamily="18" charset="0"/>
                <a:ea typeface="Calibri" panose="020F0502020204030204" pitchFamily="34" charset="0"/>
                <a:cs typeface="Calibri" panose="020F0502020204030204" pitchFamily="34" charset="0"/>
              </a:rPr>
              <a:t>se doporučuje počet od čtyř </a:t>
            </a:r>
            <a:r>
              <a:rPr lang="cs-CZ" dirty="0" smtClean="0">
                <a:latin typeface="Bookman Old Style" panose="02050604050505020204" pitchFamily="18" charset="0"/>
                <a:ea typeface="Calibri" panose="020F0502020204030204" pitchFamily="34" charset="0"/>
                <a:cs typeface="Calibri" panose="020F0502020204030204" pitchFamily="34" charset="0"/>
              </a:rPr>
              <a:t>do sedmi </a:t>
            </a:r>
            <a:r>
              <a:rPr lang="cs-CZ" dirty="0">
                <a:latin typeface="Bookman Old Style" panose="02050604050505020204" pitchFamily="18" charset="0"/>
                <a:ea typeface="Calibri" panose="020F0502020204030204" pitchFamily="34" charset="0"/>
                <a:cs typeface="Calibri" panose="020F0502020204030204" pitchFamily="34" charset="0"/>
              </a:rPr>
              <a:t>podřízených na jednoho </a:t>
            </a:r>
            <a:r>
              <a:rPr lang="cs-CZ" dirty="0" smtClean="0">
                <a:latin typeface="Bookman Old Style" panose="02050604050505020204" pitchFamily="18" charset="0"/>
                <a:ea typeface="Calibri" panose="020F0502020204030204" pitchFamily="34" charset="0"/>
                <a:cs typeface="Calibri" panose="020F0502020204030204" pitchFamily="34" charset="0"/>
              </a:rPr>
              <a:t>vedoucího pracovníka,</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dirty="0" smtClean="0">
                <a:latin typeface="Bookman Old Style" panose="02050604050505020204" pitchFamily="18" charset="0"/>
                <a:ea typeface="Calibri" panose="020F0502020204030204" pitchFamily="34" charset="0"/>
                <a:cs typeface="Calibri" panose="020F0502020204030204" pitchFamily="34" charset="0"/>
              </a:rPr>
              <a:t>někteří autoři uvádí, že je možné optimálně řídit až jedenáct podřízených,</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dirty="0" smtClean="0">
                <a:latin typeface="Bookman Old Style" panose="02050604050505020204" pitchFamily="18" charset="0"/>
                <a:ea typeface="Calibri" panose="020F0502020204030204" pitchFamily="34" charset="0"/>
                <a:cs typeface="Calibri" panose="020F0502020204030204" pitchFamily="34" charset="0"/>
              </a:rPr>
              <a:t>počet podřízených je závislý na zaměření </a:t>
            </a:r>
            <a:r>
              <a:rPr lang="cs-CZ" dirty="0">
                <a:latin typeface="Bookman Old Style" panose="02050604050505020204" pitchFamily="18" charset="0"/>
                <a:ea typeface="Calibri" panose="020F0502020204030204" pitchFamily="34" charset="0"/>
                <a:cs typeface="Calibri" panose="020F0502020204030204" pitchFamily="34" charset="0"/>
              </a:rPr>
              <a:t>a velikosti organizace, </a:t>
            </a:r>
            <a:r>
              <a:rPr lang="cs-CZ" dirty="0" smtClean="0">
                <a:latin typeface="Bookman Old Style" panose="02050604050505020204" pitchFamily="18" charset="0"/>
                <a:ea typeface="Calibri" panose="020F0502020204030204" pitchFamily="34" charset="0"/>
                <a:cs typeface="Calibri" panose="020F0502020204030204" pitchFamily="34" charset="0"/>
              </a:rPr>
              <a:t>pracovních činnostech, umístění a vzdálenosti pracovišť </a:t>
            </a:r>
            <a:r>
              <a:rPr lang="cs-CZ" dirty="0" err="1" smtClean="0">
                <a:latin typeface="Bookman Old Style" panose="02050604050505020204" pitchFamily="18" charset="0"/>
                <a:ea typeface="Calibri" panose="020F0502020204030204" pitchFamily="34" charset="0"/>
                <a:cs typeface="Calibri" panose="020F0502020204030204" pitchFamily="34" charset="0"/>
              </a:rPr>
              <a:t>atd</a:t>
            </a:r>
            <a:r>
              <a:rPr lang="cs-CZ" dirty="0" smtClean="0">
                <a:latin typeface="Bookman Old Style" panose="02050604050505020204" pitchFamily="18" charset="0"/>
                <a:ea typeface="Calibri" panose="020F0502020204030204" pitchFamily="34" charset="0"/>
                <a:cs typeface="Calibri" panose="020F0502020204030204" pitchFamily="34" charset="0"/>
              </a:rPr>
              <a:t>… </a:t>
            </a:r>
            <a:endParaRPr lang="cs-CZ" dirty="0">
              <a:latin typeface="Bookman Old Style" panose="02050604050505020204" pitchFamily="18" charset="0"/>
              <a:ea typeface="Calibri" panose="020F0502020204030204" pitchFamily="34" charset="0"/>
              <a:cs typeface="Calibri" panose="020F0502020204030204" pitchFamily="34" charset="0"/>
            </a:endParaRPr>
          </a:p>
          <a:p>
            <a:pPr marL="354012" eaLnBrk="1" hangingPunct="1">
              <a:defRPr/>
            </a:pPr>
            <a:endParaRPr lang="cs-CZ" altLang="cs-CZ" sz="2600" dirty="0" smtClean="0"/>
          </a:p>
        </p:txBody>
      </p:sp>
      <p:sp>
        <p:nvSpPr>
          <p:cNvPr id="4" name="Obdélník 1"/>
          <p:cNvSpPr>
            <a:spLocks noChangeArrowheads="1"/>
          </p:cNvSpPr>
          <p:nvPr/>
        </p:nvSpPr>
        <p:spPr bwMode="auto">
          <a:xfrm>
            <a:off x="524323" y="1196752"/>
            <a:ext cx="8473795" cy="92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eaLnBrk="0" hangingPunct="0">
              <a:spcBef>
                <a:spcPct val="20000"/>
              </a:spcBef>
              <a:buClr>
                <a:schemeClr val="accent2"/>
              </a:buClr>
              <a:buFont typeface="Wingdings" pitchFamily="2" charset="2"/>
              <a:defRPr sz="2800">
                <a:solidFill>
                  <a:schemeClr val="tx1"/>
                </a:solidFill>
                <a:latin typeface="Bookman Old Style" pitchFamily="18" charset="0"/>
              </a:defRPr>
            </a:lvl1pPr>
            <a:lvl2pPr marL="742950" indent="-285750" eaLnBrk="0" hangingPunct="0">
              <a:spcBef>
                <a:spcPct val="20000"/>
              </a:spcBef>
              <a:buClr>
                <a:schemeClr val="accent2"/>
              </a:buClr>
              <a:buSzPct val="77000"/>
              <a:buFont typeface="Wingdings" pitchFamily="2" charset="2"/>
              <a:buChar char="q"/>
              <a:defRPr sz="2600">
                <a:solidFill>
                  <a:schemeClr val="tx1"/>
                </a:solidFill>
                <a:latin typeface="Bookman Old Style" pitchFamily="18" charset="0"/>
              </a:defRPr>
            </a:lvl2pPr>
            <a:lvl3pPr marL="1143000" indent="-228600" eaLnBrk="0" hangingPunct="0">
              <a:spcBef>
                <a:spcPct val="20000"/>
              </a:spcBef>
              <a:buClr>
                <a:schemeClr val="accent2"/>
              </a:buClr>
              <a:buSzPct val="66000"/>
              <a:buFont typeface="Wingdings" pitchFamily="2" charset="2"/>
              <a:buChar char="o"/>
              <a:defRPr sz="2300">
                <a:solidFill>
                  <a:schemeClr val="tx1"/>
                </a:solidFill>
                <a:latin typeface="Bookman Old Style" pitchFamily="18"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Bookman Old Style" pitchFamily="18"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Bookman Old Style" pitchFamily="18"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9pPr>
          </a:lstStyle>
          <a:p>
            <a:pPr eaLnBrk="1" hangingPunct="1">
              <a:spcBef>
                <a:spcPts val="300"/>
              </a:spcBef>
              <a:buClr>
                <a:schemeClr val="tx1"/>
              </a:buClr>
              <a:buNone/>
              <a:defRPr/>
            </a:pPr>
            <a:r>
              <a:rPr lang="cs-CZ" sz="3200" b="1" dirty="0"/>
              <a:t>2. Organizování, organizační struktura</a:t>
            </a:r>
          </a:p>
          <a:p>
            <a:pPr eaLnBrk="1" hangingPunct="1">
              <a:spcBef>
                <a:spcPts val="300"/>
              </a:spcBef>
              <a:buClr>
                <a:schemeClr val="tx1"/>
              </a:buClr>
              <a:buNone/>
              <a:defRPr/>
            </a:pPr>
            <a:endParaRPr lang="cs-CZ" sz="3200" dirty="0"/>
          </a:p>
        </p:txBody>
      </p:sp>
    </p:spTree>
    <p:extLst>
      <p:ext uri="{BB962C8B-B14F-4D97-AF65-F5344CB8AC3E}">
        <p14:creationId xmlns:p14="http://schemas.microsoft.com/office/powerpoint/2010/main" val="2254309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type="title"/>
          </p:nvPr>
        </p:nvSpPr>
        <p:spPr>
          <a:xfrm>
            <a:off x="1219656" y="3356992"/>
            <a:ext cx="6984776" cy="720080"/>
          </a:xfrm>
          <a:solidFill>
            <a:schemeClr val="bg1"/>
          </a:solidFill>
          <a:ln>
            <a:solidFill>
              <a:schemeClr val="tx1"/>
            </a:solidFill>
          </a:ln>
        </p:spPr>
        <p:txBody>
          <a:bodyPr>
            <a:normAutofit fontScale="90000"/>
          </a:bodyPr>
          <a:lstStyle/>
          <a:p>
            <a:pPr algn="ctr"/>
            <a:r>
              <a:rPr lang="cs-CZ" sz="3200" dirty="0" smtClean="0">
                <a:latin typeface="Bookman Old Style" panose="02050604050505020204" pitchFamily="18" charset="0"/>
              </a:rPr>
              <a:t>Děkuji za pozornost.</a:t>
            </a:r>
            <a:r>
              <a:rPr lang="cs-CZ" dirty="0" smtClean="0"/>
              <a:t/>
            </a:r>
            <a:br>
              <a:rPr lang="cs-CZ" dirty="0" smtClean="0"/>
            </a:br>
            <a:endParaRPr lang="cs-CZ" sz="2000" dirty="0"/>
          </a:p>
        </p:txBody>
      </p:sp>
      <p:sp>
        <p:nvSpPr>
          <p:cNvPr id="6" name="Obdélník 1"/>
          <p:cNvSpPr>
            <a:spLocks noChangeArrowheads="1"/>
          </p:cNvSpPr>
          <p:nvPr/>
        </p:nvSpPr>
        <p:spPr bwMode="auto">
          <a:xfrm>
            <a:off x="1187624" y="1340768"/>
            <a:ext cx="6984776" cy="9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lr>
                <a:schemeClr val="accent2"/>
              </a:buClr>
              <a:buFont typeface="Wingdings" pitchFamily="2" charset="2"/>
              <a:defRPr sz="2800">
                <a:solidFill>
                  <a:schemeClr val="tx1"/>
                </a:solidFill>
                <a:latin typeface="Bookman Old Style" pitchFamily="18" charset="0"/>
              </a:defRPr>
            </a:lvl1pPr>
            <a:lvl2pPr marL="742950" indent="-285750" eaLnBrk="0" hangingPunct="0">
              <a:spcBef>
                <a:spcPct val="20000"/>
              </a:spcBef>
              <a:buClr>
                <a:schemeClr val="accent2"/>
              </a:buClr>
              <a:buSzPct val="77000"/>
              <a:buFont typeface="Wingdings" pitchFamily="2" charset="2"/>
              <a:buChar char="q"/>
              <a:defRPr sz="2600">
                <a:solidFill>
                  <a:schemeClr val="tx1"/>
                </a:solidFill>
                <a:latin typeface="Bookman Old Style" pitchFamily="18" charset="0"/>
              </a:defRPr>
            </a:lvl2pPr>
            <a:lvl3pPr marL="1143000" indent="-228600" eaLnBrk="0" hangingPunct="0">
              <a:spcBef>
                <a:spcPct val="20000"/>
              </a:spcBef>
              <a:buClr>
                <a:schemeClr val="accent2"/>
              </a:buClr>
              <a:buSzPct val="66000"/>
              <a:buFont typeface="Wingdings" pitchFamily="2" charset="2"/>
              <a:buChar char="o"/>
              <a:defRPr sz="2300">
                <a:solidFill>
                  <a:schemeClr val="tx1"/>
                </a:solidFill>
                <a:latin typeface="Bookman Old Style" pitchFamily="18"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Bookman Old Style" pitchFamily="18"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Bookman Old Style" pitchFamily="18"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9pPr>
          </a:lstStyle>
          <a:p>
            <a:pPr eaLnBrk="1" hangingPunct="1">
              <a:spcBef>
                <a:spcPts val="300"/>
              </a:spcBef>
              <a:buClr>
                <a:schemeClr val="tx1"/>
              </a:buClr>
              <a:buNone/>
              <a:defRPr/>
            </a:pPr>
            <a:r>
              <a:rPr lang="cs-CZ" sz="3400" b="1" dirty="0" smtClean="0"/>
              <a:t>Závěr</a:t>
            </a:r>
            <a:endParaRPr lang="cs-CZ" sz="3200" b="1" dirty="0"/>
          </a:p>
          <a:p>
            <a:pPr eaLnBrk="1" hangingPunct="1">
              <a:spcBef>
                <a:spcPts val="300"/>
              </a:spcBef>
              <a:buClr>
                <a:schemeClr val="tx1"/>
              </a:buClr>
              <a:buNone/>
              <a:defRPr/>
            </a:pPr>
            <a:endParaRPr lang="cs-CZ" sz="3200" dirty="0"/>
          </a:p>
        </p:txBody>
      </p:sp>
    </p:spTree>
    <p:extLst>
      <p:ext uri="{BB962C8B-B14F-4D97-AF65-F5344CB8AC3E}">
        <p14:creationId xmlns:p14="http://schemas.microsoft.com/office/powerpoint/2010/main" val="218528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3040" y="1052736"/>
            <a:ext cx="8001000" cy="783977"/>
          </a:xfrm>
        </p:spPr>
        <p:txBody>
          <a:bodyPr>
            <a:normAutofit/>
          </a:bodyPr>
          <a:lstStyle/>
          <a:p>
            <a:pPr>
              <a:defRPr/>
            </a:pPr>
            <a:r>
              <a:rPr lang="cs-CZ" sz="3600" b="1" dirty="0">
                <a:latin typeface="Bookman Old Style" panose="02050604050505020204" pitchFamily="18" charset="0"/>
              </a:rPr>
              <a:t>Literatura</a:t>
            </a:r>
          </a:p>
        </p:txBody>
      </p:sp>
      <p:graphicFrame>
        <p:nvGraphicFramePr>
          <p:cNvPr id="6" name="Tabulka 5"/>
          <p:cNvGraphicFramePr>
            <a:graphicFrameLocks noGrp="1"/>
          </p:cNvGraphicFramePr>
          <p:nvPr>
            <p:extLst>
              <p:ext uri="{D42A27DB-BD31-4B8C-83A1-F6EECF244321}">
                <p14:modId xmlns:p14="http://schemas.microsoft.com/office/powerpoint/2010/main" val="730394459"/>
              </p:ext>
            </p:extLst>
          </p:nvPr>
        </p:nvGraphicFramePr>
        <p:xfrm>
          <a:off x="503040" y="1825625"/>
          <a:ext cx="8245423" cy="4051648"/>
        </p:xfrm>
        <a:graphic>
          <a:graphicData uri="http://schemas.openxmlformats.org/drawingml/2006/table">
            <a:tbl>
              <a:tblPr firstRow="1" firstCol="1" lastRow="1" lastCol="1" bandRow="1" bandCol="1">
                <a:tableStyleId>{5C22544A-7EE6-4342-B048-85BDC9FD1C3A}</a:tableStyleId>
              </a:tblPr>
              <a:tblGrid>
                <a:gridCol w="8245423">
                  <a:extLst>
                    <a:ext uri="{9D8B030D-6E8A-4147-A177-3AD203B41FA5}">
                      <a16:colId xmlns:a16="http://schemas.microsoft.com/office/drawing/2014/main" val="3682412783"/>
                    </a:ext>
                  </a:extLst>
                </a:gridCol>
              </a:tblGrid>
              <a:tr h="4051648">
                <a:tc>
                  <a:txBody>
                    <a:bodyPr/>
                    <a:lstStyle/>
                    <a:p>
                      <a:pPr algn="just">
                        <a:lnSpc>
                          <a:spcPct val="107000"/>
                        </a:lnSpc>
                        <a:spcAft>
                          <a:spcPts val="300"/>
                        </a:spcAft>
                      </a:pPr>
                      <a:r>
                        <a:rPr lang="cs-CZ" sz="2000" b="0" dirty="0" smtClean="0">
                          <a:solidFill>
                            <a:schemeClr val="tx1"/>
                          </a:solidFill>
                          <a:effectLst/>
                          <a:latin typeface="Bookman Old Style" panose="02050604050505020204" pitchFamily="18" charset="0"/>
                        </a:rPr>
                        <a:t>ARMSTRONG</a:t>
                      </a:r>
                      <a:r>
                        <a:rPr lang="cs-CZ" sz="2000" b="0" dirty="0">
                          <a:solidFill>
                            <a:schemeClr val="tx1"/>
                          </a:solidFill>
                          <a:effectLst/>
                          <a:latin typeface="Bookman Old Style" panose="02050604050505020204" pitchFamily="18" charset="0"/>
                        </a:rPr>
                        <a:t>, Michael a </a:t>
                      </a:r>
                      <a:r>
                        <a:rPr lang="cs-CZ" sz="2000" b="0" dirty="0" err="1">
                          <a:solidFill>
                            <a:schemeClr val="tx1"/>
                          </a:solidFill>
                          <a:effectLst/>
                          <a:latin typeface="Bookman Old Style" panose="02050604050505020204" pitchFamily="18" charset="0"/>
                        </a:rPr>
                        <a:t>Stephen</a:t>
                      </a:r>
                      <a:r>
                        <a:rPr lang="cs-CZ" sz="2000" b="0" dirty="0">
                          <a:solidFill>
                            <a:schemeClr val="tx1"/>
                          </a:solidFill>
                          <a:effectLst/>
                          <a:latin typeface="Bookman Old Style" panose="02050604050505020204" pitchFamily="18" charset="0"/>
                        </a:rPr>
                        <a:t> TAYLOR. Řízení lidských zdrojů: moderní pojetí a postupy: 13. vydání. Praha: </a:t>
                      </a:r>
                      <a:r>
                        <a:rPr lang="cs-CZ" sz="2000" b="0" dirty="0" err="1">
                          <a:solidFill>
                            <a:schemeClr val="tx1"/>
                          </a:solidFill>
                          <a:effectLst/>
                          <a:latin typeface="Bookman Old Style" panose="02050604050505020204" pitchFamily="18" charset="0"/>
                        </a:rPr>
                        <a:t>Grada</a:t>
                      </a:r>
                      <a:r>
                        <a:rPr lang="cs-CZ" sz="2000" b="0" dirty="0">
                          <a:solidFill>
                            <a:schemeClr val="tx1"/>
                          </a:solidFill>
                          <a:effectLst/>
                          <a:latin typeface="Bookman Old Style" panose="02050604050505020204" pitchFamily="18" charset="0"/>
                        </a:rPr>
                        <a:t> </a:t>
                      </a:r>
                      <a:r>
                        <a:rPr lang="cs-CZ" sz="2000" b="0" dirty="0" err="1">
                          <a:solidFill>
                            <a:schemeClr val="tx1"/>
                          </a:solidFill>
                          <a:effectLst/>
                          <a:latin typeface="Bookman Old Style" panose="02050604050505020204" pitchFamily="18" charset="0"/>
                        </a:rPr>
                        <a:t>Publishing</a:t>
                      </a:r>
                      <a:r>
                        <a:rPr lang="cs-CZ" sz="2000" b="0" dirty="0">
                          <a:solidFill>
                            <a:schemeClr val="tx1"/>
                          </a:solidFill>
                          <a:effectLst/>
                          <a:latin typeface="Bookman Old Style" panose="02050604050505020204" pitchFamily="18" charset="0"/>
                        </a:rPr>
                        <a:t>, 2015. ISBN 978-80-247-5258-7</a:t>
                      </a:r>
                      <a:r>
                        <a:rPr lang="cs-CZ" sz="2000" b="0" dirty="0" smtClean="0">
                          <a:solidFill>
                            <a:schemeClr val="tx1"/>
                          </a:solidFill>
                          <a:effectLst/>
                          <a:latin typeface="Bookman Old Style" panose="02050604050505020204" pitchFamily="18" charset="0"/>
                        </a:rPr>
                        <a:t>.</a:t>
                      </a:r>
                    </a:p>
                    <a:p>
                      <a:pPr marL="0" algn="just" defTabSz="914400" rtl="0" eaLnBrk="1" latinLnBrk="0" hangingPunct="1">
                        <a:lnSpc>
                          <a:spcPct val="107000"/>
                        </a:lnSpc>
                        <a:spcAft>
                          <a:spcPts val="300"/>
                        </a:spcAft>
                      </a:pPr>
                      <a:r>
                        <a:rPr lang="cs-CZ" sz="2000" b="0" kern="1200" dirty="0" smtClean="0">
                          <a:solidFill>
                            <a:schemeClr val="tx1"/>
                          </a:solidFill>
                          <a:effectLst/>
                          <a:latin typeface="Bookman Old Style" panose="02050604050505020204" pitchFamily="18" charset="0"/>
                          <a:ea typeface="+mn-ea"/>
                          <a:cs typeface="+mn-cs"/>
                        </a:rPr>
                        <a:t>CEJTHAMR, Václav a Jiří DĚDINA. Management a organizační chování. 2., </a:t>
                      </a:r>
                      <a:r>
                        <a:rPr lang="cs-CZ" sz="2000" b="0" kern="1200" dirty="0" err="1" smtClean="0">
                          <a:solidFill>
                            <a:schemeClr val="tx1"/>
                          </a:solidFill>
                          <a:effectLst/>
                          <a:latin typeface="Bookman Old Style" panose="02050604050505020204" pitchFamily="18" charset="0"/>
                          <a:ea typeface="+mn-ea"/>
                          <a:cs typeface="+mn-cs"/>
                        </a:rPr>
                        <a:t>aktualiz</a:t>
                      </a:r>
                      <a:r>
                        <a:rPr lang="cs-CZ" sz="2000" b="0" kern="1200" dirty="0" smtClean="0">
                          <a:solidFill>
                            <a:schemeClr val="tx1"/>
                          </a:solidFill>
                          <a:effectLst/>
                          <a:latin typeface="Bookman Old Style" panose="02050604050505020204" pitchFamily="18" charset="0"/>
                          <a:ea typeface="+mn-ea"/>
                          <a:cs typeface="+mn-cs"/>
                        </a:rPr>
                        <a:t>. a </a:t>
                      </a:r>
                      <a:r>
                        <a:rPr lang="cs-CZ" sz="2000" b="0" kern="1200" dirty="0" err="1" smtClean="0">
                          <a:solidFill>
                            <a:schemeClr val="tx1"/>
                          </a:solidFill>
                          <a:effectLst/>
                          <a:latin typeface="Bookman Old Style" panose="02050604050505020204" pitchFamily="18" charset="0"/>
                          <a:ea typeface="+mn-ea"/>
                          <a:cs typeface="+mn-cs"/>
                        </a:rPr>
                        <a:t>rozš</a:t>
                      </a:r>
                      <a:r>
                        <a:rPr lang="cs-CZ" sz="2000" b="0" kern="1200" dirty="0" smtClean="0">
                          <a:solidFill>
                            <a:schemeClr val="tx1"/>
                          </a:solidFill>
                          <a:effectLst/>
                          <a:latin typeface="Bookman Old Style" panose="02050604050505020204" pitchFamily="18" charset="0"/>
                          <a:ea typeface="+mn-ea"/>
                          <a:cs typeface="+mn-cs"/>
                        </a:rPr>
                        <a:t>. vyd. Praha: </a:t>
                      </a:r>
                      <a:r>
                        <a:rPr lang="cs-CZ" sz="2000" b="0" kern="1200" dirty="0" err="1" smtClean="0">
                          <a:solidFill>
                            <a:schemeClr val="tx1"/>
                          </a:solidFill>
                          <a:effectLst/>
                          <a:latin typeface="Bookman Old Style" panose="02050604050505020204" pitchFamily="18" charset="0"/>
                          <a:ea typeface="+mn-ea"/>
                          <a:cs typeface="+mn-cs"/>
                        </a:rPr>
                        <a:t>Grada</a:t>
                      </a:r>
                      <a:r>
                        <a:rPr lang="cs-CZ" sz="2000" b="0" kern="1200" dirty="0" smtClean="0">
                          <a:solidFill>
                            <a:schemeClr val="tx1"/>
                          </a:solidFill>
                          <a:effectLst/>
                          <a:latin typeface="Bookman Old Style" panose="02050604050505020204" pitchFamily="18" charset="0"/>
                          <a:ea typeface="+mn-ea"/>
                          <a:cs typeface="+mn-cs"/>
                        </a:rPr>
                        <a:t>, c2010. Expert (</a:t>
                      </a:r>
                      <a:r>
                        <a:rPr lang="cs-CZ" sz="2000" b="0" kern="1200" dirty="0" err="1" smtClean="0">
                          <a:solidFill>
                            <a:schemeClr val="tx1"/>
                          </a:solidFill>
                          <a:effectLst/>
                          <a:latin typeface="Bookman Old Style" panose="02050604050505020204" pitchFamily="18" charset="0"/>
                          <a:ea typeface="+mn-ea"/>
                          <a:cs typeface="+mn-cs"/>
                        </a:rPr>
                        <a:t>Grada</a:t>
                      </a:r>
                      <a:r>
                        <a:rPr lang="cs-CZ" sz="2000" b="0" kern="1200" dirty="0" smtClean="0">
                          <a:solidFill>
                            <a:schemeClr val="tx1"/>
                          </a:solidFill>
                          <a:effectLst/>
                          <a:latin typeface="Bookman Old Style" panose="02050604050505020204" pitchFamily="18" charset="0"/>
                          <a:ea typeface="+mn-ea"/>
                          <a:cs typeface="+mn-cs"/>
                        </a:rPr>
                        <a:t>). ISBN 978-80-247-3348-7.</a:t>
                      </a:r>
                      <a:endParaRPr lang="cs-CZ" sz="2000" b="0" kern="1200" dirty="0">
                        <a:solidFill>
                          <a:schemeClr val="tx1"/>
                        </a:solidFill>
                        <a:effectLst/>
                        <a:latin typeface="Bookman Old Style" panose="02050604050505020204" pitchFamily="18" charset="0"/>
                        <a:ea typeface="+mn-ea"/>
                        <a:cs typeface="+mn-cs"/>
                      </a:endParaRPr>
                    </a:p>
                    <a:p>
                      <a:pPr algn="just">
                        <a:lnSpc>
                          <a:spcPct val="107000"/>
                        </a:lnSpc>
                        <a:spcAft>
                          <a:spcPts val="300"/>
                        </a:spcAft>
                      </a:pPr>
                      <a:r>
                        <a:rPr lang="cs-CZ" sz="2000" b="0" dirty="0">
                          <a:solidFill>
                            <a:schemeClr val="tx1"/>
                          </a:solidFill>
                          <a:effectLst/>
                          <a:latin typeface="Bookman Old Style" panose="02050604050505020204" pitchFamily="18" charset="0"/>
                        </a:rPr>
                        <a:t>DVOŘÁKOVÁ, Zuzana. Řízení lidských zdrojů. Praha: C. H. Beck, 2012. Beckova edice ekonomie. ISBN 978-80-7400-347-9.</a:t>
                      </a:r>
                    </a:p>
                    <a:p>
                      <a:pPr algn="just">
                        <a:lnSpc>
                          <a:spcPct val="107000"/>
                        </a:lnSpc>
                        <a:spcAft>
                          <a:spcPts val="300"/>
                        </a:spcAft>
                      </a:pPr>
                      <a:r>
                        <a:rPr lang="cs-CZ" sz="2000" b="0" dirty="0" smtClean="0">
                          <a:solidFill>
                            <a:schemeClr val="tx1"/>
                          </a:solidFill>
                          <a:effectLst/>
                          <a:latin typeface="Bookman Old Style" panose="02050604050505020204" pitchFamily="18" charset="0"/>
                        </a:rPr>
                        <a:t>KOUBEK</a:t>
                      </a:r>
                      <a:r>
                        <a:rPr lang="cs-CZ" sz="2000" b="0" dirty="0">
                          <a:solidFill>
                            <a:schemeClr val="tx1"/>
                          </a:solidFill>
                          <a:effectLst/>
                          <a:latin typeface="Bookman Old Style" panose="02050604050505020204" pitchFamily="18" charset="0"/>
                        </a:rPr>
                        <a:t>, Josef. Řízení lidských zdrojů: základy moderní personalistiky. 4., </a:t>
                      </a:r>
                      <a:r>
                        <a:rPr lang="cs-CZ" sz="2000" b="0" dirty="0" err="1">
                          <a:solidFill>
                            <a:schemeClr val="tx1"/>
                          </a:solidFill>
                          <a:effectLst/>
                          <a:latin typeface="Bookman Old Style" panose="02050604050505020204" pitchFamily="18" charset="0"/>
                        </a:rPr>
                        <a:t>rozš</a:t>
                      </a:r>
                      <a:r>
                        <a:rPr lang="cs-CZ" sz="2000" b="0" dirty="0">
                          <a:solidFill>
                            <a:schemeClr val="tx1"/>
                          </a:solidFill>
                          <a:effectLst/>
                          <a:latin typeface="Bookman Old Style" panose="02050604050505020204" pitchFamily="18" charset="0"/>
                        </a:rPr>
                        <a:t>. a dopl. vyd. Praha: Management </a:t>
                      </a:r>
                      <a:r>
                        <a:rPr lang="cs-CZ" sz="2000" b="0" dirty="0" err="1">
                          <a:solidFill>
                            <a:schemeClr val="tx1"/>
                          </a:solidFill>
                          <a:effectLst/>
                          <a:latin typeface="Bookman Old Style" panose="02050604050505020204" pitchFamily="18" charset="0"/>
                        </a:rPr>
                        <a:t>Press</a:t>
                      </a:r>
                      <a:r>
                        <a:rPr lang="cs-CZ" sz="2000" b="0" dirty="0">
                          <a:solidFill>
                            <a:schemeClr val="tx1"/>
                          </a:solidFill>
                          <a:effectLst/>
                          <a:latin typeface="Bookman Old Style" panose="02050604050505020204" pitchFamily="18" charset="0"/>
                        </a:rPr>
                        <a:t>, 2007. ISBN 9788072611683</a:t>
                      </a:r>
                      <a:r>
                        <a:rPr lang="cs-CZ" sz="2000" b="0" dirty="0" smtClean="0">
                          <a:solidFill>
                            <a:schemeClr val="tx1"/>
                          </a:solidFill>
                          <a:effectLst/>
                          <a:latin typeface="Bookman Old Style" panose="02050604050505020204" pitchFamily="18" charset="0"/>
                        </a:rPr>
                        <a:t>.</a:t>
                      </a:r>
                      <a:endParaRPr lang="cs-CZ" sz="2000" b="0" dirty="0">
                        <a:solidFill>
                          <a:schemeClr val="tx1"/>
                        </a:solidFill>
                        <a:effectLst/>
                        <a:latin typeface="Bookman Old Style" panose="02050604050505020204" pitchFamily="18" charset="0"/>
                      </a:endParaRPr>
                    </a:p>
                  </a:txBody>
                  <a:tcPr marL="37471" marR="37471" marT="0" marB="0">
                    <a:noFill/>
                  </a:tcPr>
                </a:tc>
                <a:extLst>
                  <a:ext uri="{0D108BD9-81ED-4DB2-BD59-A6C34878D82A}">
                    <a16:rowId xmlns:a16="http://schemas.microsoft.com/office/drawing/2014/main" val="3854742303"/>
                  </a:ext>
                </a:extLst>
              </a:tr>
            </a:tbl>
          </a:graphicData>
        </a:graphic>
      </p:graphicFrame>
    </p:spTree>
    <p:extLst>
      <p:ext uri="{BB962C8B-B14F-4D97-AF65-F5344CB8AC3E}">
        <p14:creationId xmlns:p14="http://schemas.microsoft.com/office/powerpoint/2010/main" val="60854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268760"/>
            <a:ext cx="8001000" cy="711969"/>
          </a:xfrm>
        </p:spPr>
        <p:txBody>
          <a:bodyPr>
            <a:normAutofit/>
          </a:bodyPr>
          <a:lstStyle/>
          <a:p>
            <a:pPr>
              <a:defRPr/>
            </a:pPr>
            <a:r>
              <a:rPr lang="cs-CZ" sz="3600" b="1" dirty="0">
                <a:latin typeface="Bookman Old Style" panose="02050604050505020204" pitchFamily="18" charset="0"/>
              </a:rPr>
              <a:t>Osnova</a:t>
            </a:r>
          </a:p>
        </p:txBody>
      </p:sp>
      <p:sp useBgFill="1">
        <p:nvSpPr>
          <p:cNvPr id="3" name="Zástupný symbol pro obsah 2"/>
          <p:cNvSpPr>
            <a:spLocks noGrp="1"/>
          </p:cNvSpPr>
          <p:nvPr>
            <p:ph idx="1"/>
          </p:nvPr>
        </p:nvSpPr>
        <p:spPr>
          <a:xfrm>
            <a:off x="611560" y="2204864"/>
            <a:ext cx="7848000" cy="3244416"/>
          </a:xfrm>
        </p:spPr>
        <p:txBody>
          <a:bodyPr>
            <a:normAutofit/>
          </a:bodyPr>
          <a:lstStyle/>
          <a:p>
            <a:pPr marL="0" indent="0" algn="just">
              <a:buSzPct val="75000"/>
              <a:buNone/>
              <a:tabLst>
                <a:tab pos="0" algn="l"/>
              </a:tabLst>
              <a:defRPr/>
            </a:pPr>
            <a:r>
              <a:rPr lang="cs-CZ" sz="2600" dirty="0">
                <a:latin typeface="Bookman Old Style" panose="02050604050505020204" pitchFamily="18" charset="0"/>
              </a:rPr>
              <a:t>Úvod</a:t>
            </a:r>
          </a:p>
          <a:p>
            <a:pPr marL="514350" indent="-514350" algn="just">
              <a:buSzPct val="75000"/>
              <a:buFont typeface="Wingdings" panose="05000000000000000000" pitchFamily="2" charset="2"/>
              <a:buAutoNum type="arabicPeriod"/>
              <a:tabLst>
                <a:tab pos="0" algn="l"/>
              </a:tabLst>
              <a:defRPr/>
            </a:pPr>
            <a:r>
              <a:rPr lang="cs-CZ" altLang="cs-CZ" sz="2600" dirty="0">
                <a:latin typeface="Bookman Old Style" panose="02050604050505020204" pitchFamily="18" charset="0"/>
              </a:rPr>
              <a:t>Analýza práce a vytváření popisu PM</a:t>
            </a:r>
          </a:p>
          <a:p>
            <a:pPr marL="514350" indent="-514350" algn="just">
              <a:buClr>
                <a:schemeClr val="tx1"/>
              </a:buClr>
              <a:buSzPct val="75000"/>
              <a:buFont typeface="Wingdings" panose="05000000000000000000" pitchFamily="2" charset="2"/>
              <a:buAutoNum type="arabicPeriod"/>
              <a:tabLst>
                <a:tab pos="0" algn="l"/>
              </a:tabLst>
              <a:defRPr/>
            </a:pPr>
            <a:r>
              <a:rPr lang="cs-CZ" sz="2600" dirty="0">
                <a:latin typeface="Bookman Old Style" panose="02050604050505020204" pitchFamily="18" charset="0"/>
              </a:rPr>
              <a:t>2. Organizování, organizační struktura</a:t>
            </a:r>
          </a:p>
          <a:p>
            <a:pPr marL="0" indent="0" algn="just">
              <a:buSzPct val="75000"/>
              <a:buNone/>
              <a:tabLst>
                <a:tab pos="0" algn="l"/>
              </a:tabLst>
              <a:defRPr/>
            </a:pPr>
            <a:r>
              <a:rPr lang="cs-CZ" sz="2600" dirty="0">
                <a:latin typeface="Bookman Old Style" panose="02050604050505020204" pitchFamily="18" charset="0"/>
              </a:rPr>
              <a:t>Závěr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560" y="826095"/>
            <a:ext cx="7772400" cy="874713"/>
          </a:xfrm>
        </p:spPr>
        <p:txBody>
          <a:bodyPr/>
          <a:lstStyle/>
          <a:p>
            <a:r>
              <a:rPr lang="cs-CZ" altLang="cs-CZ" sz="3200" b="1" dirty="0">
                <a:latin typeface="Bookman Old Style" panose="02050604050505020204" pitchFamily="18" charset="0"/>
              </a:rPr>
              <a:t>1. Analýza práce a vytváření popisu</a:t>
            </a:r>
            <a:endParaRPr lang="cs-CZ" altLang="cs-CZ" sz="3200" b="1" dirty="0">
              <a:solidFill>
                <a:schemeClr val="bg1"/>
              </a:solidFill>
            </a:endParaRPr>
          </a:p>
        </p:txBody>
      </p:sp>
      <p:sp>
        <p:nvSpPr>
          <p:cNvPr id="37891" name="Rectangle 3"/>
          <p:cNvSpPr>
            <a:spLocks noGrp="1" noChangeArrowheads="1"/>
          </p:cNvSpPr>
          <p:nvPr>
            <p:ph idx="1"/>
          </p:nvPr>
        </p:nvSpPr>
        <p:spPr>
          <a:xfrm>
            <a:off x="611560" y="1700808"/>
            <a:ext cx="7920880" cy="4536504"/>
          </a:xfrm>
          <a:extLst/>
        </p:spPr>
        <p:txBody>
          <a:bodyPr>
            <a:normAutofit/>
          </a:bodyPr>
          <a:lstStyle/>
          <a:p>
            <a:pPr marL="0" indent="0" algn="just" fontAlgn="base">
              <a:lnSpc>
                <a:spcPct val="100000"/>
              </a:lnSpc>
              <a:spcAft>
                <a:spcPts val="1200"/>
              </a:spcAft>
              <a:buClr>
                <a:schemeClr val="accent2"/>
              </a:buClr>
              <a:buSzPct val="75000"/>
              <a:buNone/>
              <a:tabLst>
                <a:tab pos="0" algn="l"/>
              </a:tabLst>
              <a:defRPr/>
            </a:pPr>
            <a:r>
              <a:rPr lang="cs-CZ" altLang="cs-CZ" sz="2600" b="1" dirty="0">
                <a:latin typeface="Bookman Old Style" pitchFamily="18" charset="0"/>
              </a:rPr>
              <a:t>Pracovní </a:t>
            </a:r>
            <a:r>
              <a:rPr lang="cs-CZ" altLang="cs-CZ" sz="2600" b="1" dirty="0" smtClean="0">
                <a:latin typeface="Bookman Old Style" pitchFamily="18" charset="0"/>
              </a:rPr>
              <a:t>místo </a:t>
            </a:r>
            <a:r>
              <a:rPr lang="cs-CZ" altLang="cs-CZ" sz="2600" dirty="0">
                <a:latin typeface="Bookman Old Style" pitchFamily="18" charset="0"/>
              </a:rPr>
              <a:t> </a:t>
            </a:r>
            <a:r>
              <a:rPr lang="cs-CZ" altLang="cs-CZ" sz="2600" dirty="0" smtClean="0">
                <a:latin typeface="Bookman Old Style" pitchFamily="18" charset="0"/>
              </a:rPr>
              <a:t>(užší/širší vymezení), zpravidla je označováno jako</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smtClean="0">
                <a:latin typeface="Bookman Old Style" panose="02050604050505020204" pitchFamily="18" charset="0"/>
                <a:ea typeface="Calibri" panose="020F0502020204030204" pitchFamily="34" charset="0"/>
                <a:cs typeface="Calibri" panose="020F0502020204030204" pitchFamily="34" charset="0"/>
              </a:rPr>
              <a:t>místo obsazené pracovníkem,</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smtClean="0">
                <a:latin typeface="Bookman Old Style" panose="02050604050505020204" pitchFamily="18" charset="0"/>
                <a:ea typeface="Calibri" panose="020F0502020204030204" pitchFamily="34" charset="0"/>
                <a:cs typeface="Calibri" panose="020F0502020204030204" pitchFamily="34" charset="0"/>
              </a:rPr>
              <a:t>nejmenší </a:t>
            </a:r>
            <a:r>
              <a:rPr lang="cs-CZ" altLang="cs-CZ" dirty="0">
                <a:latin typeface="Bookman Old Style" panose="02050604050505020204" pitchFamily="18" charset="0"/>
                <a:ea typeface="Calibri" panose="020F0502020204030204" pitchFamily="34" charset="0"/>
                <a:cs typeface="Calibri" panose="020F0502020204030204" pitchFamily="34" charset="0"/>
              </a:rPr>
              <a:t>prvkem organizační struktury, </a:t>
            </a:r>
            <a:endParaRPr lang="cs-CZ" altLang="cs-CZ" dirty="0" smtClean="0">
              <a:latin typeface="Bookman Old Style" panose="02050604050505020204" pitchFamily="18" charset="0"/>
              <a:ea typeface="Calibri" panose="020F0502020204030204" pitchFamily="34" charset="0"/>
              <a:cs typeface="Calibri" panose="020F0502020204030204" pitchFamily="34" charset="0"/>
            </a:endParaRP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dirty="0" smtClean="0">
                <a:latin typeface="Bookman Old Style" panose="02050604050505020204" pitchFamily="18" charset="0"/>
                <a:ea typeface="Calibri" panose="020F0502020204030204" pitchFamily="34" charset="0"/>
                <a:cs typeface="Calibri" panose="020F0502020204030204" pitchFamily="34" charset="0"/>
              </a:rPr>
              <a:t>technologicky </a:t>
            </a:r>
            <a:r>
              <a:rPr lang="cs-CZ" dirty="0">
                <a:latin typeface="Bookman Old Style" panose="02050604050505020204" pitchFamily="18" charset="0"/>
                <a:ea typeface="Calibri" panose="020F0502020204030204" pitchFamily="34" charset="0"/>
                <a:cs typeface="Calibri" panose="020F0502020204030204" pitchFamily="34" charset="0"/>
              </a:rPr>
              <a:t>uspořádaný vymezený </a:t>
            </a:r>
            <a:r>
              <a:rPr lang="cs-CZ" dirty="0" smtClean="0">
                <a:latin typeface="Bookman Old Style" panose="02050604050505020204" pitchFamily="18" charset="0"/>
                <a:ea typeface="Calibri" panose="020F0502020204030204" pitchFamily="34" charset="0"/>
                <a:cs typeface="Calibri" panose="020F0502020204030204" pitchFamily="34" charset="0"/>
              </a:rPr>
              <a:t>prostor…</a:t>
            </a:r>
          </a:p>
          <a:p>
            <a:pPr marL="0" indent="0" algn="just" fontAlgn="base">
              <a:lnSpc>
                <a:spcPct val="110000"/>
              </a:lnSpc>
              <a:spcAft>
                <a:spcPts val="1200"/>
              </a:spcAft>
              <a:buClr>
                <a:schemeClr val="accent2"/>
              </a:buClr>
              <a:buSzPct val="75000"/>
              <a:buNone/>
              <a:tabLst>
                <a:tab pos="0" algn="l"/>
              </a:tabLst>
              <a:defRPr/>
            </a:pPr>
            <a:r>
              <a:rPr lang="cs-CZ" altLang="cs-CZ" sz="2600" b="1" dirty="0">
                <a:latin typeface="Bookman Old Style" pitchFamily="18" charset="0"/>
              </a:rPr>
              <a:t>Charakteristika pracovního místa</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smtClean="0">
                <a:solidFill>
                  <a:schemeClr val="tx2"/>
                </a:solidFill>
                <a:latin typeface="Bookman Old Style" panose="02050604050505020204" pitchFamily="18" charset="0"/>
                <a:ea typeface="Calibri" panose="020F0502020204030204" pitchFamily="34" charset="0"/>
                <a:cs typeface="Calibri" panose="020F0502020204030204" pitchFamily="34" charset="0"/>
              </a:rPr>
              <a:t> </a:t>
            </a:r>
            <a:r>
              <a:rPr lang="cs-CZ" altLang="cs-CZ" dirty="0">
                <a:latin typeface="Bookman Old Style" panose="02050604050505020204" pitchFamily="18" charset="0"/>
                <a:ea typeface="Calibri" panose="020F0502020204030204" pitchFamily="34" charset="0"/>
                <a:cs typeface="Calibri" panose="020F0502020204030204" pitchFamily="34" charset="0"/>
              </a:rPr>
              <a:t>obsah práce,</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 kvalifikace požadovaná pro výkon práce, </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 podněty pro vykonávání </a:t>
            </a:r>
            <a:r>
              <a:rPr lang="cs-CZ" altLang="cs-CZ" dirty="0" smtClean="0">
                <a:latin typeface="Bookman Old Style" panose="02050604050505020204" pitchFamily="18" charset="0"/>
                <a:ea typeface="Calibri" panose="020F0502020204030204" pitchFamily="34" charset="0"/>
                <a:cs typeface="Calibri" panose="020F0502020204030204" pitchFamily="34" charset="0"/>
              </a:rPr>
              <a:t>práce.</a:t>
            </a:r>
            <a:endParaRPr lang="cs-CZ" altLang="cs-CZ" dirty="0">
              <a:latin typeface="Bookman Old Style" panose="02050604050505020204" pitchFamily="18" charset="0"/>
              <a:ea typeface="Calibri" panose="020F0502020204030204" pitchFamily="34" charset="0"/>
              <a:cs typeface="Calibri" panose="020F0502020204030204" pitchFamily="34" charset="0"/>
            </a:endParaRP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endParaRPr lang="cs-CZ" kern="1200" dirty="0" smtClean="0">
              <a:latin typeface="+mj-lt"/>
            </a:endParaRPr>
          </a:p>
        </p:txBody>
      </p:sp>
    </p:spTree>
    <p:extLst>
      <p:ext uri="{BB962C8B-B14F-4D97-AF65-F5344CB8AC3E}">
        <p14:creationId xmlns:p14="http://schemas.microsoft.com/office/powerpoint/2010/main" val="4038734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38320" y="764704"/>
            <a:ext cx="7773987" cy="1131888"/>
          </a:xfrm>
        </p:spPr>
        <p:txBody>
          <a:bodyPr>
            <a:normAutofit/>
          </a:bodyPr>
          <a:lstStyle/>
          <a:p>
            <a:r>
              <a:rPr lang="cs-CZ" altLang="cs-CZ" sz="3200" b="1" dirty="0">
                <a:latin typeface="Bookman Old Style" panose="02050604050505020204" pitchFamily="18" charset="0"/>
              </a:rPr>
              <a:t>1. Analýza práce a vytváření popisu</a:t>
            </a:r>
            <a:endParaRPr lang="cs-CZ" altLang="cs-CZ" sz="3200" b="1" dirty="0" smtClean="0">
              <a:solidFill>
                <a:schemeClr val="tx1"/>
              </a:solidFill>
              <a:latin typeface="Bookman Old Style" panose="02050604050505020204" pitchFamily="18" charset="0"/>
              <a:ea typeface="Calibri" panose="020F0502020204030204" pitchFamily="34" charset="0"/>
              <a:cs typeface="Calibri" panose="020F0502020204030204" pitchFamily="34" charset="0"/>
            </a:endParaRPr>
          </a:p>
        </p:txBody>
      </p:sp>
      <p:sp>
        <p:nvSpPr>
          <p:cNvPr id="11267" name="Rectangle 3"/>
          <p:cNvSpPr txBox="1">
            <a:spLocks noChangeArrowheads="1"/>
          </p:cNvSpPr>
          <p:nvPr/>
        </p:nvSpPr>
        <p:spPr bwMode="auto">
          <a:xfrm>
            <a:off x="726912" y="1896592"/>
            <a:ext cx="7772400" cy="4628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eaLnBrk="0" hangingPunct="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eaLnBrk="0" hangingPunct="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eaLnBrk="0" hangingPunct="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eaLnBrk="0" hangingPunct="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ts val="1000"/>
              </a:spcBef>
              <a:spcAft>
                <a:spcPts val="1200"/>
              </a:spcAft>
              <a:buSzPct val="75000"/>
              <a:buNone/>
              <a:tabLst>
                <a:tab pos="0" algn="l"/>
              </a:tabLst>
              <a:defRPr/>
            </a:pPr>
            <a:r>
              <a:rPr lang="cs-CZ" altLang="cs-CZ" sz="2600" b="1" dirty="0">
                <a:latin typeface="Bookman Old Style" pitchFamily="18" charset="0"/>
                <a:cs typeface="Arial" panose="020B0604020202020204" pitchFamily="34" charset="0"/>
              </a:rPr>
              <a:t>Analýza práce</a:t>
            </a:r>
            <a:r>
              <a:rPr lang="cs-CZ" altLang="cs-CZ" sz="2600" dirty="0">
                <a:latin typeface="Bookman Old Style" pitchFamily="18" charset="0"/>
                <a:cs typeface="Arial" panose="020B0604020202020204" pitchFamily="34" charset="0"/>
              </a:rPr>
              <a:t> proces zjišťování, zaznamenávání, uchovávání a analyzování informací o</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600" dirty="0" smtClean="0">
                <a:solidFill>
                  <a:schemeClr val="tx2"/>
                </a:solidFill>
                <a:latin typeface="Bookman Old Style" panose="02050604050505020204" pitchFamily="18" charset="0"/>
                <a:ea typeface="Calibri" panose="020F0502020204030204" pitchFamily="34" charset="0"/>
                <a:cs typeface="Calibri" panose="020F0502020204030204" pitchFamily="34" charset="0"/>
              </a:rPr>
              <a:t> </a:t>
            </a:r>
            <a:r>
              <a:rPr lang="cs-CZ" altLang="cs-CZ" sz="2400" dirty="0">
                <a:latin typeface="Bookman Old Style" panose="02050604050505020204" pitchFamily="18" charset="0"/>
                <a:ea typeface="Calibri" panose="020F0502020204030204" pitchFamily="34" charset="0"/>
                <a:cs typeface="Calibri" panose="020F0502020204030204" pitchFamily="34" charset="0"/>
              </a:rPr>
              <a:t>úkolech, </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400" dirty="0">
                <a:latin typeface="Bookman Old Style" panose="02050604050505020204" pitchFamily="18" charset="0"/>
                <a:ea typeface="Calibri" panose="020F0502020204030204" pitchFamily="34" charset="0"/>
                <a:cs typeface="Calibri" panose="020F0502020204030204" pitchFamily="34" charset="0"/>
              </a:rPr>
              <a:t> metodách, </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400" dirty="0">
                <a:latin typeface="Bookman Old Style" panose="02050604050505020204" pitchFamily="18" charset="0"/>
                <a:ea typeface="Calibri" panose="020F0502020204030204" pitchFamily="34" charset="0"/>
                <a:cs typeface="Calibri" panose="020F0502020204030204" pitchFamily="34" charset="0"/>
              </a:rPr>
              <a:t> odpovědnosti, </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400" dirty="0">
                <a:latin typeface="Bookman Old Style" panose="02050604050505020204" pitchFamily="18" charset="0"/>
                <a:ea typeface="Calibri" panose="020F0502020204030204" pitchFamily="34" charset="0"/>
                <a:cs typeface="Calibri" panose="020F0502020204030204" pitchFamily="34" charset="0"/>
              </a:rPr>
              <a:t> vazbách na jiná pracovní místa, </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400" dirty="0">
                <a:latin typeface="Bookman Old Style" panose="02050604050505020204" pitchFamily="18" charset="0"/>
                <a:ea typeface="Calibri" panose="020F0502020204030204" pitchFamily="34" charset="0"/>
                <a:cs typeface="Calibri" panose="020F0502020204030204" pitchFamily="34" charset="0"/>
              </a:rPr>
              <a:t> podmínkách za nichž se práce vykonává,</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400" dirty="0">
                <a:latin typeface="Bookman Old Style" panose="02050604050505020204" pitchFamily="18" charset="0"/>
                <a:ea typeface="Calibri" panose="020F0502020204030204" pitchFamily="34" charset="0"/>
                <a:cs typeface="Calibri" panose="020F0502020204030204" pitchFamily="34" charset="0"/>
              </a:rPr>
              <a:t> dalších souvislostech pracovních míst</a:t>
            </a:r>
            <a:r>
              <a:rPr lang="cs-CZ" altLang="cs-CZ" sz="2400" dirty="0" smtClean="0">
                <a:latin typeface="Bookman Old Style" panose="02050604050505020204" pitchFamily="18" charset="0"/>
                <a:ea typeface="Calibri" panose="020F0502020204030204" pitchFamily="34" charset="0"/>
                <a:cs typeface="Calibri" panose="020F0502020204030204" pitchFamily="34" charset="0"/>
              </a:rPr>
              <a:t>.</a:t>
            </a:r>
          </a:p>
          <a:p>
            <a:pPr marL="271462" lvl="1" indent="0" algn="r" defTabSz="542925" eaLnBrk="1" hangingPunct="1">
              <a:lnSpc>
                <a:spcPct val="100000"/>
              </a:lnSpc>
              <a:spcBef>
                <a:spcPts val="500"/>
              </a:spcBef>
              <a:buClr>
                <a:schemeClr val="tx1"/>
              </a:buClr>
              <a:buSzPct val="80000"/>
              <a:buNone/>
              <a:tabLst>
                <a:tab pos="0" algn="l"/>
              </a:tabLst>
              <a:defRPr/>
            </a:pPr>
            <a:r>
              <a:rPr lang="cs-CZ" altLang="cs-CZ" sz="1800" dirty="0" smtClean="0">
                <a:latin typeface="Bookman Old Style" panose="02050604050505020204" pitchFamily="18" charset="0"/>
                <a:ea typeface="Calibri" panose="020F0502020204030204" pitchFamily="34" charset="0"/>
                <a:cs typeface="Calibri" panose="020F0502020204030204" pitchFamily="34" charset="0"/>
              </a:rPr>
              <a:t>(Koubek, 2007, s. 43-44) </a:t>
            </a:r>
            <a:endParaRPr lang="cs-CZ" altLang="cs-CZ" sz="1800" dirty="0">
              <a:latin typeface="Bookman Old Style" panose="020506040505050202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8780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1172" y="764704"/>
            <a:ext cx="7772400" cy="1143000"/>
          </a:xfrm>
        </p:spPr>
        <p:txBody>
          <a:bodyPr>
            <a:normAutofit/>
          </a:bodyPr>
          <a:lstStyle/>
          <a:p>
            <a:r>
              <a:rPr lang="cs-CZ" altLang="cs-CZ" sz="3200" b="1" dirty="0">
                <a:latin typeface="Bookman Old Style" panose="02050604050505020204" pitchFamily="18" charset="0"/>
              </a:rPr>
              <a:t>1. Analýza práce a vytváření popisu</a:t>
            </a:r>
            <a:endParaRPr lang="cs-CZ" altLang="cs-CZ" sz="3200" b="1" dirty="0" smtClean="0">
              <a:solidFill>
                <a:schemeClr val="tx1"/>
              </a:solidFill>
              <a:latin typeface="Bookman Old Style" panose="02050604050505020204" pitchFamily="18" charset="0"/>
              <a:ea typeface="Calibri" panose="020F0502020204030204" pitchFamily="34" charset="0"/>
              <a:cs typeface="Calibri" panose="020F0502020204030204" pitchFamily="34" charset="0"/>
            </a:endParaRPr>
          </a:p>
        </p:txBody>
      </p:sp>
      <p:sp>
        <p:nvSpPr>
          <p:cNvPr id="15363" name="Rectangle 3"/>
          <p:cNvSpPr txBox="1">
            <a:spLocks noChangeArrowheads="1"/>
          </p:cNvSpPr>
          <p:nvPr/>
        </p:nvSpPr>
        <p:spPr bwMode="auto">
          <a:xfrm>
            <a:off x="636588" y="2097088"/>
            <a:ext cx="7943850" cy="3564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eaLnBrk="0" hangingPunct="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eaLnBrk="0" hangingPunct="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eaLnBrk="0" hangingPunct="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eaLnBrk="0" hangingPunct="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buFont typeface="Wingdings" panose="05000000000000000000" pitchFamily="2" charset="2"/>
              <a:buNone/>
            </a:pPr>
            <a:r>
              <a:rPr lang="cs-CZ" altLang="cs-CZ" sz="2800" b="1" dirty="0">
                <a:latin typeface="Bookman Old Style" panose="02050604050505020204" pitchFamily="18" charset="0"/>
                <a:ea typeface="Calibri" panose="020F0502020204030204" pitchFamily="34" charset="0"/>
                <a:cs typeface="Calibri" panose="020F0502020204030204" pitchFamily="34" charset="0"/>
              </a:rPr>
              <a:t>Popis pracovního místa </a:t>
            </a:r>
            <a:r>
              <a:rPr lang="cs-CZ" altLang="cs-CZ" sz="2800" dirty="0">
                <a:latin typeface="Bookman Old Style" panose="02050604050505020204" pitchFamily="18" charset="0"/>
                <a:ea typeface="Calibri" panose="020F0502020204030204" pitchFamily="34" charset="0"/>
                <a:cs typeface="Calibri" panose="020F0502020204030204" pitchFamily="34" charset="0"/>
              </a:rPr>
              <a:t>představuje psaný dokument o různém stupni podrobnosti (obvykle o rozsahu 1 až 2 stran), který shrnuje základní informace o pracovním místě</a:t>
            </a:r>
            <a:r>
              <a:rPr lang="cs-CZ" altLang="cs-CZ" sz="2800" dirty="0" smtClean="0">
                <a:latin typeface="Bookman Old Style" panose="02050604050505020204" pitchFamily="18" charset="0"/>
                <a:ea typeface="Calibri" panose="020F0502020204030204" pitchFamily="34" charset="0"/>
                <a:cs typeface="Calibri" panose="020F0502020204030204" pitchFamily="34" charset="0"/>
              </a:rPr>
              <a:t>.</a:t>
            </a:r>
          </a:p>
          <a:p>
            <a:pPr algn="just" eaLnBrk="1" hangingPunct="1">
              <a:buSzPct val="77000"/>
              <a:buFontTx/>
              <a:buNone/>
            </a:pPr>
            <a:r>
              <a:rPr lang="cs-CZ" altLang="cs-CZ" sz="2800" b="1" dirty="0">
                <a:latin typeface="Bookman Old Style" panose="02050604050505020204" pitchFamily="18" charset="0"/>
                <a:ea typeface="Calibri" panose="020F0502020204030204" pitchFamily="34" charset="0"/>
                <a:cs typeface="Calibri" panose="020F0502020204030204" pitchFamily="34" charset="0"/>
              </a:rPr>
              <a:t>Popis pracovního místa </a:t>
            </a:r>
            <a:r>
              <a:rPr lang="cs-CZ" altLang="cs-CZ" sz="2800" dirty="0">
                <a:latin typeface="Bookman Old Style" panose="02050604050505020204" pitchFamily="18" charset="0"/>
                <a:ea typeface="Calibri" panose="020F0502020204030204" pitchFamily="34" charset="0"/>
                <a:cs typeface="Calibri" panose="020F0502020204030204" pitchFamily="34" charset="0"/>
              </a:rPr>
              <a:t>se skládá </a:t>
            </a:r>
          </a:p>
          <a:p>
            <a:pPr algn="just" eaLnBrk="1" hangingPunct="1">
              <a:buSzPct val="77000"/>
              <a:buFontTx/>
              <a:buNone/>
            </a:pPr>
            <a:endParaRPr lang="cs-CZ" altLang="cs-CZ" sz="1100" dirty="0">
              <a:solidFill>
                <a:schemeClr val="tx2"/>
              </a:solidFill>
              <a:latin typeface="Bookman Old Style" panose="02050604050505020204" pitchFamily="18" charset="0"/>
              <a:ea typeface="Calibri" panose="020F0502020204030204" pitchFamily="34" charset="0"/>
              <a:cs typeface="Calibri" panose="020F0502020204030204" pitchFamily="34" charset="0"/>
            </a:endParaRP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800" dirty="0">
                <a:solidFill>
                  <a:schemeClr val="tx2"/>
                </a:solidFill>
                <a:latin typeface="Bookman Old Style" panose="02050604050505020204" pitchFamily="18" charset="0"/>
                <a:ea typeface="Calibri" panose="020F0502020204030204" pitchFamily="34" charset="0"/>
                <a:cs typeface="Calibri" panose="020F0502020204030204" pitchFamily="34" charset="0"/>
              </a:rPr>
              <a:t> </a:t>
            </a:r>
            <a:r>
              <a:rPr lang="cs-CZ" altLang="cs-CZ" sz="2400" dirty="0">
                <a:latin typeface="Bookman Old Style" panose="02050604050505020204" pitchFamily="18" charset="0"/>
                <a:ea typeface="Calibri" panose="020F0502020204030204" pitchFamily="34" charset="0"/>
                <a:cs typeface="Calibri" panose="020F0502020204030204" pitchFamily="34" charset="0"/>
              </a:rPr>
              <a:t>popisu práce, </a:t>
            </a:r>
          </a:p>
          <a:p>
            <a:pPr marL="628650" lvl="1" indent="-357188" algn="just" defTabSz="542925" eaLnBrk="1" hangingPunct="1">
              <a:lnSpc>
                <a:spcPct val="100000"/>
              </a:lnSpc>
              <a:spcBef>
                <a:spcPts val="500"/>
              </a:spcBef>
              <a:buClr>
                <a:schemeClr val="tx1"/>
              </a:buClr>
              <a:buSzPct val="80000"/>
              <a:buFont typeface="Wingdings" pitchFamily="2" charset="2"/>
              <a:buChar char="q"/>
              <a:tabLst>
                <a:tab pos="0" algn="l"/>
              </a:tabLst>
              <a:defRPr/>
            </a:pPr>
            <a:r>
              <a:rPr lang="cs-CZ" altLang="cs-CZ" sz="2400" dirty="0">
                <a:latin typeface="Bookman Old Style" panose="02050604050505020204" pitchFamily="18" charset="0"/>
                <a:ea typeface="Calibri" panose="020F0502020204030204" pitchFamily="34" charset="0"/>
                <a:cs typeface="Calibri" panose="020F0502020204030204" pitchFamily="34" charset="0"/>
              </a:rPr>
              <a:t>specifikace požadavků na pracovníka. </a:t>
            </a:r>
          </a:p>
          <a:p>
            <a:pPr algn="just" eaLnBrk="1" hangingPunct="1">
              <a:lnSpc>
                <a:spcPct val="90000"/>
              </a:lnSpc>
              <a:buFont typeface="Wingdings" panose="05000000000000000000" pitchFamily="2" charset="2"/>
              <a:buNone/>
            </a:pPr>
            <a:endParaRPr lang="cs-CZ" altLang="cs-CZ" sz="2800" dirty="0">
              <a:latin typeface="Bookman Old Style" panose="020506040505050202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25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755576" y="1916832"/>
            <a:ext cx="7886700" cy="4104456"/>
          </a:xfrm>
        </p:spPr>
        <p:txBody>
          <a:bodyPr>
            <a:normAutofit fontScale="92500" lnSpcReduction="10000"/>
          </a:bodyPr>
          <a:lstStyle/>
          <a:p>
            <a:pPr marL="0" indent="0" algn="just" fontAlgn="base">
              <a:spcBef>
                <a:spcPct val="20000"/>
              </a:spcBef>
              <a:spcAft>
                <a:spcPts val="1200"/>
              </a:spcAft>
              <a:buClr>
                <a:schemeClr val="accent2"/>
              </a:buClr>
              <a:buNone/>
            </a:pPr>
            <a:r>
              <a:rPr lang="cs-CZ" b="1" dirty="0" smtClean="0">
                <a:latin typeface="Bookman Old Style" panose="02050604050505020204" pitchFamily="18" charset="0"/>
                <a:ea typeface="Calibri" panose="020F0502020204030204" pitchFamily="34" charset="0"/>
                <a:cs typeface="Calibri" panose="020F0502020204030204" pitchFamily="34" charset="0"/>
              </a:rPr>
              <a:t>Při vytváření pracovních míst </a:t>
            </a:r>
            <a:r>
              <a:rPr lang="cs-CZ" dirty="0" smtClean="0">
                <a:latin typeface="Bookman Old Style" panose="02050604050505020204" pitchFamily="18" charset="0"/>
                <a:ea typeface="Calibri" panose="020F0502020204030204" pitchFamily="34" charset="0"/>
                <a:cs typeface="Calibri" panose="020F0502020204030204" pitchFamily="34" charset="0"/>
              </a:rPr>
              <a:t>(pracovních úkolů) se rozhoduje </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smtClean="0">
                <a:latin typeface="Bookman Old Style" panose="02050604050505020204" pitchFamily="18" charset="0"/>
                <a:ea typeface="Calibri" panose="020F0502020204030204" pitchFamily="34" charset="0"/>
                <a:cs typeface="Calibri" panose="020F0502020204030204" pitchFamily="34" charset="0"/>
              </a:rPr>
              <a:t>o </a:t>
            </a:r>
            <a:r>
              <a:rPr lang="cs-CZ" altLang="cs-CZ" dirty="0">
                <a:latin typeface="Bookman Old Style" panose="02050604050505020204" pitchFamily="18" charset="0"/>
                <a:ea typeface="Calibri" panose="020F0502020204030204" pitchFamily="34" charset="0"/>
                <a:cs typeface="Calibri" panose="020F0502020204030204" pitchFamily="34" charset="0"/>
              </a:rPr>
              <a:t>činnostech (které činnosti/operace bude uskutečňovat člověk a které budou  svěřeny technickým a technologickým systémům),</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o seskupení činností a jejich přidělení jednotlivým  pracovníkům,</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o vazbách mezi pracovníky  a koordinaci jejich práce,</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smtClean="0">
                <a:latin typeface="Bookman Old Style" panose="02050604050505020204" pitchFamily="18" charset="0"/>
                <a:ea typeface="Calibri" panose="020F0502020204030204" pitchFamily="34" charset="0"/>
                <a:cs typeface="Calibri" panose="020F0502020204030204" pitchFamily="34" charset="0"/>
              </a:rPr>
              <a:t>o odměňování  jednotlivých pracovníků;</a:t>
            </a:r>
          </a:p>
          <a:p>
            <a:pPr marL="271462" lvl="1" indent="0" algn="r" defTabSz="542925" fontAlgn="base">
              <a:lnSpc>
                <a:spcPct val="100000"/>
              </a:lnSpc>
              <a:spcAft>
                <a:spcPct val="0"/>
              </a:spcAft>
              <a:buClr>
                <a:schemeClr val="tx1"/>
              </a:buClr>
              <a:buSzPct val="80000"/>
              <a:buNone/>
              <a:tabLst>
                <a:tab pos="0" algn="l"/>
              </a:tabLst>
              <a:defRPr/>
            </a:pPr>
            <a:r>
              <a:rPr lang="cs-CZ" altLang="cs-CZ" sz="2200" dirty="0">
                <a:latin typeface="Bookman Old Style" panose="02050604050505020204" pitchFamily="18" charset="0"/>
                <a:ea typeface="Calibri" panose="020F0502020204030204" pitchFamily="34" charset="0"/>
                <a:cs typeface="Calibri" panose="020F0502020204030204" pitchFamily="34" charset="0"/>
              </a:rPr>
              <a:t>(Koubek, 2007, s. </a:t>
            </a:r>
            <a:r>
              <a:rPr lang="cs-CZ" altLang="cs-CZ" sz="2200" dirty="0" smtClean="0">
                <a:latin typeface="Bookman Old Style" panose="02050604050505020204" pitchFamily="18" charset="0"/>
                <a:ea typeface="Calibri" panose="020F0502020204030204" pitchFamily="34" charset="0"/>
                <a:cs typeface="Calibri" panose="020F0502020204030204" pitchFamily="34" charset="0"/>
              </a:rPr>
              <a:t>47-48) </a:t>
            </a:r>
            <a:endParaRPr lang="cs-CZ" altLang="cs-CZ" sz="2200" dirty="0">
              <a:latin typeface="Bookman Old Style" panose="02050604050505020204" pitchFamily="18" charset="0"/>
              <a:ea typeface="Calibri" panose="020F0502020204030204" pitchFamily="34" charset="0"/>
              <a:cs typeface="Calibri" panose="020F0502020204030204" pitchFamily="34" charset="0"/>
            </a:endParaRP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endParaRPr lang="cs-CZ" altLang="cs-CZ" dirty="0" smtClean="0">
              <a:latin typeface="Bookman Old Style" panose="02050604050505020204" pitchFamily="18" charset="0"/>
              <a:ea typeface="Calibri" panose="020F0502020204030204" pitchFamily="34" charset="0"/>
              <a:cs typeface="Calibri" panose="020F0502020204030204" pitchFamily="34" charset="0"/>
            </a:endParaRP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endParaRPr lang="cs-CZ" altLang="cs-CZ" dirty="0">
              <a:latin typeface="Bookman Old Style" panose="02050604050505020204" pitchFamily="18" charset="0"/>
              <a:ea typeface="Calibri" panose="020F0502020204030204" pitchFamily="34" charset="0"/>
              <a:cs typeface="Calibri" panose="020F0502020204030204" pitchFamily="34" charset="0"/>
            </a:endParaRPr>
          </a:p>
        </p:txBody>
      </p:sp>
      <p:sp>
        <p:nvSpPr>
          <p:cNvPr id="3" name="Obdélník 1"/>
          <p:cNvSpPr>
            <a:spLocks noChangeArrowheads="1"/>
          </p:cNvSpPr>
          <p:nvPr/>
        </p:nvSpPr>
        <p:spPr bwMode="auto">
          <a:xfrm>
            <a:off x="824110" y="1196752"/>
            <a:ext cx="781816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eaLnBrk="0" hangingPunct="0">
              <a:spcBef>
                <a:spcPct val="20000"/>
              </a:spcBef>
              <a:buClr>
                <a:schemeClr val="accent2"/>
              </a:buClr>
              <a:buFont typeface="Wingdings" pitchFamily="2" charset="2"/>
              <a:defRPr sz="2800">
                <a:solidFill>
                  <a:schemeClr val="tx1"/>
                </a:solidFill>
                <a:latin typeface="Bookman Old Style" pitchFamily="18" charset="0"/>
              </a:defRPr>
            </a:lvl1pPr>
            <a:lvl2pPr marL="742950" indent="-285750" eaLnBrk="0" hangingPunct="0">
              <a:spcBef>
                <a:spcPct val="20000"/>
              </a:spcBef>
              <a:buClr>
                <a:schemeClr val="accent2"/>
              </a:buClr>
              <a:buSzPct val="77000"/>
              <a:buFont typeface="Wingdings" pitchFamily="2" charset="2"/>
              <a:buChar char="q"/>
              <a:defRPr sz="2600">
                <a:solidFill>
                  <a:schemeClr val="tx1"/>
                </a:solidFill>
                <a:latin typeface="Bookman Old Style" pitchFamily="18" charset="0"/>
              </a:defRPr>
            </a:lvl2pPr>
            <a:lvl3pPr marL="1143000" indent="-228600" eaLnBrk="0" hangingPunct="0">
              <a:spcBef>
                <a:spcPct val="20000"/>
              </a:spcBef>
              <a:buClr>
                <a:schemeClr val="accent2"/>
              </a:buClr>
              <a:buSzPct val="66000"/>
              <a:buFont typeface="Wingdings" pitchFamily="2" charset="2"/>
              <a:buChar char="o"/>
              <a:defRPr sz="2300">
                <a:solidFill>
                  <a:schemeClr val="tx1"/>
                </a:solidFill>
                <a:latin typeface="Bookman Old Style" pitchFamily="18"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Bookman Old Style" pitchFamily="18"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Bookman Old Style" pitchFamily="18"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9pPr>
          </a:lstStyle>
          <a:p>
            <a:pPr algn="l" eaLnBrk="1" hangingPunct="1">
              <a:lnSpc>
                <a:spcPct val="90000"/>
              </a:lnSpc>
              <a:spcBef>
                <a:spcPct val="0"/>
              </a:spcBef>
              <a:buClrTx/>
              <a:buNone/>
            </a:pPr>
            <a:r>
              <a:rPr lang="cs-CZ" altLang="cs-CZ" sz="3200" b="1" dirty="0"/>
              <a:t>1. Analýza práce a vytváření popisu</a:t>
            </a:r>
            <a:endParaRPr lang="cs-CZ" altLang="cs-CZ" sz="3200" b="1" dirty="0">
              <a:ea typeface="+mj-ea"/>
              <a:cs typeface="Arial" panose="020B0604020202020204" pitchFamily="34" charset="0"/>
            </a:endParaRPr>
          </a:p>
        </p:txBody>
      </p:sp>
    </p:spTree>
    <p:extLst>
      <p:ext uri="{BB962C8B-B14F-4D97-AF65-F5344CB8AC3E}">
        <p14:creationId xmlns:p14="http://schemas.microsoft.com/office/powerpoint/2010/main" val="411575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620392" y="1844824"/>
            <a:ext cx="7993062" cy="4464050"/>
          </a:xfrm>
        </p:spPr>
        <p:txBody>
          <a:bodyPr>
            <a:normAutofit/>
          </a:bodyPr>
          <a:lstStyle/>
          <a:p>
            <a:pPr marL="0" indent="0" algn="just" fontAlgn="base">
              <a:spcAft>
                <a:spcPts val="1200"/>
              </a:spcAft>
              <a:buClr>
                <a:schemeClr val="accent2"/>
              </a:buClr>
              <a:buSzPct val="75000"/>
              <a:buNone/>
              <a:tabLst>
                <a:tab pos="0" algn="l"/>
              </a:tabLst>
              <a:defRPr/>
            </a:pPr>
            <a:r>
              <a:rPr lang="cs-CZ" altLang="cs-CZ" sz="2600" b="1" dirty="0">
                <a:latin typeface="Bookman Old Style" pitchFamily="18" charset="0"/>
              </a:rPr>
              <a:t>Pomocí organizování </a:t>
            </a:r>
            <a:r>
              <a:rPr lang="cs-CZ" altLang="cs-CZ" sz="2600" dirty="0">
                <a:latin typeface="Bookman Old Style" pitchFamily="18" charset="0"/>
              </a:rPr>
              <a:t>se vytváří hierarchická struktura se vztahy nadřízeností a podřízenosti</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smtClean="0">
                <a:latin typeface="Bookman Old Style" panose="02050604050505020204" pitchFamily="18" charset="0"/>
                <a:ea typeface="Calibri" panose="020F0502020204030204" pitchFamily="34" charset="0"/>
                <a:cs typeface="Calibri" panose="020F0502020204030204" pitchFamily="34" charset="0"/>
              </a:rPr>
              <a:t>možné </a:t>
            </a:r>
            <a:r>
              <a:rPr lang="cs-CZ" altLang="cs-CZ" dirty="0">
                <a:latin typeface="Bookman Old Style" panose="02050604050505020204" pitchFamily="18" charset="0"/>
                <a:ea typeface="Calibri" panose="020F0502020204030204" pitchFamily="34" charset="0"/>
                <a:cs typeface="Calibri" panose="020F0502020204030204" pitchFamily="34" charset="0"/>
              </a:rPr>
              <a:t>zavést formální organizační strukturu, která bude fungovat jako samostatný řídicí systém</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lze zefektivnit vztahy mezi organizačními jednotkami, zaměstnanci,</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dochází zároveň k potlačení svobody </a:t>
            </a:r>
            <a:br>
              <a:rPr lang="cs-CZ" altLang="cs-CZ" dirty="0">
                <a:latin typeface="Bookman Old Style" panose="02050604050505020204" pitchFamily="18" charset="0"/>
                <a:ea typeface="Calibri" panose="020F0502020204030204" pitchFamily="34" charset="0"/>
                <a:cs typeface="Calibri" panose="020F0502020204030204" pitchFamily="34" charset="0"/>
              </a:rPr>
            </a:br>
            <a:r>
              <a:rPr lang="cs-CZ" altLang="cs-CZ" dirty="0">
                <a:latin typeface="Bookman Old Style" panose="02050604050505020204" pitchFamily="18" charset="0"/>
                <a:ea typeface="Calibri" panose="020F0502020204030204" pitchFamily="34" charset="0"/>
                <a:cs typeface="Calibri" panose="020F0502020204030204" pitchFamily="34" charset="0"/>
              </a:rPr>
              <a:t>a volnosti v chování zaměstnanců</a:t>
            </a:r>
            <a:r>
              <a:rPr lang="cs-CZ" altLang="cs-CZ" dirty="0" smtClean="0">
                <a:latin typeface="Bookman Old Style" panose="02050604050505020204" pitchFamily="18" charset="0"/>
                <a:ea typeface="Calibri" panose="020F0502020204030204" pitchFamily="34" charset="0"/>
                <a:cs typeface="Calibri" panose="020F0502020204030204" pitchFamily="34" charset="0"/>
              </a:rPr>
              <a:t>;</a:t>
            </a:r>
          </a:p>
          <a:p>
            <a:pPr marL="271462" lvl="1" indent="0" algn="r" defTabSz="542925" fontAlgn="base">
              <a:lnSpc>
                <a:spcPct val="100000"/>
              </a:lnSpc>
              <a:spcAft>
                <a:spcPct val="0"/>
              </a:spcAft>
              <a:buClr>
                <a:schemeClr val="tx1"/>
              </a:buClr>
              <a:buSzPct val="80000"/>
              <a:buNone/>
              <a:tabLst>
                <a:tab pos="0" algn="l"/>
              </a:tabLst>
              <a:defRPr/>
            </a:pPr>
            <a:r>
              <a:rPr lang="cs-CZ" altLang="cs-CZ" sz="1800" dirty="0" smtClean="0">
                <a:latin typeface="Bookman Old Style" panose="02050604050505020204" pitchFamily="18" charset="0"/>
                <a:ea typeface="Calibri" panose="020F0502020204030204" pitchFamily="34" charset="0"/>
                <a:cs typeface="Calibri" panose="020F0502020204030204" pitchFamily="34" charset="0"/>
              </a:rPr>
              <a:t>(</a:t>
            </a:r>
            <a:r>
              <a:rPr lang="cs-CZ" altLang="cs-CZ" sz="1800" dirty="0" err="1" smtClean="0">
                <a:latin typeface="Bookman Old Style" panose="02050604050505020204" pitchFamily="18" charset="0"/>
                <a:ea typeface="Calibri" panose="020F0502020204030204" pitchFamily="34" charset="0"/>
                <a:cs typeface="Calibri" panose="020F0502020204030204" pitchFamily="34" charset="0"/>
              </a:rPr>
              <a:t>Cejthamr</a:t>
            </a:r>
            <a:r>
              <a:rPr lang="cs-CZ" altLang="cs-CZ" sz="1800" dirty="0" smtClean="0">
                <a:latin typeface="Bookman Old Style" panose="02050604050505020204" pitchFamily="18" charset="0"/>
                <a:ea typeface="Calibri" panose="020F0502020204030204" pitchFamily="34" charset="0"/>
                <a:cs typeface="Calibri" panose="020F0502020204030204" pitchFamily="34" charset="0"/>
              </a:rPr>
              <a:t>, Dědina, 2010, s. </a:t>
            </a:r>
            <a:r>
              <a:rPr lang="cs-CZ" altLang="cs-CZ" sz="1800" dirty="0" smtClean="0">
                <a:latin typeface="Bookman Old Style" panose="02050604050505020204" pitchFamily="18" charset="0"/>
                <a:ea typeface="Calibri" panose="020F0502020204030204" pitchFamily="34" charset="0"/>
                <a:cs typeface="Calibri" panose="020F0502020204030204" pitchFamily="34" charset="0"/>
              </a:rPr>
              <a:t>203-2010)</a:t>
            </a:r>
            <a:endParaRPr lang="cs-CZ" altLang="cs-CZ" sz="1800" dirty="0">
              <a:latin typeface="Bookman Old Style" panose="02050604050505020204" pitchFamily="18" charset="0"/>
              <a:ea typeface="Calibri" panose="020F0502020204030204" pitchFamily="34" charset="0"/>
              <a:cs typeface="Calibri" panose="020F0502020204030204" pitchFamily="34" charset="0"/>
            </a:endParaRPr>
          </a:p>
          <a:p>
            <a:pPr marL="354012" eaLnBrk="1" hangingPunct="1">
              <a:defRPr/>
            </a:pPr>
            <a:endParaRPr lang="cs-CZ" altLang="cs-CZ" sz="2600" dirty="0" smtClean="0"/>
          </a:p>
        </p:txBody>
      </p:sp>
      <p:sp>
        <p:nvSpPr>
          <p:cNvPr id="19459" name="Obdélník 1"/>
          <p:cNvSpPr>
            <a:spLocks noChangeArrowheads="1"/>
          </p:cNvSpPr>
          <p:nvPr/>
        </p:nvSpPr>
        <p:spPr bwMode="auto">
          <a:xfrm>
            <a:off x="380026" y="1124744"/>
            <a:ext cx="8473795" cy="4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eaLnBrk="0" hangingPunct="0">
              <a:spcBef>
                <a:spcPct val="20000"/>
              </a:spcBef>
              <a:buClr>
                <a:schemeClr val="accent2"/>
              </a:buClr>
              <a:buFont typeface="Wingdings" pitchFamily="2" charset="2"/>
              <a:defRPr sz="2800">
                <a:solidFill>
                  <a:schemeClr val="tx1"/>
                </a:solidFill>
                <a:latin typeface="Bookman Old Style" pitchFamily="18" charset="0"/>
              </a:defRPr>
            </a:lvl1pPr>
            <a:lvl2pPr marL="742950" indent="-285750" eaLnBrk="0" hangingPunct="0">
              <a:spcBef>
                <a:spcPct val="20000"/>
              </a:spcBef>
              <a:buClr>
                <a:schemeClr val="accent2"/>
              </a:buClr>
              <a:buSzPct val="77000"/>
              <a:buFont typeface="Wingdings" pitchFamily="2" charset="2"/>
              <a:buChar char="q"/>
              <a:defRPr sz="2600">
                <a:solidFill>
                  <a:schemeClr val="tx1"/>
                </a:solidFill>
                <a:latin typeface="Bookman Old Style" pitchFamily="18" charset="0"/>
              </a:defRPr>
            </a:lvl2pPr>
            <a:lvl3pPr marL="1143000" indent="-228600" eaLnBrk="0" hangingPunct="0">
              <a:spcBef>
                <a:spcPct val="20000"/>
              </a:spcBef>
              <a:buClr>
                <a:schemeClr val="accent2"/>
              </a:buClr>
              <a:buSzPct val="66000"/>
              <a:buFont typeface="Wingdings" pitchFamily="2" charset="2"/>
              <a:buChar char="o"/>
              <a:defRPr sz="2300">
                <a:solidFill>
                  <a:schemeClr val="tx1"/>
                </a:solidFill>
                <a:latin typeface="Bookman Old Style" pitchFamily="18"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Bookman Old Style" pitchFamily="18"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Bookman Old Style" pitchFamily="18"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9pPr>
          </a:lstStyle>
          <a:p>
            <a:pPr eaLnBrk="1" hangingPunct="1">
              <a:spcBef>
                <a:spcPts val="300"/>
              </a:spcBef>
              <a:buClr>
                <a:schemeClr val="tx1"/>
              </a:buClr>
              <a:buNone/>
              <a:defRPr/>
            </a:pPr>
            <a:r>
              <a:rPr lang="cs-CZ" sz="3200" b="1" dirty="0"/>
              <a:t>2. Organizování, organizační </a:t>
            </a:r>
            <a:r>
              <a:rPr lang="cs-CZ" sz="3200" b="1" dirty="0" smtClean="0"/>
              <a:t>struktura</a:t>
            </a:r>
            <a:endParaRPr lang="cs-CZ" sz="3200" b="1" dirty="0"/>
          </a:p>
        </p:txBody>
      </p:sp>
    </p:spTree>
    <p:extLst>
      <p:ext uri="{BB962C8B-B14F-4D97-AF65-F5344CB8AC3E}">
        <p14:creationId xmlns:p14="http://schemas.microsoft.com/office/powerpoint/2010/main" val="218175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552136" y="1988840"/>
            <a:ext cx="7993062" cy="3888432"/>
          </a:xfrm>
        </p:spPr>
        <p:txBody>
          <a:bodyPr/>
          <a:lstStyle/>
          <a:p>
            <a:pPr marL="0" indent="0" algn="just" fontAlgn="base">
              <a:spcAft>
                <a:spcPts val="1200"/>
              </a:spcAft>
              <a:buClr>
                <a:schemeClr val="accent2"/>
              </a:buClr>
              <a:buSzPct val="75000"/>
              <a:buNone/>
              <a:tabLst>
                <a:tab pos="0" algn="l"/>
              </a:tabLst>
              <a:defRPr/>
            </a:pPr>
            <a:r>
              <a:rPr lang="cs-CZ" altLang="cs-CZ" sz="2600" b="1" dirty="0">
                <a:latin typeface="Bookman Old Style" pitchFamily="18" charset="0"/>
              </a:rPr>
              <a:t>Organizační struktura </a:t>
            </a:r>
            <a:r>
              <a:rPr lang="cs-CZ" altLang="cs-CZ" sz="2600" dirty="0" smtClean="0">
                <a:latin typeface="Bookman Old Style" pitchFamily="18" charset="0"/>
              </a:rPr>
              <a:t>vyjadřuje</a:t>
            </a:r>
            <a:endParaRPr lang="cs-CZ" altLang="cs-CZ" sz="1200" dirty="0" smtClean="0"/>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formu zajištění procesů sdružování činností i lidí,</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odpovídá potřebě koordinovat činnost dílčích kolektivů při zajišťování cílů firmy,</a:t>
            </a:r>
          </a:p>
          <a:p>
            <a:pPr marL="628650" lvl="1" indent="-357188" algn="just" defTabSz="542925" fontAlgn="base">
              <a:lnSpc>
                <a:spcPct val="100000"/>
              </a:lnSpc>
              <a:spcAft>
                <a:spcPct val="0"/>
              </a:spcAft>
              <a:buClr>
                <a:schemeClr val="tx1"/>
              </a:buClr>
              <a:buSzPct val="80000"/>
              <a:buFont typeface="Wingdings" pitchFamily="2" charset="2"/>
              <a:buChar char="q"/>
              <a:tabLst>
                <a:tab pos="0" algn="l"/>
              </a:tabLst>
              <a:defRPr/>
            </a:pPr>
            <a:r>
              <a:rPr lang="cs-CZ" altLang="cs-CZ" dirty="0">
                <a:latin typeface="Bookman Old Style" panose="02050604050505020204" pitchFamily="18" charset="0"/>
                <a:ea typeface="Calibri" panose="020F0502020204030204" pitchFamily="34" charset="0"/>
                <a:cs typeface="Calibri" panose="020F0502020204030204" pitchFamily="34" charset="0"/>
              </a:rPr>
              <a:t>vytváří podmínky pro spokojenost zaměstnanců a jejich motivaci;</a:t>
            </a:r>
          </a:p>
          <a:p>
            <a:pPr marL="271462" lvl="1" indent="0" algn="r" defTabSz="542925" fontAlgn="base">
              <a:lnSpc>
                <a:spcPct val="100000"/>
              </a:lnSpc>
              <a:spcAft>
                <a:spcPct val="0"/>
              </a:spcAft>
              <a:buClr>
                <a:schemeClr val="tx1"/>
              </a:buClr>
              <a:buSzPct val="80000"/>
              <a:buNone/>
              <a:tabLst>
                <a:tab pos="0" algn="l"/>
              </a:tabLst>
              <a:defRPr/>
            </a:pPr>
            <a:r>
              <a:rPr lang="cs-CZ" altLang="cs-CZ" sz="1800" dirty="0">
                <a:latin typeface="Bookman Old Style" panose="02050604050505020204" pitchFamily="18" charset="0"/>
                <a:ea typeface="Calibri" panose="020F0502020204030204" pitchFamily="34" charset="0"/>
                <a:cs typeface="Calibri" panose="020F0502020204030204" pitchFamily="34" charset="0"/>
              </a:rPr>
              <a:t>(</a:t>
            </a:r>
            <a:r>
              <a:rPr lang="cs-CZ" altLang="cs-CZ" sz="1800" dirty="0" err="1" smtClean="0">
                <a:latin typeface="Bookman Old Style" panose="02050604050505020204" pitchFamily="18" charset="0"/>
                <a:ea typeface="Calibri" panose="020F0502020204030204" pitchFamily="34" charset="0"/>
                <a:cs typeface="Calibri" panose="020F0502020204030204" pitchFamily="34" charset="0"/>
              </a:rPr>
              <a:t>Cejthamr</a:t>
            </a:r>
            <a:r>
              <a:rPr lang="cs-CZ" altLang="cs-CZ" sz="1800" dirty="0" smtClean="0">
                <a:latin typeface="Bookman Old Style" panose="02050604050505020204" pitchFamily="18" charset="0"/>
                <a:ea typeface="Calibri" panose="020F0502020204030204" pitchFamily="34" charset="0"/>
                <a:cs typeface="Calibri" panose="020F0502020204030204" pitchFamily="34" charset="0"/>
              </a:rPr>
              <a:t>, </a:t>
            </a:r>
            <a:r>
              <a:rPr lang="cs-CZ" altLang="cs-CZ" sz="1800" dirty="0">
                <a:latin typeface="Bookman Old Style" panose="02050604050505020204" pitchFamily="18" charset="0"/>
                <a:ea typeface="Calibri" panose="020F0502020204030204" pitchFamily="34" charset="0"/>
                <a:cs typeface="Calibri" panose="020F0502020204030204" pitchFamily="34" charset="0"/>
              </a:rPr>
              <a:t>Dědina, 2010, s. </a:t>
            </a:r>
            <a:r>
              <a:rPr lang="cs-CZ" altLang="cs-CZ" sz="1800" dirty="0" smtClean="0">
                <a:latin typeface="Bookman Old Style" panose="02050604050505020204" pitchFamily="18" charset="0"/>
                <a:ea typeface="Calibri" panose="020F0502020204030204" pitchFamily="34" charset="0"/>
                <a:cs typeface="Calibri" panose="020F0502020204030204" pitchFamily="34" charset="0"/>
              </a:rPr>
              <a:t>19-25)</a:t>
            </a:r>
            <a:endParaRPr lang="cs-CZ" altLang="cs-CZ" sz="1800" dirty="0">
              <a:latin typeface="Bookman Old Style" panose="02050604050505020204" pitchFamily="18" charset="0"/>
              <a:ea typeface="Calibri" panose="020F0502020204030204" pitchFamily="34" charset="0"/>
              <a:cs typeface="Calibri" panose="020F0502020204030204" pitchFamily="34" charset="0"/>
            </a:endParaRPr>
          </a:p>
          <a:p>
            <a:pPr marL="354012">
              <a:defRPr/>
            </a:pPr>
            <a:endParaRPr lang="cs-CZ" altLang="cs-CZ" sz="2600" dirty="0"/>
          </a:p>
          <a:p>
            <a:pPr marL="354012" indent="0" eaLnBrk="1" hangingPunct="1">
              <a:buNone/>
              <a:defRPr/>
            </a:pPr>
            <a:endParaRPr lang="cs-CZ" altLang="cs-CZ" sz="2600" dirty="0" smtClean="0"/>
          </a:p>
          <a:p>
            <a:pPr marL="901700" indent="-547688" eaLnBrk="1" hangingPunct="1">
              <a:buFont typeface="Wingdings" pitchFamily="2" charset="2"/>
              <a:buChar char="q"/>
              <a:defRPr/>
            </a:pPr>
            <a:endParaRPr lang="cs-CZ" altLang="cs-CZ" sz="2600" dirty="0"/>
          </a:p>
        </p:txBody>
      </p:sp>
      <p:sp>
        <p:nvSpPr>
          <p:cNvPr id="4" name="Obdélník 1"/>
          <p:cNvSpPr>
            <a:spLocks noChangeArrowheads="1"/>
          </p:cNvSpPr>
          <p:nvPr/>
        </p:nvSpPr>
        <p:spPr bwMode="auto">
          <a:xfrm>
            <a:off x="552136" y="1196752"/>
            <a:ext cx="8473795" cy="4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eaLnBrk="0" hangingPunct="0">
              <a:spcBef>
                <a:spcPct val="20000"/>
              </a:spcBef>
              <a:buClr>
                <a:schemeClr val="accent2"/>
              </a:buClr>
              <a:buFont typeface="Wingdings" pitchFamily="2" charset="2"/>
              <a:defRPr sz="2800">
                <a:solidFill>
                  <a:schemeClr val="tx1"/>
                </a:solidFill>
                <a:latin typeface="Bookman Old Style" pitchFamily="18" charset="0"/>
              </a:defRPr>
            </a:lvl1pPr>
            <a:lvl2pPr marL="742950" indent="-285750" eaLnBrk="0" hangingPunct="0">
              <a:spcBef>
                <a:spcPct val="20000"/>
              </a:spcBef>
              <a:buClr>
                <a:schemeClr val="accent2"/>
              </a:buClr>
              <a:buSzPct val="77000"/>
              <a:buFont typeface="Wingdings" pitchFamily="2" charset="2"/>
              <a:buChar char="q"/>
              <a:defRPr sz="2600">
                <a:solidFill>
                  <a:schemeClr val="tx1"/>
                </a:solidFill>
                <a:latin typeface="Bookman Old Style" pitchFamily="18" charset="0"/>
              </a:defRPr>
            </a:lvl2pPr>
            <a:lvl3pPr marL="1143000" indent="-228600" eaLnBrk="0" hangingPunct="0">
              <a:spcBef>
                <a:spcPct val="20000"/>
              </a:spcBef>
              <a:buClr>
                <a:schemeClr val="accent2"/>
              </a:buClr>
              <a:buSzPct val="66000"/>
              <a:buFont typeface="Wingdings" pitchFamily="2" charset="2"/>
              <a:buChar char="o"/>
              <a:defRPr sz="2300">
                <a:solidFill>
                  <a:schemeClr val="tx1"/>
                </a:solidFill>
                <a:latin typeface="Bookman Old Style" pitchFamily="18"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Bookman Old Style" pitchFamily="18"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Bookman Old Style" pitchFamily="18"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Bookman Old Style" pitchFamily="18" charset="0"/>
              </a:defRPr>
            </a:lvl9pPr>
          </a:lstStyle>
          <a:p>
            <a:pPr eaLnBrk="1" hangingPunct="1">
              <a:spcBef>
                <a:spcPts val="300"/>
              </a:spcBef>
              <a:buClr>
                <a:schemeClr val="tx1"/>
              </a:buClr>
              <a:buNone/>
              <a:defRPr/>
            </a:pPr>
            <a:r>
              <a:rPr lang="cs-CZ" sz="3200" b="1" dirty="0" smtClean="0"/>
              <a:t>2. Organizování</a:t>
            </a:r>
            <a:r>
              <a:rPr lang="cs-CZ" sz="3200" b="1" dirty="0"/>
              <a:t>, organizační struktura</a:t>
            </a:r>
          </a:p>
        </p:txBody>
      </p:sp>
    </p:spTree>
    <p:extLst>
      <p:ext uri="{BB962C8B-B14F-4D97-AF65-F5344CB8AC3E}">
        <p14:creationId xmlns:p14="http://schemas.microsoft.com/office/powerpoint/2010/main" val="1072102598"/>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VL">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VL" id="{5DAF4878-94D7-4E1B-9759-7CA18E9B4D8D}" vid="{F01E29CE-A5E6-452E-B569-CEAF2289F71C}"/>
    </a:ext>
  </a:ext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1974</TotalTime>
  <Words>783</Words>
  <Application>Microsoft Office PowerPoint</Application>
  <PresentationFormat>Předvádění na obrazovce (4:3)</PresentationFormat>
  <Paragraphs>74</Paragraphs>
  <Slides>11</Slides>
  <Notes>9</Notes>
  <HiddenSlides>0</HiddenSlides>
  <MMClips>0</MMClips>
  <ScaleCrop>false</ScaleCrop>
  <HeadingPairs>
    <vt:vector size="6" baseType="variant">
      <vt:variant>
        <vt:lpstr>Použitá písma</vt:lpstr>
      </vt:variant>
      <vt:variant>
        <vt:i4>8</vt:i4>
      </vt:variant>
      <vt:variant>
        <vt:lpstr>Motiv</vt:lpstr>
      </vt:variant>
      <vt:variant>
        <vt:i4>2</vt:i4>
      </vt:variant>
      <vt:variant>
        <vt:lpstr>Nadpisy snímků</vt:lpstr>
      </vt:variant>
      <vt:variant>
        <vt:i4>11</vt:i4>
      </vt:variant>
    </vt:vector>
  </HeadingPairs>
  <TitlesOfParts>
    <vt:vector size="21" baseType="lpstr">
      <vt:lpstr>Angsana New</vt:lpstr>
      <vt:lpstr>Arial</vt:lpstr>
      <vt:lpstr>Bookman Old Style</vt:lpstr>
      <vt:lpstr>Calibri</vt:lpstr>
      <vt:lpstr>Calibri Light</vt:lpstr>
      <vt:lpstr>Times New Roman</vt:lpstr>
      <vt:lpstr>Verdana</vt:lpstr>
      <vt:lpstr>Wingdings</vt:lpstr>
      <vt:lpstr>Profil</vt:lpstr>
      <vt:lpstr>FVL</vt:lpstr>
      <vt:lpstr>ANALÝZA A VYTVÁŘENÍ PRACOVNÍCH MÍST  A TVORBA ORGANIZAČNÍCH STRUKTUR</vt:lpstr>
      <vt:lpstr>Literatura</vt:lpstr>
      <vt:lpstr>Osnova</vt:lpstr>
      <vt:lpstr>1. Analýza práce a vytváření popisu</vt:lpstr>
      <vt:lpstr>1. Analýza práce a vytváření popisu</vt:lpstr>
      <vt:lpstr>1. Analýza práce a vytváření popisu</vt:lpstr>
      <vt:lpstr>Prezentace aplikace PowerPoint</vt:lpstr>
      <vt:lpstr>Prezentace aplikace PowerPoint</vt:lpstr>
      <vt:lpstr>Prezentace aplikace PowerPoint</vt:lpstr>
      <vt:lpstr>Prezentace aplikace PowerPoint</vt:lpstr>
      <vt:lpstr>Děkuji za pozornost. </vt:lpstr>
    </vt:vector>
  </TitlesOfParts>
  <Company>Univerzita obrany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v systému řízení podniku</dc:title>
  <dc:creator>Kubinyi Lubomir</dc:creator>
  <cp:lastModifiedBy>Kubínyi Ľubomír</cp:lastModifiedBy>
  <cp:revision>220</cp:revision>
  <cp:lastPrinted>2017-09-26T05:09:18Z</cp:lastPrinted>
  <dcterms:created xsi:type="dcterms:W3CDTF">2009-02-23T09:59:53Z</dcterms:created>
  <dcterms:modified xsi:type="dcterms:W3CDTF">2018-07-30T05:32:04Z</dcterms:modified>
</cp:coreProperties>
</file>