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829" autoAdjust="0"/>
  </p:normalViewPr>
  <p:slideViewPr>
    <p:cSldViewPr snapToGrid="0">
      <p:cViewPr varScale="1">
        <p:scale>
          <a:sx n="115" d="100"/>
          <a:sy n="115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A67B6-A71C-45B3-85BE-423E3E33AB32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A909E42-2D0E-4FFC-BF66-5235A50606BB}">
      <dgm:prSet phldrT="[Text]"/>
      <dgm:spPr/>
      <dgm:t>
        <a:bodyPr/>
        <a:lstStyle/>
        <a:p>
          <a:r>
            <a:rPr lang="cs-CZ" dirty="0" smtClean="0"/>
            <a:t>PODNIKOVÁ LOGISTIKA</a:t>
          </a:r>
          <a:endParaRPr lang="cs-CZ" dirty="0"/>
        </a:p>
      </dgm:t>
    </dgm:pt>
    <dgm:pt modelId="{EF70ABF9-9CAB-48C2-9DAE-FEFEAE8B0239}" type="parTrans" cxnId="{01C2A7E5-1206-4142-A8A5-9A3BDBF614FF}">
      <dgm:prSet/>
      <dgm:spPr/>
      <dgm:t>
        <a:bodyPr/>
        <a:lstStyle/>
        <a:p>
          <a:endParaRPr lang="cs-CZ"/>
        </a:p>
      </dgm:t>
    </dgm:pt>
    <dgm:pt modelId="{38088440-84CC-414C-871D-B1CC76FE0F69}" type="sibTrans" cxnId="{01C2A7E5-1206-4142-A8A5-9A3BDBF614FF}">
      <dgm:prSet/>
      <dgm:spPr/>
      <dgm:t>
        <a:bodyPr/>
        <a:lstStyle/>
        <a:p>
          <a:endParaRPr lang="cs-CZ"/>
        </a:p>
      </dgm:t>
    </dgm:pt>
    <dgm:pt modelId="{5936EB78-2068-4268-BE09-BEC7895947CF}">
      <dgm:prSet phldrT="[Text]"/>
      <dgm:spPr/>
      <dgm:t>
        <a:bodyPr/>
        <a:lstStyle/>
        <a:p>
          <a:r>
            <a:rPr lang="cs-CZ" b="1" dirty="0" smtClean="0"/>
            <a:t>ZÁSOBOVACÍ LOGISTIKA</a:t>
          </a:r>
          <a:endParaRPr lang="cs-CZ" b="1" dirty="0"/>
        </a:p>
      </dgm:t>
    </dgm:pt>
    <dgm:pt modelId="{EAD3A10A-2C38-44EF-9E48-96C3DFCDC786}" type="parTrans" cxnId="{BFE0F009-2739-4F4D-84EF-F7EC1E524E11}">
      <dgm:prSet/>
      <dgm:spPr/>
      <dgm:t>
        <a:bodyPr/>
        <a:lstStyle/>
        <a:p>
          <a:endParaRPr lang="cs-CZ"/>
        </a:p>
      </dgm:t>
    </dgm:pt>
    <dgm:pt modelId="{EE745CF9-A97C-45CE-ABC7-2BCACAFA8C18}" type="sibTrans" cxnId="{BFE0F009-2739-4F4D-84EF-F7EC1E524E11}">
      <dgm:prSet/>
      <dgm:spPr/>
      <dgm:t>
        <a:bodyPr/>
        <a:lstStyle/>
        <a:p>
          <a:endParaRPr lang="cs-CZ"/>
        </a:p>
      </dgm:t>
    </dgm:pt>
    <dgm:pt modelId="{19E2078A-3EEE-484D-8969-7D7AE8E470BF}">
      <dgm:prSet phldrT="[Text]"/>
      <dgm:spPr/>
      <dgm:t>
        <a:bodyPr/>
        <a:lstStyle/>
        <a:p>
          <a:r>
            <a:rPr lang="cs-CZ" dirty="0" smtClean="0"/>
            <a:t>NÁKUP</a:t>
          </a:r>
          <a:endParaRPr lang="cs-CZ" dirty="0"/>
        </a:p>
      </dgm:t>
    </dgm:pt>
    <dgm:pt modelId="{08F837F9-1ACA-4207-875D-ACF06DC13571}" type="parTrans" cxnId="{234952EE-11F6-4046-AAE9-08CF44190F71}">
      <dgm:prSet/>
      <dgm:spPr/>
      <dgm:t>
        <a:bodyPr/>
        <a:lstStyle/>
        <a:p>
          <a:endParaRPr lang="cs-CZ"/>
        </a:p>
      </dgm:t>
    </dgm:pt>
    <dgm:pt modelId="{55E83D98-BA4B-4655-8068-1E08F5B6D197}" type="sibTrans" cxnId="{234952EE-11F6-4046-AAE9-08CF44190F71}">
      <dgm:prSet/>
      <dgm:spPr/>
      <dgm:t>
        <a:bodyPr/>
        <a:lstStyle/>
        <a:p>
          <a:endParaRPr lang="cs-CZ"/>
        </a:p>
      </dgm:t>
    </dgm:pt>
    <dgm:pt modelId="{F6945F9D-5BDC-4812-8231-6983F772D3B0}">
      <dgm:prSet phldrT="[Text]"/>
      <dgm:spPr/>
      <dgm:t>
        <a:bodyPr/>
        <a:lstStyle/>
        <a:p>
          <a:r>
            <a:rPr lang="cs-CZ" dirty="0" smtClean="0"/>
            <a:t>ŘÍZENÍ ZÁSOB</a:t>
          </a:r>
          <a:endParaRPr lang="cs-CZ" dirty="0"/>
        </a:p>
      </dgm:t>
    </dgm:pt>
    <dgm:pt modelId="{A0E92775-FC4F-4FE7-9C3E-79B346A94388}" type="parTrans" cxnId="{04B3DBBF-8EB6-4695-AF70-5B5ADC8CBD08}">
      <dgm:prSet/>
      <dgm:spPr/>
      <dgm:t>
        <a:bodyPr/>
        <a:lstStyle/>
        <a:p>
          <a:endParaRPr lang="cs-CZ"/>
        </a:p>
      </dgm:t>
    </dgm:pt>
    <dgm:pt modelId="{C9C424A6-4BF1-469D-9F57-C30BD143752E}" type="sibTrans" cxnId="{04B3DBBF-8EB6-4695-AF70-5B5ADC8CBD08}">
      <dgm:prSet/>
      <dgm:spPr/>
      <dgm:t>
        <a:bodyPr/>
        <a:lstStyle/>
        <a:p>
          <a:endParaRPr lang="cs-CZ"/>
        </a:p>
      </dgm:t>
    </dgm:pt>
    <dgm:pt modelId="{5FA8FB89-67FD-461A-9577-9FB9724D312B}">
      <dgm:prSet phldrT="[Text]"/>
      <dgm:spPr/>
      <dgm:t>
        <a:bodyPr/>
        <a:lstStyle/>
        <a:p>
          <a:r>
            <a:rPr lang="cs-CZ" dirty="0" smtClean="0"/>
            <a:t>VÝROBNÍ LOGISTIKA</a:t>
          </a:r>
          <a:endParaRPr lang="cs-CZ" dirty="0"/>
        </a:p>
      </dgm:t>
    </dgm:pt>
    <dgm:pt modelId="{DF4EF0D3-F3B6-4451-8CA8-B0B9F31AEF3C}" type="parTrans" cxnId="{A16D8B52-A00B-40C2-8FAC-8A5DAE450B0D}">
      <dgm:prSet/>
      <dgm:spPr/>
      <dgm:t>
        <a:bodyPr/>
        <a:lstStyle/>
        <a:p>
          <a:endParaRPr lang="cs-CZ"/>
        </a:p>
      </dgm:t>
    </dgm:pt>
    <dgm:pt modelId="{435ABD19-B9C4-4D8C-8627-57FEA9C307AC}" type="sibTrans" cxnId="{A16D8B52-A00B-40C2-8FAC-8A5DAE450B0D}">
      <dgm:prSet/>
      <dgm:spPr/>
      <dgm:t>
        <a:bodyPr/>
        <a:lstStyle/>
        <a:p>
          <a:endParaRPr lang="cs-CZ"/>
        </a:p>
      </dgm:t>
    </dgm:pt>
    <dgm:pt modelId="{0F88963F-6CE3-4E69-9536-9D43A871E033}">
      <dgm:prSet/>
      <dgm:spPr/>
      <dgm:t>
        <a:bodyPr/>
        <a:lstStyle/>
        <a:p>
          <a:r>
            <a:rPr lang="cs-CZ" dirty="0" smtClean="0"/>
            <a:t>DISTRIBUČNÍ LOGISTIKA</a:t>
          </a:r>
          <a:endParaRPr lang="cs-CZ" dirty="0"/>
        </a:p>
      </dgm:t>
    </dgm:pt>
    <dgm:pt modelId="{F8DCF399-8DF3-4C83-8B23-9ADAAF5593BD}" type="parTrans" cxnId="{7E030796-7323-4A3C-8501-07D0821F51FE}">
      <dgm:prSet/>
      <dgm:spPr/>
      <dgm:t>
        <a:bodyPr/>
        <a:lstStyle/>
        <a:p>
          <a:endParaRPr lang="cs-CZ"/>
        </a:p>
      </dgm:t>
    </dgm:pt>
    <dgm:pt modelId="{C357F9CC-E6AA-49BF-99F9-1E95C0ED9F4D}" type="sibTrans" cxnId="{7E030796-7323-4A3C-8501-07D0821F51FE}">
      <dgm:prSet/>
      <dgm:spPr/>
      <dgm:t>
        <a:bodyPr/>
        <a:lstStyle/>
        <a:p>
          <a:endParaRPr lang="cs-CZ"/>
        </a:p>
      </dgm:t>
    </dgm:pt>
    <dgm:pt modelId="{BDDF8948-AD0D-4B16-98FA-94BD3A22872B}" type="pres">
      <dgm:prSet presAssocID="{CFEA67B6-A71C-45B3-85BE-423E3E33AB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8CDADD9-8952-4EA4-9BC0-E9C5A948019C}" type="pres">
      <dgm:prSet presAssocID="{7A909E42-2D0E-4FFC-BF66-5235A50606BB}" presName="hierRoot1" presStyleCnt="0"/>
      <dgm:spPr/>
    </dgm:pt>
    <dgm:pt modelId="{DD9FAD32-88F1-4538-A890-561166693262}" type="pres">
      <dgm:prSet presAssocID="{7A909E42-2D0E-4FFC-BF66-5235A50606BB}" presName="composite" presStyleCnt="0"/>
      <dgm:spPr/>
    </dgm:pt>
    <dgm:pt modelId="{05D9C669-92C8-42B3-A292-2A80A6851089}" type="pres">
      <dgm:prSet presAssocID="{7A909E42-2D0E-4FFC-BF66-5235A50606BB}" presName="background" presStyleLbl="node0" presStyleIdx="0" presStyleCnt="1"/>
      <dgm:spPr/>
    </dgm:pt>
    <dgm:pt modelId="{26F58AD6-94FC-492A-BF72-AC6838ADC2A5}" type="pres">
      <dgm:prSet presAssocID="{7A909E42-2D0E-4FFC-BF66-5235A50606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860501-9B06-407A-B9D5-28DB783EF66F}" type="pres">
      <dgm:prSet presAssocID="{7A909E42-2D0E-4FFC-BF66-5235A50606BB}" presName="hierChild2" presStyleCnt="0"/>
      <dgm:spPr/>
    </dgm:pt>
    <dgm:pt modelId="{640FA119-7349-486F-B059-E70C25288254}" type="pres">
      <dgm:prSet presAssocID="{EAD3A10A-2C38-44EF-9E48-96C3DFCDC786}" presName="Name10" presStyleLbl="parChTrans1D2" presStyleIdx="0" presStyleCnt="3"/>
      <dgm:spPr/>
      <dgm:t>
        <a:bodyPr/>
        <a:lstStyle/>
        <a:p>
          <a:endParaRPr lang="cs-CZ"/>
        </a:p>
      </dgm:t>
    </dgm:pt>
    <dgm:pt modelId="{81F7C8D0-0447-497F-BAE9-AAD48A34E05B}" type="pres">
      <dgm:prSet presAssocID="{5936EB78-2068-4268-BE09-BEC7895947CF}" presName="hierRoot2" presStyleCnt="0"/>
      <dgm:spPr/>
    </dgm:pt>
    <dgm:pt modelId="{94F88B51-13BD-42C6-988E-6EE81BFB54AD}" type="pres">
      <dgm:prSet presAssocID="{5936EB78-2068-4268-BE09-BEC7895947CF}" presName="composite2" presStyleCnt="0"/>
      <dgm:spPr/>
    </dgm:pt>
    <dgm:pt modelId="{A93EE500-97B6-469E-A213-275B5D1C4B3E}" type="pres">
      <dgm:prSet presAssocID="{5936EB78-2068-4268-BE09-BEC7895947CF}" presName="background2" presStyleLbl="node2" presStyleIdx="0" presStyleCnt="3"/>
      <dgm:spPr/>
    </dgm:pt>
    <dgm:pt modelId="{049E4575-80B7-4645-B46E-16CFD3FE4919}" type="pres">
      <dgm:prSet presAssocID="{5936EB78-2068-4268-BE09-BEC7895947C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09FDE0-372F-488F-A496-060235ABDC63}" type="pres">
      <dgm:prSet presAssocID="{5936EB78-2068-4268-BE09-BEC7895947CF}" presName="hierChild3" presStyleCnt="0"/>
      <dgm:spPr/>
    </dgm:pt>
    <dgm:pt modelId="{06F3B0F6-7B73-4402-B407-FEA2E037536F}" type="pres">
      <dgm:prSet presAssocID="{08F837F9-1ACA-4207-875D-ACF06DC13571}" presName="Name17" presStyleLbl="parChTrans1D3" presStyleIdx="0" presStyleCnt="2"/>
      <dgm:spPr/>
      <dgm:t>
        <a:bodyPr/>
        <a:lstStyle/>
        <a:p>
          <a:endParaRPr lang="cs-CZ"/>
        </a:p>
      </dgm:t>
    </dgm:pt>
    <dgm:pt modelId="{BA8ED2EA-325E-411E-9FB8-237B03C6EDB3}" type="pres">
      <dgm:prSet presAssocID="{19E2078A-3EEE-484D-8969-7D7AE8E470BF}" presName="hierRoot3" presStyleCnt="0"/>
      <dgm:spPr/>
    </dgm:pt>
    <dgm:pt modelId="{92767670-C732-44DF-9DAD-0621F0FD4919}" type="pres">
      <dgm:prSet presAssocID="{19E2078A-3EEE-484D-8969-7D7AE8E470BF}" presName="composite3" presStyleCnt="0"/>
      <dgm:spPr/>
    </dgm:pt>
    <dgm:pt modelId="{7D9E84E2-452B-4DF0-A055-001F93AB4B14}" type="pres">
      <dgm:prSet presAssocID="{19E2078A-3EEE-484D-8969-7D7AE8E470BF}" presName="background3" presStyleLbl="node3" presStyleIdx="0" presStyleCnt="2"/>
      <dgm:spPr/>
    </dgm:pt>
    <dgm:pt modelId="{E6E524F4-CC6A-4768-ACBC-6FCD5840FBB2}" type="pres">
      <dgm:prSet presAssocID="{19E2078A-3EEE-484D-8969-7D7AE8E470B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552453-8E1E-466C-9523-DAC4ED092227}" type="pres">
      <dgm:prSet presAssocID="{19E2078A-3EEE-484D-8969-7D7AE8E470BF}" presName="hierChild4" presStyleCnt="0"/>
      <dgm:spPr/>
    </dgm:pt>
    <dgm:pt modelId="{22878BBE-4AD6-45AF-94FC-6A3D44E285A8}" type="pres">
      <dgm:prSet presAssocID="{A0E92775-FC4F-4FE7-9C3E-79B346A94388}" presName="Name17" presStyleLbl="parChTrans1D3" presStyleIdx="1" presStyleCnt="2"/>
      <dgm:spPr/>
      <dgm:t>
        <a:bodyPr/>
        <a:lstStyle/>
        <a:p>
          <a:endParaRPr lang="cs-CZ"/>
        </a:p>
      </dgm:t>
    </dgm:pt>
    <dgm:pt modelId="{02234CD3-5395-46FB-8D08-DB94A76ECB8E}" type="pres">
      <dgm:prSet presAssocID="{F6945F9D-5BDC-4812-8231-6983F772D3B0}" presName="hierRoot3" presStyleCnt="0"/>
      <dgm:spPr/>
    </dgm:pt>
    <dgm:pt modelId="{A343A188-A85E-4122-8505-2BEBCB3C8176}" type="pres">
      <dgm:prSet presAssocID="{F6945F9D-5BDC-4812-8231-6983F772D3B0}" presName="composite3" presStyleCnt="0"/>
      <dgm:spPr/>
    </dgm:pt>
    <dgm:pt modelId="{5B300E5D-0CD3-4E88-90E8-59F43EF917AF}" type="pres">
      <dgm:prSet presAssocID="{F6945F9D-5BDC-4812-8231-6983F772D3B0}" presName="background3" presStyleLbl="node3" presStyleIdx="1" presStyleCnt="2"/>
      <dgm:spPr/>
    </dgm:pt>
    <dgm:pt modelId="{64360399-B37A-4FC9-A2E2-122E7944382B}" type="pres">
      <dgm:prSet presAssocID="{F6945F9D-5BDC-4812-8231-6983F772D3B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2942E2-B03E-40EC-A2CE-145968B650D9}" type="pres">
      <dgm:prSet presAssocID="{F6945F9D-5BDC-4812-8231-6983F772D3B0}" presName="hierChild4" presStyleCnt="0"/>
      <dgm:spPr/>
    </dgm:pt>
    <dgm:pt modelId="{F44C39AB-0FEA-4188-B420-6B7E516A06C2}" type="pres">
      <dgm:prSet presAssocID="{DF4EF0D3-F3B6-4451-8CA8-B0B9F31AEF3C}" presName="Name10" presStyleLbl="parChTrans1D2" presStyleIdx="1" presStyleCnt="3"/>
      <dgm:spPr/>
      <dgm:t>
        <a:bodyPr/>
        <a:lstStyle/>
        <a:p>
          <a:endParaRPr lang="cs-CZ"/>
        </a:p>
      </dgm:t>
    </dgm:pt>
    <dgm:pt modelId="{D8215A45-EE5B-497A-B5C4-5A5B4B1FFE7B}" type="pres">
      <dgm:prSet presAssocID="{5FA8FB89-67FD-461A-9577-9FB9724D312B}" presName="hierRoot2" presStyleCnt="0"/>
      <dgm:spPr/>
    </dgm:pt>
    <dgm:pt modelId="{BE59B1FA-170D-4B1A-8827-8D9FD4AA424F}" type="pres">
      <dgm:prSet presAssocID="{5FA8FB89-67FD-461A-9577-9FB9724D312B}" presName="composite2" presStyleCnt="0"/>
      <dgm:spPr/>
    </dgm:pt>
    <dgm:pt modelId="{D0DD30B5-508D-426A-8BD5-5E92F7FDF26C}" type="pres">
      <dgm:prSet presAssocID="{5FA8FB89-67FD-461A-9577-9FB9724D312B}" presName="background2" presStyleLbl="node2" presStyleIdx="1" presStyleCnt="3"/>
      <dgm:spPr/>
    </dgm:pt>
    <dgm:pt modelId="{9504C1D0-147A-462E-B7BB-F56DE7FCA7D5}" type="pres">
      <dgm:prSet presAssocID="{5FA8FB89-67FD-461A-9577-9FB9724D312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1AEC2F-AB00-41C3-B2B0-12F5AD7F5E0C}" type="pres">
      <dgm:prSet presAssocID="{5FA8FB89-67FD-461A-9577-9FB9724D312B}" presName="hierChild3" presStyleCnt="0"/>
      <dgm:spPr/>
    </dgm:pt>
    <dgm:pt modelId="{D359392C-2536-4F7A-BE17-13DCE25205C5}" type="pres">
      <dgm:prSet presAssocID="{F8DCF399-8DF3-4C83-8B23-9ADAAF5593BD}" presName="Name10" presStyleLbl="parChTrans1D2" presStyleIdx="2" presStyleCnt="3"/>
      <dgm:spPr/>
      <dgm:t>
        <a:bodyPr/>
        <a:lstStyle/>
        <a:p>
          <a:endParaRPr lang="cs-CZ"/>
        </a:p>
      </dgm:t>
    </dgm:pt>
    <dgm:pt modelId="{70FCBF4E-2976-416B-B331-50A3699F719F}" type="pres">
      <dgm:prSet presAssocID="{0F88963F-6CE3-4E69-9536-9D43A871E033}" presName="hierRoot2" presStyleCnt="0"/>
      <dgm:spPr/>
    </dgm:pt>
    <dgm:pt modelId="{5D5FBEDB-DA9E-49A6-AFFD-B7BBEF250744}" type="pres">
      <dgm:prSet presAssocID="{0F88963F-6CE3-4E69-9536-9D43A871E033}" presName="composite2" presStyleCnt="0"/>
      <dgm:spPr/>
    </dgm:pt>
    <dgm:pt modelId="{DBC9AF0F-1EE4-4BDD-AFE1-3A2BFB0FB105}" type="pres">
      <dgm:prSet presAssocID="{0F88963F-6CE3-4E69-9536-9D43A871E033}" presName="background2" presStyleLbl="node2" presStyleIdx="2" presStyleCnt="3"/>
      <dgm:spPr/>
    </dgm:pt>
    <dgm:pt modelId="{51D15495-280E-4834-8127-590F0FD751E6}" type="pres">
      <dgm:prSet presAssocID="{0F88963F-6CE3-4E69-9536-9D43A871E03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AA076E-0619-4699-A209-F1AB45D6C093}" type="pres">
      <dgm:prSet presAssocID="{0F88963F-6CE3-4E69-9536-9D43A871E033}" presName="hierChild3" presStyleCnt="0"/>
      <dgm:spPr/>
    </dgm:pt>
  </dgm:ptLst>
  <dgm:cxnLst>
    <dgm:cxn modelId="{A16D8B52-A00B-40C2-8FAC-8A5DAE450B0D}" srcId="{7A909E42-2D0E-4FFC-BF66-5235A50606BB}" destId="{5FA8FB89-67FD-461A-9577-9FB9724D312B}" srcOrd="1" destOrd="0" parTransId="{DF4EF0D3-F3B6-4451-8CA8-B0B9F31AEF3C}" sibTransId="{435ABD19-B9C4-4D8C-8627-57FEA9C307AC}"/>
    <dgm:cxn modelId="{EE2E81F1-D218-4AD8-99BE-5899B49267E9}" type="presOf" srcId="{5936EB78-2068-4268-BE09-BEC7895947CF}" destId="{049E4575-80B7-4645-B46E-16CFD3FE4919}" srcOrd="0" destOrd="0" presId="urn:microsoft.com/office/officeart/2005/8/layout/hierarchy1"/>
    <dgm:cxn modelId="{234952EE-11F6-4046-AAE9-08CF44190F71}" srcId="{5936EB78-2068-4268-BE09-BEC7895947CF}" destId="{19E2078A-3EEE-484D-8969-7D7AE8E470BF}" srcOrd="0" destOrd="0" parTransId="{08F837F9-1ACA-4207-875D-ACF06DC13571}" sibTransId="{55E83D98-BA4B-4655-8068-1E08F5B6D197}"/>
    <dgm:cxn modelId="{1E4069DE-738F-4899-8EA2-C2B72EA94427}" type="presOf" srcId="{EAD3A10A-2C38-44EF-9E48-96C3DFCDC786}" destId="{640FA119-7349-486F-B059-E70C25288254}" srcOrd="0" destOrd="0" presId="urn:microsoft.com/office/officeart/2005/8/layout/hierarchy1"/>
    <dgm:cxn modelId="{000918BA-D943-4799-9B94-269C719671BB}" type="presOf" srcId="{5FA8FB89-67FD-461A-9577-9FB9724D312B}" destId="{9504C1D0-147A-462E-B7BB-F56DE7FCA7D5}" srcOrd="0" destOrd="0" presId="urn:microsoft.com/office/officeart/2005/8/layout/hierarchy1"/>
    <dgm:cxn modelId="{04B3DBBF-8EB6-4695-AF70-5B5ADC8CBD08}" srcId="{5936EB78-2068-4268-BE09-BEC7895947CF}" destId="{F6945F9D-5BDC-4812-8231-6983F772D3B0}" srcOrd="1" destOrd="0" parTransId="{A0E92775-FC4F-4FE7-9C3E-79B346A94388}" sibTransId="{C9C424A6-4BF1-469D-9F57-C30BD143752E}"/>
    <dgm:cxn modelId="{01C2A7E5-1206-4142-A8A5-9A3BDBF614FF}" srcId="{CFEA67B6-A71C-45B3-85BE-423E3E33AB32}" destId="{7A909E42-2D0E-4FFC-BF66-5235A50606BB}" srcOrd="0" destOrd="0" parTransId="{EF70ABF9-9CAB-48C2-9DAE-FEFEAE8B0239}" sibTransId="{38088440-84CC-414C-871D-B1CC76FE0F69}"/>
    <dgm:cxn modelId="{339F5219-AAAD-483C-ABE5-6CA1F06F0C01}" type="presOf" srcId="{DF4EF0D3-F3B6-4451-8CA8-B0B9F31AEF3C}" destId="{F44C39AB-0FEA-4188-B420-6B7E516A06C2}" srcOrd="0" destOrd="0" presId="urn:microsoft.com/office/officeart/2005/8/layout/hierarchy1"/>
    <dgm:cxn modelId="{BFE0F009-2739-4F4D-84EF-F7EC1E524E11}" srcId="{7A909E42-2D0E-4FFC-BF66-5235A50606BB}" destId="{5936EB78-2068-4268-BE09-BEC7895947CF}" srcOrd="0" destOrd="0" parTransId="{EAD3A10A-2C38-44EF-9E48-96C3DFCDC786}" sibTransId="{EE745CF9-A97C-45CE-ABC7-2BCACAFA8C18}"/>
    <dgm:cxn modelId="{EECC7526-D1FE-4FF7-863B-8175B29C13C4}" type="presOf" srcId="{CFEA67B6-A71C-45B3-85BE-423E3E33AB32}" destId="{BDDF8948-AD0D-4B16-98FA-94BD3A22872B}" srcOrd="0" destOrd="0" presId="urn:microsoft.com/office/officeart/2005/8/layout/hierarchy1"/>
    <dgm:cxn modelId="{3BFE81BD-3F3D-4E88-98F3-1314764D1B71}" type="presOf" srcId="{A0E92775-FC4F-4FE7-9C3E-79B346A94388}" destId="{22878BBE-4AD6-45AF-94FC-6A3D44E285A8}" srcOrd="0" destOrd="0" presId="urn:microsoft.com/office/officeart/2005/8/layout/hierarchy1"/>
    <dgm:cxn modelId="{EB270CAE-3598-41F3-85E8-FEE6821B0118}" type="presOf" srcId="{19E2078A-3EEE-484D-8969-7D7AE8E470BF}" destId="{E6E524F4-CC6A-4768-ACBC-6FCD5840FBB2}" srcOrd="0" destOrd="0" presId="urn:microsoft.com/office/officeart/2005/8/layout/hierarchy1"/>
    <dgm:cxn modelId="{104BB169-84E0-4A57-BB0E-88B21EB1B10A}" type="presOf" srcId="{0F88963F-6CE3-4E69-9536-9D43A871E033}" destId="{51D15495-280E-4834-8127-590F0FD751E6}" srcOrd="0" destOrd="0" presId="urn:microsoft.com/office/officeart/2005/8/layout/hierarchy1"/>
    <dgm:cxn modelId="{B1206047-3591-4D03-96CE-CD42A14E77C9}" type="presOf" srcId="{7A909E42-2D0E-4FFC-BF66-5235A50606BB}" destId="{26F58AD6-94FC-492A-BF72-AC6838ADC2A5}" srcOrd="0" destOrd="0" presId="urn:microsoft.com/office/officeart/2005/8/layout/hierarchy1"/>
    <dgm:cxn modelId="{34B24732-FA04-4F0A-B524-FEBF00024270}" type="presOf" srcId="{08F837F9-1ACA-4207-875D-ACF06DC13571}" destId="{06F3B0F6-7B73-4402-B407-FEA2E037536F}" srcOrd="0" destOrd="0" presId="urn:microsoft.com/office/officeart/2005/8/layout/hierarchy1"/>
    <dgm:cxn modelId="{7E030796-7323-4A3C-8501-07D0821F51FE}" srcId="{7A909E42-2D0E-4FFC-BF66-5235A50606BB}" destId="{0F88963F-6CE3-4E69-9536-9D43A871E033}" srcOrd="2" destOrd="0" parTransId="{F8DCF399-8DF3-4C83-8B23-9ADAAF5593BD}" sibTransId="{C357F9CC-E6AA-49BF-99F9-1E95C0ED9F4D}"/>
    <dgm:cxn modelId="{2FEB156E-6A0C-4588-BFDF-DFC958EC3385}" type="presOf" srcId="{F8DCF399-8DF3-4C83-8B23-9ADAAF5593BD}" destId="{D359392C-2536-4F7A-BE17-13DCE25205C5}" srcOrd="0" destOrd="0" presId="urn:microsoft.com/office/officeart/2005/8/layout/hierarchy1"/>
    <dgm:cxn modelId="{94768CB7-DD68-4EF5-B074-5CE67BF06D83}" type="presOf" srcId="{F6945F9D-5BDC-4812-8231-6983F772D3B0}" destId="{64360399-B37A-4FC9-A2E2-122E7944382B}" srcOrd="0" destOrd="0" presId="urn:microsoft.com/office/officeart/2005/8/layout/hierarchy1"/>
    <dgm:cxn modelId="{87069C4C-E611-48D2-B4DD-C1AB1BA7F532}" type="presParOf" srcId="{BDDF8948-AD0D-4B16-98FA-94BD3A22872B}" destId="{58CDADD9-8952-4EA4-9BC0-E9C5A948019C}" srcOrd="0" destOrd="0" presId="urn:microsoft.com/office/officeart/2005/8/layout/hierarchy1"/>
    <dgm:cxn modelId="{1E36AED3-D35B-4136-971B-E827A1C41120}" type="presParOf" srcId="{58CDADD9-8952-4EA4-9BC0-E9C5A948019C}" destId="{DD9FAD32-88F1-4538-A890-561166693262}" srcOrd="0" destOrd="0" presId="urn:microsoft.com/office/officeart/2005/8/layout/hierarchy1"/>
    <dgm:cxn modelId="{2573B1D8-E2C6-414E-8A22-DB753880ED95}" type="presParOf" srcId="{DD9FAD32-88F1-4538-A890-561166693262}" destId="{05D9C669-92C8-42B3-A292-2A80A6851089}" srcOrd="0" destOrd="0" presId="urn:microsoft.com/office/officeart/2005/8/layout/hierarchy1"/>
    <dgm:cxn modelId="{8AB1BA96-C949-482B-AC07-4D96F1BA0CC3}" type="presParOf" srcId="{DD9FAD32-88F1-4538-A890-561166693262}" destId="{26F58AD6-94FC-492A-BF72-AC6838ADC2A5}" srcOrd="1" destOrd="0" presId="urn:microsoft.com/office/officeart/2005/8/layout/hierarchy1"/>
    <dgm:cxn modelId="{9AB8C19A-B0EC-4EA3-8D40-8C1FAE09B50C}" type="presParOf" srcId="{58CDADD9-8952-4EA4-9BC0-E9C5A948019C}" destId="{6D860501-9B06-407A-B9D5-28DB783EF66F}" srcOrd="1" destOrd="0" presId="urn:microsoft.com/office/officeart/2005/8/layout/hierarchy1"/>
    <dgm:cxn modelId="{49A0D329-D68B-4E4A-85FA-D76FCAFAED65}" type="presParOf" srcId="{6D860501-9B06-407A-B9D5-28DB783EF66F}" destId="{640FA119-7349-486F-B059-E70C25288254}" srcOrd="0" destOrd="0" presId="urn:microsoft.com/office/officeart/2005/8/layout/hierarchy1"/>
    <dgm:cxn modelId="{7E703A03-7160-4B07-BC88-1B4CED2F3F96}" type="presParOf" srcId="{6D860501-9B06-407A-B9D5-28DB783EF66F}" destId="{81F7C8D0-0447-497F-BAE9-AAD48A34E05B}" srcOrd="1" destOrd="0" presId="urn:microsoft.com/office/officeart/2005/8/layout/hierarchy1"/>
    <dgm:cxn modelId="{DDFDEA61-132F-4E9D-B66F-33253607EEB3}" type="presParOf" srcId="{81F7C8D0-0447-497F-BAE9-AAD48A34E05B}" destId="{94F88B51-13BD-42C6-988E-6EE81BFB54AD}" srcOrd="0" destOrd="0" presId="urn:microsoft.com/office/officeart/2005/8/layout/hierarchy1"/>
    <dgm:cxn modelId="{3DFE3741-9035-47EA-B60B-48DC7BCD4DF1}" type="presParOf" srcId="{94F88B51-13BD-42C6-988E-6EE81BFB54AD}" destId="{A93EE500-97B6-469E-A213-275B5D1C4B3E}" srcOrd="0" destOrd="0" presId="urn:microsoft.com/office/officeart/2005/8/layout/hierarchy1"/>
    <dgm:cxn modelId="{F561B787-3F76-4B4D-A433-7B851331BAF1}" type="presParOf" srcId="{94F88B51-13BD-42C6-988E-6EE81BFB54AD}" destId="{049E4575-80B7-4645-B46E-16CFD3FE4919}" srcOrd="1" destOrd="0" presId="urn:microsoft.com/office/officeart/2005/8/layout/hierarchy1"/>
    <dgm:cxn modelId="{3717FE9E-99F7-4A32-896A-3CF67EB2C1D3}" type="presParOf" srcId="{81F7C8D0-0447-497F-BAE9-AAD48A34E05B}" destId="{D009FDE0-372F-488F-A496-060235ABDC63}" srcOrd="1" destOrd="0" presId="urn:microsoft.com/office/officeart/2005/8/layout/hierarchy1"/>
    <dgm:cxn modelId="{2B2E6CD0-9A61-43F3-85A7-AEB395F578A3}" type="presParOf" srcId="{D009FDE0-372F-488F-A496-060235ABDC63}" destId="{06F3B0F6-7B73-4402-B407-FEA2E037536F}" srcOrd="0" destOrd="0" presId="urn:microsoft.com/office/officeart/2005/8/layout/hierarchy1"/>
    <dgm:cxn modelId="{72BEC73C-49D4-4763-A84A-6898D7456E4A}" type="presParOf" srcId="{D009FDE0-372F-488F-A496-060235ABDC63}" destId="{BA8ED2EA-325E-411E-9FB8-237B03C6EDB3}" srcOrd="1" destOrd="0" presId="urn:microsoft.com/office/officeart/2005/8/layout/hierarchy1"/>
    <dgm:cxn modelId="{70325B9E-352D-4A7D-84FD-9466BED4B1CC}" type="presParOf" srcId="{BA8ED2EA-325E-411E-9FB8-237B03C6EDB3}" destId="{92767670-C732-44DF-9DAD-0621F0FD4919}" srcOrd="0" destOrd="0" presId="urn:microsoft.com/office/officeart/2005/8/layout/hierarchy1"/>
    <dgm:cxn modelId="{64DB7E25-D67C-44A8-BA82-448AFFE5373F}" type="presParOf" srcId="{92767670-C732-44DF-9DAD-0621F0FD4919}" destId="{7D9E84E2-452B-4DF0-A055-001F93AB4B14}" srcOrd="0" destOrd="0" presId="urn:microsoft.com/office/officeart/2005/8/layout/hierarchy1"/>
    <dgm:cxn modelId="{2492621D-15B8-4F82-8E50-1790A4CB2508}" type="presParOf" srcId="{92767670-C732-44DF-9DAD-0621F0FD4919}" destId="{E6E524F4-CC6A-4768-ACBC-6FCD5840FBB2}" srcOrd="1" destOrd="0" presId="urn:microsoft.com/office/officeart/2005/8/layout/hierarchy1"/>
    <dgm:cxn modelId="{2E362DB7-76EC-48E2-87C4-4BE6D1FBE901}" type="presParOf" srcId="{BA8ED2EA-325E-411E-9FB8-237B03C6EDB3}" destId="{C2552453-8E1E-466C-9523-DAC4ED092227}" srcOrd="1" destOrd="0" presId="urn:microsoft.com/office/officeart/2005/8/layout/hierarchy1"/>
    <dgm:cxn modelId="{2D4544B6-F3B4-47B1-9C08-AD92171AB3D4}" type="presParOf" srcId="{D009FDE0-372F-488F-A496-060235ABDC63}" destId="{22878BBE-4AD6-45AF-94FC-6A3D44E285A8}" srcOrd="2" destOrd="0" presId="urn:microsoft.com/office/officeart/2005/8/layout/hierarchy1"/>
    <dgm:cxn modelId="{3793BFE2-1E21-4F32-B1DB-666EC7FC0400}" type="presParOf" srcId="{D009FDE0-372F-488F-A496-060235ABDC63}" destId="{02234CD3-5395-46FB-8D08-DB94A76ECB8E}" srcOrd="3" destOrd="0" presId="urn:microsoft.com/office/officeart/2005/8/layout/hierarchy1"/>
    <dgm:cxn modelId="{C0E18B41-8833-4FD7-8238-62BD7E1AD146}" type="presParOf" srcId="{02234CD3-5395-46FB-8D08-DB94A76ECB8E}" destId="{A343A188-A85E-4122-8505-2BEBCB3C8176}" srcOrd="0" destOrd="0" presId="urn:microsoft.com/office/officeart/2005/8/layout/hierarchy1"/>
    <dgm:cxn modelId="{BBC10D7A-DC16-4280-A0AE-A7101D9D4C2C}" type="presParOf" srcId="{A343A188-A85E-4122-8505-2BEBCB3C8176}" destId="{5B300E5D-0CD3-4E88-90E8-59F43EF917AF}" srcOrd="0" destOrd="0" presId="urn:microsoft.com/office/officeart/2005/8/layout/hierarchy1"/>
    <dgm:cxn modelId="{3D23386F-7AF6-471C-8D83-D5CD4478A84E}" type="presParOf" srcId="{A343A188-A85E-4122-8505-2BEBCB3C8176}" destId="{64360399-B37A-4FC9-A2E2-122E7944382B}" srcOrd="1" destOrd="0" presId="urn:microsoft.com/office/officeart/2005/8/layout/hierarchy1"/>
    <dgm:cxn modelId="{026C8574-6932-4B3A-861D-004962BAD26A}" type="presParOf" srcId="{02234CD3-5395-46FB-8D08-DB94A76ECB8E}" destId="{4B2942E2-B03E-40EC-A2CE-145968B650D9}" srcOrd="1" destOrd="0" presId="urn:microsoft.com/office/officeart/2005/8/layout/hierarchy1"/>
    <dgm:cxn modelId="{24DCBA49-065F-48E9-9B79-C0A4C31AB0E9}" type="presParOf" srcId="{6D860501-9B06-407A-B9D5-28DB783EF66F}" destId="{F44C39AB-0FEA-4188-B420-6B7E516A06C2}" srcOrd="2" destOrd="0" presId="urn:microsoft.com/office/officeart/2005/8/layout/hierarchy1"/>
    <dgm:cxn modelId="{9DACA4B5-7B87-4280-B6E4-A654C04A3B1A}" type="presParOf" srcId="{6D860501-9B06-407A-B9D5-28DB783EF66F}" destId="{D8215A45-EE5B-497A-B5C4-5A5B4B1FFE7B}" srcOrd="3" destOrd="0" presId="urn:microsoft.com/office/officeart/2005/8/layout/hierarchy1"/>
    <dgm:cxn modelId="{E4195B5E-3FFB-49C1-B45C-30F96C49678E}" type="presParOf" srcId="{D8215A45-EE5B-497A-B5C4-5A5B4B1FFE7B}" destId="{BE59B1FA-170D-4B1A-8827-8D9FD4AA424F}" srcOrd="0" destOrd="0" presId="urn:microsoft.com/office/officeart/2005/8/layout/hierarchy1"/>
    <dgm:cxn modelId="{374D3333-1158-4CD3-A474-EBDD011C9580}" type="presParOf" srcId="{BE59B1FA-170D-4B1A-8827-8D9FD4AA424F}" destId="{D0DD30B5-508D-426A-8BD5-5E92F7FDF26C}" srcOrd="0" destOrd="0" presId="urn:microsoft.com/office/officeart/2005/8/layout/hierarchy1"/>
    <dgm:cxn modelId="{70A61D10-DADF-441A-9318-8F3BFDDF9B46}" type="presParOf" srcId="{BE59B1FA-170D-4B1A-8827-8D9FD4AA424F}" destId="{9504C1D0-147A-462E-B7BB-F56DE7FCA7D5}" srcOrd="1" destOrd="0" presId="urn:microsoft.com/office/officeart/2005/8/layout/hierarchy1"/>
    <dgm:cxn modelId="{12DE6A33-4688-4D69-8A47-F51A63B048E2}" type="presParOf" srcId="{D8215A45-EE5B-497A-B5C4-5A5B4B1FFE7B}" destId="{C61AEC2F-AB00-41C3-B2B0-12F5AD7F5E0C}" srcOrd="1" destOrd="0" presId="urn:microsoft.com/office/officeart/2005/8/layout/hierarchy1"/>
    <dgm:cxn modelId="{85FAC23D-3D67-4282-88C6-3FF75A58F91F}" type="presParOf" srcId="{6D860501-9B06-407A-B9D5-28DB783EF66F}" destId="{D359392C-2536-4F7A-BE17-13DCE25205C5}" srcOrd="4" destOrd="0" presId="urn:microsoft.com/office/officeart/2005/8/layout/hierarchy1"/>
    <dgm:cxn modelId="{739C0812-C35E-4D79-862F-25035F98798F}" type="presParOf" srcId="{6D860501-9B06-407A-B9D5-28DB783EF66F}" destId="{70FCBF4E-2976-416B-B331-50A3699F719F}" srcOrd="5" destOrd="0" presId="urn:microsoft.com/office/officeart/2005/8/layout/hierarchy1"/>
    <dgm:cxn modelId="{C11ABF06-5FF4-495B-A6FF-9A37A7D3A392}" type="presParOf" srcId="{70FCBF4E-2976-416B-B331-50A3699F719F}" destId="{5D5FBEDB-DA9E-49A6-AFFD-B7BBEF250744}" srcOrd="0" destOrd="0" presId="urn:microsoft.com/office/officeart/2005/8/layout/hierarchy1"/>
    <dgm:cxn modelId="{522FF303-02A6-4369-924A-8B6AE6727C2B}" type="presParOf" srcId="{5D5FBEDB-DA9E-49A6-AFFD-B7BBEF250744}" destId="{DBC9AF0F-1EE4-4BDD-AFE1-3A2BFB0FB105}" srcOrd="0" destOrd="0" presId="urn:microsoft.com/office/officeart/2005/8/layout/hierarchy1"/>
    <dgm:cxn modelId="{44D631EB-7979-4455-9616-AD08C9C2D57C}" type="presParOf" srcId="{5D5FBEDB-DA9E-49A6-AFFD-B7BBEF250744}" destId="{51D15495-280E-4834-8127-590F0FD751E6}" srcOrd="1" destOrd="0" presId="urn:microsoft.com/office/officeart/2005/8/layout/hierarchy1"/>
    <dgm:cxn modelId="{0A14CC44-F2B9-4512-A181-B892268ACA2A}" type="presParOf" srcId="{70FCBF4E-2976-416B-B331-50A3699F719F}" destId="{04AA076E-0619-4699-A209-F1AB45D6C0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Řízení zásob</a:t>
            </a:r>
            <a:endParaRPr lang="cs-CZ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Přednáška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3. Příklady metod Řízení zásob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Stanovení optimální velikosti objednávky (EOQ)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Modely řízení zásob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tx1"/>
                </a:solidFill>
              </a:rPr>
              <a:t>ABC analýza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tx1"/>
                </a:solidFill>
              </a:rPr>
              <a:t>MRP princip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Just in </a:t>
            </a:r>
            <a:r>
              <a:rPr lang="cs-CZ" dirty="0" err="1" smtClean="0"/>
              <a:t>time</a:t>
            </a:r>
            <a:r>
              <a:rPr lang="cs-CZ" dirty="0" smtClean="0"/>
              <a:t>, </a:t>
            </a:r>
            <a:r>
              <a:rPr lang="cs-CZ" dirty="0" err="1" smtClean="0"/>
              <a:t>Kanban</a:t>
            </a:r>
            <a:endParaRPr lang="cs-CZ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84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858258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Stanovení velikosti dávky</a:t>
            </a:r>
            <a:r>
              <a:rPr lang="cs-CZ" dirty="0"/>
              <a:t> </a:t>
            </a:r>
            <a:r>
              <a:rPr lang="cs-CZ" sz="4000" b="1" dirty="0"/>
              <a:t>EOQ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80988" y="2026196"/>
            <a:ext cx="4291012" cy="6397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EOQ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3875088" y="2070249"/>
            <a:ext cx="4292600" cy="6397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Graficky:</a:t>
            </a:r>
            <a:endParaRPr lang="cs-CZ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280988" y="2754066"/>
            <a:ext cx="3395662" cy="16478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/>
              <a:t>Economic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order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quantity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hledání minima součtu nákladů na realizaci objednávky a nákladů na skladování</a:t>
            </a:r>
          </a:p>
        </p:txBody>
      </p:sp>
      <p:pic>
        <p:nvPicPr>
          <p:cNvPr id="36871" name="Obrázek 3" descr="C:\Users\K104OLS\Pictures\2010-11-05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812491"/>
            <a:ext cx="5345840" cy="296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8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38125" y="742661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err="1" smtClean="0"/>
              <a:t>Campův</a:t>
            </a:r>
            <a:r>
              <a:rPr lang="cs-CZ" sz="4000" b="1" dirty="0" smtClean="0"/>
              <a:t> vzorec pro EOQ:</a:t>
            </a:r>
            <a:endParaRPr lang="cs-CZ" dirty="0"/>
          </a:p>
        </p:txBody>
      </p:sp>
      <p:pic>
        <p:nvPicPr>
          <p:cNvPr id="37891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852738"/>
            <a:ext cx="2592387" cy="1392237"/>
          </a:xfrm>
        </p:spPr>
      </p:pic>
      <p:sp>
        <p:nvSpPr>
          <p:cNvPr id="37892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b="1" smtClean="0"/>
              <a:t>Předpoklady:</a:t>
            </a:r>
          </a:p>
          <a:p>
            <a:r>
              <a:rPr lang="cs-CZ" altLang="cs-CZ" smtClean="0"/>
              <a:t>Poptávka?</a:t>
            </a:r>
          </a:p>
          <a:p>
            <a:r>
              <a:rPr lang="cs-CZ" altLang="cs-CZ" smtClean="0"/>
              <a:t>DL?</a:t>
            </a:r>
          </a:p>
          <a:p>
            <a:r>
              <a:rPr lang="cs-CZ" altLang="cs-CZ" smtClean="0"/>
              <a:t>K limit?</a:t>
            </a:r>
          </a:p>
          <a:p>
            <a:r>
              <a:rPr lang="cs-CZ" altLang="cs-CZ" smtClean="0"/>
              <a:t>Cena položky</a:t>
            </a:r>
          </a:p>
          <a:p>
            <a:r>
              <a:rPr lang="cs-CZ" altLang="cs-CZ" smtClean="0"/>
              <a:t>Zásoby na cestě?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0" y="510540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Kalkulace pojistné zásoby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800" b="1" smtClean="0"/>
              <a:t>LOGISTIKA 7/2008</a:t>
            </a:r>
            <a:r>
              <a:rPr lang="cs-CZ" altLang="cs-CZ" sz="2800" smtClean="0"/>
              <a:t>, už.jméno+heslo, http://logistika.ihned.cz/)</a:t>
            </a:r>
          </a:p>
          <a:p>
            <a:r>
              <a:rPr lang="cs-CZ" altLang="cs-CZ" sz="2800" smtClean="0"/>
              <a:t>Článek:Stanovení pojistné zásoby v objednacích systémech</a:t>
            </a:r>
          </a:p>
          <a:p>
            <a:r>
              <a:rPr lang="cs-CZ" altLang="cs-CZ" sz="2800" smtClean="0"/>
              <a:t>TEORIE PRAVDĚPODOBNOSTI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cs-CZ" altLang="cs-CZ" b="1" smtClean="0"/>
              <a:t>ZP=k x σ</a:t>
            </a:r>
            <a:endParaRPr lang="cs-CZ" altLang="cs-CZ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smtClean="0"/>
              <a:t>k…koeficient zajištěnosti (ze zásob)/pojistný faktor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smtClean="0"/>
              <a:t>σ…směrodatná odchylka velikosti zásoby (odchylka velikosti prodejů a pořizovací lhůty)</a:t>
            </a:r>
          </a:p>
          <a:p>
            <a:endParaRPr lang="cs-CZ" altLang="cs-CZ" sz="2400" i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b="1" i="1" smtClean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9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880485"/>
            <a:ext cx="8229600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/>
              <a:t>Modely </a:t>
            </a:r>
            <a:r>
              <a:rPr lang="cs-CZ" sz="4000" b="1" dirty="0"/>
              <a:t>řízení </a:t>
            </a:r>
            <a:r>
              <a:rPr lang="cs-CZ" sz="4000" b="1" dirty="0" smtClean="0"/>
              <a:t>zásob</a:t>
            </a:r>
            <a:endParaRPr lang="cs-CZ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FF5050"/>
                </a:solidFill>
              </a:rPr>
              <a:t>Model řízení zásob     </a:t>
            </a:r>
            <a:r>
              <a:rPr lang="cs-CZ" altLang="cs-CZ" sz="2000" b="1" dirty="0" err="1" smtClean="0">
                <a:solidFill>
                  <a:srgbClr val="FF5050"/>
                </a:solidFill>
              </a:rPr>
              <a:t>Obj</a:t>
            </a:r>
            <a:r>
              <a:rPr lang="cs-CZ" altLang="cs-CZ" sz="2000" b="1" dirty="0" smtClean="0">
                <a:solidFill>
                  <a:srgbClr val="FF5050"/>
                </a:solidFill>
              </a:rPr>
              <a:t>. termíny    </a:t>
            </a:r>
            <a:r>
              <a:rPr lang="cs-CZ" altLang="cs-CZ" sz="2000" b="1" dirty="0" err="1" smtClean="0">
                <a:solidFill>
                  <a:srgbClr val="FF5050"/>
                </a:solidFill>
              </a:rPr>
              <a:t>Obj</a:t>
            </a:r>
            <a:r>
              <a:rPr lang="cs-CZ" altLang="cs-CZ" sz="2000" b="1" dirty="0" smtClean="0">
                <a:solidFill>
                  <a:srgbClr val="FF5050"/>
                </a:solidFill>
              </a:rPr>
              <a:t>. množství     Kontrola stavu zásob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Q,m</a:t>
            </a:r>
            <a:r>
              <a:rPr lang="cs-CZ" altLang="cs-CZ" sz="2000" dirty="0" smtClean="0"/>
              <a:t>			volné		pevné		stálá (po kaž. výdeji)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M,m</a:t>
            </a:r>
            <a:r>
              <a:rPr lang="cs-CZ" altLang="cs-CZ" sz="2000" dirty="0" smtClean="0"/>
              <a:t>			volné		volné		stálá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Q,r</a:t>
            </a:r>
            <a:r>
              <a:rPr lang="cs-CZ" altLang="cs-CZ" sz="2000" b="1" dirty="0" smtClean="0"/>
              <a:t>	</a:t>
            </a:r>
            <a:r>
              <a:rPr lang="cs-CZ" altLang="cs-CZ" sz="2000" dirty="0" smtClean="0"/>
              <a:t>		pevné		pevné		periodická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err="1" smtClean="0"/>
              <a:t>M,r</a:t>
            </a:r>
            <a:r>
              <a:rPr lang="cs-CZ" altLang="cs-CZ" sz="2000" dirty="0" smtClean="0"/>
              <a:t>			pevné		volné		periodická</a:t>
            </a:r>
            <a:endParaRPr lang="cs-CZ" altLang="cs-CZ" sz="20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M</a:t>
            </a:r>
            <a:r>
              <a:rPr lang="cs-CZ" altLang="cs-CZ" sz="2000" dirty="0" smtClean="0"/>
              <a:t> =řídící hladina maximální zásoby  </a:t>
            </a:r>
            <a:r>
              <a:rPr lang="cs-CZ" altLang="cs-CZ" sz="2000" b="1" dirty="0" smtClean="0"/>
              <a:t>m</a:t>
            </a:r>
            <a:r>
              <a:rPr lang="cs-CZ" altLang="cs-CZ" sz="2000" dirty="0" smtClean="0"/>
              <a:t>=signální hladina při stálé kontrole stavu zásob (objednací hladina)  </a:t>
            </a:r>
            <a:r>
              <a:rPr lang="cs-CZ" altLang="cs-CZ" sz="2000" b="1" dirty="0" smtClean="0"/>
              <a:t>r</a:t>
            </a:r>
            <a:r>
              <a:rPr lang="cs-CZ" altLang="cs-CZ" sz="2000" dirty="0" smtClean="0"/>
              <a:t>=signální hladina při periodické kontrole stavu zásob  </a:t>
            </a:r>
            <a:r>
              <a:rPr lang="cs-CZ" altLang="cs-CZ" sz="2000" b="1" dirty="0" smtClean="0"/>
              <a:t>Q</a:t>
            </a:r>
            <a:r>
              <a:rPr lang="cs-CZ" altLang="cs-CZ" sz="2000" dirty="0" smtClean="0"/>
              <a:t>=optimální velikost dodávky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5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FF3399"/>
                </a:solidFill>
              </a:rPr>
              <a:t>Model </a:t>
            </a:r>
            <a:r>
              <a:rPr lang="cs-CZ" sz="4000" b="1" dirty="0" smtClean="0">
                <a:solidFill>
                  <a:srgbClr val="FF3399"/>
                </a:solidFill>
              </a:rPr>
              <a:t>Q,m (S,Q)</a:t>
            </a:r>
            <a:endParaRPr lang="cs-CZ" sz="4000" b="1" dirty="0">
              <a:solidFill>
                <a:srgbClr val="FF3399"/>
              </a:solidFill>
            </a:endParaRPr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57250" y="1428750"/>
          <a:ext cx="7572375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astrový obrázek" r:id="rId3" imgW="3952381" imgH="2914286" progId="Obraz programu Malování">
                  <p:embed/>
                </p:oleObj>
              </mc:Choice>
              <mc:Fallback>
                <p:oleObj name="Rastrový obrázek" r:id="rId3" imgW="3952381" imgH="2914286" progId="Obraz programu Malování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428750"/>
                        <a:ext cx="7572375" cy="478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0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774701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 u="sng" smtClean="0">
                <a:solidFill>
                  <a:schemeClr val="tx1"/>
                </a:solidFill>
              </a:rPr>
              <a:t>Skladování</a:t>
            </a:r>
          </a:p>
          <a:p>
            <a:pPr eaLnBrk="1" hangingPunct="1"/>
            <a:r>
              <a:rPr lang="cs-CZ" altLang="cs-CZ" sz="3600" smtClean="0">
                <a:solidFill>
                  <a:schemeClr val="tx1"/>
                </a:solidFill>
              </a:rPr>
              <a:t>Vhodný typ</a:t>
            </a:r>
          </a:p>
          <a:p>
            <a:pPr eaLnBrk="1" hangingPunct="1"/>
            <a:r>
              <a:rPr lang="cs-CZ" altLang="cs-CZ" sz="3600" smtClean="0">
                <a:solidFill>
                  <a:schemeClr val="tx1"/>
                </a:solidFill>
              </a:rPr>
              <a:t>Bezpečná a efektivní manipulace</a:t>
            </a:r>
          </a:p>
          <a:p>
            <a:pPr eaLnBrk="1" hangingPunct="1"/>
            <a:r>
              <a:rPr lang="cs-CZ" altLang="cs-CZ" sz="3600" smtClean="0">
                <a:solidFill>
                  <a:schemeClr val="tx1"/>
                </a:solidFill>
              </a:rPr>
              <a:t>Trendy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600" smtClean="0">
              <a:solidFill>
                <a:srgbClr val="FF3399"/>
              </a:solidFill>
            </a:endParaRPr>
          </a:p>
        </p:txBody>
      </p:sp>
      <p:sp>
        <p:nvSpPr>
          <p:cNvPr id="41988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b="1" u="sng" smtClean="0">
                <a:solidFill>
                  <a:schemeClr val="tx1"/>
                </a:solidFill>
              </a:rPr>
              <a:t>Řízení zásob</a:t>
            </a:r>
            <a:endParaRPr lang="cs-CZ" altLang="cs-CZ" sz="3200" smtClean="0">
              <a:solidFill>
                <a:schemeClr val="tx1"/>
              </a:solidFill>
            </a:endParaRPr>
          </a:p>
          <a:p>
            <a:r>
              <a:rPr lang="cs-CZ" altLang="cs-CZ" sz="3200" smtClean="0">
                <a:solidFill>
                  <a:schemeClr val="tx1"/>
                </a:solidFill>
              </a:rPr>
              <a:t>Vhodná metoda/metody</a:t>
            </a:r>
          </a:p>
          <a:p>
            <a:r>
              <a:rPr lang="cs-CZ" altLang="cs-CZ" sz="3200" smtClean="0">
                <a:solidFill>
                  <a:schemeClr val="tx1"/>
                </a:solidFill>
              </a:rPr>
              <a:t>Přiměřenost ve skladovaném množství x spokojenost zákazníka</a:t>
            </a:r>
          </a:p>
          <a:p>
            <a:endParaRPr lang="cs-CZ" altLang="cs-CZ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5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Cíle zásobovací logistiky</a:t>
            </a:r>
          </a:p>
          <a:p>
            <a:r>
              <a:rPr lang="cs-CZ" altLang="cs-CZ" dirty="0" smtClean="0"/>
              <a:t>Členění zásob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Příklady metod řízení zásob</a:t>
            </a:r>
          </a:p>
          <a:p>
            <a:endParaRPr lang="cs-CZ" alt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12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4294967295"/>
          </p:nvPr>
        </p:nvGraphicFramePr>
        <p:xfrm>
          <a:off x="214282" y="500042"/>
          <a:ext cx="8686800" cy="558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20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/>
              <a:t>1. Cíle </a:t>
            </a:r>
            <a:r>
              <a:rPr lang="cs-CZ" sz="4000" b="1" dirty="0"/>
              <a:t>zásobovací logistiky</a:t>
            </a:r>
            <a:r>
              <a:rPr lang="cs-CZ" dirty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zabezpečit </a:t>
            </a:r>
            <a:r>
              <a:rPr lang="cs-CZ" altLang="cs-CZ" b="1" smtClean="0"/>
              <a:t>služby zákazníkům </a:t>
            </a:r>
            <a:r>
              <a:rPr lang="cs-CZ" altLang="cs-CZ" smtClean="0"/>
              <a:t>prostřednictvím zásob na </a:t>
            </a:r>
            <a:r>
              <a:rPr lang="cs-CZ" altLang="cs-CZ" b="1" smtClean="0"/>
              <a:t>optimální</a:t>
            </a:r>
            <a:r>
              <a:rPr lang="cs-CZ" altLang="cs-CZ" smtClean="0"/>
              <a:t> úrovni.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snížení celkových </a:t>
            </a:r>
            <a:r>
              <a:rPr lang="cs-CZ" altLang="cs-CZ" b="1" smtClean="0"/>
              <a:t>nákladů</a:t>
            </a:r>
            <a:r>
              <a:rPr lang="cs-CZ" altLang="cs-CZ" smtClean="0"/>
              <a:t> vznikajících v průběhu zásobovacího procesu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1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/>
              <a:t>Vlivy zásob na ekonomiku podniku</a:t>
            </a:r>
            <a:r>
              <a:rPr lang="cs-CZ" sz="400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tx1"/>
                </a:solidFill>
              </a:rPr>
              <a:t>Pozitivní - </a:t>
            </a:r>
            <a:r>
              <a:rPr lang="cs-CZ" altLang="cs-CZ" smtClean="0"/>
              <a:t>překlenutí  časového, místního, kapacitního a  sortimentního  nesouladu mezi výrobou a spotřebou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b="1" smtClean="0">
                <a:solidFill>
                  <a:schemeClr val="tx1"/>
                </a:solidFill>
              </a:rPr>
              <a:t>Negativní </a:t>
            </a:r>
            <a:r>
              <a:rPr lang="cs-CZ" altLang="cs-CZ" smtClean="0"/>
              <a:t>- neproduktivně váží kapitál, vyvolávají dodatečné náklady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0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astrový obrázek" r:id="rId3" imgW="6838095" imgH="3591426" progId="Obraz programu Malování">
                  <p:embed/>
                </p:oleObj>
              </mc:Choice>
              <mc:Fallback>
                <p:oleObj name="Rastrový obrázek" r:id="rId3" imgW="6838095" imgH="3591426" progId="Obraz programu Malování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5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2. Druhy </a:t>
            </a:r>
            <a:r>
              <a:rPr lang="cs-CZ" b="1" dirty="0"/>
              <a:t>zásob podle funkce v podniku</a:t>
            </a:r>
            <a:r>
              <a:rPr lang="cs-CZ" dirty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3333CC"/>
                </a:solidFill>
              </a:rPr>
              <a:t>Rozpojovací zásoby</a:t>
            </a: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smtClean="0"/>
              <a:t>rozpojování materiálového toku mezi jednotlivými články logistického řetězce nebo dílčími procesy :</a:t>
            </a:r>
          </a:p>
          <a:p>
            <a:pPr lvl="1" eaLnBrk="1" hangingPunct="1"/>
            <a:r>
              <a:rPr lang="cs-CZ" altLang="cs-CZ" b="1" i="1" smtClean="0">
                <a:solidFill>
                  <a:srgbClr val="FF0000"/>
                </a:solidFill>
              </a:rPr>
              <a:t>Běžná zásoba (obratová zásoba)</a:t>
            </a:r>
          </a:p>
          <a:p>
            <a:pPr lvl="1" eaLnBrk="1" hangingPunct="1"/>
            <a:r>
              <a:rPr lang="cs-CZ" altLang="cs-CZ" b="1" i="1" smtClean="0">
                <a:solidFill>
                  <a:srgbClr val="FF0000"/>
                </a:solidFill>
              </a:rPr>
              <a:t>Pojistná zásoba</a:t>
            </a:r>
            <a:r>
              <a:rPr lang="cs-CZ" altLang="cs-CZ" smtClean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7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Pohyb </a:t>
            </a:r>
            <a:r>
              <a:rPr lang="cs-CZ" sz="4000" b="1" dirty="0" smtClean="0"/>
              <a:t>průměrné </a:t>
            </a:r>
            <a:r>
              <a:rPr lang="cs-CZ" sz="4000" b="1" u="sng" dirty="0" smtClean="0">
                <a:solidFill>
                  <a:schemeClr val="tx1"/>
                </a:solidFill>
              </a:rPr>
              <a:t>obratové</a:t>
            </a:r>
            <a:r>
              <a:rPr lang="cs-CZ" sz="4000" b="1" dirty="0" smtClean="0"/>
              <a:t> </a:t>
            </a:r>
            <a:r>
              <a:rPr lang="cs-CZ" sz="4000" b="1" dirty="0"/>
              <a:t>zásoby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635816"/>
              </p:ext>
            </p:extLst>
          </p:nvPr>
        </p:nvGraphicFramePr>
        <p:xfrm>
          <a:off x="2481262" y="2186252"/>
          <a:ext cx="6662738" cy="4071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astrový obrázek" r:id="rId3" imgW="4285714" imgH="2962689" progId="Obraz programu Malování">
                  <p:embed/>
                </p:oleObj>
              </mc:Choice>
              <mc:Fallback>
                <p:oleObj name="Rastrový obrázek" r:id="rId3" imgW="4285714" imgH="2962689" progId="Obraz programu Malování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2" y="2186252"/>
                        <a:ext cx="6662738" cy="4071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8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Funkce </a:t>
            </a:r>
            <a:r>
              <a:rPr lang="cs-CZ" sz="4000" b="1" dirty="0">
                <a:solidFill>
                  <a:srgbClr val="FF0000"/>
                </a:solidFill>
              </a:rPr>
              <a:t>pojistné</a:t>
            </a:r>
            <a:r>
              <a:rPr lang="cs-CZ" sz="4000" b="1" dirty="0"/>
              <a:t> zásoby</a:t>
            </a:r>
            <a:r>
              <a:rPr lang="cs-CZ" dirty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u="sng" smtClean="0"/>
              <a:t>snížit riziko vyčerpání zásob v důsledku:</a:t>
            </a:r>
          </a:p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/>
            <a:r>
              <a:rPr lang="cs-CZ" altLang="cs-CZ" smtClean="0"/>
              <a:t>chyby predikce</a:t>
            </a:r>
          </a:p>
          <a:p>
            <a:pPr eaLnBrk="1" hangingPunct="1"/>
            <a:r>
              <a:rPr lang="cs-CZ" altLang="cs-CZ" smtClean="0"/>
              <a:t>nespolehlivosti dodavatele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e934d7ba-d00a-4f08-ad66-67ce6f4199d0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01a Šablona</Template>
  <TotalTime>3</TotalTime>
  <Words>338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 2</vt:lpstr>
      <vt:lpstr>Motiv Office</vt:lpstr>
      <vt:lpstr>Rastrový obrázek</vt:lpstr>
      <vt:lpstr>Řízení zásob</vt:lpstr>
      <vt:lpstr>Struktura</vt:lpstr>
      <vt:lpstr>Prezentace aplikace PowerPoint</vt:lpstr>
      <vt:lpstr>1. Cíle zásobovací logistiky </vt:lpstr>
      <vt:lpstr>Vlivy zásob na ekonomiku podniku </vt:lpstr>
      <vt:lpstr>Prezentace aplikace PowerPoint</vt:lpstr>
      <vt:lpstr>2. Druhy zásob podle funkce v podniku </vt:lpstr>
      <vt:lpstr>Pohyb průměrné obratové zásoby</vt:lpstr>
      <vt:lpstr>Funkce pojistné zásoby </vt:lpstr>
      <vt:lpstr>3. Příklady metod Řízení zásob</vt:lpstr>
      <vt:lpstr>Stanovení velikosti dávky EOQ</vt:lpstr>
      <vt:lpstr>Campův vzorec pro EOQ:</vt:lpstr>
      <vt:lpstr>Kalkulace pojistné zásoby</vt:lpstr>
      <vt:lpstr>Modely řízení zásob</vt:lpstr>
      <vt:lpstr>Model Q,m (S,Q)</vt:lpstr>
      <vt:lpstr>ZÁVĚR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zásob</dc:title>
  <dc:creator>Foltin Pavel</dc:creator>
  <cp:lastModifiedBy>Foltin Pavel</cp:lastModifiedBy>
  <cp:revision>3</cp:revision>
  <dcterms:created xsi:type="dcterms:W3CDTF">2018-08-07T08:35:16Z</dcterms:created>
  <dcterms:modified xsi:type="dcterms:W3CDTF">2018-08-07T08:39:49Z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