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sldIdLst>
    <p:sldId id="256" r:id="rId2"/>
    <p:sldId id="271" r:id="rId3"/>
    <p:sldId id="272" r:id="rId4"/>
    <p:sldId id="273" r:id="rId5"/>
    <p:sldId id="274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06/relationships/legacyDocTextInfo" Target="legacyDocTextInfo.bin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64E711C-C33A-407D-8383-AEA1582AFADD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83C01F5-C2A3-42BB-B2AE-EC48F9221C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pPr algn="r"/>
            <a:fld id="{F390E823-93EC-4036-9BF0-085EDC617A87}" type="slidenum">
              <a:rPr lang="cs-CZ" sz="1200">
                <a:latin typeface="Times New Roman" pitchFamily="18" charset="0"/>
              </a:rPr>
              <a:pPr algn="r"/>
              <a:t>3</a:t>
            </a:fld>
            <a:endParaRPr lang="cs-CZ" sz="120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non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CB148-C4E6-4408-8790-D0EB46E71CC3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DD694-0709-4EFF-8628-8C483C3365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6429D-6EAD-4742-B79B-63853DCA9A5F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ED4C7-3966-491A-9812-E5DDD8DDA4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9F2DD-D33E-4A52-8E61-10763853FC57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0BC95-6BC4-4F5F-8268-3BB617A63C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06E80-9434-43CA-B98E-B0C40C598391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9DC2F-7573-49ED-95F0-DD2236328C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DC4A5-B3A6-4CFC-BE84-08048A5C65AD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3048E-BEF2-4E68-9ABE-D84A8CB86F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D78D4-5508-4452-979E-B3BF9E5F7DCE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B3C6B-A418-48CB-BEA8-A725C43D57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703A6-78C3-4E0A-9723-6195AF40057E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24BA3-8E4C-4108-ACCD-044B47CDD7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C60A8-D476-456E-B8F5-B0144AE839D9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33213-C524-442C-B876-81B7E4BBBB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E3AD-4449-4393-8A9D-BC1FF7478A0B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09BE7-F398-409E-9DE2-86DC1A0ABF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0CA3D-143E-44C9-B074-0E60E7BDB62C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93EF4-DF84-48F5-B502-04F34A05FD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E765-EA18-4E55-9AA7-0E2EBE6DE1DC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68750-E119-46E3-8AD1-2A21540985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479CA86-08EA-4A78-8047-A37E659680EE}" type="datetimeFigureOut">
              <a:rPr lang="cs-CZ"/>
              <a:pPr>
                <a:defRPr/>
              </a:pPr>
              <a:t>1.2.2012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C9E4405-78A4-4CFE-A846-111DEB45AF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1" r:id="rId2"/>
    <p:sldLayoutId id="2147483913" r:id="rId3"/>
    <p:sldLayoutId id="2147483910" r:id="rId4"/>
    <p:sldLayoutId id="2147483914" r:id="rId5"/>
    <p:sldLayoutId id="2147483909" r:id="rId6"/>
    <p:sldLayoutId id="2147483908" r:id="rId7"/>
    <p:sldLayoutId id="2147483915" r:id="rId8"/>
    <p:sldLayoutId id="2147483907" r:id="rId9"/>
    <p:sldLayoutId id="2147483906" r:id="rId10"/>
    <p:sldLayoutId id="214748390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13" y="2205038"/>
            <a:ext cx="7772400" cy="15843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Psychologie   komunikace   pro management   bezpečnostních   služeb</a:t>
            </a:r>
            <a:r>
              <a:rPr lang="cs-C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Téma  4.   Psychologické aspekty a principy práce se změnou a zátěží v náročných komunikačních situacích</a:t>
            </a:r>
            <a:br>
              <a:rPr 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Vratislav   Pokorný</a:t>
            </a:r>
            <a:endParaRPr lang="cs-CZ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13" y="4868863"/>
            <a:ext cx="7772400" cy="1152525"/>
          </a:xfrm>
        </p:spPr>
        <p:txBody>
          <a:bodyPr rtlCol="0">
            <a:noAutofit/>
          </a:bodyPr>
          <a:lstStyle/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Operační program Vzdělávání pro konkurenceschopnost</a:t>
            </a:r>
          </a:p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dirty="0" smtClean="0"/>
              <a:t>Projekt: </a:t>
            </a:r>
            <a:r>
              <a:rPr lang="cs-CZ" sz="1600" b="1" i="1" dirty="0" smtClean="0"/>
              <a:t>Vzdělávání pro bezpečnostní systém státu</a:t>
            </a:r>
          </a:p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100" dirty="0"/>
              <a:t>(</a:t>
            </a:r>
            <a:r>
              <a:rPr lang="cs-CZ" sz="1100" dirty="0" err="1" smtClean="0"/>
              <a:t>reg</a:t>
            </a:r>
            <a:r>
              <a:rPr lang="cs-CZ" sz="1100" dirty="0"/>
              <a:t>. č.: </a:t>
            </a:r>
            <a:r>
              <a:rPr lang="cs-CZ" sz="1100" dirty="0" smtClean="0"/>
              <a:t>CZ.1.01/2.2.00/15.0070)</a:t>
            </a:r>
            <a:endParaRPr lang="cs-CZ" sz="1100" dirty="0"/>
          </a:p>
          <a:p>
            <a:pPr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1100" dirty="0"/>
          </a:p>
        </p:txBody>
      </p:sp>
      <p:pic>
        <p:nvPicPr>
          <p:cNvPr id="14339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5938838"/>
            <a:ext cx="4875212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b="1" smtClean="0">
                <a:solidFill>
                  <a:schemeClr val="tx1"/>
                </a:solidFill>
                <a:latin typeface="Times New Roman" pitchFamily="18" charset="0"/>
              </a:rPr>
              <a:t>Obsahové zaměření tématu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AutoNum type="arabicPeriod"/>
            </a:pPr>
            <a:r>
              <a:rPr lang="cs-CZ" smtClean="0"/>
              <a:t>Změna a zátěž systému (jedinec, tým, systém).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cs-CZ" smtClean="0"/>
              <a:t>Aspekty práce se změnou a zátěží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cs-CZ" smtClean="0"/>
              <a:t>Principy pro efektivní zvládání změny a zátěže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cs-CZ" smtClean="0"/>
              <a:t>Psychofyzické metody práce se změnou a zátěží</a:t>
            </a:r>
          </a:p>
          <a:p>
            <a:pPr marL="457200" indent="-457200">
              <a:buFont typeface="Arial" charset="0"/>
              <a:buAutoNum type="arabicPeriod"/>
            </a:pPr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85800" y="765175"/>
            <a:ext cx="7772400" cy="3743325"/>
          </a:xfrm>
          <a:solidFill>
            <a:srgbClr val="FFFF00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4400" b="1" smtClean="0">
                <a:solidFill>
                  <a:schemeClr val="tx1"/>
                </a:solidFill>
                <a:latin typeface="Times New Roman" pitchFamily="18" charset="0"/>
              </a:rPr>
              <a:t>Změna a zátěž</a:t>
            </a:r>
            <a:br>
              <a:rPr lang="cs-CZ" sz="44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cs-CZ" sz="4400" b="1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cs-CZ" sz="44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cs-CZ" sz="4400" b="1" smtClean="0">
                <a:solidFill>
                  <a:schemeClr val="tx1"/>
                </a:solidFill>
                <a:latin typeface="Times New Roman" pitchFamily="18" charset="0"/>
              </a:rPr>
              <a:t> psychologické a související aspekty</a:t>
            </a:r>
          </a:p>
        </p:txBody>
      </p:sp>
      <p:sp>
        <p:nvSpPr>
          <p:cNvPr id="245765" name="Text Box 1029"/>
          <p:cNvSpPr txBox="1">
            <a:spLocks noChangeArrowheads="1"/>
          </p:cNvSpPr>
          <p:nvPr/>
        </p:nvSpPr>
        <p:spPr bwMode="auto">
          <a:xfrm>
            <a:off x="1763713" y="6092825"/>
            <a:ext cx="576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cs-CZ" b="1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75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solidFill>
            <a:srgbClr val="FFFF00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3200" b="1" smtClean="0">
                <a:solidFill>
                  <a:schemeClr val="tx1"/>
                </a:solidFill>
              </a:rPr>
              <a:t>Psychologické a jiné aspekty</a:t>
            </a:r>
            <a:br>
              <a:rPr lang="cs-CZ" sz="3200" b="1" smtClean="0">
                <a:solidFill>
                  <a:schemeClr val="tx1"/>
                </a:solidFill>
              </a:rPr>
            </a:br>
            <a:r>
              <a:rPr lang="cs-CZ" sz="3200" b="1" smtClean="0">
                <a:solidFill>
                  <a:schemeClr val="tx1"/>
                </a:solidFill>
              </a:rPr>
              <a:t>změny a zátěže</a:t>
            </a:r>
            <a:br>
              <a:rPr lang="cs-CZ" sz="3200" b="1" smtClean="0">
                <a:solidFill>
                  <a:schemeClr val="tx1"/>
                </a:solidFill>
              </a:rPr>
            </a:br>
            <a:r>
              <a:rPr lang="cs-CZ" sz="2000" b="1" smtClean="0">
                <a:solidFill>
                  <a:schemeClr val="tx1"/>
                </a:solidFill>
              </a:rPr>
              <a:t>(související aspekty a aplikované přístupy)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876800"/>
          </a:xfrm>
          <a:solidFill>
            <a:srgbClr val="FFFF99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 smtClean="0">
                <a:latin typeface="Times New Roman" pitchFamily="18" charset="0"/>
              </a:rPr>
              <a:t>Proměna a změna.</a:t>
            </a:r>
          </a:p>
          <a:p>
            <a:pPr>
              <a:lnSpc>
                <a:spcPct val="90000"/>
              </a:lnSpc>
            </a:pPr>
            <a:r>
              <a:rPr lang="cs-CZ" sz="2000" smtClean="0">
                <a:latin typeface="Times New Roman" pitchFamily="18" charset="0"/>
              </a:rPr>
              <a:t>Zátěž, stres, krize. </a:t>
            </a:r>
          </a:p>
          <a:p>
            <a:pPr>
              <a:lnSpc>
                <a:spcPct val="90000"/>
              </a:lnSpc>
            </a:pPr>
            <a:r>
              <a:rPr lang="cs-CZ" sz="2000" smtClean="0">
                <a:latin typeface="Times New Roman" pitchFamily="18" charset="0"/>
              </a:rPr>
              <a:t>Trauma a vyhoření.</a:t>
            </a:r>
          </a:p>
          <a:p>
            <a:pPr>
              <a:lnSpc>
                <a:spcPct val="90000"/>
              </a:lnSpc>
            </a:pPr>
            <a:r>
              <a:rPr lang="cs-CZ" sz="2000" smtClean="0">
                <a:latin typeface="Times New Roman" pitchFamily="18" charset="0"/>
              </a:rPr>
              <a:t>ARS a PTSD.</a:t>
            </a:r>
          </a:p>
          <a:p>
            <a:pPr>
              <a:lnSpc>
                <a:spcPct val="90000"/>
              </a:lnSpc>
            </a:pPr>
            <a:r>
              <a:rPr lang="cs-CZ" sz="2000" smtClean="0">
                <a:latin typeface="Times New Roman" pitchFamily="18" charset="0"/>
              </a:rPr>
              <a:t>Řízení změn a krizí.</a:t>
            </a:r>
          </a:p>
          <a:p>
            <a:pPr>
              <a:lnSpc>
                <a:spcPct val="90000"/>
              </a:lnSpc>
            </a:pPr>
            <a:r>
              <a:rPr lang="cs-CZ" sz="2000" smtClean="0">
                <a:latin typeface="Times New Roman" pitchFamily="18" charset="0"/>
              </a:rPr>
              <a:t>Autopoiéza – jedinec, sytém a jejich vývoj.</a:t>
            </a:r>
          </a:p>
        </p:txBody>
      </p:sp>
      <p:graphicFrame>
        <p:nvGraphicFramePr>
          <p:cNvPr id="22532" name="Diagram 4"/>
          <p:cNvGraphicFramePr>
            <a:graphicFrameLocks/>
          </p:cNvGraphicFramePr>
          <p:nvPr>
            <p:ph sz="half" idx="4294967295"/>
          </p:nvPr>
        </p:nvGraphicFramePr>
        <p:xfrm>
          <a:off x="4648200" y="1600200"/>
          <a:ext cx="4038600" cy="4876800"/>
        </p:xfrm>
        <a:graphic>
          <a:graphicData uri="http://schemas.openxmlformats.org/drawingml/2006/compatibility">
            <com:legacyDrawing xmlns:com="http://schemas.openxmlformats.org/drawingml/2006/compatibility" spid="_x0000_s2253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solidFill>
            <a:srgbClr val="00FFFF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3200" b="1" smtClean="0">
                <a:solidFill>
                  <a:schemeClr val="tx1"/>
                </a:solidFill>
                <a:latin typeface="Times New Roman" pitchFamily="18" charset="0"/>
              </a:rPr>
              <a:t>Aplikované přístupy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05000"/>
            <a:ext cx="8218487" cy="4692650"/>
          </a:xfrm>
          <a:solidFill>
            <a:srgbClr val="FF9900"/>
          </a:solidFill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cs-CZ" sz="1600" b="1" smtClean="0"/>
              <a:t>Analytická a postanalytická filosofie, filosofie jazyka, konstruktivismus, východní filosofie a psychofyzické systémy (bojová umění, taoismus, buddhismus, jóga).</a:t>
            </a:r>
          </a:p>
          <a:p>
            <a:pPr marL="457200" indent="-457200">
              <a:lnSpc>
                <a:spcPct val="80000"/>
              </a:lnSpc>
            </a:pPr>
            <a:r>
              <a:rPr lang="cs-CZ" sz="1600" b="1" smtClean="0"/>
              <a:t>Holistický (celostní) a transdisciplinární přístup.</a:t>
            </a:r>
          </a:p>
          <a:p>
            <a:pPr marL="457200" indent="-457200">
              <a:lnSpc>
                <a:spcPct val="80000"/>
              </a:lnSpc>
            </a:pPr>
            <a:r>
              <a:rPr lang="cs-CZ" sz="1600" b="1" smtClean="0"/>
              <a:t>Kognitivní vědy, lingvistika, analytická psychologie a vybrané psychologické discipliny.</a:t>
            </a:r>
          </a:p>
          <a:p>
            <a:pPr marL="457200" indent="-457200">
              <a:lnSpc>
                <a:spcPct val="80000"/>
              </a:lnSpc>
            </a:pPr>
            <a:r>
              <a:rPr lang="cs-CZ" sz="1600" b="1" smtClean="0"/>
              <a:t>Psychoterapeutické modely – systemika, PBSP, Procesově orientovaný přístup, aplikace metody mindfulness - KBT</a:t>
            </a:r>
          </a:p>
          <a:p>
            <a:pPr marL="457200" indent="-457200">
              <a:lnSpc>
                <a:spcPct val="80000"/>
              </a:lnSpc>
            </a:pPr>
            <a:r>
              <a:rPr lang="cs-CZ" sz="1600" b="1" smtClean="0"/>
              <a:t>Kybernetika, sémantika a informatika</a:t>
            </a:r>
          </a:p>
          <a:p>
            <a:pPr marL="457200" indent="-457200">
              <a:lnSpc>
                <a:spcPct val="80000"/>
              </a:lnSpc>
            </a:pPr>
            <a:r>
              <a:rPr lang="cs-CZ" sz="1600" b="1" smtClean="0"/>
              <a:t>Teoretické modely: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cs-CZ" sz="1600" b="1" smtClean="0"/>
              <a:t>Teorie chaosu – chování otevřených a uzavřených systémů, stabilita a nestabilita systémů. 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cs-CZ" sz="1600" b="1" smtClean="0"/>
              <a:t>Teorie systémů.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cs-CZ" sz="1600" b="1" smtClean="0"/>
              <a:t>Teorie autopoiézy.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cs-CZ" sz="1600" b="1" smtClean="0"/>
              <a:t>Teorie kognitivního kontinua.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endParaRPr lang="cs-CZ" sz="16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63</TotalTime>
  <Words>201</Words>
  <Application>Microsoft Office PowerPoint</Application>
  <PresentationFormat>Předvádění na obrazovce (4:3)</PresentationFormat>
  <Paragraphs>52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5</vt:i4>
      </vt:variant>
      <vt:variant>
        <vt:lpstr>Nadpisy snímků</vt:lpstr>
      </vt:variant>
      <vt:variant>
        <vt:i4>5</vt:i4>
      </vt:variant>
    </vt:vector>
  </HeadingPairs>
  <TitlesOfParts>
    <vt:vector size="14" baseType="lpstr">
      <vt:lpstr>Arial</vt:lpstr>
      <vt:lpstr>Calibri</vt:lpstr>
      <vt:lpstr>Times New Roman</vt:lpstr>
      <vt:lpstr>Tahoma</vt:lpstr>
      <vt:lpstr>Přehlednost</vt:lpstr>
      <vt:lpstr>Přehlednost</vt:lpstr>
      <vt:lpstr>Přehlednost</vt:lpstr>
      <vt:lpstr>Přehlednost</vt:lpstr>
      <vt:lpstr>Přehlednost</vt:lpstr>
      <vt:lpstr>PSYCHOLOGIE   KOMUNIKACE   PRO MANAGEMENT   BEZPEČNOSTNÍCH   SLUŽEB TÉMA  4.   PSYCHOLOGICKÉ ASPEKTY A PRINCIPY PRÁCE SE ZMĚNOU A ZÁTĚŽÍ V NÁROČNÝCH KOMUNIKAČNÍCH SITUACÍCH  VRATISLAV   POKORNÝ</vt:lpstr>
      <vt:lpstr>Obsahové zaměření tématu</vt:lpstr>
      <vt:lpstr>Změna a zátěž   psychologické a související aspekty</vt:lpstr>
      <vt:lpstr>Psychologické a jiné aspekty změny a zátěže (související aspekty a aplikované přístupy)</vt:lpstr>
      <vt:lpstr>Aplikované přístupy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management</dc:title>
  <dc:subject>psychologie komunikace</dc:subject>
  <dc:creator>pokorný</dc:creator>
  <cp:lastModifiedBy>pokornyv</cp:lastModifiedBy>
  <cp:revision>17</cp:revision>
  <dcterms:created xsi:type="dcterms:W3CDTF">2011-12-13T10:02:35Z</dcterms:created>
  <dcterms:modified xsi:type="dcterms:W3CDTF">2012-02-01T11:00:00Z</dcterms:modified>
</cp:coreProperties>
</file>