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0"/>
  </p:notesMasterIdLst>
  <p:handoutMasterIdLst>
    <p:handoutMasterId r:id="rId41"/>
  </p:handoutMasterIdLst>
  <p:sldIdLst>
    <p:sldId id="314" r:id="rId6"/>
    <p:sldId id="327" r:id="rId7"/>
    <p:sldId id="328" r:id="rId8"/>
    <p:sldId id="329" r:id="rId9"/>
    <p:sldId id="330" r:id="rId10"/>
    <p:sldId id="351" r:id="rId11"/>
    <p:sldId id="331" r:id="rId12"/>
    <p:sldId id="332" r:id="rId13"/>
    <p:sldId id="333" r:id="rId14"/>
    <p:sldId id="334" r:id="rId15"/>
    <p:sldId id="336" r:id="rId16"/>
    <p:sldId id="341" r:id="rId17"/>
    <p:sldId id="335" r:id="rId18"/>
    <p:sldId id="337" r:id="rId19"/>
    <p:sldId id="338" r:id="rId20"/>
    <p:sldId id="339" r:id="rId21"/>
    <p:sldId id="340" r:id="rId22"/>
    <p:sldId id="342" r:id="rId23"/>
    <p:sldId id="343" r:id="rId24"/>
    <p:sldId id="347" r:id="rId25"/>
    <p:sldId id="345" r:id="rId26"/>
    <p:sldId id="348" r:id="rId27"/>
    <p:sldId id="349" r:id="rId28"/>
    <p:sldId id="350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25" r:id="rId38"/>
    <p:sldId id="326" r:id="rId39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8492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D8F4-F9DD-427C-9B7B-07F90F2875F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236E-7C0B-4D7D-A803-ACF506D4C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31BB-3512-4C9B-B8CB-2EC275A2765B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05B-6BA1-423C-BA1B-4CB345BA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78823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3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7699"/>
            <a:ext cx="7886700" cy="335477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3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9297"/>
            <a:ext cx="3886200" cy="359766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9297"/>
            <a:ext cx="3886200" cy="35976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9616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2331"/>
            <a:ext cx="3868340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2331"/>
            <a:ext cx="3887391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32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319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3192"/>
            <a:ext cx="4629150" cy="4687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5342"/>
            <a:ext cx="2949178" cy="3013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66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1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1036"/>
            <a:ext cx="4629150" cy="46900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1236"/>
            <a:ext cx="2949178" cy="3097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52" y="6372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white"/>
                </a:solidFill>
              </a:rPr>
              <a:t>Volitelná poznámka uživatele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e.army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128792" cy="2520280"/>
          </a:xfrm>
        </p:spPr>
        <p:txBody>
          <a:bodyPr>
            <a:noAutofit/>
          </a:bodyPr>
          <a:lstStyle/>
          <a:p>
            <a:pPr algn="ctr"/>
            <a:r>
              <a:rPr lang="cs-CZ" sz="4000" b="1" i="1" dirty="0" smtClean="0"/>
              <a:t>Zapojení České republiky a Armády České republiky do zahraničních operací</a:t>
            </a:r>
            <a:br>
              <a:rPr lang="cs-CZ" sz="4000" b="1" i="1" dirty="0" smtClean="0"/>
            </a:br>
            <a:r>
              <a:rPr lang="cs-CZ" sz="4000" b="1" i="1" dirty="0" smtClean="0"/>
              <a:t>(</a:t>
            </a:r>
            <a:r>
              <a:rPr lang="cs-CZ" sz="4000" b="1" i="1" dirty="0" smtClean="0"/>
              <a:t>stav 2021/2022)</a:t>
            </a:r>
            <a:endParaRPr lang="cs-CZ" sz="4000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15816" y="6356351"/>
            <a:ext cx="3456384" cy="365125"/>
          </a:xfrm>
        </p:spPr>
        <p:txBody>
          <a:bodyPr/>
          <a:lstStyle/>
          <a:p>
            <a:r>
              <a:rPr lang="cs-CZ" sz="1100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Lotyšsko a 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přelomu ledna a února 2022 zahájilo činnost v Litvě </a:t>
            </a:r>
            <a:r>
              <a:rPr lang="cs-CZ" b="1" dirty="0"/>
              <a:t>2. úkolové uskupení </a:t>
            </a:r>
            <a:r>
              <a:rPr lang="cs-CZ" dirty="0"/>
              <a:t>pozemní protivzdušné </a:t>
            </a:r>
            <a:r>
              <a:rPr lang="cs-CZ" dirty="0" smtClean="0"/>
              <a:t>obrany. </a:t>
            </a:r>
            <a:r>
              <a:rPr lang="cs-CZ" dirty="0"/>
              <a:t>Hlavní síly jednotky tvoří vojáci z 252. protiletadlového raketového oddílu, které jsou doplněné o příslušníky ze strakonického pluku a specialisty z útvarů Armády ČR. </a:t>
            </a:r>
            <a:endParaRPr lang="cs-CZ" dirty="0" smtClean="0"/>
          </a:p>
          <a:p>
            <a:r>
              <a:rPr lang="cs-CZ" dirty="0" smtClean="0"/>
              <a:t>Hlavní </a:t>
            </a:r>
            <a:r>
              <a:rPr lang="cs-CZ" dirty="0"/>
              <a:t>bojovou sílu tvoří </a:t>
            </a:r>
            <a:r>
              <a:rPr lang="cs-CZ" b="1" dirty="0"/>
              <a:t>protiletadlová raketová baterie</a:t>
            </a:r>
            <a:r>
              <a:rPr lang="cs-CZ" dirty="0"/>
              <a:t>, jež je vyzbrojena protiletadlovými raketovými komplety </a:t>
            </a:r>
            <a:r>
              <a:rPr lang="cs-CZ" b="1" dirty="0"/>
              <a:t>RBS-70</a:t>
            </a:r>
            <a:r>
              <a:rPr lang="cs-CZ" dirty="0"/>
              <a:t>.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Ruční raketový protiletadlový systém RBS-70 Saab </a:t>
            </a:r>
            <a:r>
              <a:rPr lang="cs-CZ" sz="3600" b="1" dirty="0" err="1"/>
              <a:t>Bofors</a:t>
            </a:r>
            <a:r>
              <a:rPr lang="cs-CZ" sz="3600" b="1" dirty="0"/>
              <a:t> Dynamics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1" y="2597150"/>
            <a:ext cx="5390777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Ph.D.</a:t>
            </a:r>
          </a:p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Ruční raketový protiletadlový systém RBS-70 Saab </a:t>
            </a:r>
            <a:r>
              <a:rPr lang="cs-CZ" sz="2800" b="1" dirty="0" err="1"/>
              <a:t>Bofors</a:t>
            </a:r>
            <a:r>
              <a:rPr lang="cs-CZ" sz="2800" b="1" dirty="0"/>
              <a:t> Dynamics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400" dirty="0"/>
              <a:t>Z hlediska technických parametrů patří PPLRK RBS-70 do kategorie protiletadlových raketových kompletů krátkého dosahu (označení NATO je SHORAD – </a:t>
            </a:r>
            <a:r>
              <a:rPr lang="cs-CZ" sz="2400" dirty="0" err="1"/>
              <a:t>short</a:t>
            </a:r>
            <a:r>
              <a:rPr lang="cs-CZ" sz="2400" dirty="0"/>
              <a:t> air </a:t>
            </a:r>
            <a:r>
              <a:rPr lang="cs-CZ" sz="2400" dirty="0" err="1"/>
              <a:t>defence</a:t>
            </a:r>
            <a:r>
              <a:rPr lang="cs-CZ" sz="2400" dirty="0"/>
              <a:t>), t. j. </a:t>
            </a:r>
            <a:r>
              <a:rPr lang="cs-CZ" sz="2400" b="1" dirty="0"/>
              <a:t>s dosahem v dálce od 5 do 10 km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Max. rychlost střely: Mach 2</a:t>
            </a:r>
          </a:p>
          <a:p>
            <a:r>
              <a:rPr lang="cs-CZ" sz="2400" dirty="0"/>
              <a:t>Max. výškové pokrytí: 0 – 5800 m</a:t>
            </a:r>
          </a:p>
          <a:p>
            <a:r>
              <a:rPr lang="cs-CZ" sz="2400" dirty="0"/>
              <a:t>Max. účinná dálka na příletu: 200 – 8000 m</a:t>
            </a:r>
          </a:p>
          <a:p>
            <a:r>
              <a:rPr lang="cs-CZ" sz="2400" dirty="0"/>
              <a:t>Max. účinná dálka na odletu: 200 – 8000 m</a:t>
            </a:r>
          </a:p>
          <a:p>
            <a:r>
              <a:rPr lang="cs-CZ" sz="2400" dirty="0"/>
              <a:t>Doba složení kompletu: do 40 s</a:t>
            </a:r>
          </a:p>
          <a:p>
            <a:r>
              <a:rPr lang="cs-CZ" sz="2400" dirty="0"/>
              <a:t>Doba ke znovu nabití zbraně: do 6 s</a:t>
            </a:r>
          </a:p>
          <a:p>
            <a:r>
              <a:rPr lang="cs-CZ" sz="2400" dirty="0"/>
              <a:t>Obsluha: 3 osoby</a:t>
            </a:r>
          </a:p>
          <a:p>
            <a:pPr algn="just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3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30053"/>
          </a:xfrm>
        </p:spPr>
        <p:txBody>
          <a:bodyPr/>
          <a:lstStyle/>
          <a:p>
            <a:r>
              <a:rPr lang="cs-CZ" dirty="0" smtClean="0"/>
              <a:t>2. Kosovo (KFOR)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645024"/>
            <a:ext cx="7886700" cy="2531938"/>
          </a:xfrm>
        </p:spPr>
        <p:txBody>
          <a:bodyPr/>
          <a:lstStyle/>
          <a:p>
            <a:r>
              <a:rPr lang="cs-CZ" dirty="0"/>
              <a:t>V současné době působí na velitelství KFOR Úkolové uskupení HQ KFOR, které tvoří 22. </a:t>
            </a:r>
            <a:r>
              <a:rPr lang="cs-CZ" dirty="0" smtClean="0"/>
              <a:t>skupina, </a:t>
            </a:r>
            <a:r>
              <a:rPr lang="cs-CZ" b="1" dirty="0"/>
              <a:t>sedm českých vojáků</a:t>
            </a:r>
            <a:r>
              <a:rPr lang="cs-CZ" dirty="0"/>
              <a:t>. Ti se v mezinárodním štábu podílejí na plnění operačního úkolu</a:t>
            </a:r>
            <a:r>
              <a:rPr lang="cs-CZ" dirty="0" smtClean="0"/>
              <a:t>.</a:t>
            </a:r>
          </a:p>
          <a:p>
            <a:r>
              <a:rPr lang="pt-BR" dirty="0"/>
              <a:t>Plánovaná doba nasazení: </a:t>
            </a:r>
            <a:r>
              <a:rPr lang="pt-BR" b="1" dirty="0"/>
              <a:t>2/2022 - 8/2022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13" y="1035048"/>
            <a:ext cx="2736304" cy="25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93161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3. </a:t>
            </a:r>
            <a:r>
              <a:rPr lang="cs-CZ" sz="4000" b="1" dirty="0"/>
              <a:t>Bosna a Hercegovina (EUFOR - ALTHEA)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operace ALTHEA je poskytovat pomoc ozbrojeným silám Bosny a Hercegoviny s budováním schopností, výcvikem jednotek a podporovat udržování bezpečného a stabilního prostředí v zemi</a:t>
            </a:r>
            <a:r>
              <a:rPr lang="cs-CZ" dirty="0" smtClean="0"/>
              <a:t>.</a:t>
            </a:r>
          </a:p>
          <a:p>
            <a:r>
              <a:rPr lang="cs-CZ" b="1" dirty="0"/>
              <a:t>20.skupina Armády České republiky </a:t>
            </a:r>
            <a:r>
              <a:rPr lang="cs-CZ" dirty="0"/>
              <a:t>v misi </a:t>
            </a:r>
            <a:r>
              <a:rPr lang="cs-CZ" dirty="0" err="1"/>
              <a:t>Althea</a:t>
            </a:r>
            <a:r>
              <a:rPr lang="cs-CZ" dirty="0"/>
              <a:t> je dislokována na základně </a:t>
            </a:r>
            <a:r>
              <a:rPr lang="cs-CZ" b="1" dirty="0" err="1"/>
              <a:t>Butmir</a:t>
            </a:r>
            <a:r>
              <a:rPr lang="cs-CZ" b="1" dirty="0"/>
              <a:t> v Sarajevu.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9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Sarajevo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87" y="2276873"/>
            <a:ext cx="5984826" cy="3816424"/>
          </a:xfrm>
        </p:spPr>
      </p:pic>
    </p:spTree>
    <p:extLst>
      <p:ext uri="{BB962C8B-B14F-4D97-AF65-F5344CB8AC3E}">
        <p14:creationId xmlns:p14="http://schemas.microsoft.com/office/powerpoint/2010/main" val="420433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4337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4.</a:t>
            </a:r>
            <a:r>
              <a:rPr lang="cs-CZ" sz="3600" b="1" dirty="0"/>
              <a:t> EUROPEAN UNION NAVAL FORCES - MEDITERRANEAN - EUNAVFOR MED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 </a:t>
            </a:r>
            <a:r>
              <a:rPr lang="cs-CZ" dirty="0"/>
              <a:t>22. června </a:t>
            </a:r>
            <a:r>
              <a:rPr lang="cs-CZ" dirty="0" smtClean="0"/>
              <a:t>2015 bylo </a:t>
            </a:r>
            <a:r>
              <a:rPr lang="cs-CZ" dirty="0"/>
              <a:t>rozhodnutím Evropské rady ve složení ministrů zahraničních věcí členských států EU v Lucembursku schváleno zahájení mise </a:t>
            </a:r>
            <a:r>
              <a:rPr lang="cs-CZ" b="1" dirty="0"/>
              <a:t>EUNAVFOR MED</a:t>
            </a:r>
            <a:r>
              <a:rPr lang="cs-CZ" b="1" dirty="0" smtClean="0"/>
              <a:t>.</a:t>
            </a:r>
          </a:p>
          <a:p>
            <a:r>
              <a:rPr lang="cs-CZ" dirty="0"/>
              <a:t>Operace EUNAVFOR MED je součástí </a:t>
            </a:r>
            <a:r>
              <a:rPr lang="cs-CZ" b="1" dirty="0"/>
              <a:t>komplexní reakce EU na problém migrace </a:t>
            </a:r>
            <a:r>
              <a:rPr lang="cs-CZ" dirty="0"/>
              <a:t>z afrického kontinentu do Evropy.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5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199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EUROPEAN UNION NAVAL FORCES - MEDITERRANEAN - EUNAVFOR </a:t>
            </a:r>
            <a:r>
              <a:rPr lang="cs-CZ" sz="3100" b="1" dirty="0" smtClean="0"/>
              <a:t>MED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861048"/>
            <a:ext cx="7854312" cy="3292380"/>
          </a:xfrm>
        </p:spPr>
        <p:txBody>
          <a:bodyPr>
            <a:normAutofit/>
          </a:bodyPr>
          <a:lstStyle/>
          <a:p>
            <a:r>
              <a:rPr lang="cs-CZ" sz="2400" dirty="0"/>
              <a:t>V současné době působí v rámci operace Evropské unie </a:t>
            </a:r>
            <a:r>
              <a:rPr lang="cs-CZ" sz="2400" b="1" dirty="0"/>
              <a:t>5 příslušníků 14. skupiny </a:t>
            </a:r>
            <a:r>
              <a:rPr lang="cs-CZ" sz="2400" dirty="0"/>
              <a:t>AČR EUNAVFOR MED</a:t>
            </a:r>
            <a:r>
              <a:rPr lang="cs-CZ" sz="2400" dirty="0" smtClean="0"/>
              <a:t>.</a:t>
            </a:r>
          </a:p>
          <a:p>
            <a:r>
              <a:rPr lang="pt-BR" sz="2400" dirty="0"/>
              <a:t>Plánovaná doba nasazení: 2/2022 - </a:t>
            </a:r>
            <a:r>
              <a:rPr lang="pt-BR" sz="2400" dirty="0" smtClean="0"/>
              <a:t>8/2022</a:t>
            </a:r>
            <a:endParaRPr lang="cs-CZ" sz="2400" dirty="0" smtClean="0"/>
          </a:p>
          <a:p>
            <a:r>
              <a:rPr lang="cs-CZ" sz="2400" dirty="0"/>
              <a:t>Místem nasazení našich příslušníků zůstává základna CENTOCELLE Air Base EU-OHQ </a:t>
            </a:r>
            <a:r>
              <a:rPr lang="cs-CZ" sz="2400" b="1" dirty="0"/>
              <a:t>v Římě</a:t>
            </a:r>
            <a:r>
              <a:rPr lang="cs-CZ" sz="240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72816"/>
            <a:ext cx="25908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5. Výcviková </a:t>
            </a:r>
            <a:r>
              <a:rPr lang="cs-CZ" sz="3600" b="1" dirty="0"/>
              <a:t>mise Evropské unie v Mali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Vláda ČR poprvé rozhodla o účasti v misi EUTM v roce 2013, tedy hned na počátku fungování mise. Pokračování účasti v misi schválil Parlament ČR v letech 2014, 2016, 2018 a naposledy pak v roce 2020. </a:t>
            </a:r>
            <a:endParaRPr lang="cs-CZ" dirty="0" smtClean="0"/>
          </a:p>
          <a:p>
            <a:r>
              <a:rPr lang="cs-CZ" dirty="0" smtClean="0"/>
              <a:t>Aktuální </a:t>
            </a:r>
            <a:r>
              <a:rPr lang="cs-CZ" dirty="0"/>
              <a:t>mandát počítá s nasazením až 120 vojáků v rámci mise EUTM a je platný pro roky 2021 a 2022. </a:t>
            </a:r>
            <a:endParaRPr lang="cs-CZ" dirty="0" smtClean="0"/>
          </a:p>
          <a:p>
            <a:r>
              <a:rPr lang="cs-CZ" b="1" dirty="0" smtClean="0"/>
              <a:t>Od </a:t>
            </a:r>
            <a:r>
              <a:rPr lang="cs-CZ" b="1" dirty="0"/>
              <a:t>12. června 2020 až do 12. ledna 2021 velela Česká republika výcvikové misi </a:t>
            </a:r>
            <a:r>
              <a:rPr lang="cs-CZ" dirty="0"/>
              <a:t>Evropské unie v Mali. V druhé polovině roku 2022 by se měla velení opět ujmout.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6. ÚKOLOVÉ USKUPENÍ AČR MALI (EUTM/MINUSMA)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Velení a štáb ÚU AČR MALI (v počtu 18 osob) se svými příslušníky podílí na plánování a velení ÚU AČR MALI.</a:t>
            </a:r>
            <a:br>
              <a:rPr lang="cs-CZ" dirty="0"/>
            </a:br>
            <a:r>
              <a:rPr lang="cs-CZ" dirty="0"/>
              <a:t>Úkolem  jednotky ochrany Bamako 6. ÚU AČR MALI (v počtu 33 osob) je ochrana velitelství výcvikové mise EUTM (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) v Bamaku, provádění doprovodů velitele a štábu mise, zabezpečení týmu rychlé reakce a MEDEVAC</a:t>
            </a:r>
            <a:r>
              <a:rPr lang="cs-CZ" dirty="0" smtClean="0"/>
              <a:t>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Jednotka ochrany </a:t>
            </a:r>
            <a:r>
              <a:rPr lang="cs-CZ" b="1" dirty="0" err="1"/>
              <a:t>Koulikoro</a:t>
            </a:r>
            <a:r>
              <a:rPr lang="cs-CZ" dirty="0"/>
              <a:t> 6. ÚU AČR MALI (v počtu 33 osob) pod velením nadporučíka M. K. zabezpečuje ochranu výcvikové základny v </a:t>
            </a:r>
            <a:r>
              <a:rPr lang="cs-CZ" dirty="0" err="1"/>
              <a:t>Koulikoro</a:t>
            </a:r>
            <a:r>
              <a:rPr lang="cs-CZ" dirty="0"/>
              <a:t> (KTC), zabezpečuje doprovody a ochranu příslušníků velitelství a podílí se na výcviku malijské armády. Při plnění těchto úkolů </a:t>
            </a:r>
            <a:r>
              <a:rPr lang="cs-CZ" b="1" dirty="0"/>
              <a:t>čeští vojáci spolupracují</a:t>
            </a:r>
            <a:r>
              <a:rPr lang="cs-CZ" dirty="0"/>
              <a:t> převážně s francouzskými, malijskými, německými a španělskými jednotkami. KTC se nachází cca 60 km od Bamaka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      Úvod		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Téma přednášky</a:t>
            </a:r>
          </a:p>
          <a:p>
            <a:r>
              <a:rPr lang="cs-CZ" dirty="0" smtClean="0"/>
              <a:t>2) Úloha a místo Velitelství pro operace</a:t>
            </a:r>
          </a:p>
          <a:p>
            <a:r>
              <a:rPr lang="cs-CZ" dirty="0" smtClean="0"/>
              <a:t>3) Nasazení sil a prostředků AČR v zahraničí (současný stav)</a:t>
            </a:r>
          </a:p>
          <a:p>
            <a:r>
              <a:rPr lang="cs-CZ" dirty="0" smtClean="0"/>
              <a:t>4) Závěr, zdroje, dotazy…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52737"/>
            <a:ext cx="7886700" cy="720079"/>
          </a:xfrm>
        </p:spPr>
        <p:txBody>
          <a:bodyPr/>
          <a:lstStyle/>
          <a:p>
            <a:pPr algn="ctr"/>
            <a:r>
              <a:rPr lang="cs-CZ" b="1" dirty="0" err="1" smtClean="0"/>
              <a:t>Koulikoro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741682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3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258045"/>
          </a:xfrm>
        </p:spPr>
        <p:txBody>
          <a:bodyPr/>
          <a:lstStyle/>
          <a:p>
            <a:r>
              <a:rPr lang="cs-CZ" sz="3600" dirty="0" smtClean="0"/>
              <a:t>6. </a:t>
            </a:r>
            <a:r>
              <a:rPr lang="cs-CZ" sz="3600" b="1" dirty="0"/>
              <a:t>Mali (MINUSMA OSN)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983" y="3611116"/>
            <a:ext cx="7886700" cy="27452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Úkolem mise Organizace spojených národů MINUSMA v Mali (United </a:t>
            </a:r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Multidimensional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Stabilisation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in Mali) </a:t>
            </a:r>
            <a:r>
              <a:rPr lang="cs-CZ" b="1" dirty="0"/>
              <a:t>je podpora a implementace mírového procesu</a:t>
            </a:r>
            <a:r>
              <a:rPr lang="cs-CZ" dirty="0"/>
              <a:t>, zajištění bezpečnosti a vytvoření podmínek pro humanitární a politickou asistenci malijské vládě.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Mali (MINUSMA) | Zahraniční mise AČR"/>
          <p:cNvSpPr>
            <a:spLocks noChangeAspect="1" noChangeArrowheads="1"/>
          </p:cNvSpPr>
          <p:nvPr/>
        </p:nvSpPr>
        <p:spPr bwMode="auto">
          <a:xfrm>
            <a:off x="155575" y="-868363"/>
            <a:ext cx="1533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Mali (MINUSMA) | Zahraniční mise AČR"/>
          <p:cNvSpPr>
            <a:spLocks noChangeAspect="1" noChangeArrowheads="1"/>
          </p:cNvSpPr>
          <p:nvPr/>
        </p:nvSpPr>
        <p:spPr bwMode="auto">
          <a:xfrm>
            <a:off x="307975" y="-715963"/>
            <a:ext cx="1533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46" y="1071016"/>
            <a:ext cx="26642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7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Mali (MINUSMA OSN)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 zřízení mise bylo rozhodnuto </a:t>
            </a:r>
            <a:r>
              <a:rPr lang="cs-CZ" b="1" dirty="0"/>
              <a:t>rezolucí</a:t>
            </a:r>
            <a:r>
              <a:rPr lang="cs-CZ" dirty="0"/>
              <a:t> Rady bezpečnosti OSN č. 2100 ze dne 25. dubna 2013.</a:t>
            </a:r>
          </a:p>
          <a:p>
            <a:r>
              <a:rPr lang="cs-CZ" dirty="0"/>
              <a:t>Mandát mise je každý rok revidován a prodlužován </a:t>
            </a:r>
            <a:r>
              <a:rPr lang="cs-CZ" b="1" dirty="0"/>
              <a:t>Radou bezpečnosti OSN</a:t>
            </a:r>
            <a:r>
              <a:rPr lang="cs-CZ" dirty="0"/>
              <a:t>.</a:t>
            </a:r>
          </a:p>
          <a:p>
            <a:r>
              <a:rPr lang="cs-CZ" dirty="0"/>
              <a:t>Aktuální mandát pro působení příslušníků </a:t>
            </a:r>
            <a:r>
              <a:rPr lang="cs-CZ" b="1" dirty="0"/>
              <a:t>AČR</a:t>
            </a:r>
            <a:r>
              <a:rPr lang="cs-CZ" dirty="0"/>
              <a:t> v misi Organizace spojených národů MINUSMA v Mali je celkovém počtu </a:t>
            </a:r>
            <a:r>
              <a:rPr lang="cs-CZ" b="1" dirty="0"/>
              <a:t>do 15 osob, a to na roky 2021-2022</a:t>
            </a:r>
            <a:r>
              <a:rPr lang="cs-CZ" b="1" dirty="0" smtClean="0"/>
              <a:t>.</a:t>
            </a:r>
          </a:p>
          <a:p>
            <a:r>
              <a:rPr lang="cs-CZ" dirty="0"/>
              <a:t>Celkově působí aktuálně v operaci MINUSMA </a:t>
            </a:r>
            <a:r>
              <a:rPr lang="cs-CZ" b="1" dirty="0"/>
              <a:t>3 příslušníci AČR.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7. Irák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77071"/>
            <a:ext cx="7886700" cy="20998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Armáda České republiky obnovila od 1. října 2020 své zapojení do zahraničních misí OIR (</a:t>
            </a:r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Inherent</a:t>
            </a:r>
            <a:r>
              <a:rPr lang="cs-CZ" dirty="0"/>
              <a:t> </a:t>
            </a:r>
            <a:r>
              <a:rPr lang="cs-CZ" dirty="0" err="1"/>
              <a:t>Resolve</a:t>
            </a:r>
            <a:r>
              <a:rPr lang="cs-CZ" dirty="0"/>
              <a:t>) a </a:t>
            </a:r>
            <a:r>
              <a:rPr lang="cs-CZ" dirty="0" err="1"/>
              <a:t>eNMI</a:t>
            </a:r>
            <a:r>
              <a:rPr lang="cs-CZ" dirty="0"/>
              <a:t> (</a:t>
            </a:r>
            <a:r>
              <a:rPr lang="cs-CZ" dirty="0" err="1"/>
              <a:t>extended</a:t>
            </a:r>
            <a:r>
              <a:rPr lang="cs-CZ" dirty="0"/>
              <a:t> NATO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Iraq</a:t>
            </a:r>
            <a:r>
              <a:rPr lang="cs-CZ" dirty="0"/>
              <a:t>) v Iráku. </a:t>
            </a:r>
            <a:endParaRPr lang="cs-CZ" dirty="0" smtClean="0"/>
          </a:p>
          <a:p>
            <a:r>
              <a:rPr lang="cs-CZ" b="1" dirty="0" smtClean="0"/>
              <a:t>Celkem </a:t>
            </a:r>
            <a:r>
              <a:rPr lang="cs-CZ" b="1" dirty="0"/>
              <a:t>8 vojáků 7. úkolového uskupení (ÚU) </a:t>
            </a:r>
            <a:r>
              <a:rPr lang="cs-CZ" dirty="0"/>
              <a:t>AČR v Iráku působí na pozicích specialistů na velitelstvích obou misí.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328592" cy="18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7. úkolové uskupení AČR Irák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plánovaná doba nasazení: 9/2021 – </a:t>
            </a:r>
            <a:r>
              <a:rPr lang="pt-BR" dirty="0" smtClean="0"/>
              <a:t>3/2022</a:t>
            </a:r>
            <a:endParaRPr lang="cs-CZ" dirty="0" smtClean="0"/>
          </a:p>
          <a:p>
            <a:r>
              <a:rPr lang="cs-CZ" dirty="0"/>
              <a:t>Velitel 7. ÚU AČR v Iráku je na pozici </a:t>
            </a:r>
            <a:r>
              <a:rPr lang="cs-CZ" b="1" dirty="0"/>
              <a:t>vzdělávacího poradce pro irácké ozbrojené síly</a:t>
            </a:r>
            <a:r>
              <a:rPr lang="cs-CZ" dirty="0"/>
              <a:t>. Další příslušníci jednotky vykonávají poradní činnost ve vybraných odbornostech, například ženijní, letecké nebo spojovací</a:t>
            </a:r>
            <a:r>
              <a:rPr lang="cs-CZ" dirty="0" smtClean="0"/>
              <a:t>.</a:t>
            </a:r>
          </a:p>
          <a:p>
            <a:r>
              <a:rPr lang="cs-CZ" dirty="0"/>
              <a:t>Stávající nasazení úkolového uskupení AČR v Iráku je plánováno </a:t>
            </a:r>
            <a:r>
              <a:rPr lang="cs-CZ" b="1" dirty="0"/>
              <a:t>v rotaci po šesti měsících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3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84785"/>
            <a:ext cx="78867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8. </a:t>
            </a:r>
            <a:r>
              <a:rPr lang="cs-CZ" sz="3600" b="1" dirty="0"/>
              <a:t>Sinaj (MFO - </a:t>
            </a:r>
            <a:r>
              <a:rPr lang="cs-CZ" sz="3600" b="1" dirty="0" err="1"/>
              <a:t>Multinational</a:t>
            </a:r>
            <a:r>
              <a:rPr lang="cs-CZ" sz="3600" b="1" dirty="0"/>
              <a:t> </a:t>
            </a:r>
            <a:r>
              <a:rPr lang="cs-CZ" sz="3600" b="1" dirty="0" err="1"/>
              <a:t>Force</a:t>
            </a:r>
            <a:r>
              <a:rPr lang="cs-CZ" sz="3600" b="1" dirty="0"/>
              <a:t> and </a:t>
            </a:r>
            <a:r>
              <a:rPr lang="cs-CZ" sz="3600" b="1" dirty="0" err="1"/>
              <a:t>Observers</a:t>
            </a:r>
            <a:r>
              <a:rPr lang="cs-CZ" sz="3600" b="1" dirty="0" smtClean="0"/>
              <a:t>)</a:t>
            </a:r>
            <a:br>
              <a:rPr lang="cs-CZ" sz="3600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304000" cy="15121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3258811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Multinational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(MFO) se sídlem v Římě vznikla na základě mírové dohody mezi Egyptem a Izraelem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 srpnu 1981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kdy stát Izrael vrátil území Sinaje Egyptu. Hlavním cílem organizace, a její mise na Sinaji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 dubna 1982),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dohlížet na dodržování bezpečnostních podmínek mírové dohody.</a:t>
            </a:r>
          </a:p>
        </p:txBody>
      </p:sp>
    </p:spTree>
    <p:extLst>
      <p:ext uri="{BB962C8B-B14F-4D97-AF65-F5344CB8AC3E}">
        <p14:creationId xmlns:p14="http://schemas.microsoft.com/office/powerpoint/2010/main" val="173838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Sinaj (MFO - </a:t>
            </a:r>
            <a:r>
              <a:rPr lang="cs-CZ" sz="3200" b="1" dirty="0" err="1"/>
              <a:t>Multinational</a:t>
            </a:r>
            <a:r>
              <a:rPr lang="cs-CZ" sz="3200" b="1" dirty="0"/>
              <a:t> </a:t>
            </a:r>
            <a:r>
              <a:rPr lang="cs-CZ" sz="3200" b="1" dirty="0" err="1"/>
              <a:t>Force</a:t>
            </a:r>
            <a:r>
              <a:rPr lang="cs-CZ" sz="3200" b="1" dirty="0"/>
              <a:t> and </a:t>
            </a:r>
            <a:r>
              <a:rPr lang="cs-CZ" sz="3200" b="1" dirty="0" err="1"/>
              <a:t>Observers</a:t>
            </a:r>
            <a:r>
              <a:rPr lang="cs-CZ" sz="3200" b="1" dirty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strukturách velitelství MFO na Sinaji působí </a:t>
            </a:r>
            <a:r>
              <a:rPr lang="cs-CZ" b="1" dirty="0"/>
              <a:t>od listopadu 2009 </a:t>
            </a:r>
            <a:r>
              <a:rPr lang="cs-CZ" dirty="0"/>
              <a:t>tři důstojníci Armády České republiky.</a:t>
            </a:r>
          </a:p>
          <a:p>
            <a:r>
              <a:rPr lang="cs-CZ" dirty="0"/>
              <a:t>Od 4. listopadu 2013 pak v misi slouží i jednotky leteckého kontingentu – letecký a pozemní personál AČR – s letounem CASA C-295M o počtu 15 osob.</a:t>
            </a:r>
          </a:p>
          <a:p>
            <a:r>
              <a:rPr lang="cs-CZ" dirty="0"/>
              <a:t>Celkový autorizovaný počet vojenského personálu je 18 osob.</a:t>
            </a:r>
          </a:p>
          <a:p>
            <a:r>
              <a:rPr lang="cs-CZ" b="1" dirty="0" smtClean="0"/>
              <a:t>13</a:t>
            </a:r>
            <a:r>
              <a:rPr lang="cs-CZ" b="1" dirty="0"/>
              <a:t>. úkolového uskupení AČR MFO </a:t>
            </a:r>
            <a:r>
              <a:rPr lang="cs-CZ" b="1" dirty="0" smtClean="0"/>
              <a:t>Sinaj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CASA C-295</a:t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1" y="2597150"/>
            <a:ext cx="5390777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4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9. </a:t>
            </a:r>
            <a:r>
              <a:rPr lang="en-US" sz="3600" b="1" dirty="0"/>
              <a:t>The United Nations Disengagement Observer Force - UNDOF</a:t>
            </a:r>
            <a:r>
              <a:rPr lang="en-US" b="1" dirty="0"/>
              <a:t/>
            </a:r>
            <a:br>
              <a:rPr lang="en-US" b="1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2302"/>
            <a:ext cx="1001027" cy="158866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2346635"/>
            <a:ext cx="617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Mise UNDOF byla ustanovena rezolucí Rady bezpečnosti OSN č. 350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ze dne 31. května 1974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jako prostředek k udržení míru mezi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Izraelem a Sýrií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dohledu nad stažením izraelských a syrských sil a dohledu nad územím separace, které bylo stanoveno v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(květen 1974). Mandát mise je obnovován každých 6 měsíců.</a:t>
            </a:r>
          </a:p>
        </p:txBody>
      </p:sp>
    </p:spTree>
    <p:extLst>
      <p:ext uri="{BB962C8B-B14F-4D97-AF65-F5344CB8AC3E}">
        <p14:creationId xmlns:p14="http://schemas.microsoft.com/office/powerpoint/2010/main" val="3834639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The United Nations Disengagement Observer Force -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Česká republika </a:t>
            </a:r>
            <a:r>
              <a:rPr lang="cs-CZ" dirty="0"/>
              <a:t>byla OSN oficiálně požádána o obsazení tří pozic ve velitelské struktuře mise UNDOF </a:t>
            </a:r>
            <a:r>
              <a:rPr lang="cs-CZ" b="1" dirty="0"/>
              <a:t>v únoru 2015</a:t>
            </a:r>
            <a:r>
              <a:rPr lang="cs-CZ" dirty="0"/>
              <a:t>. Na základě návrhu resortu Ministerstva obrany byl poté přijat mandát k nasazení českých vojáků do této operace.</a:t>
            </a:r>
            <a:br>
              <a:rPr lang="cs-CZ" dirty="0"/>
            </a:br>
            <a:r>
              <a:rPr lang="cs-CZ" dirty="0"/>
              <a:t>První skupina vojáků Armády České republiky začala plnit operační úkol v prostoru nasazení od </a:t>
            </a:r>
            <a:r>
              <a:rPr lang="cs-CZ" b="1" dirty="0"/>
              <a:t>5. července 2015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/>
          <a:lstStyle/>
          <a:p>
            <a:pPr algn="ctr"/>
            <a:r>
              <a:rPr lang="cs-CZ" b="1" dirty="0" smtClean="0"/>
              <a:t>Velitelství pro operace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645023"/>
            <a:ext cx="8047806" cy="253193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Velitel Velitelství pro </a:t>
            </a:r>
            <a:r>
              <a:rPr lang="cs-CZ" b="1" dirty="0" smtClean="0"/>
              <a:t>operace generálporučík</a:t>
            </a:r>
            <a:r>
              <a:rPr lang="cs-CZ" b="1" dirty="0"/>
              <a:t> Ing. Josef Kopecký, </a:t>
            </a:r>
            <a:r>
              <a:rPr lang="cs-CZ" b="1" dirty="0" err="1"/>
              <a:t>MSc</a:t>
            </a:r>
            <a:r>
              <a:rPr lang="cs-CZ" b="1" dirty="0"/>
              <a:t>. </a:t>
            </a:r>
            <a:endParaRPr lang="cs-CZ" b="1" dirty="0" smtClean="0"/>
          </a:p>
          <a:p>
            <a:r>
              <a:rPr lang="cs-CZ" dirty="0"/>
              <a:t>Velitelství pro operace </a:t>
            </a:r>
            <a:r>
              <a:rPr lang="cs-CZ" dirty="0" smtClean="0"/>
              <a:t>je </a:t>
            </a:r>
            <a:r>
              <a:rPr lang="cs-CZ" dirty="0"/>
              <a:t>samostatným organizačním celkem Armády České republiky </a:t>
            </a:r>
            <a:r>
              <a:rPr lang="cs-CZ" dirty="0" smtClean="0"/>
              <a:t>působícím </a:t>
            </a:r>
            <a:r>
              <a:rPr lang="cs-CZ" dirty="0"/>
              <a:t>v systému velení a řízení AČR </a:t>
            </a:r>
            <a:r>
              <a:rPr lang="cs-CZ" dirty="0" smtClean="0"/>
              <a:t>na </a:t>
            </a:r>
            <a:r>
              <a:rPr lang="cs-CZ" dirty="0"/>
              <a:t>operační úrovni. </a:t>
            </a:r>
            <a:r>
              <a:rPr lang="cs-CZ" b="1" dirty="0"/>
              <a:t>Je v přímé podřízenosti náčelníka Generálního štábu </a:t>
            </a:r>
            <a:r>
              <a:rPr lang="cs-CZ" dirty="0"/>
              <a:t>Armády České </a:t>
            </a:r>
            <a:r>
              <a:rPr lang="cs-CZ" dirty="0" smtClean="0"/>
              <a:t>republiky. 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916833"/>
            <a:ext cx="19442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5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/>
              <a:t>7. </a:t>
            </a:r>
            <a:r>
              <a:rPr lang="sv-SE" sz="3200" b="1" dirty="0" smtClean="0"/>
              <a:t>skupin</a:t>
            </a:r>
            <a:r>
              <a:rPr lang="cs-CZ" sz="3200" b="1" dirty="0" smtClean="0"/>
              <a:t>a</a:t>
            </a:r>
            <a:r>
              <a:rPr lang="sv-SE" sz="3200" b="1" dirty="0" smtClean="0"/>
              <a:t> </a:t>
            </a:r>
            <a:r>
              <a:rPr lang="sv-SE" sz="3200" b="1" dirty="0"/>
              <a:t>AČR na velitelství mise UNDOF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Aktuální mandát pro další působení příslušníků AČR v misi UNDOF na Golanských výšinách byl stanoven pro roky 2021-2022 s možností vyslat </a:t>
            </a:r>
            <a:r>
              <a:rPr lang="cs-CZ" b="1" dirty="0"/>
              <a:t>do 5 osob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Od listopadu 2021 plní úkoly mise 7. skupina </a:t>
            </a:r>
            <a:r>
              <a:rPr lang="cs-CZ" b="1" dirty="0"/>
              <a:t>čtyř českých vojáků</a:t>
            </a:r>
            <a:r>
              <a:rPr lang="cs-CZ" dirty="0"/>
              <a:t>. Specialisté AČR působí na velitelství mise v </a:t>
            </a:r>
            <a:r>
              <a:rPr lang="cs-CZ" b="1" dirty="0"/>
              <a:t>CAMP FAOUAR </a:t>
            </a:r>
            <a:r>
              <a:rPr lang="cs-CZ" dirty="0"/>
              <a:t>na syrské straně separačního území.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9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>10. další pozorovatelské mise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Vojáci Armády České republiky se k plnění úkolů v těchto zahraničních misích vysílají na základě požadavků mezinárodních vládních organizací </a:t>
            </a:r>
            <a:r>
              <a:rPr lang="cs-CZ" b="1" dirty="0"/>
              <a:t>(EU, OSN, OBSE</a:t>
            </a:r>
            <a:r>
              <a:rPr lang="cs-CZ" b="1" dirty="0" smtClean="0"/>
              <a:t>).</a:t>
            </a:r>
          </a:p>
          <a:p>
            <a:r>
              <a:rPr lang="cs-CZ" dirty="0"/>
              <a:t>Jejich úkoly vyplývají z mandátů konkrétních misí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Příslušníci AČR se podílejí na řízení těchto misí a monitorují politickou, vojenskou a bezpečnostní situace v oblasti konfliktu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886700" cy="576063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Mise OSN</a:t>
            </a:r>
            <a:endParaRPr lang="cs-CZ" sz="48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7"/>
            <a:ext cx="3843370" cy="224480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Organizace spojených národů – Wikipedie"/>
          <p:cNvSpPr>
            <a:spLocks noChangeAspect="1" noChangeArrowheads="1"/>
          </p:cNvSpPr>
          <p:nvPr/>
        </p:nvSpPr>
        <p:spPr bwMode="auto">
          <a:xfrm>
            <a:off x="155575" y="-76200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3718113"/>
            <a:ext cx="6702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základě mandátu OSN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působí v zahraničí celkem devět českých vojenských pozorovatelů: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 Kongo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(MONUSCO)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 Kosovo (UNMIK)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Středoafrická republika (MINUSCA)</a:t>
            </a:r>
          </a:p>
        </p:txBody>
      </p:sp>
    </p:spTree>
    <p:extLst>
      <p:ext uri="{BB962C8B-B14F-4D97-AF65-F5344CB8AC3E}">
        <p14:creationId xmlns:p14="http://schemas.microsoft.com/office/powerpoint/2010/main" val="1499720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11. Použité zdroje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7687766" cy="3972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Armáda České republiky: symbol demokracie a státní suverenity 1993 – 2012. Praha: MO ČR, 2013. </a:t>
            </a:r>
          </a:p>
          <a:p>
            <a:endParaRPr lang="cs-CZ" sz="2000" dirty="0"/>
          </a:p>
          <a:p>
            <a:r>
              <a:rPr lang="cs-CZ" sz="2000" dirty="0" smtClean="0"/>
              <a:t>Marie </a:t>
            </a:r>
            <a:r>
              <a:rPr lang="cs-CZ" sz="2000" dirty="0" err="1" smtClean="0"/>
              <a:t>Koldinská</a:t>
            </a:r>
            <a:r>
              <a:rPr lang="cs-CZ" sz="2000" dirty="0" smtClean="0"/>
              <a:t> – Ivan Šedivý, Válka a armáda v českých dějinách: </a:t>
            </a:r>
            <a:r>
              <a:rPr lang="cs-CZ" sz="2000" dirty="0" err="1" smtClean="0"/>
              <a:t>sociohistorické</a:t>
            </a:r>
            <a:r>
              <a:rPr lang="cs-CZ" sz="2000" dirty="0" smtClean="0"/>
              <a:t> črty. Praha: Lidové noviny, 2008. 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http://www.mise.army.cz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Děkuji za pozornost. Dotazy?</a:t>
            </a:r>
            <a:endParaRPr lang="cs-CZ" sz="32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552898"/>
            <a:ext cx="6120679" cy="34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VeOper</a:t>
            </a:r>
            <a:r>
              <a:rPr lang="cs-CZ" dirty="0"/>
              <a:t> odpovídá za plánování, nasazení, řízení a zabezpečení sil a prostředků ozbrojených sil České republiky </a:t>
            </a:r>
            <a:r>
              <a:rPr lang="cs-CZ" dirty="0" smtClean="0"/>
              <a:t>v </a:t>
            </a:r>
            <a:r>
              <a:rPr lang="cs-CZ" dirty="0"/>
              <a:t>operacích. Odpovídá za </a:t>
            </a:r>
            <a:r>
              <a:rPr lang="cs-CZ" b="1" dirty="0"/>
              <a:t>národní velení a řízení</a:t>
            </a:r>
            <a:r>
              <a:rPr lang="cs-CZ" dirty="0"/>
              <a:t>, ekonomickou, logistickou a právní podporu </a:t>
            </a:r>
            <a:r>
              <a:rPr lang="cs-CZ" dirty="0" smtClean="0"/>
              <a:t>sil a prostředků </a:t>
            </a:r>
            <a:r>
              <a:rPr lang="cs-CZ" dirty="0"/>
              <a:t>OS ČR nasazených v operacích. Odpovídá </a:t>
            </a:r>
            <a:r>
              <a:rPr lang="cs-CZ" b="1" dirty="0"/>
              <a:t>za předání </a:t>
            </a:r>
            <a:r>
              <a:rPr lang="cs-CZ" dirty="0"/>
              <a:t>vyčleněných </a:t>
            </a:r>
            <a:r>
              <a:rPr lang="cs-CZ" dirty="0" smtClean="0"/>
              <a:t>sil a prostředků </a:t>
            </a:r>
            <a:r>
              <a:rPr lang="cs-CZ" dirty="0"/>
              <a:t>OS ČR </a:t>
            </a:r>
            <a:r>
              <a:rPr lang="cs-CZ" dirty="0" smtClean="0"/>
              <a:t>do </a:t>
            </a:r>
            <a:r>
              <a:rPr lang="cs-CZ" dirty="0"/>
              <a:t>podřízenosti </a:t>
            </a:r>
            <a:r>
              <a:rPr lang="cs-CZ" dirty="0" smtClean="0"/>
              <a:t>určeného </a:t>
            </a:r>
            <a:r>
              <a:rPr lang="cs-CZ" dirty="0"/>
              <a:t>operačního </a:t>
            </a:r>
            <a:r>
              <a:rPr lang="cs-CZ" dirty="0" smtClean="0"/>
              <a:t>velitele.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09320"/>
            <a:ext cx="3086100" cy="50405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Ph.D.</a:t>
            </a:r>
          </a:p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Velitelství pro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Odpovídá za programové financování a efektivní řešení urgentní operační potřeby pro operace. V jeho struktuře se nachází dočasný organizační prvek - </a:t>
            </a:r>
            <a:r>
              <a:rPr lang="cs-CZ" b="1" dirty="0"/>
              <a:t>Centrum Podpory Operací </a:t>
            </a:r>
            <a:r>
              <a:rPr lang="cs-CZ" b="1" dirty="0" smtClean="0"/>
              <a:t> </a:t>
            </a:r>
            <a:r>
              <a:rPr lang="cs-CZ" dirty="0"/>
              <a:t>s vlastním nákladovým střediskem, jehož prostřednictvím </a:t>
            </a:r>
            <a:r>
              <a:rPr lang="cs-CZ" dirty="0" err="1"/>
              <a:t>VeOper</a:t>
            </a:r>
            <a:r>
              <a:rPr lang="cs-CZ" dirty="0"/>
              <a:t> realizuje zabezpečení </a:t>
            </a:r>
            <a:r>
              <a:rPr lang="cs-CZ" dirty="0" smtClean="0"/>
              <a:t>sil a prostředků </a:t>
            </a:r>
            <a:r>
              <a:rPr lang="cs-CZ" dirty="0"/>
              <a:t>v operacích, </a:t>
            </a:r>
            <a:endParaRPr lang="cs-CZ" dirty="0" smtClean="0"/>
          </a:p>
          <a:p>
            <a:r>
              <a:rPr lang="cs-CZ" dirty="0" err="1" smtClean="0"/>
              <a:t>VeOper</a:t>
            </a:r>
            <a:r>
              <a:rPr lang="cs-CZ" dirty="0" smtClean="0"/>
              <a:t> </a:t>
            </a:r>
            <a:r>
              <a:rPr lang="cs-CZ" dirty="0"/>
              <a:t>provádí nabývání majetku a služeb, které se řídí zvláštními pravidly z uzavřených mezinárodních smluv, jimiž je Česká republika vázána, </a:t>
            </a:r>
            <a:r>
              <a:rPr lang="cs-CZ" b="1" dirty="0"/>
              <a:t>týkající se všestranného logistického zabezpečení </a:t>
            </a:r>
            <a:r>
              <a:rPr lang="cs-CZ" b="1" dirty="0" smtClean="0"/>
              <a:t>sil a prostředků </a:t>
            </a:r>
            <a:r>
              <a:rPr lang="cs-CZ" b="1" dirty="0"/>
              <a:t>OS ČR v zahraničních operacích při plnění úkolů v zahraničí.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Úkolové uskupení AČR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vytváří se na základě stanovených úkolů, které souvisí se stanovením </a:t>
            </a:r>
            <a:r>
              <a:rPr lang="cs-CZ" b="1" dirty="0" smtClean="0"/>
              <a:t>politických a vojenských cílů</a:t>
            </a:r>
            <a:r>
              <a:rPr lang="cs-CZ" dirty="0" smtClean="0"/>
              <a:t> dané plánované operace</a:t>
            </a:r>
          </a:p>
          <a:p>
            <a:pPr marL="0" indent="0">
              <a:buNone/>
            </a:pPr>
            <a:r>
              <a:rPr lang="cs-CZ" dirty="0"/>
              <a:t>§ </a:t>
            </a:r>
            <a:r>
              <a:rPr lang="cs-CZ" dirty="0" smtClean="0"/>
              <a:t>40a zákona č. 221/1999 Sb., o vojácích z povolání</a:t>
            </a:r>
            <a:endParaRPr lang="cs-CZ" dirty="0"/>
          </a:p>
          <a:p>
            <a:r>
              <a:rPr lang="cs-CZ" b="1" dirty="0"/>
              <a:t>Zahraniční operace</a:t>
            </a:r>
          </a:p>
          <a:p>
            <a:r>
              <a:rPr lang="cs-CZ" i="1" dirty="0"/>
              <a:t>(1)</a:t>
            </a:r>
            <a:r>
              <a:rPr lang="cs-CZ" dirty="0"/>
              <a:t> Zahraniční operací se rozumí výkon služby mimo území České republiky, během kterého voják plní úkoly ozbrojených sil podle zvláštního právního </a:t>
            </a:r>
            <a:r>
              <a:rPr lang="cs-CZ" dirty="0" smtClean="0"/>
              <a:t>předpisu.</a:t>
            </a:r>
            <a:r>
              <a:rPr lang="cs-CZ" baseline="30000" dirty="0" smtClean="0"/>
              <a:t>.</a:t>
            </a:r>
            <a:endParaRPr lang="cs-CZ" dirty="0"/>
          </a:p>
          <a:p>
            <a:r>
              <a:rPr lang="cs-CZ" i="1" dirty="0"/>
              <a:t>(2)</a:t>
            </a:r>
            <a:r>
              <a:rPr lang="cs-CZ" dirty="0"/>
              <a:t> Po dobu vyslání do zahraniční operace plní voják služební povinnosti podle zařazení </a:t>
            </a:r>
            <a:r>
              <a:rPr lang="cs-CZ" b="1" dirty="0"/>
              <a:t>v úkolovém uskupení nebo individuálně.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1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Mandát pro zahraniční operace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/>
          <a:lstStyle/>
          <a:p>
            <a:r>
              <a:rPr lang="cs-CZ" dirty="0" smtClean="0"/>
              <a:t>usnesení vlády ČR ze dne 4. května 2020 č. 500 </a:t>
            </a:r>
          </a:p>
          <a:p>
            <a:r>
              <a:rPr lang="cs-CZ" dirty="0" smtClean="0"/>
              <a:t>usnesení Poslanecké sněmovny PČR č. 1251 z 58. schůze ze dne 29. září 2020</a:t>
            </a:r>
          </a:p>
          <a:p>
            <a:r>
              <a:rPr lang="cs-CZ" dirty="0" smtClean="0"/>
              <a:t>usnesení Senátu PČR č. 459 z 25. schůze konané dne 22. července 2020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</a:t>
            </a:r>
            <a:r>
              <a:rPr lang="cs-CZ" b="1" dirty="0" smtClean="0"/>
              <a:t>. Lotyšsko a Litva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Jednotky Armády České republiky působí v Pobaltí v rámci Alianční předsunuté přítomnosti </a:t>
            </a:r>
            <a:r>
              <a:rPr lang="cs-CZ" dirty="0" err="1"/>
              <a:t>eFP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Enhanced</a:t>
            </a:r>
            <a:r>
              <a:rPr lang="cs-CZ" b="1" dirty="0"/>
              <a:t> Forward Presence). </a:t>
            </a:r>
            <a:r>
              <a:rPr lang="cs-CZ" dirty="0"/>
              <a:t>Alianční předsunutá přítomnost je jedním z hlavních výstupů Varšavského summitu z července 2016. Spočívá ve vytvoření čtyř bojových uskupení v síle posíleného praporu umístěných v Polsku pod vedením USA, v Litvě pod vedením Německa, v Lotyšsku pod vedením Kanady a v Estonsku pod vedením Velké Británie.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Ph.D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Enhanced</a:t>
            </a:r>
            <a:r>
              <a:rPr lang="cs-CZ" b="1" dirty="0"/>
              <a:t> Forward Presence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560840" cy="331236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46348"/>
      </p:ext>
    </p:extLst>
  </p:cSld>
  <p:clrMapOvr>
    <a:masterClrMapping/>
  </p:clrMapOvr>
</p:sld>
</file>

<file path=ppt/theme/theme1.xml><?xml version="1.0" encoding="utf-8"?>
<a:theme xmlns:a="http://schemas.openxmlformats.org/drawingml/2006/main" name="FVL_CJ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_CJ-pozn.potx" id="{43997EDE-72B1-48A6-80B9-ADEB9FA088B4}" vid="{5C234DA7-4FFE-4A42-B529-BB9C6C65078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42274d-c577-47b4-9953-4e44103112f8">TH64JJ3HEHY5-1611101989-41</_dlc_DocId>
    <_dlc_DocIdUrl xmlns="f242274d-c577-47b4-9953-4e44103112f8">
      <Url>https://intranet.unob.cz/dokum/_layouts/15/DocIdRedir.aspx?ID=TH64JJ3HEHY5-1611101989-41</Url>
      <Description>TH64JJ3HEHY5-1611101989-41</Description>
    </_dlc_DocIdUrl>
    <Ur_x010d_eno_x0020_pro_x0020_koho xmlns="f1dd041e-beeb-4fbf-a6d2-93ac6baccf7f">všichni</Ur_x010d_eno_x0020_pro_x0020_koho>
    <Fakulta_x002c__x0020_jin_x00e1__x0020_sou_x010d__x00e1_st xmlns="f1dd041e-beeb-4fbf-a6d2-93ac6baccf7f">FVL</Fakulta_x002c__x0020_jin_x00e1__x0020_sou_x010d__x00e1_st>
    <Akademick_x00fd__x0020_rok xmlns="f1dd041e-beeb-4fbf-a6d2-93ac6baccf7f">2016-2017</Akademick_x00fd__x0020_ro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73CFA5090684ABBCAC097F099FA42" ma:contentTypeVersion="4" ma:contentTypeDescription="Vytvoří nový dokument" ma:contentTypeScope="" ma:versionID="3c71b086967eef39503511a86ed7339c">
  <xsd:schema xmlns:xsd="http://www.w3.org/2001/XMLSchema" xmlns:xs="http://www.w3.org/2001/XMLSchema" xmlns:p="http://schemas.microsoft.com/office/2006/metadata/properties" xmlns:ns2="f242274d-c577-47b4-9953-4e44103112f8" xmlns:ns3="f1dd041e-beeb-4fbf-a6d2-93ac6baccf7f" targetNamespace="http://schemas.microsoft.com/office/2006/metadata/properties" ma:root="true" ma:fieldsID="83b4152b36b7e32eb35c1891a4822953" ns2:_="" ns3:_="">
    <xsd:import namespace="f242274d-c577-47b4-9953-4e44103112f8"/>
    <xsd:import namespace="f1dd041e-beeb-4fbf-a6d2-93ac6baccf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kademick_x00fd__x0020_rok"/>
                <xsd:element ref="ns3:Fakulta_x002c__x0020_jin_x00e1__x0020_sou_x010d__x00e1_st"/>
                <xsd:element ref="ns3:Ur_x010d_eno_x0020_pro_x0020_koh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041e-beeb-4fbf-a6d2-93ac6baccf7f" elementFormDefault="qualified">
    <xsd:import namespace="http://schemas.microsoft.com/office/2006/documentManagement/types"/>
    <xsd:import namespace="http://schemas.microsoft.com/office/infopath/2007/PartnerControls"/>
    <xsd:element name="Akademick_x00fd__x0020_rok" ma:index="11" ma:displayName="Akademický rok" ma:format="Dropdown" ma:internalName="Akademick_x00fd__x0020_rok">
      <xsd:simpleType>
        <xsd:restriction base="dms:Choice"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6-2017"/>
          <xsd:enumeration value="2017-2018"/>
          <xsd:enumeration value="2018-2019"/>
          <xsd:enumeration value="trvalá platnost"/>
        </xsd:restriction>
      </xsd:simpleType>
    </xsd:element>
    <xsd:element name="Fakulta_x002c__x0020_jin_x00e1__x0020_sou_x010d__x00e1_st" ma:index="12" ma:displayName="Fakulta, jiná součást" ma:format="Dropdown" ma:internalName="Fakulta_x002c__x0020_jin_x00e1__x0020_sou_x010d__x00e1_st">
      <xsd:simpleType>
        <xsd:restriction base="dms:Choice">
          <xsd:enumeration value="celá univerzita"/>
          <xsd:enumeration value="CJV"/>
          <xsd:enumeration value="CTVS"/>
          <xsd:enumeration value="FVL"/>
          <xsd:enumeration value="FVT"/>
          <xsd:enumeration value="FVZ"/>
          <xsd:enumeration value="ÚOPZHN"/>
        </xsd:restriction>
      </xsd:simpleType>
    </xsd:element>
    <xsd:element name="Ur_x010d_eno_x0020_pro_x0020_koho" ma:index="13" ma:displayName="Určeno pro koho" ma:format="Dropdown" ma:internalName="Ur_x010d_eno_x0020_pro_x0020_koho">
      <xsd:simpleType>
        <xsd:restriction base="dms:Choice">
          <xsd:enumeration value="studijní skupina"/>
          <xsd:enumeration value="učebna"/>
          <xsd:enumeration value="učitel"/>
          <xsd:enumeration value="všichn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54013-61B2-4133-A9E6-11BD107C3C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0382B54-F7B3-450E-B3FE-CFD37A36F995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f1dd041e-beeb-4fbf-a6d2-93ac6baccf7f"/>
    <ds:schemaRef ds:uri="f242274d-c577-47b4-9953-4e44103112f8"/>
  </ds:schemaRefs>
</ds:datastoreItem>
</file>

<file path=customXml/itemProps3.xml><?xml version="1.0" encoding="utf-8"?>
<ds:datastoreItem xmlns:ds="http://schemas.openxmlformats.org/officeDocument/2006/customXml" ds:itemID="{4D8B685B-1848-47A7-B660-BDAF3502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f1dd041e-beeb-4fbf-a6d2-93ac6bacc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D2F744E-A009-4222-9956-45E1142F8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2398</Words>
  <Application>Microsoft Office PowerPoint</Application>
  <PresentationFormat>Předvádění na obrazovce (4:3)</PresentationFormat>
  <Paragraphs>178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FVL_CJ-pozn</vt:lpstr>
      <vt:lpstr>Zapojení České republiky a Armády České republiky do zahraničních operací (stav 2021/2022)</vt:lpstr>
      <vt:lpstr>      Úvod  </vt:lpstr>
      <vt:lpstr>Velitelství pro operace</vt:lpstr>
      <vt:lpstr>Velitelství pro operace</vt:lpstr>
      <vt:lpstr>Velitelství pro operace</vt:lpstr>
      <vt:lpstr>Úkolové uskupení AČR</vt:lpstr>
      <vt:lpstr>Mandát pro zahraniční operace</vt:lpstr>
      <vt:lpstr>1. Lotyšsko a Litva</vt:lpstr>
      <vt:lpstr>Enhanced Forward Presence</vt:lpstr>
      <vt:lpstr>Lotyšsko a Litva</vt:lpstr>
      <vt:lpstr>Ruční raketový protiletadlový systém RBS-70 Saab Bofors Dynamics </vt:lpstr>
      <vt:lpstr>Ruční raketový protiletadlový systém RBS-70 Saab Bofors Dynamics</vt:lpstr>
      <vt:lpstr>2. Kosovo (KFOR) </vt:lpstr>
      <vt:lpstr>3. Bosna a Hercegovina (EUFOR - ALTHEA) </vt:lpstr>
      <vt:lpstr>Sarajevo</vt:lpstr>
      <vt:lpstr>4. EUROPEAN UNION NAVAL FORCES - MEDITERRANEAN - EUNAVFOR MED </vt:lpstr>
      <vt:lpstr>EUROPEAN UNION NAVAL FORCES - MEDITERRANEAN - EUNAVFOR MED </vt:lpstr>
      <vt:lpstr>5. Výcviková mise Evropské unie v Mali </vt:lpstr>
      <vt:lpstr>6. ÚKOLOVÉ USKUPENÍ AČR MALI (EUTM/MINUSMA)</vt:lpstr>
      <vt:lpstr>Koulikoro</vt:lpstr>
      <vt:lpstr>6. Mali (MINUSMA OSN) </vt:lpstr>
      <vt:lpstr>Mali (MINUSMA OSN)</vt:lpstr>
      <vt:lpstr>7. Irák </vt:lpstr>
      <vt:lpstr>7. úkolové uskupení AČR Irák </vt:lpstr>
      <vt:lpstr>8. Sinaj (MFO - Multinational Force and Observers)  </vt:lpstr>
      <vt:lpstr>Sinaj (MFO - Multinational Force and Observers)</vt:lpstr>
      <vt:lpstr>CASA C-295 </vt:lpstr>
      <vt:lpstr>9. The United Nations Disengagement Observer Force - UNDOF </vt:lpstr>
      <vt:lpstr>The United Nations Disengagement Observer Force - UNDOF</vt:lpstr>
      <vt:lpstr>7. skupina AČR na velitelství mise UNDOF</vt:lpstr>
      <vt:lpstr>10. další pozorovatelské mise</vt:lpstr>
      <vt:lpstr>Mise OSN</vt:lpstr>
      <vt:lpstr>11. Použité zdroje</vt:lpstr>
      <vt:lpstr>Děkuji za pozornost. 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Binar Aleš</dc:creator>
  <cp:lastModifiedBy>Polnar Stanislav</cp:lastModifiedBy>
  <cp:revision>327</cp:revision>
  <cp:lastPrinted>2015-05-18T11:06:29Z</cp:lastPrinted>
  <dcterms:created xsi:type="dcterms:W3CDTF">1601-01-01T00:00:00Z</dcterms:created>
  <dcterms:modified xsi:type="dcterms:W3CDTF">2022-03-09T10:25:28Z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0x010100A6873CFA5090684ABBCAC097F099FA42</vt:lpwstr>
  </property>
  <property fmtid="{D5CDD505-2E9C-101B-9397-08002B2CF9AE}" pid="3" name="Školní rok">
    <vt:lpwstr>325;#2016-2017|a6b90115-bf7e-4394-a16f-ddc4c4899a9a</vt:lpwstr>
  </property>
  <property fmtid="{D5CDD505-2E9C-101B-9397-08002B2CF9AE}" pid="4" name="Jazyk dokumentu">
    <vt:lpwstr>69;#CZ|046dc3f6-d335-4a82-a1b1-c7af0ded673d</vt:lpwstr>
  </property>
  <property fmtid="{D5CDD505-2E9C-101B-9397-08002B2CF9AE}" pid="5" name="Subjekt určení">
    <vt:lpwstr>171;#všichni|101a21bb-d11c-4008-a326-77964924bc4c</vt:lpwstr>
  </property>
  <property fmtid="{D5CDD505-2E9C-101B-9397-08002B2CF9AE}" pid="6" name="Klasifikace">
    <vt:lpwstr>281;#Bez klasifikace|7df1a0eb-04ec-4b97-9af9-94f2a6947eb8</vt:lpwstr>
  </property>
  <property fmtid="{D5CDD505-2E9C-101B-9397-08002B2CF9AE}" pid="7" name="Semestr">
    <vt:lpwstr>více semestrů</vt:lpwstr>
  </property>
  <property fmtid="{D5CDD505-2E9C-101B-9397-08002B2CF9AE}" pid="8" name="Fakulta, jiná součást">
    <vt:lpwstr>FVL</vt:lpwstr>
  </property>
  <property fmtid="{D5CDD505-2E9C-101B-9397-08002B2CF9AE}" pid="9" name="_dlc_DocIdItemGuid">
    <vt:lpwstr>c990a293-72b3-48a6-9fc5-daf5556d3b05</vt:lpwstr>
  </property>
  <property fmtid="{D5CDD505-2E9C-101B-9397-08002B2CF9AE}" pid="10" name="DocumentSetDescription">
    <vt:lpwstr/>
  </property>
  <property fmtid="{D5CDD505-2E9C-101B-9397-08002B2CF9AE}" pid="11" name="Určeno pro koho">
    <vt:lpwstr>všichni</vt:lpwstr>
  </property>
  <property fmtid="{D5CDD505-2E9C-101B-9397-08002B2CF9AE}" pid="12" name="Akademický rok">
    <vt:lpwstr>2016-2017</vt:lpwstr>
  </property>
</Properties>
</file>