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6"/>
  </p:notesMasterIdLst>
  <p:sldIdLst>
    <p:sldId id="320" r:id="rId6"/>
    <p:sldId id="550" r:id="rId7"/>
    <p:sldId id="551" r:id="rId8"/>
    <p:sldId id="554" r:id="rId9"/>
    <p:sldId id="549" r:id="rId10"/>
    <p:sldId id="531" r:id="rId11"/>
    <p:sldId id="532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linger Karel" initials="ŠK" lastIdx="13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F6F6F6"/>
    <a:srgbClr val="EA0937"/>
    <a:srgbClr val="618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7" autoAdjust="0"/>
    <p:restoredTop sz="72989" autoAdjust="0"/>
  </p:normalViewPr>
  <p:slideViewPr>
    <p:cSldViewPr snapToGrid="0">
      <p:cViewPr varScale="1">
        <p:scale>
          <a:sx n="92" d="100"/>
          <a:sy n="92" d="100"/>
        </p:scale>
        <p:origin x="216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33DE-A863-494A-A539-E9EE34D519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DD81-6558-4B39-9D9C-94BAA5A93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9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69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3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Obecně lze říci, že nejzákladnějším úkolem defenzivních činností je vytvoření příhodných podmínek k převzetí ofenzivní iniciativy vlastními jednotkami.</a:t>
            </a: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82720F-838D-425C-8098-485B6360DDF4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507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V dalších přednáškách se těmto defenzivním činnostem budeme věnovat podrobněji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5AD353-3E4A-49E6-888F-C21400EC2E71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42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2002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24" name="Tabulka 2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1904555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849770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fvl.unob.cz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642923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92" y="127642"/>
            <a:ext cx="517621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6.xml"/><Relationship Id="rId7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Taktika</a:t>
            </a: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plk. </a:t>
            </a:r>
            <a:r>
              <a:rPr lang="cs-CZ" altLang="cs-CZ" dirty="0" err="1"/>
              <a:t>gšt</a:t>
            </a:r>
            <a:r>
              <a:rPr lang="cs-CZ" altLang="cs-CZ" dirty="0"/>
              <a:t>. Ing. Jan Drozd, Ph.D.(CZE)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9087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023629"/>
            <a:ext cx="16668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377281"/>
            <a:ext cx="1666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Obrázek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698875"/>
            <a:ext cx="15906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Obrázek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4953794"/>
            <a:ext cx="16287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ovéPole 7"/>
          <p:cNvSpPr txBox="1">
            <a:spLocks noChangeArrowheads="1"/>
          </p:cNvSpPr>
          <p:nvPr/>
        </p:nvSpPr>
        <p:spPr bwMode="auto">
          <a:xfrm>
            <a:off x="2540000" y="3968750"/>
            <a:ext cx="171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ODCHOD</a:t>
            </a:r>
          </a:p>
        </p:txBody>
      </p:sp>
      <p:sp>
        <p:nvSpPr>
          <p:cNvPr id="24583" name="TextovéPole 8"/>
          <p:cNvSpPr txBox="1">
            <a:spLocks noChangeArrowheads="1"/>
          </p:cNvSpPr>
          <p:nvPr/>
        </p:nvSpPr>
        <p:spPr bwMode="auto">
          <a:xfrm>
            <a:off x="2584450" y="5121275"/>
            <a:ext cx="24193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/>
              <a:t>ÚSTUP POD TLAKEM</a:t>
            </a:r>
          </a:p>
        </p:txBody>
      </p:sp>
      <p:sp>
        <p:nvSpPr>
          <p:cNvPr id="24584" name="TextovéPole 9"/>
          <p:cNvSpPr txBox="1">
            <a:spLocks noChangeArrowheads="1"/>
          </p:cNvSpPr>
          <p:nvPr/>
        </p:nvSpPr>
        <p:spPr bwMode="auto">
          <a:xfrm>
            <a:off x="2540000" y="2567781"/>
            <a:ext cx="2181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VYSTŘÍDÁNÍ</a:t>
            </a:r>
          </a:p>
        </p:txBody>
      </p:sp>
      <p:sp>
        <p:nvSpPr>
          <p:cNvPr id="24585" name="TextovéPole 10"/>
          <p:cNvSpPr txBox="1">
            <a:spLocks noChangeArrowheads="1"/>
          </p:cNvSpPr>
          <p:nvPr/>
        </p:nvSpPr>
        <p:spPr bwMode="auto">
          <a:xfrm>
            <a:off x="2584450" y="1296194"/>
            <a:ext cx="1446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ZDRŽET</a:t>
            </a:r>
          </a:p>
        </p:txBody>
      </p:sp>
      <p:pic>
        <p:nvPicPr>
          <p:cNvPr id="24586" name="Obrázek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499" y="1023629"/>
            <a:ext cx="18192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Obrázek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499" y="2251869"/>
            <a:ext cx="159067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Obrázek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498" y="3700154"/>
            <a:ext cx="159067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Obrázek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498" y="4953794"/>
            <a:ext cx="170497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0" name="TextovéPole 15"/>
          <p:cNvSpPr txBox="1">
            <a:spLocks noChangeArrowheads="1"/>
          </p:cNvSpPr>
          <p:nvPr/>
        </p:nvSpPr>
        <p:spPr bwMode="auto">
          <a:xfrm>
            <a:off x="7035800" y="1188244"/>
            <a:ext cx="2118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PROTIÚTOK</a:t>
            </a:r>
          </a:p>
        </p:txBody>
      </p:sp>
      <p:sp>
        <p:nvSpPr>
          <p:cNvPr id="24591" name="TextovéPole 16"/>
          <p:cNvSpPr txBox="1">
            <a:spLocks noChangeArrowheads="1"/>
          </p:cNvSpPr>
          <p:nvPr/>
        </p:nvSpPr>
        <p:spPr bwMode="auto">
          <a:xfrm>
            <a:off x="7107238" y="2443053"/>
            <a:ext cx="1876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ZASTAVIT, </a:t>
            </a:r>
          </a:p>
        </p:txBody>
      </p:sp>
      <p:sp>
        <p:nvSpPr>
          <p:cNvPr id="24592" name="TextovéPole 17"/>
          <p:cNvSpPr txBox="1">
            <a:spLocks noChangeArrowheads="1"/>
          </p:cNvSpPr>
          <p:nvPr/>
        </p:nvSpPr>
        <p:spPr bwMode="auto">
          <a:xfrm>
            <a:off x="7146131" y="3881383"/>
            <a:ext cx="1798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PŘERUŠIT</a:t>
            </a:r>
          </a:p>
        </p:txBody>
      </p:sp>
      <p:sp>
        <p:nvSpPr>
          <p:cNvPr id="24593" name="TextovéPole 18"/>
          <p:cNvSpPr txBox="1">
            <a:spLocks noChangeArrowheads="1"/>
          </p:cNvSpPr>
          <p:nvPr/>
        </p:nvSpPr>
        <p:spPr bwMode="auto">
          <a:xfrm>
            <a:off x="7185025" y="5318125"/>
            <a:ext cx="1270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/>
              <a:t>ZNIČIT</a:t>
            </a:r>
          </a:p>
        </p:txBody>
      </p:sp>
    </p:spTree>
    <p:extLst>
      <p:ext uri="{BB962C8B-B14F-4D97-AF65-F5344CB8AC3E}">
        <p14:creationId xmlns:p14="http://schemas.microsoft.com/office/powerpoint/2010/main" val="344359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8313" y="945971"/>
            <a:ext cx="8229600" cy="587554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Faktory pro úspěšné vedení defenzivních činností</a:t>
            </a:r>
            <a:endParaRPr lang="cs-CZ" sz="2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Vývojový diagram: ukončení 2"/>
          <p:cNvSpPr/>
          <p:nvPr/>
        </p:nvSpPr>
        <p:spPr>
          <a:xfrm>
            <a:off x="466725" y="1565275"/>
            <a:ext cx="2952750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Výběr prostoru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Vývojový diagram: ukončení 6"/>
          <p:cNvSpPr/>
          <p:nvPr/>
        </p:nvSpPr>
        <p:spPr>
          <a:xfrm>
            <a:off x="466725" y="2357438"/>
            <a:ext cx="2951162" cy="784225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Zpravodajská činnost</a:t>
            </a:r>
          </a:p>
        </p:txBody>
      </p:sp>
      <p:sp>
        <p:nvSpPr>
          <p:cNvPr id="10" name="Vývojový diagram: ukončení 9"/>
          <p:cNvSpPr/>
          <p:nvPr/>
        </p:nvSpPr>
        <p:spPr>
          <a:xfrm>
            <a:off x="466725" y="3315670"/>
            <a:ext cx="2951162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Hloubka</a:t>
            </a:r>
          </a:p>
        </p:txBody>
      </p:sp>
      <p:sp>
        <p:nvSpPr>
          <p:cNvPr id="11" name="Vývojový diagram: ukončení 10"/>
          <p:cNvSpPr/>
          <p:nvPr/>
        </p:nvSpPr>
        <p:spPr>
          <a:xfrm>
            <a:off x="466725" y="4097338"/>
            <a:ext cx="2951162" cy="75565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Vzájemná podpora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Vývojový diagram: ukončení 11"/>
          <p:cNvSpPr/>
          <p:nvPr/>
        </p:nvSpPr>
        <p:spPr>
          <a:xfrm>
            <a:off x="466725" y="5084763"/>
            <a:ext cx="2951162" cy="720725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sldjump"/>
              </a:rPr>
              <a:t>Soustředění bojové síly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Vývojový diagram: ukončení 12"/>
          <p:cNvSpPr/>
          <p:nvPr/>
        </p:nvSpPr>
        <p:spPr>
          <a:xfrm>
            <a:off x="5724521" y="3986036"/>
            <a:ext cx="2951163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sldjump"/>
              </a:rPr>
              <a:t>Ofenzivní činnost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Vývojový diagram: ukončení 13"/>
          <p:cNvSpPr/>
          <p:nvPr/>
        </p:nvSpPr>
        <p:spPr>
          <a:xfrm>
            <a:off x="5724522" y="3209748"/>
            <a:ext cx="2951163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Soudržnost</a:t>
            </a:r>
          </a:p>
        </p:txBody>
      </p:sp>
      <p:sp>
        <p:nvSpPr>
          <p:cNvPr id="15" name="Vývojový diagram: ukončení 14"/>
          <p:cNvSpPr/>
          <p:nvPr/>
        </p:nvSpPr>
        <p:spPr>
          <a:xfrm>
            <a:off x="5724523" y="2357084"/>
            <a:ext cx="2951163" cy="649288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sldjump"/>
              </a:rPr>
              <a:t>Palebná síla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Vývojový diagram: ukončení 15"/>
          <p:cNvSpPr/>
          <p:nvPr/>
        </p:nvSpPr>
        <p:spPr>
          <a:xfrm>
            <a:off x="5724524" y="1564922"/>
            <a:ext cx="2951163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sldjump"/>
              </a:rPr>
              <a:t>Manévr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Vývojový diagram: ukončení 16"/>
          <p:cNvSpPr/>
          <p:nvPr/>
        </p:nvSpPr>
        <p:spPr>
          <a:xfrm>
            <a:off x="5724519" y="5611989"/>
            <a:ext cx="2951163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8" action="ppaction://hlinksldjump"/>
              </a:rPr>
              <a:t>Zálohy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Vývojový diagram: ukončení 17"/>
          <p:cNvSpPr/>
          <p:nvPr/>
        </p:nvSpPr>
        <p:spPr>
          <a:xfrm>
            <a:off x="5724520" y="4760913"/>
            <a:ext cx="2951163" cy="6477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Klamání</a:t>
            </a:r>
          </a:p>
        </p:txBody>
      </p:sp>
    </p:spTree>
    <p:extLst>
      <p:ext uri="{BB962C8B-B14F-4D97-AF65-F5344CB8AC3E}">
        <p14:creationId xmlns:p14="http://schemas.microsoft.com/office/powerpoint/2010/main" val="25215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1066433"/>
            <a:ext cx="7772400" cy="70592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4000" b="1" cap="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</a:t>
            </a:r>
            <a:endParaRPr lang="cs-CZ" sz="4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188" y="2025650"/>
            <a:ext cx="8061325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cs typeface="Arial" charset="0"/>
              </a:rPr>
              <a:t>ÚKOLY DO SAMOSTUDIA:</a:t>
            </a:r>
          </a:p>
          <a:p>
            <a:pPr>
              <a:defRPr/>
            </a:pPr>
            <a:endParaRPr lang="cs-CZ" sz="2800" dirty="0">
              <a:cs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800" dirty="0">
                <a:cs typeface="Arial" charset="0"/>
              </a:rPr>
              <a:t>S použitím literatury prostudovat obsah přednášky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cs-CZ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D:\VÝUKA\ILUSTRATIVNÍ FOTO\zoufalství výu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981075"/>
            <a:ext cx="68611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0" y="1196975"/>
            <a:ext cx="9144000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7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?  </a:t>
            </a:r>
          </a:p>
        </p:txBody>
      </p:sp>
    </p:spTree>
    <p:extLst>
      <p:ext uri="{BB962C8B-B14F-4D97-AF65-F5344CB8AC3E}">
        <p14:creationId xmlns:p14="http://schemas.microsoft.com/office/powerpoint/2010/main" val="26208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38956" y="851694"/>
            <a:ext cx="82089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/>
              <a:t>Vybraný prostor by měl umožňovat efektivní využití paleb, utajení, ochranu, přesuny sil, ale zároveň by měl protivníkovi ztěžovat pozorování a omezovat použití jeho sil.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755650" y="3068638"/>
            <a:ext cx="3240088" cy="8651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Otevřený terén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55650" y="4724400"/>
            <a:ext cx="3240088" cy="12969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Zalesněný, zastavěný nebo členitý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846638" y="2832100"/>
            <a:ext cx="38512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Jednoduše </a:t>
            </a:r>
            <a:r>
              <a:rPr lang="cs-CZ" altLang="cs-CZ" sz="2000" dirty="0" err="1"/>
              <a:t>pokrytelný</a:t>
            </a:r>
            <a:r>
              <a:rPr lang="cs-CZ" altLang="cs-CZ" sz="2000" dirty="0"/>
              <a:t> průzkumem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Dobře krytý palbou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Je velmi náročný na ženijní budování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Vhodný pro defenzivní činnost obrněných jednotek podporovaných protitankovými zbraněmi dlouhého doletu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643438" y="3201988"/>
            <a:ext cx="38528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Složitý terén pro útočící jednotky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Dobré podmínky pro maskování a bezpečnost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Využitelnost přírodních překážek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Vhodný pro defenzivní činnost mechanizovaných jednotek</a:t>
            </a:r>
          </a:p>
        </p:txBody>
      </p:sp>
      <p:sp>
        <p:nvSpPr>
          <p:cNvPr id="9" name="Šipka doprava 8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0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7" grpId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bdélník 3"/>
          <p:cNvSpPr>
            <a:spLocks noChangeArrowheads="1"/>
          </p:cNvSpPr>
          <p:nvPr/>
        </p:nvSpPr>
        <p:spPr bwMode="auto">
          <a:xfrm>
            <a:off x="576263" y="1989138"/>
            <a:ext cx="81375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Velitel musí mít volnost jednání a pružnost, aby mohl soustředit bojovou sílu, a musí rozhodnout, kdy a kde soustředit síly, aby byl schopen postavit se útočícímu protivníkovi.</a:t>
            </a:r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09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délník 3"/>
          <p:cNvSpPr>
            <a:spLocks noChangeArrowheads="1"/>
          </p:cNvSpPr>
          <p:nvPr/>
        </p:nvSpPr>
        <p:spPr bwMode="auto">
          <a:xfrm>
            <a:off x="635000" y="2349500"/>
            <a:ext cx="79930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Vzájemná podpora zvyšuje účinnost jakéhokoli obranného uskupení. Rozhraní, prostory a postavení by měly </a:t>
            </a:r>
            <a:r>
              <a:rPr lang="pt-BR" altLang="cs-CZ" sz="3200"/>
              <a:t>být voleny s ohledem na tento princip.</a:t>
            </a:r>
            <a:endParaRPr lang="cs-CZ" altLang="cs-CZ" sz="3200"/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9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délník 3"/>
          <p:cNvSpPr>
            <a:spLocks noChangeArrowheads="1"/>
          </p:cNvSpPr>
          <p:nvPr/>
        </p:nvSpPr>
        <p:spPr bwMode="auto">
          <a:xfrm>
            <a:off x="684213" y="2660650"/>
            <a:ext cx="79200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Kombinací pohybu s palbou využívají bránící se vojska nejlépe přidělený prostor s cílem způsobit protivníkovi vysoké ztráty a současně se vyhnout zničení jeho palbou.</a:t>
            </a:r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2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bdélník 3"/>
          <p:cNvSpPr>
            <a:spLocks noChangeArrowheads="1"/>
          </p:cNvSpPr>
          <p:nvPr/>
        </p:nvSpPr>
        <p:spPr bwMode="auto">
          <a:xfrm>
            <a:off x="755650" y="1989138"/>
            <a:ext cx="79930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Palba bojových jednotek, dělostřelectva a podpora vzdušnou složkou společných sil se musí vzájemně doplňovat, musí být pečlivě koordinovány a vyváženy tak, aby bylo dosaženo maximálního účinku na správném místě a ve správný čas.</a:t>
            </a:r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38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délník 3"/>
          <p:cNvSpPr>
            <a:spLocks noChangeArrowheads="1"/>
          </p:cNvSpPr>
          <p:nvPr/>
        </p:nvSpPr>
        <p:spPr bwMode="auto">
          <a:xfrm>
            <a:off x="539750" y="2413000"/>
            <a:ext cx="8280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Ačkoli v obraně je iniciativa zpravidla na straně útočníka, obránce nesmí zůstat pasivní. Velitelé na každém stupni musí využít nebo vytvořit příležitost překvapit protivníka, a tím jej donutit upustit od svých plánů.</a:t>
            </a:r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6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043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Udělení zápočtu </a:t>
            </a:r>
          </a:p>
          <a:p>
            <a:pPr lvl="1"/>
            <a:r>
              <a:rPr lang="cs-CZ" dirty="0"/>
              <a:t>Aktivita na seminářích</a:t>
            </a:r>
          </a:p>
          <a:p>
            <a:pPr lvl="1"/>
            <a:r>
              <a:rPr lang="cs-CZ" dirty="0"/>
              <a:t>Zápočtový test</a:t>
            </a:r>
          </a:p>
          <a:p>
            <a:pPr marL="457200" lvl="1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Zkouška</a:t>
            </a:r>
          </a:p>
          <a:p>
            <a:pPr lvl="1"/>
            <a:r>
              <a:rPr lang="cs-CZ" dirty="0"/>
              <a:t>Ústní dle vypsaných termínů (DRO)</a:t>
            </a:r>
          </a:p>
          <a:p>
            <a:pPr lvl="1"/>
            <a:r>
              <a:rPr lang="cs-CZ" dirty="0"/>
              <a:t>Odpověď na vybranou otázku z obou semestrů</a:t>
            </a:r>
          </a:p>
          <a:p>
            <a:pPr lvl="1"/>
            <a:r>
              <a:rPr lang="cs-CZ" dirty="0"/>
              <a:t>Doplňující dotazy</a:t>
            </a:r>
          </a:p>
        </p:txBody>
      </p:sp>
    </p:spTree>
    <p:extLst>
      <p:ext uri="{BB962C8B-B14F-4D97-AF65-F5344CB8AC3E}">
        <p14:creationId xmlns:p14="http://schemas.microsoft.com/office/powerpoint/2010/main" val="304316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délník 3"/>
          <p:cNvSpPr>
            <a:spLocks noChangeArrowheads="1"/>
          </p:cNvSpPr>
          <p:nvPr/>
        </p:nvSpPr>
        <p:spPr bwMode="auto">
          <a:xfrm>
            <a:off x="539750" y="2551113"/>
            <a:ext cx="792003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Hlavní funkcí záloh je posílení, blokování, protiútok, vystřídání jiných jednotek a obrana boků a týlových prostorů. Jakmile je záloha zasazena, je nutné získat nebo vytvořit jinou.</a:t>
            </a:r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8316913" y="6453188"/>
            <a:ext cx="381000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6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62148" y="2254623"/>
            <a:ext cx="7886700" cy="20973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Defenzivní taktické činnosti – 3 přednášky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Seminář k tématu 1 – všechny semináře DRO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Jiné taktické činnosti – 3 přednášky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Stabilizační taktické činnosti – 2 přednášky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Seminář k tématu 3-4 – všechny semináře DRO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Vedení taktických činností ve specifických podmínkách a prostředí – 2 přednášky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Zápočtový seminář – 21.6. 2024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Plán studia předmětu</a:t>
            </a:r>
          </a:p>
        </p:txBody>
      </p:sp>
    </p:spTree>
    <p:extLst>
      <p:ext uri="{BB962C8B-B14F-4D97-AF65-F5344CB8AC3E}">
        <p14:creationId xmlns:p14="http://schemas.microsoft.com/office/powerpoint/2010/main" val="247725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2371001"/>
            <a:ext cx="7886700" cy="312668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Zápočtový test – podmínka připuštění ke zkoušce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50 otázek ( tří bodové a jedno bodové)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Špatná odpověď – negativní bodování (- 50% bodového hodnocení otázky)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Podmínka splnění testu 60 bodů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Test na učebně v rámci zápočtového semináře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Zápočtový seminář</a:t>
            </a:r>
          </a:p>
        </p:txBody>
      </p:sp>
    </p:spTree>
    <p:extLst>
      <p:ext uri="{BB962C8B-B14F-4D97-AF65-F5344CB8AC3E}">
        <p14:creationId xmlns:p14="http://schemas.microsoft.com/office/powerpoint/2010/main" val="27772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1825" y="1608138"/>
            <a:ext cx="7886700" cy="8731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/>
              <a:t>Literatura: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type="body" idx="1"/>
          </p:nvPr>
        </p:nvSpPr>
        <p:spPr>
          <a:xfrm>
            <a:off x="571500" y="2935288"/>
            <a:ext cx="8128000" cy="28209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altLang="cs-CZ" sz="2000" b="1" dirty="0"/>
              <a:t>Pozemní síly v operacích Pub-31-10-01</a:t>
            </a:r>
          </a:p>
          <a:p>
            <a:pPr algn="just">
              <a:lnSpc>
                <a:spcPct val="120000"/>
              </a:lnSpc>
            </a:pPr>
            <a:r>
              <a:rPr lang="cs-CZ" altLang="cs-CZ" sz="2000" b="1" dirty="0"/>
              <a:t>Taktika pozemních sil Pub-31-10-02</a:t>
            </a:r>
          </a:p>
          <a:p>
            <a:pPr algn="just">
              <a:lnSpc>
                <a:spcPct val="120000"/>
              </a:lnSpc>
            </a:pPr>
            <a:r>
              <a:rPr lang="en-US" altLang="cs-CZ" sz="2000" b="1" dirty="0"/>
              <a:t>Allied Land Tactics</a:t>
            </a:r>
            <a:r>
              <a:rPr lang="cs-CZ" altLang="cs-CZ" sz="2000" b="1" dirty="0"/>
              <a:t> </a:t>
            </a:r>
            <a:r>
              <a:rPr lang="en-US" altLang="cs-CZ" sz="2000" b="1" dirty="0"/>
              <a:t>ATP 3.2.1</a:t>
            </a:r>
            <a:endParaRPr lang="cs-CZ" altLang="cs-CZ" sz="2000" b="1" dirty="0"/>
          </a:p>
          <a:p>
            <a:pPr algn="just" eaLnBrk="1" hangingPunct="1">
              <a:lnSpc>
                <a:spcPct val="12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Úvod do studia předmětu taktika S-3343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094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526976" y="1840088"/>
            <a:ext cx="8229600" cy="2020959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cs-CZ" sz="3600" i="1" dirty="0"/>
              <a:t>defenzivní činnosti všeobecně nevedou ke splnění rozhodujících</a:t>
            </a:r>
          </a:p>
          <a:p>
            <a:pPr>
              <a:buFont typeface="Arial" charset="0"/>
              <a:buNone/>
              <a:defRPr/>
            </a:pPr>
            <a:r>
              <a:rPr lang="cs-CZ" sz="3600" i="1" dirty="0"/>
              <a:t>cílů operace, kterých je převážně dosahováno ofenzivními činnostmi</a:t>
            </a:r>
            <a:endParaRPr lang="cs-CZ" sz="3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420" y="1064899"/>
            <a:ext cx="7772400" cy="68487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4000" dirty="0"/>
              <a:t>1. </a:t>
            </a:r>
            <a:r>
              <a:rPr lang="cs-CZ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Defenzivní činnosti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07950" y="4075289"/>
            <a:ext cx="90360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/>
              <a:t>představují základní, zpravidla vynucený a dočasný druh boje, vedený pozemní složkou společných sil v úzké součinnosti s ostatními složkami společných sil s cílem zastavit útok protivníka, udržet životně důležité prostory a vytvořit podmínky k přechodu do</a:t>
            </a:r>
          </a:p>
          <a:p>
            <a:pPr algn="ctr" eaLnBrk="1" hangingPunct="1"/>
            <a:r>
              <a:rPr lang="cs-CZ" altLang="cs-CZ" sz="2400" dirty="0"/>
              <a:t>útoku nebo k dokončení stanoveného úkolu</a:t>
            </a:r>
          </a:p>
        </p:txBody>
      </p:sp>
    </p:spTree>
    <p:extLst>
      <p:ext uri="{BB962C8B-B14F-4D97-AF65-F5344CB8AC3E}">
        <p14:creationId xmlns:p14="http://schemas.microsoft.com/office/powerpoint/2010/main" val="328847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7519" y="1046025"/>
            <a:ext cx="8229600" cy="80204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/>
              <a:t>CÍL defenzivní činnosti</a:t>
            </a:r>
            <a:endParaRPr lang="cs-CZ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457200" y="2054443"/>
            <a:ext cx="83534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dirty="0"/>
              <a:t>snížení ofenzivních schopností protivníka, způsobení neúspěchu jeho útočné činnosti, udržení určeného prostoru (zabránění protivníkovi v proniknutí do něho) a ochrana důležitých objektů a infrastruktury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77018" y="4530196"/>
            <a:ext cx="87137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přinutit protivníka k zaujetí nevýhodné bojové sestavy, více zranitelné  palbami;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získat čas pro další plánované činnosti, např. pro přísun záloh a soustředění vlastních sil na jiném směru.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81211" y="3907366"/>
            <a:ext cx="1846263" cy="5857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3200" dirty="0"/>
              <a:t>Další cíle :</a:t>
            </a:r>
          </a:p>
        </p:txBody>
      </p:sp>
    </p:spTree>
    <p:extLst>
      <p:ext uri="{BB962C8B-B14F-4D97-AF65-F5344CB8AC3E}">
        <p14:creationId xmlns:p14="http://schemas.microsoft.com/office/powerpoint/2010/main" val="10248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1038401"/>
            <a:ext cx="8229600" cy="114300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/>
              <a:t>Druhy defenzivních činností</a:t>
            </a:r>
            <a:endParaRPr lang="cs-CZ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2744788" y="2313516"/>
            <a:ext cx="3384550" cy="115252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OBRANA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744788" y="4581525"/>
            <a:ext cx="3384550" cy="115093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BOJ NA ZDRŽENOU</a:t>
            </a:r>
          </a:p>
        </p:txBody>
      </p:sp>
    </p:spTree>
    <p:extLst>
      <p:ext uri="{BB962C8B-B14F-4D97-AF65-F5344CB8AC3E}">
        <p14:creationId xmlns:p14="http://schemas.microsoft.com/office/powerpoint/2010/main" val="249053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/>
              <a:t>Druhy manévru v defenzivních činností</a:t>
            </a:r>
            <a:endParaRPr lang="cs-CZ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250825" y="2924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Manévr v obraně je připravován a prováděn zpravidla jako reakce na reálně vznikající situaci v průběhu vedení obranného boje. </a:t>
            </a:r>
          </a:p>
        </p:txBody>
      </p:sp>
    </p:spTree>
    <p:extLst>
      <p:ext uri="{BB962C8B-B14F-4D97-AF65-F5344CB8AC3E}">
        <p14:creationId xmlns:p14="http://schemas.microsoft.com/office/powerpoint/2010/main" val="39057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D-Návrh na cenu rektora" id="{4A92299F-3366-4FAD-9F7B-98AAE9E2E87E}" vid="{EA644710-27A8-4EC7-8A41-F98F0441893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last_x0020_formul_x00e1__x0159_e xmlns="e934d7ba-d00a-4f08-ad66-67ce6f4199d0">organizační</Oblast_x0020_formul_x00e1__x0159_e>
    <Jazyk_x0020_formul_x00e1__x0159_e xmlns="e934d7ba-d00a-4f08-ad66-67ce6f4199d0">CZ</Jazyk_x0020_formul_x00e1__x0159_e>
    <Druh_x0020_formul_x00e1__x0159_e xmlns="e934d7ba-d00a-4f08-ad66-67ce6f4199d0">formulář, tiskopis</Druh_x0020_formul_x00e1__x0159_e>
    <_dlc_DocId xmlns="f242274d-c577-47b4-9953-4e44103112f8">TH64JJ3HEHY5-1029827492-644</_dlc_DocId>
    <_dlc_DocIdUrl xmlns="f242274d-c577-47b4-9953-4e44103112f8">
      <Url>https://intranet.unob.cz/dokum/_layouts/15/DocIdRedir.aspx?ID=TH64JJ3HEHY5-1029827492-644</Url>
      <Description>TH64JJ3HEHY5-1029827492-644</Description>
    </_dlc_DocIdUrl>
  </documentManagement>
</p:properties>
</file>

<file path=customXml/itemProps1.xml><?xml version="1.0" encoding="utf-8"?>
<ds:datastoreItem xmlns:ds="http://schemas.openxmlformats.org/officeDocument/2006/customXml" ds:itemID="{BAEB4198-44BF-4443-B4DF-BE5A4766DC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D4D63B-9BAE-4687-83B3-86CA235AD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EE831-1E26-4007-B9C4-80A4C5B5C8D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EFF9F38-DDCB-47FD-A057-71355CFF72F0}">
  <ds:schemaRefs>
    <ds:schemaRef ds:uri="http://schemas.microsoft.com/office/2006/documentManagement/types"/>
    <ds:schemaRef ds:uri="f242274d-c577-47b4-9953-4e44103112f8"/>
    <ds:schemaRef ds:uri="http://purl.org/dc/terms/"/>
    <ds:schemaRef ds:uri="e934d7ba-d00a-4f08-ad66-67ce6f4199d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FVL-D-Návrh na cenu rektora</Template>
  <TotalTime>3473</TotalTime>
  <Words>669</Words>
  <Application>Microsoft Office PowerPoint</Application>
  <PresentationFormat>Předvádění na obrazovce (4:3)</PresentationFormat>
  <Paragraphs>95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Taktika</vt:lpstr>
      <vt:lpstr>Podmínky splnění</vt:lpstr>
      <vt:lpstr>Plán studia předmětu</vt:lpstr>
      <vt:lpstr>Zápočtový seminář</vt:lpstr>
      <vt:lpstr>Literatura:</vt:lpstr>
      <vt:lpstr>Prezentace aplikace PowerPoint</vt:lpstr>
      <vt:lpstr>CÍL defenzivní činnosti</vt:lpstr>
      <vt:lpstr>Druhy defenzivních činností</vt:lpstr>
      <vt:lpstr>Druhy manévru v defenzivních činností</vt:lpstr>
      <vt:lpstr>Prezentace aplikace PowerPoint</vt:lpstr>
      <vt:lpstr>Faktory pro úspěšné vedení defenzivních činností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Nemovitá infrastruktura FVL ZÁMĚR</dc:title>
  <dc:creator>Šilinger Karel</dc:creator>
  <cp:lastModifiedBy>Drozd Jan</cp:lastModifiedBy>
  <cp:revision>448</cp:revision>
  <cp:lastPrinted>2020-10-22T05:16:21Z</cp:lastPrinted>
  <dcterms:created xsi:type="dcterms:W3CDTF">2019-03-06T15:23:23Z</dcterms:created>
  <dcterms:modified xsi:type="dcterms:W3CDTF">2024-03-21T05:52:36Z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0x01010088C81A9692E2304F805F9C0C709FE0CA</vt:lpwstr>
  </property>
  <property fmtid="{D5CDD505-2E9C-101B-9397-08002B2CF9AE}" pid="3" name="_dlc_DocIdItemGuid">
    <vt:lpwstr>c7fd67e7-8eba-4834-afba-669e72e4eba6</vt:lpwstr>
  </property>
</Properties>
</file>