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5"/>
  </p:notesMasterIdLst>
  <p:handoutMasterIdLst>
    <p:handoutMasterId r:id="rId36"/>
  </p:handoutMasterIdLst>
  <p:sldIdLst>
    <p:sldId id="265" r:id="rId6"/>
    <p:sldId id="263" r:id="rId7"/>
    <p:sldId id="390" r:id="rId8"/>
    <p:sldId id="445" r:id="rId9"/>
    <p:sldId id="497" r:id="rId10"/>
    <p:sldId id="498" r:id="rId11"/>
    <p:sldId id="499" r:id="rId12"/>
    <p:sldId id="500" r:id="rId13"/>
    <p:sldId id="501" r:id="rId14"/>
    <p:sldId id="502" r:id="rId15"/>
    <p:sldId id="503" r:id="rId16"/>
    <p:sldId id="504" r:id="rId17"/>
    <p:sldId id="505" r:id="rId18"/>
    <p:sldId id="506" r:id="rId19"/>
    <p:sldId id="507" r:id="rId20"/>
    <p:sldId id="508" r:id="rId21"/>
    <p:sldId id="509" r:id="rId22"/>
    <p:sldId id="510" r:id="rId23"/>
    <p:sldId id="511" r:id="rId24"/>
    <p:sldId id="512" r:id="rId25"/>
    <p:sldId id="513" r:id="rId26"/>
    <p:sldId id="514" r:id="rId27"/>
    <p:sldId id="519" r:id="rId28"/>
    <p:sldId id="520" r:id="rId29"/>
    <p:sldId id="515" r:id="rId30"/>
    <p:sldId id="516" r:id="rId31"/>
    <p:sldId id="517" r:id="rId32"/>
    <p:sldId id="518" r:id="rId33"/>
    <p:sldId id="25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2D26"/>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větlý styl 3 – zvýraznění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větlý styl 1 – zvýraznění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autoAdjust="0"/>
  </p:normalViewPr>
  <p:slideViewPr>
    <p:cSldViewPr snapToGrid="0">
      <p:cViewPr varScale="1">
        <p:scale>
          <a:sx n="114" d="100"/>
          <a:sy n="114" d="100"/>
        </p:scale>
        <p:origin x="303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345A05-1953-47A8-9D5B-C1BE4A5EED83}" type="datetimeFigureOut">
              <a:rPr lang="cs-CZ" smtClean="0"/>
              <a:t>11.04.2022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C5BD2-E48C-42A4-B833-8561479C81A2}" type="slidenum">
              <a:rPr lang="cs-CZ" smtClean="0"/>
              <a:t>‹#›</a:t>
            </a:fld>
            <a:endParaRPr lang="cs-CZ"/>
          </a:p>
        </p:txBody>
      </p:sp>
    </p:spTree>
    <p:extLst>
      <p:ext uri="{BB962C8B-B14F-4D97-AF65-F5344CB8AC3E}">
        <p14:creationId xmlns:p14="http://schemas.microsoft.com/office/powerpoint/2010/main" val="681428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39058-1B9C-473A-BBE9-8F7B4B129FA3}" type="datetimeFigureOut">
              <a:rPr lang="cs-CZ" smtClean="0"/>
              <a:t>11.04.2022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81394-BC83-4084-8DA0-79DCF9FDC1B5}" type="slidenum">
              <a:rPr lang="cs-CZ" smtClean="0"/>
              <a:t>‹#›</a:t>
            </a:fld>
            <a:endParaRPr lang="cs-CZ"/>
          </a:p>
        </p:txBody>
      </p:sp>
    </p:spTree>
    <p:extLst>
      <p:ext uri="{BB962C8B-B14F-4D97-AF65-F5344CB8AC3E}">
        <p14:creationId xmlns:p14="http://schemas.microsoft.com/office/powerpoint/2010/main" val="32798656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smtClean="0">
                <a:solidFill>
                  <a:schemeClr val="tx1"/>
                </a:solidFill>
                <a:effectLst/>
                <a:latin typeface="+mn-lt"/>
                <a:ea typeface="+mn-ea"/>
                <a:cs typeface="+mn-cs"/>
              </a:rPr>
              <a:t>Co je digitální stopa??</a:t>
            </a:r>
          </a:p>
          <a:p>
            <a:r>
              <a:rPr lang="cs-CZ" sz="1200" b="0" i="0" kern="1200" dirty="0" smtClean="0">
                <a:solidFill>
                  <a:schemeClr val="tx1"/>
                </a:solidFill>
                <a:effectLst/>
                <a:latin typeface="+mn-lt"/>
                <a:ea typeface="+mn-ea"/>
                <a:cs typeface="+mn-cs"/>
              </a:rPr>
              <a:t>Virtuální prostředí není anonymním prostorem. Každý uživatel zanechává v internetu určité informace, a to ať jen surfuje, vyhledává skrze Google, prohlíží zeď Facebooku, anebo nakupuje. Jedná se o různorodé záznamy o činnosti uživatele ve virtuálním prostředí a soubor těchto informací nazýváme digitální stopa.</a:t>
            </a:r>
          </a:p>
          <a:p>
            <a:r>
              <a:rPr lang="cs-CZ" sz="1200" b="0" i="0" kern="1200" dirty="0" smtClean="0">
                <a:solidFill>
                  <a:schemeClr val="tx1"/>
                </a:solidFill>
                <a:effectLst/>
                <a:latin typeface="+mn-lt"/>
                <a:ea typeface="+mn-ea"/>
                <a:cs typeface="+mn-cs"/>
              </a:rPr>
              <a:t>Záznamy o činnosti uživatele se uchovávají už v zařízení, které užívá – počítač, mobilní telefon, chytré hodinky nebo chytrá televize. Další informace jsou uchovávány v podobě např. příspěvků na sociálních sítích, prezentací prostřednictvím webových stránek, blogů nebo </a:t>
            </a:r>
            <a:r>
              <a:rPr lang="cs-CZ" sz="1200" b="0" i="0" kern="1200" dirty="0" err="1" smtClean="0">
                <a:solidFill>
                  <a:schemeClr val="tx1"/>
                </a:solidFill>
                <a:effectLst/>
                <a:latin typeface="+mn-lt"/>
                <a:ea typeface="+mn-ea"/>
                <a:cs typeface="+mn-cs"/>
              </a:rPr>
              <a:t>vlogů</a:t>
            </a:r>
            <a:r>
              <a:rPr lang="cs-CZ" sz="1200" b="0" i="0" kern="1200" dirty="0" smtClean="0">
                <a:solidFill>
                  <a:schemeClr val="tx1"/>
                </a:solidFill>
                <a:effectLst/>
                <a:latin typeface="+mn-lt"/>
                <a:ea typeface="+mn-ea"/>
                <a:cs typeface="+mn-cs"/>
              </a:rPr>
              <a:t>, vlastních příspěvků do diskusí pod články, internetových nákupů apod. V neposlední řadě je nutné uvést, že některé informace jsou internetem získávány „bez souhlasu“ uživatele.</a:t>
            </a:r>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6</a:t>
            </a:fld>
            <a:endParaRPr lang="cs-CZ"/>
          </a:p>
        </p:txBody>
      </p:sp>
    </p:spTree>
    <p:extLst>
      <p:ext uri="{BB962C8B-B14F-4D97-AF65-F5344CB8AC3E}">
        <p14:creationId xmlns:p14="http://schemas.microsoft.com/office/powerpoint/2010/main" val="1561671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smtClean="0">
                <a:solidFill>
                  <a:schemeClr val="tx1"/>
                </a:solidFill>
                <a:effectLst/>
                <a:latin typeface="+mn-lt"/>
                <a:ea typeface="+mn-ea"/>
                <a:cs typeface="+mn-cs"/>
              </a:rPr>
              <a:t>Kybernetická kriminalita</a:t>
            </a:r>
          </a:p>
          <a:p>
            <a:r>
              <a:rPr lang="cs-CZ" sz="1200" b="0" i="0" kern="1200" dirty="0" smtClean="0">
                <a:solidFill>
                  <a:schemeClr val="tx1"/>
                </a:solidFill>
                <a:effectLst/>
                <a:latin typeface="+mn-lt"/>
                <a:ea typeface="+mn-ea"/>
                <a:cs typeface="+mn-cs"/>
              </a:rPr>
              <a:t>Kybernetická kriminalita je samostatnou kapitolou, kterou nelze shrnout v krátkém odstavci. Kybernetičtí predátoři a útočníci dokáží digitální stopu zneužít různorodým způsobem. Dle svého cíle poté volí formu získávání informací z digitální stopy uživatele: ať už se jedná o krádež osobních údajů (příjmení, datum narození, rodné číslo, bydliště, čísla kreditních karet apod.), krádež hesel, mailových účtu, profilů na sociálních sítích, příp. zneužití této digitální identity ke spáchání protiprávního jednání (podvody, vydíraní, následným phishingovým útokům, podstrčení malware další oběti apod.). Informace z digitální stopy jsou také často zneužívány ke kyberšikaně, zejména u náctiletých, kteří často nedomýšlejí důsledky svého neuváženého chování ve virtuálním prostředí. Digitální stopu lze rovněž využít jako důkazní materiál v rámci vyšetřování trestné činnosti.</a:t>
            </a:r>
            <a:endParaRPr lang="cs-CZ"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16</a:t>
            </a:fld>
            <a:endParaRPr lang="cs-CZ"/>
          </a:p>
        </p:txBody>
      </p:sp>
    </p:spTree>
    <p:extLst>
      <p:ext uri="{BB962C8B-B14F-4D97-AF65-F5344CB8AC3E}">
        <p14:creationId xmlns:p14="http://schemas.microsoft.com/office/powerpoint/2010/main" val="238554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smtClean="0">
                <a:solidFill>
                  <a:schemeClr val="tx1"/>
                </a:solidFill>
                <a:effectLst/>
                <a:latin typeface="+mn-lt"/>
                <a:ea typeface="+mn-ea"/>
                <a:cs typeface="+mn-cs"/>
              </a:rPr>
              <a:t>Personalistika</a:t>
            </a:r>
          </a:p>
          <a:p>
            <a:r>
              <a:rPr lang="cs-CZ" sz="1200" b="0" i="0" kern="1200" dirty="0" smtClean="0">
                <a:solidFill>
                  <a:schemeClr val="tx1"/>
                </a:solidFill>
                <a:effectLst/>
                <a:latin typeface="+mn-lt"/>
                <a:ea typeface="+mn-ea"/>
                <a:cs typeface="+mn-cs"/>
              </a:rPr>
              <a:t>Ano, i personalisté již objevili kouzlo Googlu a sociálních sítí. Ačkoliv to zaměstnavatelé nemohou z důvodu práva tvrdit otevřeně, veřejným tajemstvím je, že ještě před řádným pracovním pohovorem je zpracována podrobná profilace uchazeče z jeho digitální stopy. Ta může rozhodnout, zda bude přijat či nikoliv.</a:t>
            </a:r>
          </a:p>
          <a:p>
            <a:r>
              <a:rPr lang="cs-CZ" sz="1200" b="0" i="0" kern="1200" dirty="0" smtClean="0">
                <a:solidFill>
                  <a:schemeClr val="tx1"/>
                </a:solidFill>
                <a:effectLst/>
                <a:latin typeface="+mn-lt"/>
                <a:ea typeface="+mn-ea"/>
                <a:cs typeface="+mn-cs"/>
              </a:rPr>
              <a:t>Z tohoto důvodu je na místě vyhnout se extrémním reakcím na příspěvky pod články nebo na sociálních sítích a vyhnout se potřebě sdílet své explicitní fotografie. Profilace uchazeče může obsahovat i takové drobnosti, jako věci, které uchazeč nabízel na inzertních nebo aukčních portálech. Nezřídka se stává, že mailový kontakt předložený uchazečem budoucímu zaměstnavateli je totožný, jaký uchazeč užil před několika lety k vyplnění profilu na erotické seznamce.</a:t>
            </a:r>
          </a:p>
          <a:p>
            <a:endParaRPr lang="cs-CZ"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17</a:t>
            </a:fld>
            <a:endParaRPr lang="cs-CZ"/>
          </a:p>
        </p:txBody>
      </p:sp>
    </p:spTree>
    <p:extLst>
      <p:ext uri="{BB962C8B-B14F-4D97-AF65-F5344CB8AC3E}">
        <p14:creationId xmlns:p14="http://schemas.microsoft.com/office/powerpoint/2010/main" val="2898551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gn="just">
              <a:buNone/>
            </a:pPr>
            <a:r>
              <a:rPr lang="cs-CZ" dirty="0" smtClean="0"/>
              <a:t>Možnosti zneužití:</a:t>
            </a:r>
          </a:p>
          <a:p>
            <a:pPr algn="just"/>
            <a:r>
              <a:rPr lang="cs-CZ" dirty="0" smtClean="0"/>
              <a:t>krádež osobních informací (údaje z kreditních karet, rodné číslo, e-mailová adresa)</a:t>
            </a:r>
          </a:p>
          <a:p>
            <a:pPr algn="just"/>
            <a:r>
              <a:rPr lang="cs-CZ" u="sng" dirty="0" smtClean="0"/>
              <a:t>kyberšikana</a:t>
            </a:r>
            <a:r>
              <a:rPr lang="cs-CZ" dirty="0" smtClean="0"/>
              <a:t> - jedná se o specifický druh šikany, který k útokům využívá informační komunikační technologie.</a:t>
            </a:r>
          </a:p>
          <a:p>
            <a:pPr algn="just"/>
            <a:r>
              <a:rPr lang="cs-CZ" u="sng" dirty="0" smtClean="0"/>
              <a:t>kyberstalking</a:t>
            </a:r>
            <a:r>
              <a:rPr lang="cs-CZ" dirty="0" smtClean="0"/>
              <a:t> - zneužívání informačních a komunikačních technologií ke </a:t>
            </a:r>
            <a:r>
              <a:rPr lang="cs-CZ" dirty="0" err="1" smtClean="0"/>
              <a:t>stallkingu</a:t>
            </a:r>
            <a:r>
              <a:rPr lang="cs-CZ" dirty="0" smtClean="0"/>
              <a:t>.</a:t>
            </a:r>
          </a:p>
          <a:p>
            <a:pPr algn="just"/>
            <a:r>
              <a:rPr lang="cs-CZ" dirty="0" smtClean="0"/>
              <a:t>zdroj informací pro personalisty - z volně dostupných informací na sociálních sítích mohou zaměstnavatelé získat velké množství informacích o stávajících i o budoucích zaměstnancích.</a:t>
            </a:r>
          </a:p>
          <a:p>
            <a:pPr marL="0" indent="0" algn="just">
              <a:buNone/>
            </a:pPr>
            <a:r>
              <a:rPr lang="cs-CZ" dirty="0" smtClean="0"/>
              <a:t>Sledování návyků uživatelů - ve většině případů je realizováno navštívenou webovou stránkou, nebo tzv. třetími stranami reprezentovanými sběrateli dat a reklamními společnostmi.</a:t>
            </a:r>
          </a:p>
          <a:p>
            <a:pPr marL="0" indent="0" algn="just">
              <a:buNone/>
            </a:pPr>
            <a:endParaRPr lang="cs-CZ" dirty="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18</a:t>
            </a:fld>
            <a:endParaRPr lang="cs-CZ"/>
          </a:p>
        </p:txBody>
      </p:sp>
    </p:spTree>
    <p:extLst>
      <p:ext uri="{BB962C8B-B14F-4D97-AF65-F5344CB8AC3E}">
        <p14:creationId xmlns:p14="http://schemas.microsoft.com/office/powerpoint/2010/main" val="1645250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Digitální správa - ochrana a správa:</a:t>
            </a:r>
          </a:p>
          <a:p>
            <a:pPr marL="0" indent="0">
              <a:buNone/>
            </a:pPr>
            <a:r>
              <a:rPr lang="cs-CZ" dirty="0" smtClean="0"/>
              <a:t>Existují nadstavbové nástroje pro ochranu a správu digitálních stop.</a:t>
            </a:r>
          </a:p>
          <a:p>
            <a:pPr marL="0" indent="0">
              <a:buNone/>
            </a:pPr>
            <a:r>
              <a:rPr lang="cs-CZ" i="1" dirty="0" smtClean="0"/>
              <a:t>Aktivní stopy</a:t>
            </a:r>
            <a:endParaRPr lang="cs-CZ" dirty="0" smtClean="0"/>
          </a:p>
          <a:p>
            <a:pPr marL="171450" indent="-171450">
              <a:buFont typeface="Arial" panose="020B0604020202020204" pitchFamily="34" charset="0"/>
              <a:buChar char="•"/>
            </a:pPr>
            <a:r>
              <a:rPr lang="cs-CZ" dirty="0" smtClean="0"/>
              <a:t>používání více přihlašovacích jmen</a:t>
            </a:r>
          </a:p>
          <a:p>
            <a:pPr marL="171450" indent="-171450">
              <a:buFont typeface="Arial" panose="020B0604020202020204" pitchFamily="34" charset="0"/>
              <a:buChar char="•"/>
            </a:pPr>
            <a:r>
              <a:rPr lang="cs-CZ" dirty="0" smtClean="0"/>
              <a:t>rozvážné publikování fotografií, videí a osobních údajů</a:t>
            </a:r>
          </a:p>
          <a:p>
            <a:pPr marL="171450" indent="-171450">
              <a:buFont typeface="Arial" panose="020B0604020202020204" pitchFamily="34" charset="0"/>
              <a:buChar char="•"/>
            </a:pPr>
            <a:r>
              <a:rPr lang="cs-CZ" dirty="0" smtClean="0"/>
              <a:t>vhodné nastavení soukromí - zejména u sociálních sítí</a:t>
            </a:r>
          </a:p>
          <a:p>
            <a:pPr marL="171450" indent="-171450">
              <a:buFont typeface="Arial" panose="020B0604020202020204" pitchFamily="34" charset="0"/>
              <a:buChar char="•"/>
            </a:pPr>
            <a:r>
              <a:rPr lang="cs-CZ" dirty="0" smtClean="0"/>
              <a:t>vhodné nastavení zabezpečení prohlížeče</a:t>
            </a:r>
          </a:p>
          <a:p>
            <a:pPr marL="171450" indent="-171450">
              <a:buFont typeface="Arial" panose="020B0604020202020204" pitchFamily="34" charset="0"/>
              <a:buChar char="•"/>
            </a:pPr>
            <a:r>
              <a:rPr lang="cs-CZ" dirty="0" err="1" smtClean="0"/>
              <a:t>Me</a:t>
            </a:r>
            <a:r>
              <a:rPr lang="cs-CZ" dirty="0" smtClean="0"/>
              <a:t> on </a:t>
            </a:r>
            <a:r>
              <a:rPr lang="cs-CZ" dirty="0" err="1" smtClean="0"/>
              <a:t>the</a:t>
            </a:r>
            <a:r>
              <a:rPr lang="cs-CZ" dirty="0" smtClean="0"/>
              <a:t> web - </a:t>
            </a:r>
            <a:r>
              <a:rPr lang="cs-CZ" dirty="0" err="1" smtClean="0"/>
              <a:t>alertová</a:t>
            </a:r>
            <a:r>
              <a:rPr lang="cs-CZ" dirty="0" smtClean="0"/>
              <a:t> služba, která pomocí klíčových slov sleduje nově zveřejněné informace v určité oblasti</a:t>
            </a:r>
          </a:p>
          <a:p>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19</a:t>
            </a:fld>
            <a:endParaRPr lang="cs-CZ"/>
          </a:p>
        </p:txBody>
      </p:sp>
    </p:spTree>
    <p:extLst>
      <p:ext uri="{BB962C8B-B14F-4D97-AF65-F5344CB8AC3E}">
        <p14:creationId xmlns:p14="http://schemas.microsoft.com/office/powerpoint/2010/main" val="2537264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Smazání digitálních stop v dnešní době je prakticky nemožné. Závisí proto na samotném uživateli, jak své </a:t>
            </a:r>
            <a:r>
              <a:rPr lang="cs-CZ" i="1" dirty="0" smtClean="0"/>
              <a:t>aktivní stopy</a:t>
            </a:r>
            <a:r>
              <a:rPr lang="cs-CZ" dirty="0" smtClean="0"/>
              <a:t> bude kontrolovat. Následky aktivních digitálních stop se dají minimalizovat například tím, že budeme používat více přihlašovacích jmen a e-mailových adres. Minimalizovat informace po sobě zanechané můžeme ale také pomocí technických metod. Jednou z nich je například </a:t>
            </a:r>
            <a:r>
              <a:rPr lang="cs-CZ" b="0" u="none" dirty="0" smtClean="0"/>
              <a:t>TOR</a:t>
            </a:r>
            <a:r>
              <a:rPr lang="cs-CZ" dirty="0" smtClean="0"/>
              <a:t>, což je softwarový systém, který zajišťuje anonymitu uživatele při pohybu na internetu tím, že zabraňuje serverům, aby získaly reálnou IP adresu počítače.</a:t>
            </a:r>
          </a:p>
          <a:p>
            <a:r>
              <a:rPr lang="cs-CZ" i="1" dirty="0" smtClean="0"/>
              <a:t>Pasivní stopy</a:t>
            </a:r>
            <a:r>
              <a:rPr lang="cs-CZ" dirty="0" smtClean="0"/>
              <a:t> mají určitou dobu platnosti uchování dat. Uživatelé mohou jen zabránit dodatečnému sběru dat, například pomocí softwarových řešení nebo správou cookies. Poté zbývá jen vyčkat, než uplyne stanovená doba uložení a již získaná data budou smazána.</a:t>
            </a:r>
          </a:p>
          <a:p>
            <a:r>
              <a:rPr lang="cs-CZ" dirty="0" smtClean="0"/>
              <a:t>Ovšem na rozdíl od aktivní digitální stopy nemáme nad vznikem a následnou správou pasivní stopy prakticky žádnou kontrolu.</a:t>
            </a:r>
          </a:p>
          <a:p>
            <a:pPr marL="0" indent="0" algn="just">
              <a:buNone/>
            </a:pPr>
            <a:endParaRPr lang="cs-CZ" dirty="0" smtClean="0"/>
          </a:p>
          <a:p>
            <a:pPr marL="0" indent="0" algn="just">
              <a:buNone/>
            </a:pPr>
            <a:endParaRPr lang="cs-CZ" dirty="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20</a:t>
            </a:fld>
            <a:endParaRPr lang="cs-CZ"/>
          </a:p>
        </p:txBody>
      </p:sp>
    </p:spTree>
    <p:extLst>
      <p:ext uri="{BB962C8B-B14F-4D97-AF65-F5344CB8AC3E}">
        <p14:creationId xmlns:p14="http://schemas.microsoft.com/office/powerpoint/2010/main" val="4087046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Smazání digitálních stop v dnešní době je prakticky nemožné. Závisí proto na samotném uživateli, jak své </a:t>
            </a:r>
            <a:r>
              <a:rPr lang="cs-CZ" i="1" dirty="0" smtClean="0"/>
              <a:t>aktivní stopy</a:t>
            </a:r>
            <a:r>
              <a:rPr lang="cs-CZ" dirty="0" smtClean="0"/>
              <a:t> bude kontrolovat. Následky aktivních digitálních stop se dají minimalizovat například tím, že budeme používat více přihlašovacích jmen a e-mailových adres. Minimalizovat informace po sobě zanechané můžeme ale také pomocí technických metod. Jednou z nich je například </a:t>
            </a:r>
            <a:r>
              <a:rPr lang="cs-CZ" b="0" u="none" dirty="0" smtClean="0"/>
              <a:t>TOR</a:t>
            </a:r>
            <a:r>
              <a:rPr lang="cs-CZ" dirty="0" smtClean="0"/>
              <a:t>, což je softwarový systém, který zajišťuje anonymitu uživatele při pohybu na internetu tím, že zabraňuje serverům, aby získaly reálnou IP adresu počítače.</a:t>
            </a:r>
          </a:p>
          <a:p>
            <a:r>
              <a:rPr lang="cs-CZ" i="1" dirty="0" smtClean="0"/>
              <a:t>Pasivní stopy</a:t>
            </a:r>
            <a:r>
              <a:rPr lang="cs-CZ" dirty="0" smtClean="0"/>
              <a:t> mají určitou dobu platnosti uchování dat. Uživatelé mohou jen zabránit dodatečnému sběru dat, například pomocí softwarových řešení nebo správou cookies. Poté zbývá jen vyčkat, než uplyne stanovená doba uložení a již získaná data budou smazána.</a:t>
            </a:r>
          </a:p>
          <a:p>
            <a:r>
              <a:rPr lang="cs-CZ" dirty="0" smtClean="0"/>
              <a:t>Ovšem na rozdíl od aktivní digitální stopy nemáme nad vznikem a následnou správou pasivní stopy prakticky žádnou kontrolu.</a:t>
            </a:r>
          </a:p>
          <a:p>
            <a:pPr marL="0" indent="0" algn="just">
              <a:buNone/>
            </a:pPr>
            <a:endParaRPr lang="cs-CZ" dirty="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21</a:t>
            </a:fld>
            <a:endParaRPr lang="cs-CZ"/>
          </a:p>
        </p:txBody>
      </p:sp>
    </p:spTree>
    <p:extLst>
      <p:ext uri="{BB962C8B-B14F-4D97-AF65-F5344CB8AC3E}">
        <p14:creationId xmlns:p14="http://schemas.microsoft.com/office/powerpoint/2010/main" val="2087597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DFE1447-C596-466B-AE55-EFB5B5AC3B56}" type="slidenum">
              <a:rPr lang="cs-CZ" smtClean="0"/>
              <a:t>22</a:t>
            </a:fld>
            <a:endParaRPr lang="cs-CZ"/>
          </a:p>
        </p:txBody>
      </p:sp>
    </p:spTree>
    <p:extLst>
      <p:ext uri="{BB962C8B-B14F-4D97-AF65-F5344CB8AC3E}">
        <p14:creationId xmlns:p14="http://schemas.microsoft.com/office/powerpoint/2010/main" val="893421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DFE1447-C596-466B-AE55-EFB5B5AC3B56}" type="slidenum">
              <a:rPr lang="cs-CZ" smtClean="0"/>
              <a:t>25</a:t>
            </a:fld>
            <a:endParaRPr lang="cs-CZ"/>
          </a:p>
        </p:txBody>
      </p:sp>
    </p:spTree>
    <p:extLst>
      <p:ext uri="{BB962C8B-B14F-4D97-AF65-F5344CB8AC3E}">
        <p14:creationId xmlns:p14="http://schemas.microsoft.com/office/powerpoint/2010/main" val="3964482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DFE1447-C596-466B-AE55-EFB5B5AC3B56}" type="slidenum">
              <a:rPr lang="cs-CZ" smtClean="0"/>
              <a:t>26</a:t>
            </a:fld>
            <a:endParaRPr lang="cs-CZ"/>
          </a:p>
        </p:txBody>
      </p:sp>
    </p:spTree>
    <p:extLst>
      <p:ext uri="{BB962C8B-B14F-4D97-AF65-F5344CB8AC3E}">
        <p14:creationId xmlns:p14="http://schemas.microsoft.com/office/powerpoint/2010/main" val="429260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DFE1447-C596-466B-AE55-EFB5B5AC3B56}" type="slidenum">
              <a:rPr lang="cs-CZ" smtClean="0"/>
              <a:t>28</a:t>
            </a:fld>
            <a:endParaRPr lang="cs-CZ"/>
          </a:p>
        </p:txBody>
      </p:sp>
    </p:spTree>
    <p:extLst>
      <p:ext uri="{BB962C8B-B14F-4D97-AF65-F5344CB8AC3E}">
        <p14:creationId xmlns:p14="http://schemas.microsoft.com/office/powerpoint/2010/main" val="3073516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smtClean="0">
                <a:solidFill>
                  <a:schemeClr val="tx1"/>
                </a:solidFill>
                <a:effectLst/>
                <a:latin typeface="+mn-lt"/>
                <a:ea typeface="+mn-ea"/>
                <a:cs typeface="+mn-cs"/>
              </a:rPr>
              <a:t>Co je digitální stopa??</a:t>
            </a:r>
          </a:p>
          <a:p>
            <a:r>
              <a:rPr lang="cs-CZ" sz="1200" b="0" i="0" kern="1200" dirty="0" smtClean="0">
                <a:solidFill>
                  <a:schemeClr val="tx1"/>
                </a:solidFill>
                <a:effectLst/>
                <a:latin typeface="+mn-lt"/>
                <a:ea typeface="+mn-ea"/>
                <a:cs typeface="+mn-cs"/>
              </a:rPr>
              <a:t>Digitální stopu uživatel vytváří veškerou svou činností ve virtuálním prostředí a tyto data jsou na internetu cenným artiklem, za který jsou společnosti schopny platit nemalé peníze.</a:t>
            </a:r>
          </a:p>
          <a:p>
            <a:r>
              <a:rPr lang="cs-CZ" sz="1200" b="0" i="0" kern="1200" dirty="0" smtClean="0">
                <a:solidFill>
                  <a:schemeClr val="tx1"/>
                </a:solidFill>
                <a:effectLst/>
                <a:latin typeface="+mn-lt"/>
                <a:ea typeface="+mn-ea"/>
                <a:cs typeface="+mn-cs"/>
              </a:rPr>
              <a:t>O svou digitální stopu je třeba se zajímat, neboť vypovídá o digitálním JÁ každého uživatele internetu a lze ji snadno zneužít. Proto je důležité se svou digitální stopou zacházet tak, aby sama o sobě nemohla být proti uživateli zneužita.</a:t>
            </a:r>
            <a:endParaRPr lang="cs-CZ"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7</a:t>
            </a:fld>
            <a:endParaRPr lang="cs-CZ"/>
          </a:p>
        </p:txBody>
      </p:sp>
    </p:spTree>
    <p:extLst>
      <p:ext uri="{BB962C8B-B14F-4D97-AF65-F5344CB8AC3E}">
        <p14:creationId xmlns:p14="http://schemas.microsoft.com/office/powerpoint/2010/main" val="1138670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8</a:t>
            </a:fld>
            <a:endParaRPr lang="cs-CZ"/>
          </a:p>
        </p:txBody>
      </p:sp>
    </p:spTree>
    <p:extLst>
      <p:ext uri="{BB962C8B-B14F-4D97-AF65-F5344CB8AC3E}">
        <p14:creationId xmlns:p14="http://schemas.microsoft.com/office/powerpoint/2010/main" val="309163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gn="just">
              <a:buNone/>
            </a:pPr>
            <a:r>
              <a:rPr lang="cs-CZ" sz="1200" b="1" dirty="0" smtClean="0"/>
              <a:t>Aktivní</a:t>
            </a:r>
            <a:r>
              <a:rPr lang="cs-CZ" sz="1200" dirty="0" smtClean="0"/>
              <a:t> - veškeré informace, které o sobě uživatel </a:t>
            </a:r>
            <a:r>
              <a:rPr lang="cs-CZ" sz="1200" b="1" dirty="0" smtClean="0"/>
              <a:t>dobrovolně a vědomě</a:t>
            </a:r>
            <a:r>
              <a:rPr lang="cs-CZ" sz="1200" dirty="0" smtClean="0"/>
              <a:t> zveřejní prostřednictvím různých služeb. Například se jedná o:</a:t>
            </a:r>
          </a:p>
          <a:p>
            <a:pPr marL="171450" indent="-171450" algn="just">
              <a:buFont typeface="Arial" panose="020B0604020202020204" pitchFamily="34" charset="0"/>
              <a:buChar char="•"/>
            </a:pPr>
            <a:r>
              <a:rPr lang="cs-CZ" sz="1200" dirty="0" smtClean="0"/>
              <a:t>profily a následné příspěvky zanechané na sociálních sítích,</a:t>
            </a:r>
          </a:p>
          <a:p>
            <a:pPr marL="171450" indent="-171450" algn="just">
              <a:buFont typeface="Arial" panose="020B0604020202020204" pitchFamily="34" charset="0"/>
              <a:buChar char="•"/>
            </a:pPr>
            <a:r>
              <a:rPr lang="cs-CZ" sz="1200" dirty="0" smtClean="0"/>
              <a:t>přispívání do diskusních fór</a:t>
            </a:r>
          </a:p>
          <a:p>
            <a:pPr marL="171450" indent="-171450" algn="just">
              <a:buFont typeface="Arial" panose="020B0604020202020204" pitchFamily="34" charset="0"/>
              <a:buChar char="•"/>
            </a:pPr>
            <a:r>
              <a:rPr lang="cs-CZ" sz="1200" dirty="0" smtClean="0"/>
              <a:t>vkládáním fotografií do fotobank</a:t>
            </a:r>
          </a:p>
          <a:p>
            <a:pPr marL="171450" indent="-171450" algn="just">
              <a:buFont typeface="Arial" panose="020B0604020202020204" pitchFamily="34" charset="0"/>
              <a:buChar char="•"/>
            </a:pPr>
            <a:r>
              <a:rPr lang="cs-CZ" sz="1200" dirty="0" smtClean="0"/>
              <a:t>mailová komunikace,</a:t>
            </a:r>
          </a:p>
          <a:p>
            <a:pPr marL="171450" indent="-171450" algn="just">
              <a:buFont typeface="Arial" panose="020B0604020202020204" pitchFamily="34" charset="0"/>
              <a:buChar char="•"/>
            </a:pPr>
            <a:r>
              <a:rPr lang="cs-CZ" sz="1200" dirty="0" smtClean="0"/>
              <a:t>sms, historie chatu… ,</a:t>
            </a:r>
          </a:p>
          <a:p>
            <a:pPr marL="171450" indent="-171450" algn="just">
              <a:buFont typeface="Arial" panose="020B0604020202020204" pitchFamily="34" charset="0"/>
              <a:buChar char="•"/>
            </a:pPr>
            <a:r>
              <a:rPr lang="cs-CZ" sz="1200" dirty="0" smtClean="0"/>
              <a:t>různé úřední údaje.</a:t>
            </a:r>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10</a:t>
            </a:fld>
            <a:endParaRPr lang="cs-CZ"/>
          </a:p>
        </p:txBody>
      </p:sp>
    </p:spTree>
    <p:extLst>
      <p:ext uri="{BB962C8B-B14F-4D97-AF65-F5344CB8AC3E}">
        <p14:creationId xmlns:p14="http://schemas.microsoft.com/office/powerpoint/2010/main" val="172599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gn="just">
              <a:buNone/>
            </a:pPr>
            <a:r>
              <a:rPr lang="cs-CZ" sz="1200" b="1" dirty="0" smtClean="0"/>
              <a:t>Pasivní</a:t>
            </a:r>
            <a:r>
              <a:rPr lang="cs-CZ" sz="1200" dirty="0" smtClean="0"/>
              <a:t> - jedná se o soubor informací, který bez našeho přímého záměru vznikající při interakci v prostředí internetu:</a:t>
            </a:r>
          </a:p>
          <a:p>
            <a:pPr marL="171450" indent="-171450" algn="just">
              <a:buFont typeface="Arial" panose="020B0604020202020204" pitchFamily="34" charset="0"/>
              <a:buChar char="•"/>
            </a:pPr>
            <a:r>
              <a:rPr lang="cs-CZ" sz="1200" dirty="0" smtClean="0"/>
              <a:t>IP adresa,</a:t>
            </a:r>
          </a:p>
          <a:p>
            <a:pPr marL="171450" indent="-171450" algn="just">
              <a:buFont typeface="Arial" panose="020B0604020202020204" pitchFamily="34" charset="0"/>
              <a:buChar char="•"/>
            </a:pPr>
            <a:r>
              <a:rPr lang="cs-CZ" sz="1200" dirty="0" smtClean="0"/>
              <a:t>vyhledávané výrazy na internetu,</a:t>
            </a:r>
          </a:p>
          <a:p>
            <a:pPr marL="171450" indent="-171450" algn="just">
              <a:buFont typeface="Arial" panose="020B0604020202020204" pitchFamily="34" charset="0"/>
              <a:buChar char="•"/>
            </a:pPr>
            <a:r>
              <a:rPr lang="cs-CZ" sz="1200" dirty="0" smtClean="0"/>
              <a:t>údaje o času stráveném na určité webové stránce (cookies),</a:t>
            </a:r>
          </a:p>
          <a:p>
            <a:pPr marL="171450" indent="-171450" algn="just">
              <a:buFont typeface="Arial" panose="020B0604020202020204" pitchFamily="34" charset="0"/>
              <a:buChar char="•"/>
            </a:pPr>
            <a:r>
              <a:rPr lang="cs-CZ" sz="1200" dirty="0" smtClean="0"/>
              <a:t>poskytovatel připojení, lokace.</a:t>
            </a:r>
          </a:p>
          <a:p>
            <a:pPr marL="0" indent="0" algn="just">
              <a:buNone/>
            </a:pPr>
            <a:endParaRPr lang="cs-CZ" sz="1200" dirty="0" smtClean="0"/>
          </a:p>
          <a:p>
            <a:pPr marL="0" indent="0" algn="just">
              <a:buNone/>
            </a:pPr>
            <a:r>
              <a:rPr lang="cs-CZ" sz="1200" dirty="0" smtClean="0"/>
              <a:t>V dnešní době může být jakákoliv aktivita v online prostředí zaznamenána a uložena. </a:t>
            </a:r>
          </a:p>
          <a:p>
            <a:pPr marL="0" indent="0" algn="just">
              <a:buNone/>
            </a:pPr>
            <a:r>
              <a:rPr lang="cs-CZ" sz="1200" dirty="0" smtClean="0"/>
              <a:t>Pasivní i aktivní stopy mají určitou vypovídací hodnotu o uživateli, který je zanechal.</a:t>
            </a:r>
          </a:p>
          <a:p>
            <a:endParaRPr lang="cs-CZ" dirty="0" smtClean="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11</a:t>
            </a:fld>
            <a:endParaRPr lang="cs-CZ"/>
          </a:p>
        </p:txBody>
      </p:sp>
    </p:spTree>
    <p:extLst>
      <p:ext uri="{BB962C8B-B14F-4D97-AF65-F5344CB8AC3E}">
        <p14:creationId xmlns:p14="http://schemas.microsoft.com/office/powerpoint/2010/main" val="1002125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smtClean="0">
                <a:solidFill>
                  <a:schemeClr val="tx1"/>
                </a:solidFill>
                <a:effectLst/>
                <a:latin typeface="+mn-lt"/>
                <a:ea typeface="+mn-ea"/>
                <a:cs typeface="+mn-cs"/>
              </a:rPr>
              <a:t>Zanechaná přáteli</a:t>
            </a:r>
          </a:p>
          <a:p>
            <a:r>
              <a:rPr lang="cs-CZ" sz="1200" b="0" i="0" kern="1200" dirty="0" smtClean="0">
                <a:solidFill>
                  <a:schemeClr val="tx1"/>
                </a:solidFill>
                <a:effectLst/>
                <a:latin typeface="+mn-lt"/>
                <a:ea typeface="+mn-ea"/>
                <a:cs typeface="+mn-cs"/>
              </a:rPr>
              <a:t>Digitální stopu o každém uživateli internetu mohou tvořit jeho přátelé. Ačkoliv můžete dbát na své soukromí, není snadné se ubránit např. označení na fotografii na sociální síti nebo značení v příspěvku přítele. Ten v příspěvku dále může uvést geografickou polohu a označit další přátele, čímž se informace o vašem soukromí (v tomto případě informace kde se nacházíte a s kým) může šířit i mimo okruh pečlivě zvolených přátel.</a:t>
            </a:r>
          </a:p>
          <a:p>
            <a:r>
              <a:rPr lang="cs-CZ" sz="1200" b="1" i="0" kern="1200" dirty="0" smtClean="0">
                <a:solidFill>
                  <a:schemeClr val="tx1"/>
                </a:solidFill>
                <a:effectLst/>
                <a:latin typeface="+mn-lt"/>
                <a:ea typeface="+mn-ea"/>
                <a:cs typeface="+mn-cs"/>
              </a:rPr>
              <a:t>Zanechaná nepřáteli</a:t>
            </a:r>
          </a:p>
          <a:p>
            <a:r>
              <a:rPr lang="cs-CZ" sz="1200" b="0" i="0" kern="1200" dirty="0" smtClean="0">
                <a:solidFill>
                  <a:schemeClr val="tx1"/>
                </a:solidFill>
                <a:effectLst/>
                <a:latin typeface="+mn-lt"/>
                <a:ea typeface="+mn-ea"/>
                <a:cs typeface="+mn-cs"/>
              </a:rPr>
              <a:t>O mnoho horší je to s digitální stopou zanechanou ve virtuálním prostředí našimi „nepřáteli“. Ti mohou o každém uživateli zanechat ve virtuálním prostředí nepravdy, úmyslně zkreslovat informace či jinak různorodě poškozovat dobré jméno. Je třeba si uvědomit, že jakékoliv informace vložené na internet již prakticky nelze vymazat.</a:t>
            </a:r>
            <a:endParaRPr lang="cs-CZ"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12</a:t>
            </a:fld>
            <a:endParaRPr lang="cs-CZ"/>
          </a:p>
        </p:txBody>
      </p:sp>
    </p:spTree>
    <p:extLst>
      <p:ext uri="{BB962C8B-B14F-4D97-AF65-F5344CB8AC3E}">
        <p14:creationId xmlns:p14="http://schemas.microsoft.com/office/powerpoint/2010/main" val="1165382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smtClean="0">
                <a:solidFill>
                  <a:schemeClr val="tx1"/>
                </a:solidFill>
                <a:effectLst/>
                <a:latin typeface="+mn-lt"/>
                <a:ea typeface="+mn-ea"/>
                <a:cs typeface="+mn-cs"/>
              </a:rPr>
              <a:t>Zanechaná přáteli</a:t>
            </a:r>
          </a:p>
          <a:p>
            <a:r>
              <a:rPr lang="cs-CZ" sz="1200" b="0" i="0" kern="1200" dirty="0" smtClean="0">
                <a:solidFill>
                  <a:schemeClr val="tx1"/>
                </a:solidFill>
                <a:effectLst/>
                <a:latin typeface="+mn-lt"/>
                <a:ea typeface="+mn-ea"/>
                <a:cs typeface="+mn-cs"/>
              </a:rPr>
              <a:t>Digitální stopu o každém uživateli internetu mohou tvořit jeho přátelé. Ačkoliv můžete dbát na své soukromí, není snadné se ubránit např. označení na fotografii na sociální síti nebo značení v příspěvku přítele. Ten v příspěvku dále může uvést geografickou polohu a označit další přátele, čímž se informace o vašem soukromí (v tomto případě informace kde se nacházíte a s kým) může šířit i mimo okruh pečlivě zvolených přátel.</a:t>
            </a:r>
          </a:p>
          <a:p>
            <a:r>
              <a:rPr lang="cs-CZ" sz="1200" b="1" i="0" kern="1200" dirty="0" smtClean="0">
                <a:solidFill>
                  <a:schemeClr val="tx1"/>
                </a:solidFill>
                <a:effectLst/>
                <a:latin typeface="+mn-lt"/>
                <a:ea typeface="+mn-ea"/>
                <a:cs typeface="+mn-cs"/>
              </a:rPr>
              <a:t>Zanechaná nepřáteli</a:t>
            </a:r>
          </a:p>
          <a:p>
            <a:r>
              <a:rPr lang="cs-CZ" sz="1200" b="0" i="0" kern="1200" dirty="0" smtClean="0">
                <a:solidFill>
                  <a:schemeClr val="tx1"/>
                </a:solidFill>
                <a:effectLst/>
                <a:latin typeface="+mn-lt"/>
                <a:ea typeface="+mn-ea"/>
                <a:cs typeface="+mn-cs"/>
              </a:rPr>
              <a:t>O mnoho horší je to s digitální stopou zanechanou ve virtuálním prostředí našimi „nepřáteli“. Ti mohou o každém uživateli zanechat ve virtuálním prostředí nepravdy, úmyslně zkreslovat informace či jinak různorodě poškozovat dobré jméno. Je třeba si uvědomit, že jakékoliv informace vložené na internet již prakticky nelze vymazat.</a:t>
            </a:r>
            <a:endParaRPr lang="cs-CZ"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13</a:t>
            </a:fld>
            <a:endParaRPr lang="cs-CZ"/>
          </a:p>
        </p:txBody>
      </p:sp>
    </p:spTree>
    <p:extLst>
      <p:ext uri="{BB962C8B-B14F-4D97-AF65-F5344CB8AC3E}">
        <p14:creationId xmlns:p14="http://schemas.microsoft.com/office/powerpoint/2010/main" val="1500997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smtClean="0">
                <a:solidFill>
                  <a:schemeClr val="tx1"/>
                </a:solidFill>
                <a:effectLst/>
                <a:latin typeface="+mn-lt"/>
                <a:ea typeface="+mn-ea"/>
                <a:cs typeface="+mn-cs"/>
              </a:rPr>
              <a:t>Možnosti zneužití digitální stopy</a:t>
            </a:r>
          </a:p>
          <a:p>
            <a:r>
              <a:rPr lang="cs-CZ" sz="1200" b="0" i="0" kern="1200" dirty="0" smtClean="0">
                <a:solidFill>
                  <a:schemeClr val="tx1"/>
                </a:solidFill>
                <a:effectLst/>
                <a:latin typeface="+mn-lt"/>
                <a:ea typeface="+mn-ea"/>
                <a:cs typeface="+mn-cs"/>
              </a:rPr>
              <a:t>Hovoří-li odborníci o rizicích digitálních stop, shodují se zpravidla ve dvou zásadních bodech: ztráta soukromí a možné zneužití digitální stopy. Faktem je, že ze střípků digitální stopy lze sestavit velice podrobnou digitální identitu každého uživatele moderních technologií. K čemu se někomu jinému naše digitální stopa může hodit?</a:t>
            </a:r>
          </a:p>
          <a:p>
            <a:pPr marL="0" indent="0" algn="just">
              <a:buNone/>
            </a:pPr>
            <a:endParaRPr lang="cs-CZ" dirty="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14</a:t>
            </a:fld>
            <a:endParaRPr lang="cs-CZ"/>
          </a:p>
        </p:txBody>
      </p:sp>
    </p:spTree>
    <p:extLst>
      <p:ext uri="{BB962C8B-B14F-4D97-AF65-F5344CB8AC3E}">
        <p14:creationId xmlns:p14="http://schemas.microsoft.com/office/powerpoint/2010/main" val="245015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b="1" dirty="0" smtClean="0"/>
              <a:t>Marketing</a:t>
            </a:r>
          </a:p>
          <a:p>
            <a:pPr algn="just"/>
            <a:r>
              <a:rPr lang="cs-CZ" dirty="0" smtClean="0"/>
              <a:t>V rámci marketingové problematiky se snad každý uživatel setkal např. se službou </a:t>
            </a:r>
            <a:r>
              <a:rPr lang="cs-CZ" dirty="0" err="1" smtClean="0"/>
              <a:t>retargeting</a:t>
            </a:r>
            <a:r>
              <a:rPr lang="cs-CZ" dirty="0" smtClean="0"/>
              <a:t>. Dvakrát se uživatel podívá do e-</a:t>
            </a:r>
            <a:r>
              <a:rPr lang="cs-CZ" dirty="0" err="1" smtClean="0"/>
              <a:t>shopu</a:t>
            </a:r>
            <a:r>
              <a:rPr lang="cs-CZ" dirty="0" smtClean="0"/>
              <a:t> na novou lednici a týden poté na internetu nevidí jiný reklamní banner než s lednicemi. V rámci marketingu se sleduje veškerý pohyb uživatele na internetu: navštívené webové stránky, doba na nich strávená, kliknutí na odkazy nebo uživatelem zadané reference (o co projevil zájem, co okomentoval, čemu dal </a:t>
            </a:r>
            <a:r>
              <a:rPr lang="cs-CZ" dirty="0" err="1" smtClean="0"/>
              <a:t>facebookové</a:t>
            </a:r>
            <a:r>
              <a:rPr lang="cs-CZ" dirty="0" smtClean="0"/>
              <a:t> „To se mi líbí“). Je nutno uvést, že i s těmito údaji, získanými z digitální stopy uživatele, se na internetu čile obchoduje a to v žádném případě za nějaké drobné.</a:t>
            </a:r>
            <a:endParaRPr lang="cs-CZ" dirty="0"/>
          </a:p>
        </p:txBody>
      </p:sp>
      <p:sp>
        <p:nvSpPr>
          <p:cNvPr id="4" name="Zástupný symbol pro číslo snímku 3"/>
          <p:cNvSpPr>
            <a:spLocks noGrp="1"/>
          </p:cNvSpPr>
          <p:nvPr>
            <p:ph type="sldNum" sz="quarter" idx="10"/>
          </p:nvPr>
        </p:nvSpPr>
        <p:spPr/>
        <p:txBody>
          <a:bodyPr/>
          <a:lstStyle/>
          <a:p>
            <a:fld id="{FC09E16E-9B9B-4DDD-8FD0-210F81306595}" type="slidenum">
              <a:rPr lang="cs-CZ" smtClean="0"/>
              <a:t>15</a:t>
            </a:fld>
            <a:endParaRPr lang="cs-CZ"/>
          </a:p>
        </p:txBody>
      </p:sp>
    </p:spTree>
    <p:extLst>
      <p:ext uri="{BB962C8B-B14F-4D97-AF65-F5344CB8AC3E}">
        <p14:creationId xmlns:p14="http://schemas.microsoft.com/office/powerpoint/2010/main" val="87900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69175" y="1363432"/>
            <a:ext cx="7772400" cy="2387600"/>
          </a:xfrm>
        </p:spPr>
        <p:txBody>
          <a:bodyPr anchor="ctr">
            <a:normAutofit/>
          </a:bodyPr>
          <a:lstStyle>
            <a:lvl1pPr algn="ctr">
              <a:defRPr sz="48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Subtitle 2"/>
          <p:cNvSpPr>
            <a:spLocks noGrp="1"/>
          </p:cNvSpPr>
          <p:nvPr>
            <p:ph type="subTitle" idx="1"/>
          </p:nvPr>
        </p:nvSpPr>
        <p:spPr>
          <a:xfrm>
            <a:off x="1143000" y="4305993"/>
            <a:ext cx="6858000" cy="1852473"/>
          </a:xfrm>
        </p:spPr>
        <p:txBody>
          <a:bodyPr anchor="ct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graphicFrame>
        <p:nvGraphicFramePr>
          <p:cNvPr id="7" name="Tabulka 6"/>
          <p:cNvGraphicFramePr>
            <a:graphicFrameLocks noGrp="1"/>
          </p:cNvGraphicFramePr>
          <p:nvPr userDrawn="1">
            <p:extLst>
              <p:ext uri="{D42A27DB-BD31-4B8C-83A1-F6EECF244321}">
                <p14:modId xmlns:p14="http://schemas.microsoft.com/office/powerpoint/2010/main" val="3367930438"/>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6551561">
                  <a:extLst>
                    <a:ext uri="{9D8B030D-6E8A-4147-A177-3AD203B41FA5}">
                      <a16:colId xmlns:a16="http://schemas.microsoft.com/office/drawing/2014/main" xmlns="" val="2345665926"/>
                    </a:ext>
                  </a:extLst>
                </a:gridCol>
                <a:gridCol w="1474839">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D2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xmlns="" val="855137376"/>
                  </a:ext>
                </a:extLst>
              </a:tr>
            </a:tbl>
          </a:graphicData>
        </a:graphic>
      </p:graphicFrame>
      <p:graphicFrame>
        <p:nvGraphicFramePr>
          <p:cNvPr id="8" name="Tabulka 7"/>
          <p:cNvGraphicFramePr>
            <a:graphicFrameLocks noGrp="1"/>
          </p:cNvGraphicFramePr>
          <p:nvPr userDrawn="1">
            <p:extLst>
              <p:ext uri="{D42A27DB-BD31-4B8C-83A1-F6EECF244321}">
                <p14:modId xmlns:p14="http://schemas.microsoft.com/office/powerpoint/2010/main" val="3027412265"/>
              </p:ext>
            </p:extLst>
          </p:nvPr>
        </p:nvGraphicFramePr>
        <p:xfrm>
          <a:off x="0" y="6306457"/>
          <a:ext cx="9144000" cy="552484"/>
        </p:xfrm>
        <a:graphic>
          <a:graphicData uri="http://schemas.openxmlformats.org/drawingml/2006/table">
            <a:tbl>
              <a:tblPr firstRow="1" bandRow="1">
                <a:tableStyleId>{5C22544A-7EE6-4342-B048-85BDC9FD1C3A}</a:tableStyleId>
              </a:tblPr>
              <a:tblGrid>
                <a:gridCol w="3204519">
                  <a:extLst>
                    <a:ext uri="{9D8B030D-6E8A-4147-A177-3AD203B41FA5}">
                      <a16:colId xmlns:a16="http://schemas.microsoft.com/office/drawing/2014/main" xmlns="" val="2910290663"/>
                    </a:ext>
                  </a:extLst>
                </a:gridCol>
                <a:gridCol w="2594919">
                  <a:extLst>
                    <a:ext uri="{9D8B030D-6E8A-4147-A177-3AD203B41FA5}">
                      <a16:colId xmlns:a16="http://schemas.microsoft.com/office/drawing/2014/main" xmlns="" val="2345665926"/>
                    </a:ext>
                  </a:extLst>
                </a:gridCol>
                <a:gridCol w="3344562">
                  <a:extLst>
                    <a:ext uri="{9D8B030D-6E8A-4147-A177-3AD203B41FA5}">
                      <a16:colId xmlns:a16="http://schemas.microsoft.com/office/drawing/2014/main" xmlns=""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tc>
                  <a:txBody>
                    <a:bodyPr/>
                    <a:lstStyle/>
                    <a:p>
                      <a:pPr algn="ctr"/>
                      <a:r>
                        <a:rPr lang="cs-CZ" sz="1600" dirty="0" smtClean="0">
                          <a:solidFill>
                            <a:schemeClr val="tx1"/>
                          </a:solidFill>
                        </a:rPr>
                        <a:t>www.unob.cz</a:t>
                      </a: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xmlns="" val="855137376"/>
                  </a:ext>
                </a:extLst>
              </a:tr>
            </a:tbl>
          </a:graphicData>
        </a:graphic>
      </p:graphicFrame>
    </p:spTree>
    <p:extLst>
      <p:ext uri="{BB962C8B-B14F-4D97-AF65-F5344CB8AC3E}">
        <p14:creationId xmlns:p14="http://schemas.microsoft.com/office/powerpoint/2010/main" val="172185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980902"/>
            <a:ext cx="2949178" cy="1076498"/>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val="3306783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799006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47403"/>
            <a:ext cx="1971675" cy="5129559"/>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1047403"/>
            <a:ext cx="5800725" cy="512955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317336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ctr"/>
          <a:lstStyle>
            <a:lvl1pPr algn="ctr">
              <a:defRPr sz="6000"/>
            </a:lvl1pPr>
          </a:lstStyle>
          <a:p>
            <a:r>
              <a:rPr lang="cs-CZ" dirty="0" smtClean="0"/>
              <a:t>Kliknutím lze upravit styl.</a:t>
            </a:r>
            <a:endParaRPr lang="cs-CZ" dirty="0"/>
          </a:p>
        </p:txBody>
      </p:sp>
      <p:sp>
        <p:nvSpPr>
          <p:cNvPr id="3" name="Podnadpis 2"/>
          <p:cNvSpPr>
            <a:spLocks noGrp="1"/>
          </p:cNvSpPr>
          <p:nvPr>
            <p:ph type="subTitle" idx="1"/>
          </p:nvPr>
        </p:nvSpPr>
        <p:spPr>
          <a:xfrm>
            <a:off x="1143000" y="3602038"/>
            <a:ext cx="6858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smtClean="0"/>
              <a:t>Kliknutím můžete upravit styl předlohy.</a:t>
            </a:r>
            <a:endParaRPr lang="cs-CZ" dirty="0"/>
          </a:p>
        </p:txBody>
      </p:sp>
    </p:spTree>
    <p:extLst>
      <p:ext uri="{BB962C8B-B14F-4D97-AF65-F5344CB8AC3E}">
        <p14:creationId xmlns:p14="http://schemas.microsoft.com/office/powerpoint/2010/main" val="1332038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obsah 2"/>
          <p:cNvSpPr>
            <a:spLocks noGrp="1"/>
          </p:cNvSpPr>
          <p:nvPr>
            <p:ph idx="1"/>
          </p:nvPr>
        </p:nvSpPr>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3293799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ctr"/>
          <a:lstStyle>
            <a:lvl1pPr>
              <a:defRPr sz="6000"/>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623888" y="4589463"/>
            <a:ext cx="7886700" cy="1500187"/>
          </a:xfrm>
        </p:spPr>
        <p:txBody>
          <a:bodyPr anchor="ct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smtClean="0"/>
              <a:t>Upravte styly předlohy textu.</a:t>
            </a:r>
          </a:p>
        </p:txBody>
      </p:sp>
    </p:spTree>
    <p:extLst>
      <p:ext uri="{BB962C8B-B14F-4D97-AF65-F5344CB8AC3E}">
        <p14:creationId xmlns:p14="http://schemas.microsoft.com/office/powerpoint/2010/main" val="4210456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626054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8" name="Content Placeholder 2"/>
          <p:cNvSpPr>
            <a:spLocks noGrp="1"/>
          </p:cNvSpPr>
          <p:nvPr>
            <p:ph sz="half" idx="10"/>
          </p:nvPr>
        </p:nvSpPr>
        <p:spPr>
          <a:xfrm>
            <a:off x="628650" y="2043981"/>
            <a:ext cx="7886700" cy="2159719"/>
          </a:xfrm>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10" name="Content Placeholder 2"/>
          <p:cNvSpPr>
            <a:spLocks noGrp="1"/>
          </p:cNvSpPr>
          <p:nvPr>
            <p:ph sz="half" idx="11"/>
          </p:nvPr>
        </p:nvSpPr>
        <p:spPr>
          <a:xfrm>
            <a:off x="628650" y="4393481"/>
            <a:ext cx="7886700" cy="2159719"/>
          </a:xfrm>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Tree>
    <p:extLst>
      <p:ext uri="{BB962C8B-B14F-4D97-AF65-F5344CB8AC3E}">
        <p14:creationId xmlns:p14="http://schemas.microsoft.com/office/powerpoint/2010/main" val="3441395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8891258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Tree>
    <p:extLst>
      <p:ext uri="{BB962C8B-B14F-4D97-AF65-F5344CB8AC3E}">
        <p14:creationId xmlns:p14="http://schemas.microsoft.com/office/powerpoint/2010/main" val="318731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28650" y="978934"/>
            <a:ext cx="7886700" cy="974555"/>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idx="1"/>
          </p:nvPr>
        </p:nvSpPr>
        <p:spPr>
          <a:xfrm>
            <a:off x="628650" y="2094807"/>
            <a:ext cx="7886700" cy="4082156"/>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graphicFrame>
        <p:nvGraphicFramePr>
          <p:cNvPr id="8" name="Tabulka 7"/>
          <p:cNvGraphicFramePr>
            <a:graphicFrameLocks noGrp="1"/>
          </p:cNvGraphicFramePr>
          <p:nvPr userDrawn="1">
            <p:extLst>
              <p:ext uri="{D42A27DB-BD31-4B8C-83A1-F6EECF244321}">
                <p14:modId xmlns:p14="http://schemas.microsoft.com/office/powerpoint/2010/main" val="3791874339"/>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6551561">
                  <a:extLst>
                    <a:ext uri="{9D8B030D-6E8A-4147-A177-3AD203B41FA5}">
                      <a16:colId xmlns:a16="http://schemas.microsoft.com/office/drawing/2014/main" xmlns="" val="2345665926"/>
                    </a:ext>
                  </a:extLst>
                </a:gridCol>
                <a:gridCol w="1474839">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D2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xmlns="" val="855137376"/>
                  </a:ext>
                </a:extLst>
              </a:tr>
            </a:tbl>
          </a:graphicData>
        </a:graphic>
      </p:graphicFrame>
      <p:graphicFrame>
        <p:nvGraphicFramePr>
          <p:cNvPr id="13" name="Tabulka 12"/>
          <p:cNvGraphicFramePr>
            <a:graphicFrameLocks noGrp="1"/>
          </p:cNvGraphicFramePr>
          <p:nvPr userDrawn="1">
            <p:extLst>
              <p:ext uri="{D42A27DB-BD31-4B8C-83A1-F6EECF244321}">
                <p14:modId xmlns:p14="http://schemas.microsoft.com/office/powerpoint/2010/main" val="149215686"/>
              </p:ext>
            </p:extLst>
          </p:nvPr>
        </p:nvGraphicFramePr>
        <p:xfrm>
          <a:off x="0" y="6306457"/>
          <a:ext cx="9144000" cy="552484"/>
        </p:xfrm>
        <a:graphic>
          <a:graphicData uri="http://schemas.openxmlformats.org/drawingml/2006/table">
            <a:tbl>
              <a:tblPr firstRow="1" bandRow="1">
                <a:tableStyleId>{5C22544A-7EE6-4342-B048-85BDC9FD1C3A}</a:tableStyleId>
              </a:tblPr>
              <a:tblGrid>
                <a:gridCol w="3204519">
                  <a:extLst>
                    <a:ext uri="{9D8B030D-6E8A-4147-A177-3AD203B41FA5}">
                      <a16:colId xmlns:a16="http://schemas.microsoft.com/office/drawing/2014/main" xmlns="" val="2910290663"/>
                    </a:ext>
                  </a:extLst>
                </a:gridCol>
                <a:gridCol w="2594919">
                  <a:extLst>
                    <a:ext uri="{9D8B030D-6E8A-4147-A177-3AD203B41FA5}">
                      <a16:colId xmlns:a16="http://schemas.microsoft.com/office/drawing/2014/main" xmlns="" val="2345665926"/>
                    </a:ext>
                  </a:extLst>
                </a:gridCol>
                <a:gridCol w="3344562">
                  <a:extLst>
                    <a:ext uri="{9D8B030D-6E8A-4147-A177-3AD203B41FA5}">
                      <a16:colId xmlns:a16="http://schemas.microsoft.com/office/drawing/2014/main" xmlns=""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tc>
                  <a:txBody>
                    <a:bodyPr/>
                    <a:lstStyle/>
                    <a:p>
                      <a:pPr algn="ctr"/>
                      <a:r>
                        <a:rPr lang="cs-CZ" sz="1600" dirty="0" smtClean="0">
                          <a:solidFill>
                            <a:schemeClr val="tx1"/>
                          </a:solidFill>
                        </a:rPr>
                        <a:t>www.unob.cz</a:t>
                      </a: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xmlns="" val="855137376"/>
                  </a:ext>
                </a:extLst>
              </a:tr>
            </a:tbl>
          </a:graphicData>
        </a:graphic>
      </p:graphicFrame>
    </p:spTree>
    <p:extLst>
      <p:ext uri="{BB962C8B-B14F-4D97-AF65-F5344CB8AC3E}">
        <p14:creationId xmlns:p14="http://schemas.microsoft.com/office/powerpoint/2010/main" val="1547038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473825"/>
            <a:ext cx="4629150" cy="5387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Tree>
    <p:extLst>
      <p:ext uri="{BB962C8B-B14F-4D97-AF65-F5344CB8AC3E}">
        <p14:creationId xmlns:p14="http://schemas.microsoft.com/office/powerpoint/2010/main" val="3540988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Tree>
    <p:extLst>
      <p:ext uri="{BB962C8B-B14F-4D97-AF65-F5344CB8AC3E}">
        <p14:creationId xmlns:p14="http://schemas.microsoft.com/office/powerpoint/2010/main" val="1830978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16240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4" name="Zástupný symbol pro graf 3"/>
          <p:cNvSpPr>
            <a:spLocks noGrp="1"/>
          </p:cNvSpPr>
          <p:nvPr>
            <p:ph type="chart" sz="quarter" idx="10"/>
          </p:nvPr>
        </p:nvSpPr>
        <p:spPr>
          <a:xfrm>
            <a:off x="698500" y="1828800"/>
            <a:ext cx="3250045" cy="1820487"/>
          </a:xfrm>
        </p:spPr>
        <p:txBody>
          <a:bodyPr/>
          <a:lstStyle/>
          <a:p>
            <a:endParaRPr lang="cs-CZ"/>
          </a:p>
        </p:txBody>
      </p:sp>
      <p:sp>
        <p:nvSpPr>
          <p:cNvPr id="6" name="Zástupný symbol pro graf 3"/>
          <p:cNvSpPr>
            <a:spLocks noGrp="1"/>
          </p:cNvSpPr>
          <p:nvPr>
            <p:ph type="chart" sz="quarter" idx="12"/>
          </p:nvPr>
        </p:nvSpPr>
        <p:spPr>
          <a:xfrm>
            <a:off x="4225867" y="2255520"/>
            <a:ext cx="4560686" cy="3347258"/>
          </a:xfrm>
        </p:spPr>
        <p:txBody>
          <a:bodyPr/>
          <a:lstStyle/>
          <a:p>
            <a:endParaRPr lang="cs-CZ"/>
          </a:p>
        </p:txBody>
      </p:sp>
      <p:sp>
        <p:nvSpPr>
          <p:cNvPr id="7" name="Zástupný symbol pro graf 3"/>
          <p:cNvSpPr>
            <a:spLocks noGrp="1"/>
          </p:cNvSpPr>
          <p:nvPr>
            <p:ph type="chart" sz="quarter" idx="13"/>
          </p:nvPr>
        </p:nvSpPr>
        <p:spPr>
          <a:xfrm>
            <a:off x="742834" y="4184073"/>
            <a:ext cx="3250045" cy="1820487"/>
          </a:xfrm>
        </p:spPr>
        <p:txBody>
          <a:bodyPr/>
          <a:lstStyle/>
          <a:p>
            <a:endParaRPr lang="cs-CZ"/>
          </a:p>
        </p:txBody>
      </p:sp>
    </p:spTree>
    <p:extLst>
      <p:ext uri="{BB962C8B-B14F-4D97-AF65-F5344CB8AC3E}">
        <p14:creationId xmlns:p14="http://schemas.microsoft.com/office/powerpoint/2010/main" val="975782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524219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468115A-E2EF-4AD1-8192-52D6669B9E29}" type="datetime1">
              <a:rPr lang="cs-CZ" smtClean="0"/>
              <a:pPr/>
              <a:t>11.04.2022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5522F95-9892-4C65-B6F0-B57ED656CEFB}" type="slidenum">
              <a:rPr lang="cs-CZ" smtClean="0"/>
              <a:pPr/>
              <a:t>‹#›</a:t>
            </a:fld>
            <a:endParaRPr lang="cs-CZ"/>
          </a:p>
        </p:txBody>
      </p:sp>
    </p:spTree>
    <p:extLst>
      <p:ext uri="{BB962C8B-B14F-4D97-AF65-F5344CB8AC3E}">
        <p14:creationId xmlns:p14="http://schemas.microsoft.com/office/powerpoint/2010/main" val="8919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ctr"/>
          <a:lstStyle>
            <a:lvl1pPr>
              <a:defRPr sz="48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nchor="ct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Tree>
    <p:extLst>
      <p:ext uri="{BB962C8B-B14F-4D97-AF65-F5344CB8AC3E}">
        <p14:creationId xmlns:p14="http://schemas.microsoft.com/office/powerpoint/2010/main" val="335472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422746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972589"/>
            <a:ext cx="7886700" cy="718100"/>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352519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Tree>
    <p:extLst>
      <p:ext uri="{BB962C8B-B14F-4D97-AF65-F5344CB8AC3E}">
        <p14:creationId xmlns:p14="http://schemas.microsoft.com/office/powerpoint/2010/main" val="7482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5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rázdný">
    <p:spTree>
      <p:nvGrpSpPr>
        <p:cNvPr id="1" name=""/>
        <p:cNvGrpSpPr/>
        <p:nvPr/>
      </p:nvGrpSpPr>
      <p:grpSpPr>
        <a:xfrm>
          <a:off x="0" y="0"/>
          <a:ext cx="0" cy="0"/>
          <a:chOff x="0" y="0"/>
          <a:chExt cx="0" cy="0"/>
        </a:xfrm>
      </p:grpSpPr>
      <p:sp>
        <p:nvSpPr>
          <p:cNvPr id="2" name="TextovéPole 1"/>
          <p:cNvSpPr txBox="1"/>
          <p:nvPr userDrawn="1"/>
        </p:nvSpPr>
        <p:spPr>
          <a:xfrm>
            <a:off x="1001684" y="2828836"/>
            <a:ext cx="7140633" cy="1200329"/>
          </a:xfrm>
          <a:prstGeom prst="rect">
            <a:avLst/>
          </a:prstGeom>
          <a:noFill/>
        </p:spPr>
        <p:txBody>
          <a:bodyPr wrap="square" rtlCol="0">
            <a:spAutoFit/>
          </a:bodyPr>
          <a:lstStyle/>
          <a:p>
            <a:pPr algn="ctr"/>
            <a:r>
              <a:rPr kumimoji="0" lang="cs-CZ"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Děkuji za pozornost.</a:t>
            </a:r>
            <a:br>
              <a:rPr kumimoji="0" lang="cs-CZ"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br>
            <a:r>
              <a:rPr kumimoji="0" lang="cs-CZ"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Dotazy?</a:t>
            </a:r>
            <a:endParaRPr lang="cs-CZ" dirty="0"/>
          </a:p>
        </p:txBody>
      </p:sp>
    </p:spTree>
    <p:extLst>
      <p:ext uri="{BB962C8B-B14F-4D97-AF65-F5344CB8AC3E}">
        <p14:creationId xmlns:p14="http://schemas.microsoft.com/office/powerpoint/2010/main" val="376579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005840"/>
            <a:ext cx="2949178" cy="105156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val="285931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63767"/>
            <a:ext cx="7886700" cy="826678"/>
          </a:xfrm>
          <a:prstGeom prst="rect">
            <a:avLst/>
          </a:prstGeom>
        </p:spPr>
        <p:txBody>
          <a:bodyPr vert="horz" lIns="91440" tIns="45720" rIns="91440" bIns="45720" rtlCol="0" anchor="ctr">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B6A58-7A36-4533-8DE5-521D633956D1}" type="datetimeFigureOut">
              <a:rPr lang="cs-CZ" smtClean="0"/>
              <a:t>11.04.2022</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C25C1-CB4C-4E40-A1BB-B6068D32E281}" type="slidenum">
              <a:rPr lang="cs-CZ" smtClean="0"/>
              <a:t>‹#›</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3648766344"/>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6551561">
                  <a:extLst>
                    <a:ext uri="{9D8B030D-6E8A-4147-A177-3AD203B41FA5}">
                      <a16:colId xmlns:a16="http://schemas.microsoft.com/office/drawing/2014/main" xmlns="" val="2345665926"/>
                    </a:ext>
                  </a:extLst>
                </a:gridCol>
                <a:gridCol w="1474839">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D2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xmlns="" val="855137376"/>
                  </a:ext>
                </a:extLst>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422197486"/>
              </p:ext>
            </p:extLst>
          </p:nvPr>
        </p:nvGraphicFramePr>
        <p:xfrm>
          <a:off x="0" y="6306457"/>
          <a:ext cx="9144000" cy="552484"/>
        </p:xfrm>
        <a:graphic>
          <a:graphicData uri="http://schemas.openxmlformats.org/drawingml/2006/table">
            <a:tbl>
              <a:tblPr firstRow="1" bandRow="1">
                <a:tableStyleId>{5C22544A-7EE6-4342-B048-85BDC9FD1C3A}</a:tableStyleId>
              </a:tblPr>
              <a:tblGrid>
                <a:gridCol w="3204519">
                  <a:extLst>
                    <a:ext uri="{9D8B030D-6E8A-4147-A177-3AD203B41FA5}">
                      <a16:colId xmlns:a16="http://schemas.microsoft.com/office/drawing/2014/main" xmlns="" val="2910290663"/>
                    </a:ext>
                  </a:extLst>
                </a:gridCol>
                <a:gridCol w="2594919">
                  <a:extLst>
                    <a:ext uri="{9D8B030D-6E8A-4147-A177-3AD203B41FA5}">
                      <a16:colId xmlns:a16="http://schemas.microsoft.com/office/drawing/2014/main" xmlns="" val="2345665926"/>
                    </a:ext>
                  </a:extLst>
                </a:gridCol>
                <a:gridCol w="3344562">
                  <a:extLst>
                    <a:ext uri="{9D8B030D-6E8A-4147-A177-3AD203B41FA5}">
                      <a16:colId xmlns:a16="http://schemas.microsoft.com/office/drawing/2014/main" xmlns=""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tc>
                  <a:txBody>
                    <a:bodyPr/>
                    <a:lstStyle/>
                    <a:p>
                      <a:pPr algn="ctr"/>
                      <a:r>
                        <a:rPr lang="cs-CZ" sz="1600" dirty="0" smtClean="0">
                          <a:solidFill>
                            <a:schemeClr val="tx1"/>
                          </a:solidFill>
                        </a:rPr>
                        <a:t>www.unob.cz</a:t>
                      </a: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2D26"/>
                    </a:solidFill>
                  </a:tcPr>
                </a:tc>
                <a:extLst>
                  <a:ext uri="{0D108BD9-81ED-4DB2-BD59-A6C34878D82A}">
                    <a16:rowId xmlns:a16="http://schemas.microsoft.com/office/drawing/2014/main" xmlns="" val="855137376"/>
                  </a:ext>
                </a:extLst>
              </a:tr>
            </a:tbl>
          </a:graphicData>
        </a:graphic>
      </p:graphicFrame>
      <p:pic>
        <p:nvPicPr>
          <p:cNvPr id="9" name="Obrázek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07918" y="157560"/>
            <a:ext cx="5573936" cy="706451"/>
          </a:xfrm>
          <a:prstGeom prst="rect">
            <a:avLst/>
          </a:prstGeom>
        </p:spPr>
      </p:pic>
    </p:spTree>
    <p:extLst>
      <p:ext uri="{BB962C8B-B14F-4D97-AF65-F5344CB8AC3E}">
        <p14:creationId xmlns:p14="http://schemas.microsoft.com/office/powerpoint/2010/main" val="4031964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86"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6"/>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628650" y="1546167"/>
            <a:ext cx="7886700" cy="4630796"/>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Obdélník 6"/>
          <p:cNvSpPr/>
          <p:nvPr/>
        </p:nvSpPr>
        <p:spPr>
          <a:xfrm>
            <a:off x="0" y="0"/>
            <a:ext cx="9144000" cy="1651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cs-CZ">
              <a:solidFill>
                <a:prstClr val="white"/>
              </a:solidFill>
            </a:endParaRPr>
          </a:p>
        </p:txBody>
      </p:sp>
      <p:sp>
        <p:nvSpPr>
          <p:cNvPr id="8" name="Obdélník 7"/>
          <p:cNvSpPr/>
          <p:nvPr/>
        </p:nvSpPr>
        <p:spPr>
          <a:xfrm>
            <a:off x="0" y="6680200"/>
            <a:ext cx="9144000" cy="1651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cs-CZ">
              <a:solidFill>
                <a:prstClr val="white"/>
              </a:solidFill>
            </a:endParaRPr>
          </a:p>
        </p:txBody>
      </p:sp>
    </p:spTree>
    <p:extLst>
      <p:ext uri="{BB962C8B-B14F-4D97-AF65-F5344CB8AC3E}">
        <p14:creationId xmlns:p14="http://schemas.microsoft.com/office/powerpoint/2010/main" val="726861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1" r:id="rId8"/>
    <p:sldLayoutId id="2147483682" r:id="rId9"/>
    <p:sldLayoutId id="2147483683" r:id="rId10"/>
    <p:sldLayoutId id="2147483684" r:id="rId11"/>
    <p:sldLayoutId id="2147483685" r:id="rId12"/>
    <p:sldLayoutId id="2147483687" r:id="rId13"/>
  </p:sldLayoutIdLst>
  <p:txStyles>
    <p:title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s://www.kybersoutez.cz/ks_webinars.html"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820409" y="364554"/>
            <a:ext cx="1097915" cy="255904"/>
          </a:xfrm>
          <a:prstGeom prst="rect">
            <a:avLst/>
          </a:prstGeom>
        </p:spPr>
        <p:txBody>
          <a:bodyPr vert="horz" wrap="square" lIns="0" tIns="0" rIns="0" bIns="0" rtlCol="0">
            <a:spAutoFit/>
          </a:bodyPr>
          <a:lstStyle/>
          <a:p>
            <a:pPr>
              <a:lnSpc>
                <a:spcPts val="1989"/>
              </a:lnSpc>
            </a:pPr>
            <a:r>
              <a:rPr sz="1800" dirty="0">
                <a:solidFill>
                  <a:srgbClr val="FFFFFF"/>
                </a:solidFill>
                <a:latin typeface="Arial"/>
                <a:cs typeface="Arial"/>
              </a:rPr>
              <a:t>f</a:t>
            </a:r>
            <a:r>
              <a:rPr sz="1800" spc="-10" dirty="0">
                <a:solidFill>
                  <a:srgbClr val="FFFFFF"/>
                </a:solidFill>
                <a:latin typeface="Arial"/>
                <a:cs typeface="Arial"/>
              </a:rPr>
              <a:t>v</a:t>
            </a:r>
            <a:r>
              <a:rPr sz="1800" dirty="0">
                <a:solidFill>
                  <a:srgbClr val="FFFFFF"/>
                </a:solidFill>
                <a:latin typeface="Arial"/>
                <a:cs typeface="Arial"/>
              </a:rPr>
              <a:t>l.</a:t>
            </a:r>
            <a:r>
              <a:rPr sz="1800" spc="5" dirty="0">
                <a:solidFill>
                  <a:srgbClr val="FFFFFF"/>
                </a:solidFill>
                <a:latin typeface="Arial"/>
                <a:cs typeface="Arial"/>
              </a:rPr>
              <a:t>u</a:t>
            </a:r>
            <a:r>
              <a:rPr sz="1800" dirty="0">
                <a:solidFill>
                  <a:srgbClr val="FFFFFF"/>
                </a:solidFill>
                <a:latin typeface="Arial"/>
                <a:cs typeface="Arial"/>
              </a:rPr>
              <a:t>nob.</a:t>
            </a:r>
            <a:r>
              <a:rPr sz="1800" spc="10" dirty="0">
                <a:solidFill>
                  <a:srgbClr val="FFFFFF"/>
                </a:solidFill>
                <a:latin typeface="Arial"/>
                <a:cs typeface="Arial"/>
              </a:rPr>
              <a:t>c</a:t>
            </a:r>
            <a:r>
              <a:rPr sz="1800" dirty="0">
                <a:solidFill>
                  <a:srgbClr val="FFFFFF"/>
                </a:solidFill>
                <a:latin typeface="Arial"/>
                <a:cs typeface="Arial"/>
              </a:rPr>
              <a:t>z</a:t>
            </a:r>
            <a:endParaRPr sz="1800">
              <a:latin typeface="Arial"/>
              <a:cs typeface="Arial"/>
            </a:endParaRPr>
          </a:p>
        </p:txBody>
      </p:sp>
      <p:sp>
        <p:nvSpPr>
          <p:cNvPr id="5" name="object 5"/>
          <p:cNvSpPr/>
          <p:nvPr/>
        </p:nvSpPr>
        <p:spPr>
          <a:xfrm>
            <a:off x="2278760" y="6300101"/>
            <a:ext cx="0" cy="558165"/>
          </a:xfrm>
          <a:custGeom>
            <a:avLst/>
            <a:gdLst/>
            <a:ahLst/>
            <a:cxnLst/>
            <a:rect l="l" t="t" r="r" b="b"/>
            <a:pathLst>
              <a:path h="558165">
                <a:moveTo>
                  <a:pt x="0" y="0"/>
                </a:moveTo>
                <a:lnTo>
                  <a:pt x="0" y="557895"/>
                </a:lnTo>
              </a:path>
            </a:pathLst>
          </a:custGeom>
          <a:ln w="12700">
            <a:solidFill>
              <a:srgbClr val="000000"/>
            </a:solidFill>
          </a:ln>
        </p:spPr>
        <p:txBody>
          <a:bodyPr wrap="square" lIns="0" tIns="0" rIns="0" bIns="0" rtlCol="0"/>
          <a:lstStyle/>
          <a:p>
            <a:endParaRPr/>
          </a:p>
        </p:txBody>
      </p:sp>
      <p:sp>
        <p:nvSpPr>
          <p:cNvPr id="7" name="object 7"/>
          <p:cNvSpPr/>
          <p:nvPr/>
        </p:nvSpPr>
        <p:spPr>
          <a:xfrm>
            <a:off x="7397622" y="6300101"/>
            <a:ext cx="0" cy="558165"/>
          </a:xfrm>
          <a:custGeom>
            <a:avLst/>
            <a:gdLst/>
            <a:ahLst/>
            <a:cxnLst/>
            <a:rect l="l" t="t" r="r" b="b"/>
            <a:pathLst>
              <a:path h="558165">
                <a:moveTo>
                  <a:pt x="0" y="0"/>
                </a:moveTo>
                <a:lnTo>
                  <a:pt x="0" y="557895"/>
                </a:lnTo>
              </a:path>
            </a:pathLst>
          </a:custGeom>
          <a:ln w="12700">
            <a:solidFill>
              <a:srgbClr val="000000"/>
            </a:solidFill>
          </a:ln>
        </p:spPr>
        <p:txBody>
          <a:bodyPr wrap="square" lIns="0" tIns="0" rIns="0" bIns="0" rtlCol="0"/>
          <a:lstStyle/>
          <a:p>
            <a:endParaRPr/>
          </a:p>
        </p:txBody>
      </p:sp>
      <p:sp>
        <p:nvSpPr>
          <p:cNvPr id="8" name="object 8"/>
          <p:cNvSpPr/>
          <p:nvPr/>
        </p:nvSpPr>
        <p:spPr>
          <a:xfrm>
            <a:off x="3175" y="6300101"/>
            <a:ext cx="0" cy="558165"/>
          </a:xfrm>
          <a:custGeom>
            <a:avLst/>
            <a:gdLst/>
            <a:ahLst/>
            <a:cxnLst/>
            <a:rect l="l" t="t" r="r" b="b"/>
            <a:pathLst>
              <a:path h="558165">
                <a:moveTo>
                  <a:pt x="0" y="0"/>
                </a:moveTo>
                <a:lnTo>
                  <a:pt x="0" y="557895"/>
                </a:lnTo>
              </a:path>
            </a:pathLst>
          </a:custGeom>
          <a:ln w="6350">
            <a:solidFill>
              <a:srgbClr val="000000"/>
            </a:solidFill>
          </a:ln>
        </p:spPr>
        <p:txBody>
          <a:bodyPr wrap="square" lIns="0" tIns="0" rIns="0" bIns="0" rtlCol="0"/>
          <a:lstStyle/>
          <a:p>
            <a:endParaRPr/>
          </a:p>
        </p:txBody>
      </p:sp>
      <p:sp>
        <p:nvSpPr>
          <p:cNvPr id="9" name="object 9"/>
          <p:cNvSpPr/>
          <p:nvPr/>
        </p:nvSpPr>
        <p:spPr>
          <a:xfrm>
            <a:off x="0" y="6306451"/>
            <a:ext cx="9144000" cy="0"/>
          </a:xfrm>
          <a:custGeom>
            <a:avLst/>
            <a:gdLst/>
            <a:ahLst/>
            <a:cxnLst/>
            <a:rect l="l" t="t" r="r" b="b"/>
            <a:pathLst>
              <a:path w="9144000">
                <a:moveTo>
                  <a:pt x="0" y="0"/>
                </a:moveTo>
                <a:lnTo>
                  <a:pt x="9144000" y="0"/>
                </a:lnTo>
              </a:path>
            </a:pathLst>
          </a:custGeom>
          <a:ln w="12700">
            <a:solidFill>
              <a:srgbClr val="000000"/>
            </a:solidFill>
          </a:ln>
        </p:spPr>
        <p:txBody>
          <a:bodyPr wrap="square" lIns="0" tIns="0" rIns="0" bIns="0" rtlCol="0"/>
          <a:lstStyle/>
          <a:p>
            <a:endParaRPr/>
          </a:p>
        </p:txBody>
      </p:sp>
      <p:sp>
        <p:nvSpPr>
          <p:cNvPr id="12" name="object 12"/>
          <p:cNvSpPr/>
          <p:nvPr/>
        </p:nvSpPr>
        <p:spPr>
          <a:xfrm>
            <a:off x="1117600" y="889"/>
            <a:ext cx="0" cy="973455"/>
          </a:xfrm>
          <a:custGeom>
            <a:avLst/>
            <a:gdLst/>
            <a:ahLst/>
            <a:cxnLst/>
            <a:rect l="l" t="t" r="r" b="b"/>
            <a:pathLst>
              <a:path h="973455">
                <a:moveTo>
                  <a:pt x="0" y="0"/>
                </a:moveTo>
                <a:lnTo>
                  <a:pt x="0" y="973454"/>
                </a:lnTo>
              </a:path>
            </a:pathLst>
          </a:custGeom>
          <a:ln w="12700">
            <a:solidFill>
              <a:srgbClr val="000000"/>
            </a:solidFill>
          </a:ln>
        </p:spPr>
        <p:txBody>
          <a:bodyPr wrap="square" lIns="0" tIns="0" rIns="0" bIns="0" rtlCol="0"/>
          <a:lstStyle/>
          <a:p>
            <a:endParaRPr/>
          </a:p>
        </p:txBody>
      </p:sp>
      <p:sp>
        <p:nvSpPr>
          <p:cNvPr id="13" name="object 13"/>
          <p:cNvSpPr/>
          <p:nvPr/>
        </p:nvSpPr>
        <p:spPr>
          <a:xfrm>
            <a:off x="0" y="889"/>
            <a:ext cx="0" cy="973455"/>
          </a:xfrm>
          <a:custGeom>
            <a:avLst/>
            <a:gdLst/>
            <a:ahLst/>
            <a:cxnLst/>
            <a:rect l="l" t="t" r="r" b="b"/>
            <a:pathLst>
              <a:path h="973455">
                <a:moveTo>
                  <a:pt x="0" y="0"/>
                </a:moveTo>
                <a:lnTo>
                  <a:pt x="0" y="973454"/>
                </a:lnTo>
              </a:path>
            </a:pathLst>
          </a:custGeom>
          <a:ln w="12700">
            <a:solidFill>
              <a:srgbClr val="000000"/>
            </a:solidFill>
          </a:ln>
        </p:spPr>
        <p:txBody>
          <a:bodyPr wrap="square" lIns="0" tIns="0" rIns="0" bIns="0" rtlCol="0"/>
          <a:lstStyle/>
          <a:p>
            <a:endParaRPr/>
          </a:p>
        </p:txBody>
      </p:sp>
      <p:sp>
        <p:nvSpPr>
          <p:cNvPr id="14" name="object 14"/>
          <p:cNvSpPr/>
          <p:nvPr/>
        </p:nvSpPr>
        <p:spPr>
          <a:xfrm>
            <a:off x="0" y="7238"/>
            <a:ext cx="9144000" cy="0"/>
          </a:xfrm>
          <a:custGeom>
            <a:avLst/>
            <a:gdLst/>
            <a:ahLst/>
            <a:cxnLst/>
            <a:rect l="l" t="t" r="r" b="b"/>
            <a:pathLst>
              <a:path w="9144000">
                <a:moveTo>
                  <a:pt x="0" y="0"/>
                </a:moveTo>
                <a:lnTo>
                  <a:pt x="9144000" y="0"/>
                </a:lnTo>
              </a:path>
            </a:pathLst>
          </a:custGeom>
          <a:ln w="12700">
            <a:solidFill>
              <a:srgbClr val="000000"/>
            </a:solidFill>
          </a:ln>
        </p:spPr>
        <p:txBody>
          <a:bodyPr wrap="square" lIns="0" tIns="0" rIns="0" bIns="0" rtlCol="0"/>
          <a:lstStyle/>
          <a:p>
            <a:endParaRPr/>
          </a:p>
        </p:txBody>
      </p:sp>
      <p:sp>
        <p:nvSpPr>
          <p:cNvPr id="15" name="object 15"/>
          <p:cNvSpPr/>
          <p:nvPr/>
        </p:nvSpPr>
        <p:spPr>
          <a:xfrm>
            <a:off x="0" y="967994"/>
            <a:ext cx="9144000" cy="0"/>
          </a:xfrm>
          <a:custGeom>
            <a:avLst/>
            <a:gdLst/>
            <a:ahLst/>
            <a:cxnLst/>
            <a:rect l="l" t="t" r="r" b="b"/>
            <a:pathLst>
              <a:path w="9144000">
                <a:moveTo>
                  <a:pt x="0" y="0"/>
                </a:moveTo>
                <a:lnTo>
                  <a:pt x="9144000" y="0"/>
                </a:lnTo>
              </a:path>
            </a:pathLst>
          </a:custGeom>
          <a:ln w="12700">
            <a:solidFill>
              <a:srgbClr val="000000"/>
            </a:solidFill>
          </a:ln>
        </p:spPr>
        <p:txBody>
          <a:bodyPr wrap="square" lIns="0" tIns="0" rIns="0" bIns="0" rtlCol="0"/>
          <a:lstStyle/>
          <a:p>
            <a:endParaRPr/>
          </a:p>
        </p:txBody>
      </p:sp>
      <p:sp>
        <p:nvSpPr>
          <p:cNvPr id="17" name="object 17"/>
          <p:cNvSpPr txBox="1">
            <a:spLocks noGrp="1"/>
          </p:cNvSpPr>
          <p:nvPr>
            <p:ph type="title"/>
          </p:nvPr>
        </p:nvSpPr>
        <p:spPr>
          <a:xfrm>
            <a:off x="2357120" y="1693316"/>
            <a:ext cx="4429125" cy="1764030"/>
          </a:xfrm>
          <a:prstGeom prst="rect">
            <a:avLst/>
          </a:prstGeom>
        </p:spPr>
        <p:txBody>
          <a:bodyPr vert="horz" wrap="square" lIns="0" tIns="116839" rIns="0" bIns="0" rtlCol="0">
            <a:spAutoFit/>
          </a:bodyPr>
          <a:lstStyle/>
          <a:p>
            <a:pPr marL="268605" marR="5080" indent="-256540">
              <a:lnSpc>
                <a:spcPts val="6480"/>
              </a:lnSpc>
              <a:spcBef>
                <a:spcPts val="919"/>
              </a:spcBef>
            </a:pPr>
            <a:r>
              <a:rPr sz="6000" b="0" dirty="0">
                <a:latin typeface="Arial"/>
                <a:cs typeface="Arial"/>
              </a:rPr>
              <a:t>Kyberne</a:t>
            </a:r>
            <a:r>
              <a:rPr sz="6000" b="0" spc="-30" dirty="0">
                <a:latin typeface="Arial"/>
                <a:cs typeface="Arial"/>
              </a:rPr>
              <a:t>t</a:t>
            </a:r>
            <a:r>
              <a:rPr sz="6000" b="0" spc="-5" dirty="0">
                <a:latin typeface="Arial"/>
                <a:cs typeface="Arial"/>
              </a:rPr>
              <a:t>ická  </a:t>
            </a:r>
            <a:r>
              <a:rPr sz="6000" b="0" dirty="0">
                <a:latin typeface="Arial"/>
                <a:cs typeface="Arial"/>
              </a:rPr>
              <a:t>bezpečnost</a:t>
            </a:r>
            <a:endParaRPr sz="6000" dirty="0">
              <a:latin typeface="Arial"/>
              <a:cs typeface="Arial"/>
            </a:endParaRPr>
          </a:p>
        </p:txBody>
      </p:sp>
      <p:sp>
        <p:nvSpPr>
          <p:cNvPr id="18" name="object 18"/>
          <p:cNvSpPr txBox="1"/>
          <p:nvPr/>
        </p:nvSpPr>
        <p:spPr>
          <a:xfrm>
            <a:off x="1" y="3855288"/>
            <a:ext cx="9144000" cy="1470274"/>
          </a:xfrm>
          <a:prstGeom prst="rect">
            <a:avLst/>
          </a:prstGeom>
        </p:spPr>
        <p:txBody>
          <a:bodyPr vert="horz" wrap="square" lIns="0" tIns="104775" rIns="0" bIns="0" rtlCol="0">
            <a:spAutoFit/>
          </a:bodyPr>
          <a:lstStyle/>
          <a:p>
            <a:pPr marL="1270" algn="ctr">
              <a:lnSpc>
                <a:spcPct val="100000"/>
              </a:lnSpc>
              <a:spcBef>
                <a:spcPts val="1090"/>
              </a:spcBef>
            </a:pPr>
            <a:r>
              <a:rPr lang="cs-CZ" sz="2400" dirty="0">
                <a:latin typeface="Arial" panose="020B0604020202020204" pitchFamily="34" charset="0"/>
                <a:cs typeface="Arial" panose="020B0604020202020204" pitchFamily="34" charset="0"/>
              </a:rPr>
              <a:t>Téma </a:t>
            </a:r>
            <a:r>
              <a:rPr lang="cs-CZ" sz="2400" dirty="0" smtClean="0">
                <a:latin typeface="Arial" panose="020B0604020202020204" pitchFamily="34" charset="0"/>
                <a:cs typeface="Arial" panose="020B0604020202020204" pitchFamily="34" charset="0"/>
              </a:rPr>
              <a:t>10</a:t>
            </a:r>
            <a:endParaRPr lang="cs-CZ" sz="2400" dirty="0">
              <a:latin typeface="Arial"/>
              <a:cs typeface="Arial"/>
            </a:endParaRPr>
          </a:p>
          <a:p>
            <a:pPr algn="ctr">
              <a:lnSpc>
                <a:spcPct val="100000"/>
              </a:lnSpc>
              <a:spcBef>
                <a:spcPts val="994"/>
              </a:spcBef>
            </a:pPr>
            <a:r>
              <a:rPr lang="cs-CZ" sz="2400" spc="-5" dirty="0">
                <a:latin typeface="Arial"/>
                <a:cs typeface="Arial"/>
              </a:rPr>
              <a:t>Sociální inženýrství </a:t>
            </a:r>
            <a:r>
              <a:rPr lang="cs-CZ" sz="2400" dirty="0">
                <a:latin typeface="Arial"/>
                <a:cs typeface="Arial"/>
              </a:rPr>
              <a:t>v</a:t>
            </a:r>
            <a:r>
              <a:rPr lang="cs-CZ" sz="2400" spc="-10" dirty="0">
                <a:latin typeface="Arial"/>
                <a:cs typeface="Arial"/>
              </a:rPr>
              <a:t> </a:t>
            </a:r>
            <a:r>
              <a:rPr lang="cs-CZ" sz="2400" dirty="0">
                <a:latin typeface="Arial"/>
                <a:cs typeface="Arial"/>
              </a:rPr>
              <a:t>kyberprostoru.</a:t>
            </a:r>
          </a:p>
          <a:p>
            <a:pPr algn="ctr">
              <a:lnSpc>
                <a:spcPct val="100000"/>
              </a:lnSpc>
              <a:spcBef>
                <a:spcPts val="1000"/>
              </a:spcBef>
            </a:pPr>
            <a:r>
              <a:rPr lang="cs-CZ" sz="2400" spc="-5" dirty="0">
                <a:latin typeface="Arial"/>
                <a:cs typeface="Arial"/>
              </a:rPr>
              <a:t>Digitální</a:t>
            </a:r>
            <a:r>
              <a:rPr lang="cs-CZ" sz="2400" spc="20" dirty="0">
                <a:latin typeface="Arial"/>
                <a:cs typeface="Arial"/>
              </a:rPr>
              <a:t> </a:t>
            </a:r>
            <a:r>
              <a:rPr lang="cs-CZ" sz="2400" dirty="0">
                <a:latin typeface="Arial"/>
                <a:cs typeface="Arial"/>
              </a:rPr>
              <a:t>stopa.</a:t>
            </a:r>
          </a:p>
        </p:txBody>
      </p:sp>
    </p:spTree>
    <p:extLst>
      <p:ext uri="{BB962C8B-B14F-4D97-AF65-F5344CB8AC3E}">
        <p14:creationId xmlns:p14="http://schemas.microsoft.com/office/powerpoint/2010/main" val="834713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8474" y="507257"/>
            <a:ext cx="5915025" cy="662213"/>
          </a:xfrm>
        </p:spPr>
        <p:txBody>
          <a:bodyPr>
            <a:normAutofit/>
          </a:bodyPr>
          <a:lstStyle/>
          <a:p>
            <a:r>
              <a:rPr lang="cs-CZ" sz="3000" b="1" dirty="0"/>
              <a:t>Digitální stopa</a:t>
            </a:r>
          </a:p>
        </p:txBody>
      </p:sp>
      <p:sp>
        <p:nvSpPr>
          <p:cNvPr id="3" name="Zástupný symbol pro obsah 2"/>
          <p:cNvSpPr>
            <a:spLocks noGrp="1"/>
          </p:cNvSpPr>
          <p:nvPr>
            <p:ph idx="1"/>
          </p:nvPr>
        </p:nvSpPr>
        <p:spPr>
          <a:xfrm>
            <a:off x="418475" y="1364640"/>
            <a:ext cx="8192530" cy="5187162"/>
          </a:xfrm>
        </p:spPr>
        <p:txBody>
          <a:bodyPr>
            <a:noAutofit/>
          </a:bodyPr>
          <a:lstStyle/>
          <a:p>
            <a:pPr marL="0" indent="0">
              <a:buNone/>
            </a:pPr>
            <a:r>
              <a:rPr lang="cs-CZ" b="1" dirty="0" smtClean="0"/>
              <a:t>Aktivní</a:t>
            </a:r>
            <a:r>
              <a:rPr lang="cs-CZ" dirty="0"/>
              <a:t> </a:t>
            </a:r>
            <a:r>
              <a:rPr lang="cs-CZ" dirty="0" smtClean="0"/>
              <a:t>(</a:t>
            </a:r>
            <a:r>
              <a:rPr lang="cs-CZ" b="1" dirty="0" smtClean="0"/>
              <a:t>vědomá</a:t>
            </a:r>
            <a:r>
              <a:rPr lang="cs-CZ" dirty="0" smtClean="0"/>
              <a:t>) - </a:t>
            </a:r>
            <a:r>
              <a:rPr lang="cs-CZ" dirty="0"/>
              <a:t>veškeré informace, které o sobě uživatel </a:t>
            </a:r>
            <a:r>
              <a:rPr lang="cs-CZ" b="1" dirty="0"/>
              <a:t>dobrovolně a </a:t>
            </a:r>
            <a:r>
              <a:rPr lang="cs-CZ" b="1" dirty="0" smtClean="0"/>
              <a:t>vědomě</a:t>
            </a:r>
            <a:r>
              <a:rPr lang="cs-CZ" dirty="0"/>
              <a:t> zveřejní prostřednictvím různých </a:t>
            </a:r>
            <a:r>
              <a:rPr lang="cs-CZ" dirty="0" smtClean="0"/>
              <a:t>služeb. </a:t>
            </a:r>
            <a:endParaRPr lang="cs-CZ" dirty="0"/>
          </a:p>
          <a:p>
            <a:pPr marL="0" indent="0">
              <a:buNone/>
            </a:pPr>
            <a:endParaRPr lang="cs-CZ" dirty="0" smtClean="0"/>
          </a:p>
          <a:p>
            <a:pPr marL="0" indent="0">
              <a:buNone/>
            </a:pPr>
            <a:r>
              <a:rPr lang="cs-CZ" dirty="0" smtClean="0"/>
              <a:t>Například </a:t>
            </a:r>
            <a:r>
              <a:rPr lang="cs-CZ" dirty="0"/>
              <a:t>se jedná o:</a:t>
            </a:r>
          </a:p>
          <a:p>
            <a:pPr algn="just"/>
            <a:r>
              <a:rPr lang="cs-CZ" dirty="0"/>
              <a:t>profily a následné příspěvky zanechané na sociálních </a:t>
            </a:r>
            <a:r>
              <a:rPr lang="cs-CZ" dirty="0" smtClean="0"/>
              <a:t>sítích,</a:t>
            </a:r>
          </a:p>
          <a:p>
            <a:r>
              <a:rPr lang="cs-CZ" dirty="0" smtClean="0"/>
              <a:t>přispívání </a:t>
            </a:r>
            <a:r>
              <a:rPr lang="cs-CZ" dirty="0"/>
              <a:t>do diskusních </a:t>
            </a:r>
            <a:r>
              <a:rPr lang="cs-CZ" dirty="0" smtClean="0"/>
              <a:t>fór,</a:t>
            </a:r>
            <a:endParaRPr lang="cs-CZ" dirty="0"/>
          </a:p>
          <a:p>
            <a:r>
              <a:rPr lang="cs-CZ" dirty="0"/>
              <a:t>vkládáním fotografií do </a:t>
            </a:r>
            <a:r>
              <a:rPr lang="cs-CZ" dirty="0" smtClean="0"/>
              <a:t>fotobank,</a:t>
            </a:r>
            <a:endParaRPr lang="cs-CZ" dirty="0"/>
          </a:p>
          <a:p>
            <a:r>
              <a:rPr lang="cs-CZ" dirty="0"/>
              <a:t>mailová </a:t>
            </a:r>
            <a:r>
              <a:rPr lang="cs-CZ" dirty="0" smtClean="0"/>
              <a:t>komunikace,</a:t>
            </a:r>
            <a:endParaRPr lang="cs-CZ" dirty="0"/>
          </a:p>
          <a:p>
            <a:pPr algn="just"/>
            <a:r>
              <a:rPr lang="cs-CZ" dirty="0" smtClean="0"/>
              <a:t>sms</a:t>
            </a:r>
            <a:r>
              <a:rPr lang="cs-CZ" dirty="0"/>
              <a:t>, historie chatu</a:t>
            </a:r>
            <a:r>
              <a:rPr lang="cs-CZ" dirty="0" smtClean="0"/>
              <a:t>… ,</a:t>
            </a:r>
            <a:endParaRPr lang="cs-CZ" dirty="0"/>
          </a:p>
          <a:p>
            <a:pPr algn="just"/>
            <a:r>
              <a:rPr lang="cs-CZ" dirty="0"/>
              <a:t>různé úřední </a:t>
            </a:r>
            <a:r>
              <a:rPr lang="cs-CZ" dirty="0" smtClean="0"/>
              <a:t>údaje.</a:t>
            </a:r>
            <a:endParaRPr lang="cs-CZ" dirty="0"/>
          </a:p>
        </p:txBody>
      </p:sp>
      <p:pic>
        <p:nvPicPr>
          <p:cNvPr id="3074" name="Picture 2" descr="Digitální stopa – CZ 24 Ne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7956" y="4201666"/>
            <a:ext cx="2793049" cy="2094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18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7202" y="416212"/>
            <a:ext cx="5915025" cy="662213"/>
          </a:xfrm>
        </p:spPr>
        <p:txBody>
          <a:bodyPr>
            <a:normAutofit/>
          </a:bodyPr>
          <a:lstStyle/>
          <a:p>
            <a:r>
              <a:rPr lang="cs-CZ" sz="3000" b="1" dirty="0"/>
              <a:t>Digitální stopa</a:t>
            </a:r>
          </a:p>
        </p:txBody>
      </p:sp>
      <p:sp>
        <p:nvSpPr>
          <p:cNvPr id="3" name="Zástupný symbol pro obsah 2"/>
          <p:cNvSpPr>
            <a:spLocks noGrp="1"/>
          </p:cNvSpPr>
          <p:nvPr>
            <p:ph idx="1"/>
          </p:nvPr>
        </p:nvSpPr>
        <p:spPr>
          <a:xfrm>
            <a:off x="313731" y="1078424"/>
            <a:ext cx="7747685" cy="5305597"/>
          </a:xfrm>
        </p:spPr>
        <p:txBody>
          <a:bodyPr>
            <a:noAutofit/>
          </a:bodyPr>
          <a:lstStyle/>
          <a:p>
            <a:pPr marL="0" indent="0">
              <a:buNone/>
            </a:pPr>
            <a:r>
              <a:rPr lang="cs-CZ" b="1" dirty="0" smtClean="0"/>
              <a:t>Pasivní</a:t>
            </a:r>
            <a:r>
              <a:rPr lang="cs-CZ" dirty="0"/>
              <a:t> </a:t>
            </a:r>
            <a:r>
              <a:rPr lang="cs-CZ" dirty="0" smtClean="0"/>
              <a:t>(</a:t>
            </a:r>
            <a:r>
              <a:rPr lang="cs-CZ" b="1" dirty="0" smtClean="0"/>
              <a:t>nevědomá</a:t>
            </a:r>
            <a:r>
              <a:rPr lang="cs-CZ" dirty="0" smtClean="0"/>
              <a:t>) - </a:t>
            </a:r>
            <a:r>
              <a:rPr lang="cs-CZ" dirty="0"/>
              <a:t>jedná se o soubor informací, který </a:t>
            </a:r>
            <a:r>
              <a:rPr lang="cs-CZ" b="1" dirty="0"/>
              <a:t>bez našeho přímého záměru</a:t>
            </a:r>
            <a:r>
              <a:rPr lang="cs-CZ" dirty="0"/>
              <a:t> vznikající při interakci v prostředí </a:t>
            </a:r>
            <a:r>
              <a:rPr lang="cs-CZ" dirty="0" smtClean="0"/>
              <a:t>internetu. Nevědomá </a:t>
            </a:r>
            <a:r>
              <a:rPr lang="cs-CZ" dirty="0"/>
              <a:t>stopa vzniká jako vedlejší produkt tvorby vědomé digitální stopy. Ukládá se bez zásahu uživatele. Zpravidla se může jednat o informace z počítačového systému, počítačových sítí a užívaných online </a:t>
            </a:r>
            <a:r>
              <a:rPr lang="cs-CZ" dirty="0" smtClean="0"/>
              <a:t>služeb:</a:t>
            </a:r>
            <a:endParaRPr lang="cs-CZ" dirty="0"/>
          </a:p>
          <a:p>
            <a:pPr algn="just"/>
            <a:r>
              <a:rPr lang="cs-CZ" dirty="0"/>
              <a:t>IP </a:t>
            </a:r>
            <a:r>
              <a:rPr lang="cs-CZ" dirty="0" smtClean="0"/>
              <a:t>adresa,</a:t>
            </a:r>
            <a:endParaRPr lang="cs-CZ" dirty="0"/>
          </a:p>
          <a:p>
            <a:pPr algn="just"/>
            <a:r>
              <a:rPr lang="cs-CZ" dirty="0"/>
              <a:t>vyhledávané výrazy na </a:t>
            </a:r>
            <a:r>
              <a:rPr lang="cs-CZ" dirty="0" smtClean="0"/>
              <a:t>internetu,</a:t>
            </a:r>
            <a:endParaRPr lang="cs-CZ" dirty="0"/>
          </a:p>
          <a:p>
            <a:pPr algn="just"/>
            <a:r>
              <a:rPr lang="cs-CZ" dirty="0"/>
              <a:t>údaje o času stráveném na určité webové stránce (cookies</a:t>
            </a:r>
            <a:r>
              <a:rPr lang="cs-CZ" dirty="0" smtClean="0"/>
              <a:t>),</a:t>
            </a:r>
            <a:endParaRPr lang="cs-CZ" dirty="0"/>
          </a:p>
          <a:p>
            <a:pPr algn="just"/>
            <a:r>
              <a:rPr lang="cs-CZ" dirty="0"/>
              <a:t>poskytovatel připojení, </a:t>
            </a:r>
            <a:r>
              <a:rPr lang="cs-CZ" dirty="0" smtClean="0"/>
              <a:t>lokace.</a:t>
            </a:r>
            <a:endParaRPr lang="cs-CZ" dirty="0"/>
          </a:p>
          <a:p>
            <a:pPr marL="0" indent="0">
              <a:buNone/>
            </a:pPr>
            <a:r>
              <a:rPr lang="cs-CZ" dirty="0" smtClean="0"/>
              <a:t>V </a:t>
            </a:r>
            <a:r>
              <a:rPr lang="cs-CZ" dirty="0"/>
              <a:t>dnešní době může být jakákoliv aktivita v online prostředí zaznamenána a uložena. </a:t>
            </a:r>
            <a:endParaRPr lang="cs-CZ" dirty="0" smtClean="0"/>
          </a:p>
        </p:txBody>
      </p:sp>
      <p:pic>
        <p:nvPicPr>
          <p:cNvPr id="4" name="Obrázek 3"/>
          <p:cNvPicPr>
            <a:picLocks noChangeAspect="1"/>
          </p:cNvPicPr>
          <p:nvPr/>
        </p:nvPicPr>
        <p:blipFill>
          <a:blip r:embed="rId3"/>
          <a:stretch>
            <a:fillRect/>
          </a:stretch>
        </p:blipFill>
        <p:spPr>
          <a:xfrm>
            <a:off x="8061416" y="3194613"/>
            <a:ext cx="891135" cy="1024805"/>
          </a:xfrm>
          <a:prstGeom prst="rect">
            <a:avLst/>
          </a:prstGeom>
        </p:spPr>
      </p:pic>
    </p:spTree>
    <p:extLst>
      <p:ext uri="{BB962C8B-B14F-4D97-AF65-F5344CB8AC3E}">
        <p14:creationId xmlns:p14="http://schemas.microsoft.com/office/powerpoint/2010/main" val="3705473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0979" y="458652"/>
            <a:ext cx="5915025" cy="662213"/>
          </a:xfrm>
        </p:spPr>
        <p:txBody>
          <a:bodyPr>
            <a:normAutofit/>
          </a:bodyPr>
          <a:lstStyle/>
          <a:p>
            <a:r>
              <a:rPr lang="cs-CZ" sz="3000" b="1" dirty="0"/>
              <a:t>Digitální stopa</a:t>
            </a:r>
          </a:p>
        </p:txBody>
      </p:sp>
      <p:sp>
        <p:nvSpPr>
          <p:cNvPr id="3" name="Zástupný symbol pro obsah 2"/>
          <p:cNvSpPr>
            <a:spLocks noGrp="1"/>
          </p:cNvSpPr>
          <p:nvPr>
            <p:ph idx="1"/>
          </p:nvPr>
        </p:nvSpPr>
        <p:spPr>
          <a:xfrm>
            <a:off x="537508" y="1352554"/>
            <a:ext cx="7747685" cy="2677776"/>
          </a:xfrm>
        </p:spPr>
        <p:txBody>
          <a:bodyPr>
            <a:noAutofit/>
          </a:bodyPr>
          <a:lstStyle/>
          <a:p>
            <a:pPr marL="0" indent="0">
              <a:buNone/>
            </a:pPr>
            <a:r>
              <a:rPr lang="cs-CZ" b="1" dirty="0"/>
              <a:t>Zanechaná přáteli</a:t>
            </a:r>
          </a:p>
          <a:p>
            <a:pPr algn="just"/>
            <a:r>
              <a:rPr lang="cs-CZ" dirty="0"/>
              <a:t>Digitální stopu o každém uživateli internetu mohou tvořit jeho přátelé. Ačkoliv můžete dbát na své soukromí, není snadné se ubránit např. označení na fotografii na sociální síti nebo značení v příspěvku přítele. Ten v příspěvku dále může uvést geografickou polohu a označit další přátele, čímž se informace </a:t>
            </a:r>
            <a:r>
              <a:rPr lang="cs-CZ" dirty="0" smtClean="0"/>
              <a:t/>
            </a:r>
            <a:br>
              <a:rPr lang="cs-CZ" dirty="0" smtClean="0"/>
            </a:br>
            <a:r>
              <a:rPr lang="cs-CZ" dirty="0" smtClean="0"/>
              <a:t>o </a:t>
            </a:r>
            <a:r>
              <a:rPr lang="cs-CZ" dirty="0"/>
              <a:t>vašem soukromí (v tomto případě </a:t>
            </a:r>
            <a:r>
              <a:rPr lang="cs-CZ" dirty="0" smtClean="0"/>
              <a:t>informace, </a:t>
            </a:r>
            <a:r>
              <a:rPr lang="cs-CZ" dirty="0"/>
              <a:t>kde se nacházíte a s kým) může šířit i mimo okruh pečlivě zvolených přátel</a:t>
            </a:r>
            <a:r>
              <a:rPr lang="cs-CZ" dirty="0" smtClean="0"/>
              <a:t>.</a:t>
            </a:r>
            <a:endParaRPr lang="cs-CZ" dirty="0"/>
          </a:p>
        </p:txBody>
      </p:sp>
      <p:pic>
        <p:nvPicPr>
          <p:cNvPr id="6146" name="Picture 2" descr="Digitální stopa | Svět Andro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2318" y="4764894"/>
            <a:ext cx="2503401" cy="164858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20 základních vlastností digitální stopy učite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1311" y="5059606"/>
            <a:ext cx="2409567" cy="1353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693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1688" y="435503"/>
            <a:ext cx="5915025" cy="662213"/>
          </a:xfrm>
        </p:spPr>
        <p:txBody>
          <a:bodyPr>
            <a:normAutofit/>
          </a:bodyPr>
          <a:lstStyle/>
          <a:p>
            <a:r>
              <a:rPr lang="cs-CZ" sz="3000" b="1" dirty="0"/>
              <a:t>Digitální stopa</a:t>
            </a:r>
          </a:p>
        </p:txBody>
      </p:sp>
      <p:sp>
        <p:nvSpPr>
          <p:cNvPr id="3" name="Zástupný symbol pro obsah 2"/>
          <p:cNvSpPr>
            <a:spLocks noGrp="1"/>
          </p:cNvSpPr>
          <p:nvPr>
            <p:ph idx="1"/>
          </p:nvPr>
        </p:nvSpPr>
        <p:spPr>
          <a:xfrm>
            <a:off x="518217" y="1097716"/>
            <a:ext cx="7747685" cy="2870277"/>
          </a:xfrm>
        </p:spPr>
        <p:txBody>
          <a:bodyPr>
            <a:noAutofit/>
          </a:bodyPr>
          <a:lstStyle/>
          <a:p>
            <a:pPr marL="0" indent="0">
              <a:buNone/>
            </a:pPr>
            <a:r>
              <a:rPr lang="cs-CZ" b="1" dirty="0" smtClean="0"/>
              <a:t>Zanechaná </a:t>
            </a:r>
            <a:r>
              <a:rPr lang="cs-CZ" b="1" dirty="0"/>
              <a:t>nepřáteli</a:t>
            </a:r>
          </a:p>
          <a:p>
            <a:pPr algn="just"/>
            <a:r>
              <a:rPr lang="cs-CZ" dirty="0"/>
              <a:t>O mnoho horší je to s digitální stopou zanechanou ve virtuálním prostředí našimi „nepřáteli“. Ti mohou </a:t>
            </a:r>
            <a:r>
              <a:rPr lang="cs-CZ" dirty="0" smtClean="0"/>
              <a:t/>
            </a:r>
            <a:br>
              <a:rPr lang="cs-CZ" dirty="0" smtClean="0"/>
            </a:br>
            <a:r>
              <a:rPr lang="cs-CZ" dirty="0" smtClean="0"/>
              <a:t>o </a:t>
            </a:r>
            <a:r>
              <a:rPr lang="cs-CZ" dirty="0"/>
              <a:t>každém uživateli zanechat ve virtuálním prostředí nepravdy, úmyslně zkreslovat informace či jinak různorodě poškozovat dobré jméno. Je třeba si uvědomit, že </a:t>
            </a:r>
            <a:r>
              <a:rPr lang="cs-CZ" b="1" dirty="0">
                <a:solidFill>
                  <a:srgbClr val="FF0000"/>
                </a:solidFill>
              </a:rPr>
              <a:t>jakékoliv informace vložené na internet již prakticky nelze vymazat.</a:t>
            </a:r>
          </a:p>
          <a:p>
            <a:pPr marL="0" indent="0">
              <a:buNone/>
            </a:pPr>
            <a:endParaRPr lang="cs-CZ" dirty="0" smtClean="0"/>
          </a:p>
        </p:txBody>
      </p:sp>
      <p:pic>
        <p:nvPicPr>
          <p:cNvPr id="5122" name="Picture 2" descr="Proč není možné zcela smazat svou digitální stopu? Odborník podal  vysvětlení - Sputnik Česká republi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427" y="4319030"/>
            <a:ext cx="3529393" cy="190934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Pozvání do Knihovny Václava Havla na debatu &quot;Mediální výchova v Česku&quot; v  úterý 17.9.2019 od 19 h. Související: projekt Digitální stopa - Otevřené  novi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0060" y="4319029"/>
            <a:ext cx="3585842" cy="1909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934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5546" y="1029670"/>
            <a:ext cx="5915025" cy="662213"/>
          </a:xfrm>
        </p:spPr>
        <p:txBody>
          <a:bodyPr>
            <a:normAutofit fontScale="90000"/>
          </a:bodyPr>
          <a:lstStyle/>
          <a:p>
            <a:r>
              <a:rPr lang="cs-CZ" sz="3000" b="1" dirty="0"/>
              <a:t>Digitální stopa - </a:t>
            </a:r>
            <a:r>
              <a:rPr lang="cs-CZ" sz="3000" dirty="0"/>
              <a:t>možnosti zneužití</a:t>
            </a:r>
            <a:endParaRPr lang="cs-CZ" sz="3000" b="1" dirty="0"/>
          </a:p>
        </p:txBody>
      </p:sp>
      <p:sp>
        <p:nvSpPr>
          <p:cNvPr id="3" name="Zástupný symbol pro obsah 2"/>
          <p:cNvSpPr>
            <a:spLocks noGrp="1"/>
          </p:cNvSpPr>
          <p:nvPr>
            <p:ph idx="1"/>
          </p:nvPr>
        </p:nvSpPr>
        <p:spPr>
          <a:xfrm>
            <a:off x="815547" y="1803094"/>
            <a:ext cx="7339913" cy="3984503"/>
          </a:xfrm>
        </p:spPr>
        <p:txBody>
          <a:bodyPr>
            <a:noAutofit/>
          </a:bodyPr>
          <a:lstStyle/>
          <a:p>
            <a:pPr marL="0" indent="0">
              <a:buNone/>
            </a:pPr>
            <a:r>
              <a:rPr lang="cs-CZ" dirty="0" smtClean="0"/>
              <a:t>Hovoří-li </a:t>
            </a:r>
            <a:r>
              <a:rPr lang="cs-CZ" dirty="0"/>
              <a:t>odborníci o rizicích digitálních stop, shodují se zpravidla ve dvou zásadních bodech</a:t>
            </a:r>
            <a:r>
              <a:rPr lang="cs-CZ" dirty="0" smtClean="0"/>
              <a:t>: </a:t>
            </a:r>
            <a:r>
              <a:rPr lang="cs-CZ" b="1" dirty="0" smtClean="0"/>
              <a:t>ztráta </a:t>
            </a:r>
            <a:r>
              <a:rPr lang="cs-CZ" b="1" dirty="0"/>
              <a:t>soukromí a možné zneužití digitální stopy</a:t>
            </a:r>
            <a:r>
              <a:rPr lang="cs-CZ" dirty="0"/>
              <a:t>. </a:t>
            </a:r>
            <a:endParaRPr lang="cs-CZ" dirty="0" smtClean="0"/>
          </a:p>
          <a:p>
            <a:pPr marL="0" indent="0">
              <a:buNone/>
            </a:pPr>
            <a:r>
              <a:rPr lang="cs-CZ" dirty="0" smtClean="0"/>
              <a:t>Faktem </a:t>
            </a:r>
            <a:r>
              <a:rPr lang="cs-CZ" dirty="0"/>
              <a:t>je, že ze střípků digitální stopy lze sestavit velice podrobnou digitální identitu každého uživatele moderních technologií. </a:t>
            </a:r>
            <a:endParaRPr lang="cs-CZ" dirty="0" smtClean="0"/>
          </a:p>
          <a:p>
            <a:pPr marL="0" indent="0">
              <a:buNone/>
            </a:pPr>
            <a:r>
              <a:rPr lang="cs-CZ" dirty="0" smtClean="0"/>
              <a:t>K</a:t>
            </a:r>
            <a:r>
              <a:rPr lang="cs-CZ" dirty="0"/>
              <a:t> čemu se někomu jinému naše digitální stopa může hodit?</a:t>
            </a:r>
          </a:p>
        </p:txBody>
      </p:sp>
    </p:spTree>
    <p:extLst>
      <p:ext uri="{BB962C8B-B14F-4D97-AF65-F5344CB8AC3E}">
        <p14:creationId xmlns:p14="http://schemas.microsoft.com/office/powerpoint/2010/main" val="3785593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060" y="431644"/>
            <a:ext cx="5915025" cy="662213"/>
          </a:xfrm>
        </p:spPr>
        <p:txBody>
          <a:bodyPr>
            <a:normAutofit fontScale="90000"/>
          </a:bodyPr>
          <a:lstStyle/>
          <a:p>
            <a:r>
              <a:rPr lang="cs-CZ" sz="3000" b="1" dirty="0"/>
              <a:t>Digitální stopa - </a:t>
            </a:r>
            <a:r>
              <a:rPr lang="cs-CZ" sz="3000" dirty="0"/>
              <a:t>možnosti zneužití</a:t>
            </a:r>
            <a:endParaRPr lang="cs-CZ" sz="3000" b="1" dirty="0"/>
          </a:p>
        </p:txBody>
      </p:sp>
      <p:sp>
        <p:nvSpPr>
          <p:cNvPr id="3" name="Zástupný symbol pro obsah 2"/>
          <p:cNvSpPr>
            <a:spLocks noGrp="1"/>
          </p:cNvSpPr>
          <p:nvPr>
            <p:ph idx="1"/>
          </p:nvPr>
        </p:nvSpPr>
        <p:spPr>
          <a:xfrm>
            <a:off x="611061" y="1205068"/>
            <a:ext cx="7339913" cy="5111842"/>
          </a:xfrm>
        </p:spPr>
        <p:txBody>
          <a:bodyPr>
            <a:noAutofit/>
          </a:bodyPr>
          <a:lstStyle/>
          <a:p>
            <a:pPr marL="0" indent="0">
              <a:buNone/>
            </a:pPr>
            <a:r>
              <a:rPr lang="cs-CZ" b="1" dirty="0"/>
              <a:t>Marketing</a:t>
            </a:r>
          </a:p>
          <a:p>
            <a:pPr algn="just"/>
            <a:r>
              <a:rPr lang="cs-CZ" dirty="0"/>
              <a:t>V rámci marketingové problematiky se snad každý uživatel setkal např. se službou </a:t>
            </a:r>
            <a:r>
              <a:rPr lang="cs-CZ" dirty="0" err="1"/>
              <a:t>retargeting</a:t>
            </a:r>
            <a:r>
              <a:rPr lang="cs-CZ" dirty="0"/>
              <a:t>. Dvakrát se uživatel podívá do e-</a:t>
            </a:r>
            <a:r>
              <a:rPr lang="cs-CZ" dirty="0" err="1"/>
              <a:t>shopu</a:t>
            </a:r>
            <a:r>
              <a:rPr lang="cs-CZ" dirty="0"/>
              <a:t> na novou lednici a týden poté na internetu nevidí jiný reklamní banner než s lednicemi. V rámci marketingu se sleduje veškerý pohyb uživatele na internetu: navštívené webové stránky, doba na nich strávená, kliknutí na odkazy nebo uživatelem zadané reference (o co projevil zájem, co okomentoval, čemu dal </a:t>
            </a:r>
            <a:r>
              <a:rPr lang="cs-CZ" dirty="0" err="1"/>
              <a:t>facebookové</a:t>
            </a:r>
            <a:r>
              <a:rPr lang="cs-CZ" dirty="0"/>
              <a:t> „To se mi líbí“). Je nutno uvést, že i s těmito údaji, získanými z digitální stopy uživatele, se na internetu čile obchoduje a to v žádném případě za nějaké drobné.</a:t>
            </a:r>
          </a:p>
        </p:txBody>
      </p:sp>
    </p:spTree>
    <p:extLst>
      <p:ext uri="{BB962C8B-B14F-4D97-AF65-F5344CB8AC3E}">
        <p14:creationId xmlns:p14="http://schemas.microsoft.com/office/powerpoint/2010/main" val="186964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6649" y="0"/>
            <a:ext cx="5915025" cy="662213"/>
          </a:xfrm>
        </p:spPr>
        <p:txBody>
          <a:bodyPr>
            <a:normAutofit fontScale="90000"/>
          </a:bodyPr>
          <a:lstStyle/>
          <a:p>
            <a:r>
              <a:rPr lang="cs-CZ" sz="3000" b="1" dirty="0"/>
              <a:t>Digitální stopa - </a:t>
            </a:r>
            <a:r>
              <a:rPr lang="cs-CZ" sz="3000" dirty="0"/>
              <a:t>možnosti zneužití</a:t>
            </a:r>
            <a:endParaRPr lang="cs-CZ" sz="3000" b="1" dirty="0"/>
          </a:p>
        </p:txBody>
      </p:sp>
      <p:sp>
        <p:nvSpPr>
          <p:cNvPr id="3" name="Zástupný symbol pro obsah 2"/>
          <p:cNvSpPr>
            <a:spLocks noGrp="1"/>
          </p:cNvSpPr>
          <p:nvPr>
            <p:ph idx="1"/>
          </p:nvPr>
        </p:nvSpPr>
        <p:spPr>
          <a:xfrm>
            <a:off x="500566" y="560270"/>
            <a:ext cx="7886700" cy="6142534"/>
          </a:xfrm>
        </p:spPr>
        <p:txBody>
          <a:bodyPr>
            <a:noAutofit/>
          </a:bodyPr>
          <a:lstStyle/>
          <a:p>
            <a:pPr marL="0" indent="0">
              <a:buNone/>
            </a:pPr>
            <a:r>
              <a:rPr lang="cs-CZ" b="1" dirty="0"/>
              <a:t>Kybernetická kriminalita</a:t>
            </a:r>
          </a:p>
          <a:p>
            <a:pPr algn="just"/>
            <a:r>
              <a:rPr lang="cs-CZ" b="1" dirty="0"/>
              <a:t>Kybernetická kriminalita </a:t>
            </a:r>
            <a:r>
              <a:rPr lang="cs-CZ" dirty="0"/>
              <a:t>je samostatnou kapitolou, kterou nelze shrnout v krátkém odstavci. Kybernetičtí predátoři a útočníci dokáží digitální stopu zneužít různorodým způsobem. Dle svého cíle poté volí formu získávání informací z digitální stopy uživatele: ať už se jedná o krádež </a:t>
            </a:r>
            <a:r>
              <a:rPr lang="cs-CZ" b="1" dirty="0"/>
              <a:t>osobních údajů </a:t>
            </a:r>
            <a:r>
              <a:rPr lang="cs-CZ" dirty="0"/>
              <a:t>(příjmení, datum narození, rodné číslo, bydliště, čísla kreditních karet apod.), </a:t>
            </a:r>
            <a:r>
              <a:rPr lang="cs-CZ" b="1" dirty="0"/>
              <a:t>krádež hesel, mailových účtu, profilů na sociálních sítích, příp. zneužití této digitální identity </a:t>
            </a:r>
            <a:r>
              <a:rPr lang="cs-CZ" dirty="0"/>
              <a:t>ke spáchání protiprávního jednání (podvody, vydíraní, následným phishingovým útokům, podstrčení malware další oběti apod.). Informace z digitální stopy jsou také často zneužívány ke </a:t>
            </a:r>
            <a:r>
              <a:rPr lang="cs-CZ" b="1" dirty="0"/>
              <a:t>kyberšikaně</a:t>
            </a:r>
            <a:r>
              <a:rPr lang="cs-CZ" dirty="0"/>
              <a:t>, zejména </a:t>
            </a:r>
            <a:r>
              <a:rPr lang="cs-CZ" dirty="0" smtClean="0"/>
              <a:t/>
            </a:r>
            <a:br>
              <a:rPr lang="cs-CZ" dirty="0" smtClean="0"/>
            </a:br>
            <a:r>
              <a:rPr lang="cs-CZ" dirty="0" smtClean="0"/>
              <a:t>u </a:t>
            </a:r>
            <a:r>
              <a:rPr lang="cs-CZ" dirty="0"/>
              <a:t>náctiletých, kteří často nedomýšlejí důsledky svého neuváženého chování ve virtuálním prostředí. Digitální stopu lze rovněž využít jako důkazní materiál v rámci vyšetřování trestné činnosti.</a:t>
            </a:r>
          </a:p>
        </p:txBody>
      </p:sp>
    </p:spTree>
    <p:extLst>
      <p:ext uri="{BB962C8B-B14F-4D97-AF65-F5344CB8AC3E}">
        <p14:creationId xmlns:p14="http://schemas.microsoft.com/office/powerpoint/2010/main" val="1709907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5389" y="180859"/>
            <a:ext cx="5915025" cy="662213"/>
          </a:xfrm>
        </p:spPr>
        <p:txBody>
          <a:bodyPr>
            <a:normAutofit fontScale="90000"/>
          </a:bodyPr>
          <a:lstStyle/>
          <a:p>
            <a:r>
              <a:rPr lang="cs-CZ" sz="3000" b="1" dirty="0"/>
              <a:t>Digitální stopa - </a:t>
            </a:r>
            <a:r>
              <a:rPr lang="cs-CZ" sz="3000" dirty="0"/>
              <a:t>možnosti zneužití</a:t>
            </a:r>
            <a:endParaRPr lang="cs-CZ" sz="3000" b="1" dirty="0"/>
          </a:p>
        </p:txBody>
      </p:sp>
      <p:sp>
        <p:nvSpPr>
          <p:cNvPr id="3" name="Zástupný symbol pro obsah 2"/>
          <p:cNvSpPr>
            <a:spLocks noGrp="1"/>
          </p:cNvSpPr>
          <p:nvPr>
            <p:ph idx="1"/>
          </p:nvPr>
        </p:nvSpPr>
        <p:spPr>
          <a:xfrm>
            <a:off x="589306" y="741129"/>
            <a:ext cx="7886700" cy="5861007"/>
          </a:xfrm>
        </p:spPr>
        <p:txBody>
          <a:bodyPr>
            <a:noAutofit/>
          </a:bodyPr>
          <a:lstStyle/>
          <a:p>
            <a:pPr marL="0" indent="0">
              <a:buNone/>
            </a:pPr>
            <a:r>
              <a:rPr lang="cs-CZ" b="1" dirty="0"/>
              <a:t>Personalistika</a:t>
            </a:r>
          </a:p>
          <a:p>
            <a:pPr algn="just"/>
            <a:r>
              <a:rPr lang="cs-CZ" dirty="0"/>
              <a:t>Ano, i personalisté již objevili kouzlo Googlu a sociálních sítí. Ačkoliv to zaměstnavatelé nemohou z důvodu práva tvrdit otevřeně, veřejným tajemstvím je, že ještě před řádným pracovním pohovorem je zpracována podrobná profilace uchazeče z jeho digitální stopy. Ta může rozhodnout, zda bude přijat či nikoliv.</a:t>
            </a:r>
          </a:p>
          <a:p>
            <a:pPr marL="0" indent="0">
              <a:buNone/>
            </a:pPr>
            <a:r>
              <a:rPr lang="cs-CZ" dirty="0"/>
              <a:t>Z tohoto důvodu je na místě vyhnout se extrémním reakcím na příspěvky pod články nebo na sociálních sítích a vyhnout se potřebě sdílet své explicitní fotografie. Profilace uchazeče může obsahovat i takové drobnosti, jako věci, které uchazeč nabízel na inzertních nebo aukčních portálech. Nezřídka se stává, že mailový kontakt předložený uchazečem budoucímu zaměstnavateli je totožný, jaký uchazeč užil před několika lety k vyplnění profilu na erotické seznamce.</a:t>
            </a:r>
          </a:p>
        </p:txBody>
      </p:sp>
    </p:spTree>
    <p:extLst>
      <p:ext uri="{BB962C8B-B14F-4D97-AF65-F5344CB8AC3E}">
        <p14:creationId xmlns:p14="http://schemas.microsoft.com/office/powerpoint/2010/main" val="1730472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76963" y="296607"/>
            <a:ext cx="5915025" cy="662213"/>
          </a:xfrm>
        </p:spPr>
        <p:txBody>
          <a:bodyPr>
            <a:normAutofit fontScale="90000"/>
          </a:bodyPr>
          <a:lstStyle/>
          <a:p>
            <a:r>
              <a:rPr lang="cs-CZ" sz="3000" b="1" dirty="0"/>
              <a:t>Digitální stopa - </a:t>
            </a:r>
            <a:r>
              <a:rPr lang="cs-CZ" sz="3000" dirty="0"/>
              <a:t>možnosti zneužití</a:t>
            </a:r>
            <a:endParaRPr lang="cs-CZ" sz="3000" b="1" dirty="0"/>
          </a:p>
        </p:txBody>
      </p:sp>
      <p:sp>
        <p:nvSpPr>
          <p:cNvPr id="3" name="Zástupný symbol pro obsah 2"/>
          <p:cNvSpPr>
            <a:spLocks noGrp="1"/>
          </p:cNvSpPr>
          <p:nvPr>
            <p:ph idx="1"/>
          </p:nvPr>
        </p:nvSpPr>
        <p:spPr>
          <a:xfrm>
            <a:off x="776964" y="1070031"/>
            <a:ext cx="7339913" cy="5523716"/>
          </a:xfrm>
        </p:spPr>
        <p:txBody>
          <a:bodyPr>
            <a:noAutofit/>
          </a:bodyPr>
          <a:lstStyle/>
          <a:p>
            <a:pPr algn="just"/>
            <a:r>
              <a:rPr lang="cs-CZ" u="sng" dirty="0" smtClean="0"/>
              <a:t>krádež </a:t>
            </a:r>
            <a:r>
              <a:rPr lang="cs-CZ" u="sng" dirty="0"/>
              <a:t>osobních informací </a:t>
            </a:r>
            <a:r>
              <a:rPr lang="cs-CZ" dirty="0"/>
              <a:t>(údaje z kreditních karet, rodné číslo, e-mailová adresa)</a:t>
            </a:r>
          </a:p>
          <a:p>
            <a:pPr algn="just"/>
            <a:r>
              <a:rPr lang="cs-CZ" u="sng" dirty="0"/>
              <a:t>kyberšikana</a:t>
            </a:r>
            <a:r>
              <a:rPr lang="cs-CZ" dirty="0"/>
              <a:t> - jedná se o specifický druh šikany, který k útokům využívá informační komunikační technologie</a:t>
            </a:r>
            <a:r>
              <a:rPr lang="cs-CZ" dirty="0" smtClean="0"/>
              <a:t>.</a:t>
            </a:r>
            <a:endParaRPr lang="cs-CZ" dirty="0"/>
          </a:p>
          <a:p>
            <a:pPr algn="just"/>
            <a:r>
              <a:rPr lang="cs-CZ" u="sng" dirty="0"/>
              <a:t>kyberstalking</a:t>
            </a:r>
            <a:r>
              <a:rPr lang="cs-CZ" dirty="0"/>
              <a:t> - zneužívání informačních a komunikačních technologií ke </a:t>
            </a:r>
            <a:r>
              <a:rPr lang="cs-CZ" dirty="0" err="1"/>
              <a:t>stallkingu</a:t>
            </a:r>
            <a:r>
              <a:rPr lang="cs-CZ" dirty="0" smtClean="0"/>
              <a:t>.</a:t>
            </a:r>
            <a:endParaRPr lang="cs-CZ" dirty="0"/>
          </a:p>
          <a:p>
            <a:pPr algn="just"/>
            <a:r>
              <a:rPr lang="cs-CZ" dirty="0"/>
              <a:t>zdroj informací pro personalisty - z volně dostupných informací na sociálních sítích mohou zaměstnavatelé získat velké množství informacích o stávajících i o budoucích zaměstnancích.</a:t>
            </a:r>
          </a:p>
          <a:p>
            <a:pPr marL="0" indent="0">
              <a:buNone/>
            </a:pPr>
            <a:r>
              <a:rPr lang="cs-CZ" dirty="0"/>
              <a:t>Sledování návyků uživatelů - ve většině případů je realizováno navštívenou webovou stránkou, nebo tzv. třetími stranami reprezentovanými sběrateli dat a reklamními společnostmi</a:t>
            </a:r>
            <a:r>
              <a:rPr lang="cs-CZ" dirty="0" smtClean="0"/>
              <a:t>.</a:t>
            </a:r>
            <a:endParaRPr lang="cs-CZ" dirty="0"/>
          </a:p>
        </p:txBody>
      </p:sp>
    </p:spTree>
    <p:extLst>
      <p:ext uri="{BB962C8B-B14F-4D97-AF65-F5344CB8AC3E}">
        <p14:creationId xmlns:p14="http://schemas.microsoft.com/office/powerpoint/2010/main" val="2620667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1530" y="520384"/>
            <a:ext cx="5915025" cy="662213"/>
          </a:xfrm>
        </p:spPr>
        <p:txBody>
          <a:bodyPr>
            <a:normAutofit fontScale="90000"/>
          </a:bodyPr>
          <a:lstStyle/>
          <a:p>
            <a:r>
              <a:rPr lang="cs-CZ" sz="3000" b="1" dirty="0"/>
              <a:t>Digitální stopa - </a:t>
            </a:r>
            <a:r>
              <a:rPr lang="cs-CZ" sz="3000" dirty="0"/>
              <a:t>ochrana a správa </a:t>
            </a:r>
            <a:endParaRPr lang="cs-CZ" sz="3000" b="1" dirty="0"/>
          </a:p>
        </p:txBody>
      </p:sp>
      <p:sp>
        <p:nvSpPr>
          <p:cNvPr id="3" name="Zástupný symbol pro obsah 2"/>
          <p:cNvSpPr>
            <a:spLocks noGrp="1"/>
          </p:cNvSpPr>
          <p:nvPr>
            <p:ph idx="1"/>
          </p:nvPr>
        </p:nvSpPr>
        <p:spPr>
          <a:xfrm>
            <a:off x="761531" y="1506961"/>
            <a:ext cx="7682813" cy="3984503"/>
          </a:xfrm>
        </p:spPr>
        <p:txBody>
          <a:bodyPr>
            <a:noAutofit/>
          </a:bodyPr>
          <a:lstStyle/>
          <a:p>
            <a:pPr marL="0" indent="0">
              <a:buNone/>
            </a:pPr>
            <a:r>
              <a:rPr lang="cs-CZ" dirty="0"/>
              <a:t>Existují nadstavbové nástroje pro ochranu a správu digitálních stop.</a:t>
            </a:r>
          </a:p>
          <a:p>
            <a:pPr marL="0" indent="0">
              <a:buNone/>
            </a:pPr>
            <a:r>
              <a:rPr lang="cs-CZ" i="1" dirty="0"/>
              <a:t>Aktivní stopy</a:t>
            </a:r>
            <a:endParaRPr lang="cs-CZ" dirty="0"/>
          </a:p>
          <a:p>
            <a:r>
              <a:rPr lang="cs-CZ" dirty="0"/>
              <a:t>používání více přihlašovacích </a:t>
            </a:r>
            <a:r>
              <a:rPr lang="cs-CZ" dirty="0" smtClean="0"/>
              <a:t>jmen,</a:t>
            </a:r>
            <a:endParaRPr lang="cs-CZ" dirty="0"/>
          </a:p>
          <a:p>
            <a:r>
              <a:rPr lang="cs-CZ" dirty="0"/>
              <a:t>rozvážné publikování fotografií, videí a osobních </a:t>
            </a:r>
            <a:r>
              <a:rPr lang="cs-CZ" dirty="0" smtClean="0"/>
              <a:t>údajů,</a:t>
            </a:r>
            <a:endParaRPr lang="cs-CZ" dirty="0"/>
          </a:p>
          <a:p>
            <a:r>
              <a:rPr lang="cs-CZ" dirty="0"/>
              <a:t>vhodné nastavení soukromí - zejména u sociálních </a:t>
            </a:r>
            <a:r>
              <a:rPr lang="cs-CZ" dirty="0" smtClean="0"/>
              <a:t>sítí,</a:t>
            </a:r>
            <a:endParaRPr lang="cs-CZ" dirty="0"/>
          </a:p>
          <a:p>
            <a:r>
              <a:rPr lang="cs-CZ" dirty="0"/>
              <a:t>vhodné nastavení zabezpečení </a:t>
            </a:r>
            <a:r>
              <a:rPr lang="cs-CZ" dirty="0" smtClean="0"/>
              <a:t>prohlížeče.</a:t>
            </a:r>
            <a:endParaRPr lang="cs-CZ" dirty="0"/>
          </a:p>
          <a:p>
            <a:r>
              <a:rPr lang="cs-CZ" dirty="0" err="1"/>
              <a:t>Me</a:t>
            </a:r>
            <a:r>
              <a:rPr lang="cs-CZ" dirty="0"/>
              <a:t> on </a:t>
            </a:r>
            <a:r>
              <a:rPr lang="cs-CZ" dirty="0" err="1"/>
              <a:t>the</a:t>
            </a:r>
            <a:r>
              <a:rPr lang="cs-CZ" dirty="0"/>
              <a:t> web - </a:t>
            </a:r>
            <a:r>
              <a:rPr lang="cs-CZ" dirty="0" err="1"/>
              <a:t>alertová</a:t>
            </a:r>
            <a:r>
              <a:rPr lang="cs-CZ" dirty="0"/>
              <a:t> služba, která pomocí klíčových slov sleduje nově zveřejněné informace </a:t>
            </a:r>
            <a:r>
              <a:rPr lang="cs-CZ" dirty="0" smtClean="0"/>
              <a:t/>
            </a:r>
            <a:br>
              <a:rPr lang="cs-CZ" dirty="0" smtClean="0"/>
            </a:br>
            <a:r>
              <a:rPr lang="cs-CZ" dirty="0" smtClean="0"/>
              <a:t>v </a:t>
            </a:r>
            <a:r>
              <a:rPr lang="cs-CZ" dirty="0"/>
              <a:t>určité oblasti</a:t>
            </a:r>
          </a:p>
        </p:txBody>
      </p:sp>
    </p:spTree>
    <p:extLst>
      <p:ext uri="{BB962C8B-B14F-4D97-AF65-F5344CB8AC3E}">
        <p14:creationId xmlns:p14="http://schemas.microsoft.com/office/powerpoint/2010/main" val="121777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7075" y="990508"/>
            <a:ext cx="7886700" cy="974555"/>
          </a:xfrm>
        </p:spPr>
        <p:txBody>
          <a:bodyPr/>
          <a:lstStyle/>
          <a:p>
            <a:r>
              <a:rPr lang="cs-CZ" dirty="0" smtClean="0"/>
              <a:t>Osnova</a:t>
            </a:r>
            <a:endParaRPr lang="cs-CZ" dirty="0"/>
          </a:p>
        </p:txBody>
      </p:sp>
      <p:sp>
        <p:nvSpPr>
          <p:cNvPr id="3" name="Zástupný symbol pro obsah 2"/>
          <p:cNvSpPr>
            <a:spLocks noGrp="1"/>
          </p:cNvSpPr>
          <p:nvPr>
            <p:ph idx="1"/>
          </p:nvPr>
        </p:nvSpPr>
        <p:spPr>
          <a:xfrm>
            <a:off x="320248" y="1887133"/>
            <a:ext cx="4209363" cy="4689281"/>
          </a:xfrm>
        </p:spPr>
        <p:txBody>
          <a:bodyPr>
            <a:noAutofit/>
          </a:bodyPr>
          <a:lstStyle/>
          <a:p>
            <a:pPr marL="241300">
              <a:lnSpc>
                <a:spcPct val="100000"/>
              </a:lnSpc>
              <a:spcBef>
                <a:spcPts val="470"/>
              </a:spcBef>
              <a:tabLst>
                <a:tab pos="241300" algn="l"/>
              </a:tabLst>
            </a:pPr>
            <a:r>
              <a:rPr lang="cs-CZ" sz="2800" spc="-5" dirty="0">
                <a:latin typeface="Arial"/>
                <a:cs typeface="Arial"/>
              </a:rPr>
              <a:t>Úvod</a:t>
            </a:r>
            <a:endParaRPr lang="cs-CZ" sz="2800" dirty="0">
              <a:latin typeface="Arial"/>
              <a:cs typeface="Arial"/>
            </a:endParaRPr>
          </a:p>
          <a:p>
            <a:pPr marL="241300">
              <a:lnSpc>
                <a:spcPct val="100000"/>
              </a:lnSpc>
              <a:spcBef>
                <a:spcPts val="370"/>
              </a:spcBef>
              <a:tabLst>
                <a:tab pos="241300" algn="l"/>
              </a:tabLst>
            </a:pPr>
            <a:r>
              <a:rPr lang="cs-CZ" sz="2800" dirty="0">
                <a:latin typeface="Arial"/>
                <a:cs typeface="Arial"/>
              </a:rPr>
              <a:t>Sociotechnika</a:t>
            </a:r>
          </a:p>
          <a:p>
            <a:pPr marL="241300">
              <a:lnSpc>
                <a:spcPct val="100000"/>
              </a:lnSpc>
              <a:spcBef>
                <a:spcPts val="375"/>
              </a:spcBef>
              <a:tabLst>
                <a:tab pos="241300" algn="l"/>
              </a:tabLst>
            </a:pPr>
            <a:r>
              <a:rPr lang="cs-CZ" sz="2800" dirty="0">
                <a:latin typeface="Arial"/>
                <a:cs typeface="Arial"/>
              </a:rPr>
              <a:t>Sociální</a:t>
            </a:r>
            <a:r>
              <a:rPr lang="cs-CZ" sz="2800" spc="-90" dirty="0">
                <a:latin typeface="Arial"/>
                <a:cs typeface="Arial"/>
              </a:rPr>
              <a:t> </a:t>
            </a:r>
            <a:r>
              <a:rPr lang="cs-CZ" sz="2800" dirty="0">
                <a:latin typeface="Arial"/>
                <a:cs typeface="Arial"/>
              </a:rPr>
              <a:t>inženýrství</a:t>
            </a:r>
          </a:p>
          <a:p>
            <a:pPr marL="241300">
              <a:lnSpc>
                <a:spcPct val="100000"/>
              </a:lnSpc>
              <a:spcBef>
                <a:spcPts val="385"/>
              </a:spcBef>
              <a:tabLst>
                <a:tab pos="241300" algn="l"/>
              </a:tabLst>
            </a:pPr>
            <a:r>
              <a:rPr lang="cs-CZ" sz="2800" dirty="0">
                <a:latin typeface="Arial"/>
                <a:cs typeface="Arial"/>
              </a:rPr>
              <a:t>Metody</a:t>
            </a:r>
            <a:r>
              <a:rPr lang="cs-CZ" sz="2800" spc="-20" dirty="0">
                <a:latin typeface="Arial"/>
                <a:cs typeface="Arial"/>
              </a:rPr>
              <a:t> </a:t>
            </a:r>
            <a:r>
              <a:rPr lang="cs-CZ" sz="2800" dirty="0">
                <a:latin typeface="Arial"/>
                <a:cs typeface="Arial"/>
              </a:rPr>
              <a:t>útoku</a:t>
            </a:r>
          </a:p>
          <a:p>
            <a:pPr marL="241300">
              <a:lnSpc>
                <a:spcPct val="100000"/>
              </a:lnSpc>
              <a:spcBef>
                <a:spcPts val="375"/>
              </a:spcBef>
              <a:tabLst>
                <a:tab pos="241300" algn="l"/>
              </a:tabLst>
            </a:pPr>
            <a:r>
              <a:rPr lang="cs-CZ" sz="2800" dirty="0">
                <a:latin typeface="Arial"/>
                <a:cs typeface="Arial"/>
              </a:rPr>
              <a:t>Fáze</a:t>
            </a:r>
            <a:r>
              <a:rPr lang="cs-CZ" sz="2800" spc="-20" dirty="0">
                <a:latin typeface="Arial"/>
                <a:cs typeface="Arial"/>
              </a:rPr>
              <a:t> </a:t>
            </a:r>
            <a:r>
              <a:rPr lang="cs-CZ" sz="2800" dirty="0">
                <a:latin typeface="Arial"/>
                <a:cs typeface="Arial"/>
              </a:rPr>
              <a:t>útoku</a:t>
            </a:r>
          </a:p>
          <a:p>
            <a:pPr marL="241300">
              <a:lnSpc>
                <a:spcPct val="100000"/>
              </a:lnSpc>
              <a:spcBef>
                <a:spcPts val="385"/>
              </a:spcBef>
              <a:tabLst>
                <a:tab pos="241300" algn="l"/>
              </a:tabLst>
            </a:pPr>
            <a:r>
              <a:rPr lang="cs-CZ" sz="2800" dirty="0" smtClean="0">
                <a:latin typeface="Arial"/>
                <a:cs typeface="Arial"/>
              </a:rPr>
              <a:t>Umělá</a:t>
            </a:r>
            <a:r>
              <a:rPr lang="cs-CZ" sz="2800" spc="-50" dirty="0" smtClean="0">
                <a:latin typeface="Arial"/>
                <a:cs typeface="Arial"/>
              </a:rPr>
              <a:t> </a:t>
            </a:r>
            <a:r>
              <a:rPr lang="cs-CZ" sz="2800" spc="-5" dirty="0">
                <a:latin typeface="Arial"/>
                <a:cs typeface="Arial"/>
              </a:rPr>
              <a:t>inteligence</a:t>
            </a:r>
            <a:endParaRPr lang="cs-CZ" sz="2800" dirty="0">
              <a:latin typeface="Arial"/>
              <a:cs typeface="Arial"/>
            </a:endParaRPr>
          </a:p>
          <a:p>
            <a:pPr marL="241300">
              <a:lnSpc>
                <a:spcPct val="100000"/>
              </a:lnSpc>
              <a:spcBef>
                <a:spcPts val="375"/>
              </a:spcBef>
              <a:tabLst>
                <a:tab pos="241300" algn="l"/>
              </a:tabLst>
            </a:pPr>
            <a:r>
              <a:rPr lang="cs-CZ" sz="2800" dirty="0">
                <a:latin typeface="Arial"/>
                <a:cs typeface="Arial"/>
              </a:rPr>
              <a:t>Šedá</a:t>
            </a:r>
            <a:r>
              <a:rPr lang="cs-CZ" sz="2800" spc="5" dirty="0">
                <a:latin typeface="Arial"/>
                <a:cs typeface="Arial"/>
              </a:rPr>
              <a:t> </a:t>
            </a:r>
            <a:r>
              <a:rPr lang="cs-CZ" sz="2800" spc="-5" dirty="0">
                <a:latin typeface="Arial"/>
                <a:cs typeface="Arial"/>
              </a:rPr>
              <a:t>data</a:t>
            </a:r>
            <a:endParaRPr lang="cs-CZ" sz="2800" dirty="0">
              <a:latin typeface="Arial"/>
              <a:cs typeface="Arial"/>
            </a:endParaRPr>
          </a:p>
          <a:p>
            <a:pPr marL="241300">
              <a:lnSpc>
                <a:spcPct val="100000"/>
              </a:lnSpc>
              <a:spcBef>
                <a:spcPts val="370"/>
              </a:spcBef>
              <a:tabLst>
                <a:tab pos="241300" algn="l"/>
              </a:tabLst>
            </a:pPr>
            <a:r>
              <a:rPr lang="cs-CZ" sz="2800" spc="-5" dirty="0">
                <a:latin typeface="Arial"/>
                <a:cs typeface="Arial"/>
              </a:rPr>
              <a:t>Digitální</a:t>
            </a:r>
            <a:r>
              <a:rPr lang="cs-CZ" sz="2800" spc="-10" dirty="0">
                <a:latin typeface="Arial"/>
                <a:cs typeface="Arial"/>
              </a:rPr>
              <a:t> </a:t>
            </a:r>
            <a:r>
              <a:rPr lang="cs-CZ" sz="2800" dirty="0">
                <a:latin typeface="Arial"/>
                <a:cs typeface="Arial"/>
              </a:rPr>
              <a:t>stopa</a:t>
            </a:r>
          </a:p>
          <a:p>
            <a:pPr marL="241300">
              <a:lnSpc>
                <a:spcPct val="100000"/>
              </a:lnSpc>
              <a:spcBef>
                <a:spcPts val="385"/>
              </a:spcBef>
              <a:tabLst>
                <a:tab pos="241300" algn="l"/>
              </a:tabLst>
            </a:pPr>
            <a:r>
              <a:rPr lang="cs-CZ" sz="2800" dirty="0">
                <a:latin typeface="Arial"/>
                <a:cs typeface="Arial"/>
              </a:rPr>
              <a:t>Závěr</a:t>
            </a:r>
          </a:p>
          <a:p>
            <a:pPr marL="12700" indent="0">
              <a:lnSpc>
                <a:spcPct val="100000"/>
              </a:lnSpc>
              <a:spcBef>
                <a:spcPts val="760"/>
              </a:spcBef>
              <a:buNone/>
              <a:tabLst>
                <a:tab pos="241300" algn="l"/>
              </a:tabLst>
            </a:pPr>
            <a:endParaRPr lang="cs-CZ" sz="2800" dirty="0">
              <a:latin typeface="Arial"/>
              <a:cs typeface="Arial"/>
            </a:endParaRPr>
          </a:p>
        </p:txBody>
      </p:sp>
      <p:sp>
        <p:nvSpPr>
          <p:cNvPr id="4" name="object 24"/>
          <p:cNvSpPr/>
          <p:nvPr/>
        </p:nvSpPr>
        <p:spPr>
          <a:xfrm>
            <a:off x="4896611" y="2409444"/>
            <a:ext cx="3619499" cy="2378963"/>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911371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42239" y="346764"/>
            <a:ext cx="5915025" cy="662213"/>
          </a:xfrm>
        </p:spPr>
        <p:txBody>
          <a:bodyPr>
            <a:normAutofit/>
          </a:bodyPr>
          <a:lstStyle/>
          <a:p>
            <a:r>
              <a:rPr lang="cs-CZ" sz="3000" b="1" dirty="0"/>
              <a:t>Digitální stopa - </a:t>
            </a:r>
            <a:r>
              <a:rPr lang="cs-CZ" sz="3000" dirty="0"/>
              <a:t>odstranění</a:t>
            </a:r>
            <a:endParaRPr lang="cs-CZ" sz="3000" b="1" dirty="0"/>
          </a:p>
        </p:txBody>
      </p:sp>
      <p:sp>
        <p:nvSpPr>
          <p:cNvPr id="3" name="Zástupný symbol pro obsah 2"/>
          <p:cNvSpPr>
            <a:spLocks noGrp="1"/>
          </p:cNvSpPr>
          <p:nvPr>
            <p:ph idx="1"/>
          </p:nvPr>
        </p:nvSpPr>
        <p:spPr>
          <a:xfrm>
            <a:off x="742240" y="1120188"/>
            <a:ext cx="7682813" cy="5272223"/>
          </a:xfrm>
        </p:spPr>
        <p:txBody>
          <a:bodyPr>
            <a:noAutofit/>
          </a:bodyPr>
          <a:lstStyle/>
          <a:p>
            <a:r>
              <a:rPr lang="cs-CZ" b="1" dirty="0" smtClean="0">
                <a:solidFill>
                  <a:srgbClr val="FF0000"/>
                </a:solidFill>
              </a:rPr>
              <a:t>Smazání </a:t>
            </a:r>
            <a:r>
              <a:rPr lang="cs-CZ" b="1" dirty="0">
                <a:solidFill>
                  <a:srgbClr val="FF0000"/>
                </a:solidFill>
              </a:rPr>
              <a:t>digitálních stop v dnešní době je prakticky nemožné. </a:t>
            </a:r>
            <a:endParaRPr lang="cs-CZ" b="1" dirty="0" smtClean="0">
              <a:solidFill>
                <a:srgbClr val="FF0000"/>
              </a:solidFill>
            </a:endParaRPr>
          </a:p>
          <a:p>
            <a:endParaRPr lang="cs-CZ" dirty="0"/>
          </a:p>
          <a:p>
            <a:pPr algn="just"/>
            <a:r>
              <a:rPr lang="cs-CZ" dirty="0" smtClean="0"/>
              <a:t>Závisí </a:t>
            </a:r>
            <a:r>
              <a:rPr lang="cs-CZ" dirty="0"/>
              <a:t>proto na samotném uživateli, jak své </a:t>
            </a:r>
            <a:r>
              <a:rPr lang="cs-CZ" b="1" i="1" dirty="0"/>
              <a:t>aktivní</a:t>
            </a:r>
            <a:r>
              <a:rPr lang="cs-CZ" i="1" dirty="0"/>
              <a:t> </a:t>
            </a:r>
            <a:r>
              <a:rPr lang="cs-CZ" b="1" i="1" dirty="0"/>
              <a:t>stopy</a:t>
            </a:r>
            <a:r>
              <a:rPr lang="cs-CZ" dirty="0"/>
              <a:t> bude kontrolovat. </a:t>
            </a:r>
            <a:endParaRPr lang="cs-CZ" dirty="0" smtClean="0"/>
          </a:p>
          <a:p>
            <a:pPr algn="just"/>
            <a:r>
              <a:rPr lang="cs-CZ" dirty="0" smtClean="0"/>
              <a:t>Následky </a:t>
            </a:r>
            <a:r>
              <a:rPr lang="cs-CZ" dirty="0"/>
              <a:t>aktivních digitálních stop se dají minimalizovat například tím, že budeme používat více přihlašovacích jmen a e-mailových adres. </a:t>
            </a:r>
            <a:endParaRPr lang="cs-CZ" dirty="0" smtClean="0"/>
          </a:p>
          <a:p>
            <a:pPr algn="just"/>
            <a:r>
              <a:rPr lang="cs-CZ" dirty="0" smtClean="0"/>
              <a:t>Minimalizovat </a:t>
            </a:r>
            <a:r>
              <a:rPr lang="cs-CZ" dirty="0"/>
              <a:t>informace po sobě zanechané můžeme ale také pomocí technických metod. Jednou z nich je například </a:t>
            </a:r>
            <a:r>
              <a:rPr lang="cs-CZ" dirty="0" smtClean="0"/>
              <a:t>softwarový systém TOR, </a:t>
            </a:r>
            <a:r>
              <a:rPr lang="cs-CZ" dirty="0"/>
              <a:t>který zajišťuje anonymitu uživatele při pohybu na internetu tím, že zabraňuje serverům, aby získaly reálnou IP adresu počítače</a:t>
            </a:r>
            <a:r>
              <a:rPr lang="cs-CZ" dirty="0" smtClean="0"/>
              <a:t>.</a:t>
            </a:r>
            <a:endParaRPr lang="cs-CZ" dirty="0"/>
          </a:p>
        </p:txBody>
      </p:sp>
    </p:spTree>
    <p:extLst>
      <p:ext uri="{BB962C8B-B14F-4D97-AF65-F5344CB8AC3E}">
        <p14:creationId xmlns:p14="http://schemas.microsoft.com/office/powerpoint/2010/main" val="3362376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1217" y="485660"/>
            <a:ext cx="5915025" cy="662213"/>
          </a:xfrm>
        </p:spPr>
        <p:txBody>
          <a:bodyPr>
            <a:normAutofit/>
          </a:bodyPr>
          <a:lstStyle/>
          <a:p>
            <a:r>
              <a:rPr lang="cs-CZ" sz="3000" b="1" dirty="0"/>
              <a:t>Digitální stopa - </a:t>
            </a:r>
            <a:r>
              <a:rPr lang="cs-CZ" sz="3000" dirty="0"/>
              <a:t>odstranění</a:t>
            </a:r>
            <a:endParaRPr lang="cs-CZ" sz="3000" b="1" dirty="0"/>
          </a:p>
        </p:txBody>
      </p:sp>
      <p:sp>
        <p:nvSpPr>
          <p:cNvPr id="3" name="Zástupný symbol pro obsah 2"/>
          <p:cNvSpPr>
            <a:spLocks noGrp="1"/>
          </p:cNvSpPr>
          <p:nvPr>
            <p:ph idx="1"/>
          </p:nvPr>
        </p:nvSpPr>
        <p:spPr>
          <a:xfrm>
            <a:off x="661218" y="1472238"/>
            <a:ext cx="7682813" cy="2557298"/>
          </a:xfrm>
        </p:spPr>
        <p:txBody>
          <a:bodyPr>
            <a:noAutofit/>
          </a:bodyPr>
          <a:lstStyle/>
          <a:p>
            <a:pPr algn="just"/>
            <a:r>
              <a:rPr lang="cs-CZ" b="1" i="1" dirty="0" smtClean="0"/>
              <a:t>Pasivní </a:t>
            </a:r>
            <a:r>
              <a:rPr lang="cs-CZ" b="1" i="1" dirty="0"/>
              <a:t>stopy</a:t>
            </a:r>
            <a:r>
              <a:rPr lang="cs-CZ" dirty="0"/>
              <a:t> mají určitou dobu platnosti uchování dat. Uživatelé mohou jen zabránit dodatečnému sběru dat, například pomocí softwarových řešení nebo správou cookies. Poté zbývá jen vyčkat, než uplyne stanovená doba uložení a již získaná data budou smazána.</a:t>
            </a:r>
          </a:p>
          <a:p>
            <a:pPr algn="just"/>
            <a:r>
              <a:rPr lang="cs-CZ" dirty="0"/>
              <a:t>Ovšem na rozdíl od aktivní digitální stopy nemáme nad vznikem a následnou správou pasivní stopy prakticky žádnou kontrolu.</a:t>
            </a:r>
          </a:p>
        </p:txBody>
      </p:sp>
      <p:pic>
        <p:nvPicPr>
          <p:cNvPr id="9" name="Obrázek 8"/>
          <p:cNvPicPr>
            <a:picLocks noChangeAspect="1"/>
          </p:cNvPicPr>
          <p:nvPr/>
        </p:nvPicPr>
        <p:blipFill>
          <a:blip r:embed="rId3"/>
          <a:stretch>
            <a:fillRect/>
          </a:stretch>
        </p:blipFill>
        <p:spPr>
          <a:xfrm>
            <a:off x="1109251" y="4847712"/>
            <a:ext cx="3385558" cy="1609697"/>
          </a:xfrm>
          <a:prstGeom prst="rect">
            <a:avLst/>
          </a:prstGeom>
        </p:spPr>
      </p:pic>
      <p:pic>
        <p:nvPicPr>
          <p:cNvPr id="2052" name="Picture 4" descr="Národní úřad pro kybernetickou a informační bezpečnost - Základní škol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9787" y="4687094"/>
            <a:ext cx="2468970" cy="1842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70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521141" y="1290385"/>
            <a:ext cx="7734300" cy="4708981"/>
          </a:xfrm>
          <a:prstGeom prst="rect">
            <a:avLst/>
          </a:prstGeom>
        </p:spPr>
        <p:txBody>
          <a:bodyPr wrap="square">
            <a:spAutoFit/>
          </a:bodyPr>
          <a:lstStyle/>
          <a:p>
            <a:r>
              <a:rPr lang="cs-CZ" sz="3000" b="1" dirty="0">
                <a:latin typeface="Arial" panose="020B0604020202020204" pitchFamily="34" charset="0"/>
                <a:cs typeface="Arial" panose="020B0604020202020204" pitchFamily="34" charset="0"/>
              </a:rPr>
              <a:t>OSINT</a:t>
            </a:r>
          </a:p>
          <a:p>
            <a:pPr marL="428625" indent="-428625">
              <a:buFont typeface="Arial" panose="020B0604020202020204" pitchFamily="34" charset="0"/>
              <a:buChar char="•"/>
            </a:pPr>
            <a:r>
              <a:rPr lang="cs-CZ" sz="2700" b="1" dirty="0">
                <a:solidFill>
                  <a:srgbClr val="7030A0"/>
                </a:solidFill>
                <a:latin typeface="Arial" panose="020B0604020202020204" pitchFamily="34" charset="0"/>
                <a:cs typeface="Arial" panose="020B0604020202020204" pitchFamily="34" charset="0"/>
              </a:rPr>
              <a:t>O</a:t>
            </a:r>
            <a:r>
              <a:rPr lang="cs-CZ" sz="2700" dirty="0">
                <a:latin typeface="Arial" panose="020B0604020202020204" pitchFamily="34" charset="0"/>
                <a:cs typeface="Arial" panose="020B0604020202020204" pitchFamily="34" charset="0"/>
              </a:rPr>
              <a:t>pen </a:t>
            </a:r>
            <a:r>
              <a:rPr lang="cs-CZ" sz="2700" b="1" dirty="0">
                <a:solidFill>
                  <a:srgbClr val="7030A0"/>
                </a:solidFill>
                <a:latin typeface="Arial" panose="020B0604020202020204" pitchFamily="34" charset="0"/>
                <a:cs typeface="Arial" panose="020B0604020202020204" pitchFamily="34" charset="0"/>
              </a:rPr>
              <a:t>S</a:t>
            </a:r>
            <a:r>
              <a:rPr lang="cs-CZ" sz="2700" dirty="0">
                <a:latin typeface="Arial" panose="020B0604020202020204" pitchFamily="34" charset="0"/>
                <a:cs typeface="Arial" panose="020B0604020202020204" pitchFamily="34" charset="0"/>
              </a:rPr>
              <a:t>ource </a:t>
            </a:r>
            <a:r>
              <a:rPr lang="cs-CZ" sz="2700" b="1" dirty="0" err="1">
                <a:solidFill>
                  <a:srgbClr val="7030A0"/>
                </a:solidFill>
                <a:latin typeface="Arial" panose="020B0604020202020204" pitchFamily="34" charset="0"/>
                <a:cs typeface="Arial" panose="020B0604020202020204" pitchFamily="34" charset="0"/>
              </a:rPr>
              <a:t>INT</a:t>
            </a:r>
            <a:r>
              <a:rPr lang="cs-CZ" sz="2700" dirty="0" err="1">
                <a:latin typeface="Arial" panose="020B0604020202020204" pitchFamily="34" charset="0"/>
                <a:cs typeface="Arial" panose="020B0604020202020204" pitchFamily="34" charset="0"/>
              </a:rPr>
              <a:t>elligence</a:t>
            </a:r>
            <a:endParaRPr lang="cs-CZ" sz="2700" dirty="0">
              <a:latin typeface="Arial" panose="020B0604020202020204" pitchFamily="34" charset="0"/>
              <a:cs typeface="Arial" panose="020B0604020202020204" pitchFamily="34" charset="0"/>
            </a:endParaRPr>
          </a:p>
          <a:p>
            <a:pPr marL="428625" indent="-428625">
              <a:buFont typeface="Arial" panose="020B0604020202020204" pitchFamily="34" charset="0"/>
              <a:buChar char="•"/>
            </a:pPr>
            <a:r>
              <a:rPr lang="cs-CZ" sz="2700" dirty="0">
                <a:latin typeface="Arial" panose="020B0604020202020204" pitchFamily="34" charset="0"/>
                <a:cs typeface="Arial" panose="020B0604020202020204" pitchFamily="34" charset="0"/>
              </a:rPr>
              <a:t>Data z veřejných zdrojů</a:t>
            </a:r>
          </a:p>
          <a:p>
            <a:endParaRPr lang="cs-CZ" sz="2700" dirty="0">
              <a:latin typeface="Arial" panose="020B0604020202020204" pitchFamily="34" charset="0"/>
              <a:cs typeface="Arial" panose="020B0604020202020204" pitchFamily="34" charset="0"/>
            </a:endParaRPr>
          </a:p>
          <a:p>
            <a:pPr algn="just"/>
            <a:r>
              <a:rPr lang="cs-CZ" sz="2100" dirty="0">
                <a:latin typeface="Arial" panose="020B0604020202020204" pitchFamily="34" charset="0"/>
                <a:cs typeface="Arial" panose="020B0604020202020204" pitchFamily="34" charset="0"/>
              </a:rPr>
              <a:t>Zpravodajské informace z otevřených zdrojů jsou nedílnou součástí procesu </a:t>
            </a:r>
            <a:r>
              <a:rPr lang="cs-CZ" sz="2100" dirty="0" err="1">
                <a:latin typeface="Arial" panose="020B0604020202020204" pitchFamily="34" charset="0"/>
                <a:cs typeface="Arial" panose="020B0604020202020204" pitchFamily="34" charset="0"/>
              </a:rPr>
              <a:t>Competitive</a:t>
            </a:r>
            <a:r>
              <a:rPr lang="cs-CZ" sz="2100" dirty="0">
                <a:latin typeface="Arial" panose="020B0604020202020204" pitchFamily="34" charset="0"/>
                <a:cs typeface="Arial" panose="020B0604020202020204" pitchFamily="34" charset="0"/>
              </a:rPr>
              <a:t> </a:t>
            </a:r>
            <a:r>
              <a:rPr lang="cs-CZ" sz="2100" dirty="0" err="1">
                <a:latin typeface="Arial" panose="020B0604020202020204" pitchFamily="34" charset="0"/>
                <a:cs typeface="Arial" panose="020B0604020202020204" pitchFamily="34" charset="0"/>
              </a:rPr>
              <a:t>Intelligence</a:t>
            </a:r>
            <a:r>
              <a:rPr lang="cs-CZ" sz="2100" dirty="0">
                <a:latin typeface="Arial" panose="020B0604020202020204" pitchFamily="34" charset="0"/>
                <a:cs typeface="Arial" panose="020B0604020202020204" pitchFamily="34" charset="0"/>
              </a:rPr>
              <a:t>. Na jedné straně se metody OSINT staly nedílnou součástí vytěžování informací pro účely zpravodajských služeb, na straně druhé je využívají </a:t>
            </a:r>
            <a:r>
              <a:rPr lang="cs-CZ" sz="2100" dirty="0" smtClean="0">
                <a:latin typeface="Arial" panose="020B0604020202020204" pitchFamily="34" charset="0"/>
                <a:cs typeface="Arial" panose="020B0604020202020204" pitchFamily="34" charset="0"/>
              </a:rPr>
              <a:t/>
            </a:r>
            <a:br>
              <a:rPr lang="cs-CZ" sz="2100" dirty="0" smtClean="0">
                <a:latin typeface="Arial" panose="020B0604020202020204" pitchFamily="34" charset="0"/>
                <a:cs typeface="Arial" panose="020B0604020202020204" pitchFamily="34" charset="0"/>
              </a:rPr>
            </a:br>
            <a:r>
              <a:rPr lang="cs-CZ" sz="2100" dirty="0" smtClean="0">
                <a:latin typeface="Arial" panose="020B0604020202020204" pitchFamily="34" charset="0"/>
                <a:cs typeface="Arial" panose="020B0604020202020204" pitchFamily="34" charset="0"/>
              </a:rPr>
              <a:t>i </a:t>
            </a:r>
            <a:r>
              <a:rPr lang="cs-CZ" sz="2100" dirty="0">
                <a:latin typeface="Arial" panose="020B0604020202020204" pitchFamily="34" charset="0"/>
                <a:cs typeface="Arial" panose="020B0604020202020204" pitchFamily="34" charset="0"/>
              </a:rPr>
              <a:t>firmy v rámci konkurenčního zdroje. OSINT využívá výhradně veřejně dostupné zdroje, které jsou otevřeny všem, nicméně získání informací už v těchto zdrojích bývá složitým komplexem rešeršních úkonů s vysokým důrazem na ověřování relevance informací.</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4544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7"/>
          <p:cNvSpPr txBox="1"/>
          <p:nvPr/>
        </p:nvSpPr>
        <p:spPr>
          <a:xfrm>
            <a:off x="677264" y="1914001"/>
            <a:ext cx="7909618" cy="3936334"/>
          </a:xfrm>
          <a:prstGeom prst="rect">
            <a:avLst/>
          </a:prstGeom>
        </p:spPr>
        <p:txBody>
          <a:bodyPr vert="horz" wrap="square" lIns="0" tIns="12065" rIns="0" bIns="0" rtlCol="0">
            <a:spAutoFit/>
          </a:bodyPr>
          <a:lstStyle/>
          <a:p>
            <a:pPr marL="12700" marR="5080" algn="just">
              <a:lnSpc>
                <a:spcPct val="150000"/>
              </a:lnSpc>
              <a:spcBef>
                <a:spcPts val="95"/>
              </a:spcBef>
            </a:pPr>
            <a:r>
              <a:rPr sz="2400" b="1" spc="-5" dirty="0">
                <a:latin typeface="Arial" panose="020B0604020202020204" pitchFamily="34" charset="0"/>
                <a:cs typeface="Arial" panose="020B0604020202020204" pitchFamily="34" charset="0"/>
              </a:rPr>
              <a:t>Sociotechnika </a:t>
            </a:r>
            <a:r>
              <a:rPr sz="2400" spc="-5" dirty="0">
                <a:latin typeface="Arial" panose="020B0604020202020204" pitchFamily="34" charset="0"/>
                <a:cs typeface="Arial" panose="020B0604020202020204" pitchFamily="34" charset="0"/>
              </a:rPr>
              <a:t>představuje metodu ovlivňování </a:t>
            </a:r>
            <a:r>
              <a:rPr sz="2400" dirty="0">
                <a:latin typeface="Arial" panose="020B0604020202020204" pitchFamily="34" charset="0"/>
                <a:cs typeface="Arial" panose="020B0604020202020204" pitchFamily="34" charset="0"/>
              </a:rPr>
              <a:t>a  </a:t>
            </a:r>
            <a:r>
              <a:rPr sz="2400" spc="-5" dirty="0">
                <a:latin typeface="Arial" panose="020B0604020202020204" pitchFamily="34" charset="0"/>
                <a:cs typeface="Arial" panose="020B0604020202020204" pitchFamily="34" charset="0"/>
              </a:rPr>
              <a:t>přesvědčování lidí </a:t>
            </a:r>
            <a:r>
              <a:rPr sz="2400" dirty="0">
                <a:latin typeface="Arial" panose="020B0604020202020204" pitchFamily="34" charset="0"/>
                <a:cs typeface="Arial" panose="020B0604020202020204" pitchFamily="34" charset="0"/>
              </a:rPr>
              <a:t>s </a:t>
            </a:r>
            <a:r>
              <a:rPr sz="2400" spc="-5" dirty="0">
                <a:latin typeface="Arial" panose="020B0604020202020204" pitchFamily="34" charset="0"/>
                <a:cs typeface="Arial" panose="020B0604020202020204" pitchFamily="34" charset="0"/>
              </a:rPr>
              <a:t>cílem oklamat </a:t>
            </a:r>
            <a:r>
              <a:rPr sz="2400" dirty="0">
                <a:latin typeface="Arial" panose="020B0604020202020204" pitchFamily="34" charset="0"/>
                <a:cs typeface="Arial" panose="020B0604020202020204" pitchFamily="34" charset="0"/>
              </a:rPr>
              <a:t>je </a:t>
            </a:r>
            <a:r>
              <a:rPr sz="2400" spc="-5" dirty="0">
                <a:latin typeface="Arial" panose="020B0604020202020204" pitchFamily="34" charset="0"/>
                <a:cs typeface="Arial" panose="020B0604020202020204" pitchFamily="34" charset="0"/>
              </a:rPr>
              <a:t>tak, </a:t>
            </a:r>
            <a:r>
              <a:rPr sz="2400" dirty="0">
                <a:latin typeface="Arial" panose="020B0604020202020204" pitchFamily="34" charset="0"/>
                <a:cs typeface="Arial" panose="020B0604020202020204" pitchFamily="34" charset="0"/>
              </a:rPr>
              <a:t>aby </a:t>
            </a:r>
            <a:r>
              <a:rPr sz="2400" spc="-5" dirty="0">
                <a:latin typeface="Arial" panose="020B0604020202020204" pitchFamily="34" charset="0"/>
                <a:cs typeface="Arial" panose="020B0604020202020204" pitchFamily="34" charset="0"/>
              </a:rPr>
              <a:t>uvěřili, </a:t>
            </a:r>
            <a:r>
              <a:rPr sz="2400" dirty="0">
                <a:latin typeface="Arial" panose="020B0604020202020204" pitchFamily="34" charset="0"/>
                <a:cs typeface="Arial" panose="020B0604020202020204" pitchFamily="34" charset="0"/>
              </a:rPr>
              <a:t>že  </a:t>
            </a:r>
            <a:r>
              <a:rPr sz="2400" spc="-5" dirty="0">
                <a:latin typeface="Arial" panose="020B0604020202020204" pitchFamily="34" charset="0"/>
                <a:cs typeface="Arial" panose="020B0604020202020204" pitchFamily="34" charset="0"/>
              </a:rPr>
              <a:t>osoba, která </a:t>
            </a:r>
            <a:r>
              <a:rPr sz="2400" dirty="0">
                <a:latin typeface="Arial" panose="020B0604020202020204" pitchFamily="34" charset="0"/>
                <a:cs typeface="Arial" panose="020B0604020202020204" pitchFamily="34" charset="0"/>
              </a:rPr>
              <a:t>je </a:t>
            </a:r>
            <a:r>
              <a:rPr sz="2400" spc="-5" dirty="0">
                <a:latin typeface="Arial" panose="020B0604020202020204" pitchFamily="34" charset="0"/>
                <a:cs typeface="Arial" panose="020B0604020202020204" pitchFamily="34" charset="0"/>
              </a:rPr>
              <a:t>přesvědčuje </a:t>
            </a:r>
            <a:r>
              <a:rPr sz="2400" spc="-35" dirty="0">
                <a:latin typeface="Arial" panose="020B0604020202020204" pitchFamily="34" charset="0"/>
                <a:cs typeface="Arial" panose="020B0604020202020204" pitchFamily="34" charset="0"/>
              </a:rPr>
              <a:t>(tzv. </a:t>
            </a:r>
            <a:r>
              <a:rPr sz="2400" spc="-5" dirty="0">
                <a:latin typeface="Arial" panose="020B0604020202020204" pitchFamily="34" charset="0"/>
                <a:cs typeface="Arial" panose="020B0604020202020204" pitchFamily="34" charset="0"/>
              </a:rPr>
              <a:t>sociotechnik), </a:t>
            </a:r>
            <a:r>
              <a:rPr sz="2400" spc="-10" dirty="0">
                <a:latin typeface="Arial" panose="020B0604020202020204" pitchFamily="34" charset="0"/>
                <a:cs typeface="Arial" panose="020B0604020202020204" pitchFamily="34" charset="0"/>
              </a:rPr>
              <a:t>je </a:t>
            </a:r>
            <a:r>
              <a:rPr sz="2400" spc="-5" dirty="0">
                <a:latin typeface="Arial" panose="020B0604020202020204" pitchFamily="34" charset="0"/>
                <a:cs typeface="Arial" panose="020B0604020202020204" pitchFamily="34" charset="0"/>
              </a:rPr>
              <a:t>skutečně  </a:t>
            </a:r>
            <a:r>
              <a:rPr sz="2400" spc="-10" dirty="0">
                <a:latin typeface="Arial" panose="020B0604020202020204" pitchFamily="34" charset="0"/>
                <a:cs typeface="Arial" panose="020B0604020202020204" pitchFamily="34" charset="0"/>
              </a:rPr>
              <a:t>tím, </a:t>
            </a:r>
            <a:r>
              <a:rPr sz="2400" spc="-5" dirty="0">
                <a:latin typeface="Arial" panose="020B0604020202020204" pitchFamily="34" charset="0"/>
                <a:cs typeface="Arial" panose="020B0604020202020204" pitchFamily="34" charset="0"/>
              </a:rPr>
              <a:t>za koho se vydává. </a:t>
            </a:r>
            <a:r>
              <a:rPr sz="2400" dirty="0">
                <a:latin typeface="Arial" panose="020B0604020202020204" pitchFamily="34" charset="0"/>
                <a:cs typeface="Arial" panose="020B0604020202020204" pitchFamily="34" charset="0"/>
              </a:rPr>
              <a:t>Tím vzniká </a:t>
            </a:r>
            <a:r>
              <a:rPr sz="2400" spc="-5" dirty="0">
                <a:latin typeface="Arial" panose="020B0604020202020204" pitchFamily="34" charset="0"/>
                <a:cs typeface="Arial" panose="020B0604020202020204" pitchFamily="34" charset="0"/>
              </a:rPr>
              <a:t>prostor </a:t>
            </a:r>
            <a:r>
              <a:rPr sz="2400" dirty="0">
                <a:latin typeface="Arial" panose="020B0604020202020204" pitchFamily="34" charset="0"/>
                <a:cs typeface="Arial" panose="020B0604020202020204" pitchFamily="34" charset="0"/>
              </a:rPr>
              <a:t>pro následnou  </a:t>
            </a:r>
            <a:r>
              <a:rPr sz="2400" spc="-5" dirty="0">
                <a:latin typeface="Arial" panose="020B0604020202020204" pitchFamily="34" charset="0"/>
                <a:cs typeface="Arial" panose="020B0604020202020204" pitchFamily="34" charset="0"/>
              </a:rPr>
              <a:t>manipulaci</a:t>
            </a:r>
            <a:r>
              <a:rPr sz="2400" spc="-3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oběti.</a:t>
            </a:r>
          </a:p>
          <a:p>
            <a:pPr marL="12700" marR="6350" algn="just">
              <a:lnSpc>
                <a:spcPts val="4320"/>
              </a:lnSpc>
              <a:spcBef>
                <a:spcPts val="385"/>
              </a:spcBef>
            </a:pPr>
            <a:r>
              <a:rPr sz="2400" spc="-5" dirty="0">
                <a:latin typeface="Arial" panose="020B0604020202020204" pitchFamily="34" charset="0"/>
                <a:cs typeface="Arial" panose="020B0604020202020204" pitchFamily="34" charset="0"/>
              </a:rPr>
              <a:t>Samotný termín sociotechnika byl definován </a:t>
            </a:r>
            <a:r>
              <a:rPr sz="2400" dirty="0">
                <a:latin typeface="Arial" panose="020B0604020202020204" pitchFamily="34" charset="0"/>
                <a:cs typeface="Arial" panose="020B0604020202020204" pitchFamily="34" charset="0"/>
              </a:rPr>
              <a:t>Kevinem  Mitnickem, bývalým</a:t>
            </a:r>
            <a:r>
              <a:rPr sz="2400" spc="-4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hackerem.</a:t>
            </a:r>
            <a:endParaRPr sz="2400" dirty="0">
              <a:latin typeface="Arial" panose="020B0604020202020204" pitchFamily="34" charset="0"/>
              <a:cs typeface="Arial" panose="020B0604020202020204" pitchFamily="34" charset="0"/>
            </a:endParaRPr>
          </a:p>
        </p:txBody>
      </p:sp>
      <p:sp>
        <p:nvSpPr>
          <p:cNvPr id="6" name="object 18"/>
          <p:cNvSpPr txBox="1">
            <a:spLocks/>
          </p:cNvSpPr>
          <p:nvPr/>
        </p:nvSpPr>
        <p:spPr>
          <a:xfrm>
            <a:off x="677264" y="761034"/>
            <a:ext cx="2719944" cy="528955"/>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a:lstStyle>
          <a:p>
            <a:pPr marL="12700">
              <a:lnSpc>
                <a:spcPct val="100000"/>
              </a:lnSpc>
              <a:spcBef>
                <a:spcPts val="100"/>
              </a:spcBef>
            </a:pPr>
            <a:r>
              <a:rPr lang="cs-CZ" sz="3300" dirty="0" smtClean="0"/>
              <a:t>Sociotechnika</a:t>
            </a:r>
            <a:endParaRPr lang="cs-CZ" sz="3300" dirty="0"/>
          </a:p>
        </p:txBody>
      </p:sp>
    </p:spTree>
    <p:extLst>
      <p:ext uri="{BB962C8B-B14F-4D97-AF65-F5344CB8AC3E}">
        <p14:creationId xmlns:p14="http://schemas.microsoft.com/office/powerpoint/2010/main" val="565132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7"/>
          <p:cNvSpPr txBox="1"/>
          <p:nvPr/>
        </p:nvSpPr>
        <p:spPr>
          <a:xfrm>
            <a:off x="707542" y="1895835"/>
            <a:ext cx="7451725" cy="2713692"/>
          </a:xfrm>
          <a:prstGeom prst="rect">
            <a:avLst/>
          </a:prstGeom>
        </p:spPr>
        <p:txBody>
          <a:bodyPr vert="horz" wrap="square" lIns="0" tIns="12065" rIns="0" bIns="0" rtlCol="0">
            <a:spAutoFit/>
          </a:bodyPr>
          <a:lstStyle/>
          <a:p>
            <a:pPr marL="12700" marR="5080" algn="just">
              <a:lnSpc>
                <a:spcPct val="150000"/>
              </a:lnSpc>
              <a:spcBef>
                <a:spcPts val="95"/>
              </a:spcBef>
            </a:pPr>
            <a:r>
              <a:rPr sz="2400" b="1" spc="-5" dirty="0">
                <a:latin typeface="Arial" panose="020B0604020202020204" pitchFamily="34" charset="0"/>
                <a:cs typeface="Arial" panose="020B0604020202020204" pitchFamily="34" charset="0"/>
              </a:rPr>
              <a:t>Sociotechnik </a:t>
            </a:r>
            <a:r>
              <a:rPr sz="2400" spc="-5" dirty="0">
                <a:latin typeface="Arial" panose="020B0604020202020204" pitchFamily="34" charset="0"/>
                <a:cs typeface="Arial" panose="020B0604020202020204" pitchFamily="34" charset="0"/>
              </a:rPr>
              <a:t>se nijak </a:t>
            </a:r>
            <a:r>
              <a:rPr sz="2400" dirty="0">
                <a:latin typeface="Arial" panose="020B0604020202020204" pitchFamily="34" charset="0"/>
                <a:cs typeface="Arial" panose="020B0604020202020204" pitchFamily="34" charset="0"/>
              </a:rPr>
              <a:t>nesnaží </a:t>
            </a:r>
            <a:r>
              <a:rPr sz="2400" spc="-5" dirty="0">
                <a:latin typeface="Arial" panose="020B0604020202020204" pitchFamily="34" charset="0"/>
                <a:cs typeface="Arial" panose="020B0604020202020204" pitchFamily="34" charset="0"/>
              </a:rPr>
              <a:t>prolamovat hesla uživatelů,  místo </a:t>
            </a:r>
            <a:r>
              <a:rPr sz="2400" dirty="0">
                <a:latin typeface="Arial" panose="020B0604020202020204" pitchFamily="34" charset="0"/>
                <a:cs typeface="Arial" panose="020B0604020202020204" pitchFamily="34" charset="0"/>
              </a:rPr>
              <a:t>toho se </a:t>
            </a:r>
            <a:r>
              <a:rPr sz="2400" spc="-5" dirty="0">
                <a:latin typeface="Arial" panose="020B0604020202020204" pitchFamily="34" charset="0"/>
                <a:cs typeface="Arial" panose="020B0604020202020204" pitchFamily="34" charset="0"/>
              </a:rPr>
              <a:t>soustředí </a:t>
            </a:r>
            <a:r>
              <a:rPr sz="2400" spc="-10" dirty="0">
                <a:latin typeface="Arial" panose="020B0604020202020204" pitchFamily="34" charset="0"/>
                <a:cs typeface="Arial" panose="020B0604020202020204" pitchFamily="34" charset="0"/>
              </a:rPr>
              <a:t>na </a:t>
            </a:r>
            <a:r>
              <a:rPr sz="2400" spc="-5" dirty="0">
                <a:latin typeface="Arial" panose="020B0604020202020204" pitchFamily="34" charset="0"/>
                <a:cs typeface="Arial" panose="020B0604020202020204" pitchFamily="34" charset="0"/>
              </a:rPr>
              <a:t>navázání kontaktu </a:t>
            </a:r>
            <a:r>
              <a:rPr sz="2400" dirty="0">
                <a:latin typeface="Arial" panose="020B0604020202020204" pitchFamily="34" charset="0"/>
                <a:cs typeface="Arial" panose="020B0604020202020204" pitchFamily="34" charset="0"/>
              </a:rPr>
              <a:t>se svou obětí a  </a:t>
            </a:r>
            <a:r>
              <a:rPr sz="2400" spc="-5" dirty="0">
                <a:latin typeface="Arial" panose="020B0604020202020204" pitchFamily="34" charset="0"/>
                <a:cs typeface="Arial" panose="020B0604020202020204" pitchFamily="34" charset="0"/>
              </a:rPr>
              <a:t>získání </a:t>
            </a:r>
            <a:r>
              <a:rPr sz="2400" spc="-10" dirty="0">
                <a:latin typeface="Arial" panose="020B0604020202020204" pitchFamily="34" charset="0"/>
                <a:cs typeface="Arial" panose="020B0604020202020204" pitchFamily="34" charset="0"/>
              </a:rPr>
              <a:t>si </a:t>
            </a:r>
            <a:r>
              <a:rPr sz="2400" spc="-5" dirty="0">
                <a:latin typeface="Arial" panose="020B0604020202020204" pitchFamily="34" charset="0"/>
                <a:cs typeface="Arial" panose="020B0604020202020204" pitchFamily="34" charset="0"/>
              </a:rPr>
              <a:t>ji </a:t>
            </a:r>
            <a:r>
              <a:rPr sz="2400" dirty="0">
                <a:latin typeface="Arial" panose="020B0604020202020204" pitchFamily="34" charset="0"/>
                <a:cs typeface="Arial" panose="020B0604020202020204" pitchFamily="34" charset="0"/>
              </a:rPr>
              <a:t>na svoji stranu, </a:t>
            </a:r>
            <a:r>
              <a:rPr sz="2400" spc="-10" dirty="0">
                <a:latin typeface="Arial" panose="020B0604020202020204" pitchFamily="34" charset="0"/>
                <a:cs typeface="Arial" panose="020B0604020202020204" pitchFamily="34" charset="0"/>
              </a:rPr>
              <a:t>čímž </a:t>
            </a:r>
            <a:r>
              <a:rPr sz="2400" dirty="0">
                <a:latin typeface="Arial" panose="020B0604020202020204" pitchFamily="34" charset="0"/>
                <a:cs typeface="Arial" panose="020B0604020202020204" pitchFamily="34" charset="0"/>
              </a:rPr>
              <a:t>by </a:t>
            </a:r>
            <a:r>
              <a:rPr sz="2400" spc="-5" dirty="0">
                <a:latin typeface="Arial" panose="020B0604020202020204" pitchFamily="34" charset="0"/>
                <a:cs typeface="Arial" panose="020B0604020202020204" pitchFamily="34" charset="0"/>
              </a:rPr>
              <a:t>se </a:t>
            </a:r>
            <a:r>
              <a:rPr sz="2400" spc="-10" dirty="0">
                <a:latin typeface="Arial" panose="020B0604020202020204" pitchFamily="34" charset="0"/>
                <a:cs typeface="Arial" panose="020B0604020202020204" pitchFamily="34" charset="0"/>
              </a:rPr>
              <a:t>mu </a:t>
            </a:r>
            <a:r>
              <a:rPr sz="2400" spc="-5" dirty="0">
                <a:latin typeface="Arial" panose="020B0604020202020204" pitchFamily="34" charset="0"/>
                <a:cs typeface="Arial" panose="020B0604020202020204" pitchFamily="34" charset="0"/>
              </a:rPr>
              <a:t>mohlo podařit  </a:t>
            </a:r>
            <a:r>
              <a:rPr sz="2400" dirty="0">
                <a:latin typeface="Arial" panose="020B0604020202020204" pitchFamily="34" charset="0"/>
                <a:cs typeface="Arial" panose="020B0604020202020204" pitchFamily="34" charset="0"/>
              </a:rPr>
              <a:t>zjistit některé citlivé údaje</a:t>
            </a:r>
            <a:r>
              <a:rPr sz="2400" spc="-12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uživatele.</a:t>
            </a:r>
          </a:p>
        </p:txBody>
      </p:sp>
      <p:sp>
        <p:nvSpPr>
          <p:cNvPr id="7" name="object 18"/>
          <p:cNvSpPr txBox="1">
            <a:spLocks/>
          </p:cNvSpPr>
          <p:nvPr/>
        </p:nvSpPr>
        <p:spPr>
          <a:xfrm>
            <a:off x="707542" y="1100150"/>
            <a:ext cx="2738111" cy="528955"/>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a:lstStyle>
          <a:p>
            <a:pPr marL="12700">
              <a:lnSpc>
                <a:spcPct val="100000"/>
              </a:lnSpc>
              <a:spcBef>
                <a:spcPts val="100"/>
              </a:spcBef>
            </a:pPr>
            <a:r>
              <a:rPr lang="cs-CZ" sz="3300" dirty="0" smtClean="0"/>
              <a:t>Sociotechnik</a:t>
            </a:r>
            <a:endParaRPr lang="cs-CZ" sz="3300" dirty="0"/>
          </a:p>
        </p:txBody>
      </p:sp>
    </p:spTree>
    <p:extLst>
      <p:ext uri="{BB962C8B-B14F-4D97-AF65-F5344CB8AC3E}">
        <p14:creationId xmlns:p14="http://schemas.microsoft.com/office/powerpoint/2010/main" val="1257977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521141" y="1290385"/>
            <a:ext cx="7734300" cy="3647152"/>
          </a:xfrm>
          <a:prstGeom prst="rect">
            <a:avLst/>
          </a:prstGeom>
        </p:spPr>
        <p:txBody>
          <a:bodyPr wrap="square">
            <a:spAutoFit/>
          </a:bodyPr>
          <a:lstStyle/>
          <a:p>
            <a:r>
              <a:rPr lang="cs-CZ" sz="2100" b="1" dirty="0">
                <a:solidFill>
                  <a:srgbClr val="222222"/>
                </a:solidFill>
                <a:latin typeface="Arial" panose="020B0604020202020204" pitchFamily="34" charset="0"/>
                <a:cs typeface="Arial" panose="020B0604020202020204" pitchFamily="34" charset="0"/>
              </a:rPr>
              <a:t>Možné směry OSINT</a:t>
            </a:r>
          </a:p>
          <a:p>
            <a:endParaRPr lang="cs-CZ" sz="2100" dirty="0">
              <a:solidFill>
                <a:srgbClr val="222222"/>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Zjišťování informací o konkurenčním subjektu a jeho vazby </a:t>
            </a:r>
            <a:r>
              <a:rPr lang="cs-CZ" sz="2100" dirty="0" smtClean="0">
                <a:solidFill>
                  <a:srgbClr val="222222"/>
                </a:solidFill>
                <a:latin typeface="Arial" panose="020B0604020202020204" pitchFamily="34" charset="0"/>
                <a:cs typeface="Arial" panose="020B0604020202020204" pitchFamily="34" charset="0"/>
              </a:rPr>
              <a:t/>
            </a:r>
            <a:br>
              <a:rPr lang="cs-CZ" sz="2100" dirty="0" smtClean="0">
                <a:solidFill>
                  <a:srgbClr val="222222"/>
                </a:solidFill>
                <a:latin typeface="Arial" panose="020B0604020202020204" pitchFamily="34" charset="0"/>
                <a:cs typeface="Arial" panose="020B0604020202020204" pitchFamily="34" charset="0"/>
              </a:rPr>
            </a:br>
            <a:r>
              <a:rPr lang="cs-CZ" sz="2100" dirty="0" smtClean="0">
                <a:solidFill>
                  <a:srgbClr val="222222"/>
                </a:solidFill>
                <a:latin typeface="Arial" panose="020B0604020202020204" pitchFamily="34" charset="0"/>
                <a:cs typeface="Arial" panose="020B0604020202020204" pitchFamily="34" charset="0"/>
              </a:rPr>
              <a:t>v </a:t>
            </a:r>
            <a:r>
              <a:rPr lang="cs-CZ" sz="2100" dirty="0">
                <a:solidFill>
                  <a:srgbClr val="222222"/>
                </a:solidFill>
                <a:latin typeface="Arial" panose="020B0604020202020204" pitchFamily="34" charset="0"/>
                <a:cs typeface="Arial" panose="020B0604020202020204" pitchFamily="34" charset="0"/>
              </a:rPr>
              <a:t>rámci tržního prostředí.</a:t>
            </a:r>
          </a:p>
          <a:p>
            <a:pPr marL="342900" indent="-342900" algn="just">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Hledání záznamů o událostech, osobách, subjektech </a:t>
            </a:r>
            <a:r>
              <a:rPr lang="cs-CZ" sz="2100" dirty="0" smtClean="0">
                <a:solidFill>
                  <a:srgbClr val="222222"/>
                </a:solidFill>
                <a:latin typeface="Arial" panose="020B0604020202020204" pitchFamily="34" charset="0"/>
                <a:cs typeface="Arial" panose="020B0604020202020204" pitchFamily="34" charset="0"/>
              </a:rPr>
              <a:t/>
            </a:r>
            <a:br>
              <a:rPr lang="cs-CZ" sz="2100" dirty="0" smtClean="0">
                <a:solidFill>
                  <a:srgbClr val="222222"/>
                </a:solidFill>
                <a:latin typeface="Arial" panose="020B0604020202020204" pitchFamily="34" charset="0"/>
                <a:cs typeface="Arial" panose="020B0604020202020204" pitchFamily="34" charset="0"/>
              </a:rPr>
            </a:br>
            <a:r>
              <a:rPr lang="cs-CZ" sz="2100" dirty="0" smtClean="0">
                <a:solidFill>
                  <a:srgbClr val="222222"/>
                </a:solidFill>
                <a:latin typeface="Arial" panose="020B0604020202020204" pitchFamily="34" charset="0"/>
                <a:cs typeface="Arial" panose="020B0604020202020204" pitchFamily="34" charset="0"/>
              </a:rPr>
              <a:t>a </a:t>
            </a:r>
            <a:r>
              <a:rPr lang="cs-CZ" sz="2100" dirty="0">
                <a:solidFill>
                  <a:srgbClr val="222222"/>
                </a:solidFill>
                <a:latin typeface="Arial" panose="020B0604020202020204" pitchFamily="34" charset="0"/>
                <a:cs typeface="Arial" panose="020B0604020202020204" pitchFamily="34" charset="0"/>
              </a:rPr>
              <a:t>vzájemných vztazích.</a:t>
            </a:r>
          </a:p>
          <a:p>
            <a:pPr marL="342900" indent="-342900" algn="just">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Zjišťování digitálních stop definované entity.</a:t>
            </a:r>
          </a:p>
          <a:p>
            <a:pPr marL="342900" indent="-342900" algn="just">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Příprava podkladů k primárnímu výzkumu v terénu.</a:t>
            </a:r>
          </a:p>
        </p:txBody>
      </p:sp>
    </p:spTree>
    <p:extLst>
      <p:ext uri="{BB962C8B-B14F-4D97-AF65-F5344CB8AC3E}">
        <p14:creationId xmlns:p14="http://schemas.microsoft.com/office/powerpoint/2010/main" val="823410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91769" y="510518"/>
            <a:ext cx="7734300" cy="5849422"/>
          </a:xfrm>
          <a:prstGeom prst="rect">
            <a:avLst/>
          </a:prstGeom>
        </p:spPr>
        <p:txBody>
          <a:bodyPr wrap="square">
            <a:spAutoFit/>
          </a:bodyPr>
          <a:lstStyle/>
          <a:p>
            <a:pPr>
              <a:lnSpc>
                <a:spcPct val="150000"/>
              </a:lnSpc>
            </a:pPr>
            <a:r>
              <a:rPr lang="cs-CZ" sz="2100" b="1" dirty="0">
                <a:solidFill>
                  <a:srgbClr val="222222"/>
                </a:solidFill>
                <a:latin typeface="Arial" panose="020B0604020202020204" pitchFamily="34" charset="0"/>
                <a:cs typeface="Arial" panose="020B0604020202020204" pitchFamily="34" charset="0"/>
              </a:rPr>
              <a:t>Druhy otevřených zdrojů:</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televizní vysílání</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rozhlasové vysílání</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knihy a časopisy</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denní tisk</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tiskové agentury</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internet</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nosiče informací typu CD, DVD, video nebo audio záznamy</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výzkumné a technické zprávy</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proslovy</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průzkumy trhu</a:t>
            </a:r>
          </a:p>
          <a:p>
            <a:pPr marL="342900" indent="-342900">
              <a:lnSpc>
                <a:spcPct val="150000"/>
              </a:lnSpc>
              <a:buFont typeface="Arial" panose="020B0604020202020204" pitchFamily="34" charset="0"/>
              <a:buChar char="•"/>
            </a:pPr>
            <a:r>
              <a:rPr lang="cs-CZ" sz="2100" dirty="0">
                <a:solidFill>
                  <a:srgbClr val="222222"/>
                </a:solidFill>
                <a:latin typeface="Arial" panose="020B0604020202020204" pitchFamily="34" charset="0"/>
                <a:cs typeface="Arial" panose="020B0604020202020204" pitchFamily="34" charset="0"/>
              </a:rPr>
              <a:t>veřejné diskuze</a:t>
            </a:r>
          </a:p>
        </p:txBody>
      </p:sp>
    </p:spTree>
    <p:extLst>
      <p:ext uri="{BB962C8B-B14F-4D97-AF65-F5344CB8AC3E}">
        <p14:creationId xmlns:p14="http://schemas.microsoft.com/office/powerpoint/2010/main" val="22470202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Obsah obrázku interiér, lednička&#10;&#10;Popis vygenerován s vysokou mírou spolehlivosti">
            <a:extLst>
              <a:ext uri="{FF2B5EF4-FFF2-40B4-BE49-F238E27FC236}">
                <a16:creationId xmlns:a16="http://schemas.microsoft.com/office/drawing/2014/main" xmlns="" id="{00000000-0000-0000-0000-000000000000}"/>
              </a:ext>
            </a:extLst>
          </p:cNvPr>
          <p:cNvPicPr>
            <a:picLocks noChangeAspect="1"/>
          </p:cNvPicPr>
          <p:nvPr/>
        </p:nvPicPr>
        <p:blipFill>
          <a:blip r:embed="rId2"/>
          <a:stretch>
            <a:fillRect/>
          </a:stretch>
        </p:blipFill>
        <p:spPr>
          <a:xfrm>
            <a:off x="2826326" y="3109691"/>
            <a:ext cx="3717344" cy="2788010"/>
          </a:xfrm>
          <a:prstGeom prst="rect">
            <a:avLst/>
          </a:prstGeom>
          <a:noFill/>
          <a:ln>
            <a:noFill/>
          </a:ln>
        </p:spPr>
      </p:pic>
      <p:sp>
        <p:nvSpPr>
          <p:cNvPr id="3" name="Obdélník 2"/>
          <p:cNvSpPr/>
          <p:nvPr/>
        </p:nvSpPr>
        <p:spPr>
          <a:xfrm>
            <a:off x="501357" y="536673"/>
            <a:ext cx="8367281" cy="2413481"/>
          </a:xfrm>
          <a:prstGeom prst="rect">
            <a:avLst/>
          </a:prstGeom>
          <a:noFill/>
          <a:ln>
            <a:noFill/>
            <a:prstDash val="solid"/>
          </a:ln>
        </p:spPr>
        <p:txBody>
          <a:bodyPr vert="horz" wrap="square" lIns="68580" tIns="34290" rIns="68580" bIns="34290" anchor="t" anchorCtr="1" compatLnSpc="1">
            <a:spAutoFit/>
          </a:bodyPr>
          <a:lstStyle/>
          <a:p>
            <a:pPr algn="ctr" defTabSz="685800">
              <a:spcAft>
                <a:spcPts val="450"/>
              </a:spcAft>
              <a:defRPr sz="1800" b="0" i="0" u="none" strike="noStrike" kern="0" cap="none" spc="0" baseline="0">
                <a:solidFill>
                  <a:srgbClr val="000000"/>
                </a:solidFill>
                <a:uFillTx/>
              </a:defRPr>
            </a:pPr>
            <a:r>
              <a:rPr lang="cs-CZ" sz="2400" dirty="0">
                <a:solidFill>
                  <a:srgbClr val="000000"/>
                </a:solidFill>
                <a:latin typeface="Arial" panose="020B0604020202020204" pitchFamily="34" charset="0"/>
                <a:cs typeface="Arial" panose="020B0604020202020204" pitchFamily="34" charset="0"/>
              </a:rPr>
              <a:t>Svět stále není připraven na kybernetické útoky proti kritické infrastruktuře. </a:t>
            </a:r>
          </a:p>
          <a:p>
            <a:pPr algn="ctr" defTabSz="685800">
              <a:spcAft>
                <a:spcPts val="450"/>
              </a:spcAft>
              <a:defRPr sz="1800" b="0" i="0" u="none" strike="noStrike" kern="0" cap="none" spc="0" baseline="0">
                <a:solidFill>
                  <a:srgbClr val="000000"/>
                </a:solidFill>
                <a:uFillTx/>
              </a:defRPr>
            </a:pPr>
            <a:r>
              <a:rPr lang="cs-CZ" sz="2400" dirty="0">
                <a:solidFill>
                  <a:srgbClr val="000000"/>
                </a:solidFill>
                <a:latin typeface="Arial" panose="020B0604020202020204" pitchFamily="34" charset="0"/>
                <a:cs typeface="Arial" panose="020B0604020202020204" pitchFamily="34" charset="0"/>
              </a:rPr>
              <a:t>Vlády nejsou připraveny, vymáhání práva není připraveno, zařízení nejsou připravena a lidé, kteří je navrhují, staví a provozují, jsou často nejméně připraveni. </a:t>
            </a:r>
          </a:p>
          <a:p>
            <a:pPr algn="ctr" defTabSz="685800">
              <a:spcAft>
                <a:spcPts val="450"/>
              </a:spcAft>
              <a:defRPr sz="1800" b="0" i="0" u="none" strike="noStrike" kern="0" cap="none" spc="0" baseline="0">
                <a:solidFill>
                  <a:srgbClr val="000000"/>
                </a:solidFill>
                <a:uFillTx/>
              </a:defRPr>
            </a:pPr>
            <a:r>
              <a:rPr lang="cs-CZ" sz="2400" dirty="0">
                <a:solidFill>
                  <a:srgbClr val="000000"/>
                </a:solidFill>
                <a:latin typeface="Arial" panose="020B0604020202020204" pitchFamily="34" charset="0"/>
                <a:cs typeface="Arial" panose="020B0604020202020204" pitchFamily="34" charset="0"/>
              </a:rPr>
              <a:t>Bohužel, zločinci připraveni jsou!!!!</a:t>
            </a:r>
          </a:p>
        </p:txBody>
      </p:sp>
    </p:spTree>
    <p:extLst>
      <p:ext uri="{BB962C8B-B14F-4D97-AF65-F5344CB8AC3E}">
        <p14:creationId xmlns:p14="http://schemas.microsoft.com/office/powerpoint/2010/main" val="270527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36727" y="2497973"/>
            <a:ext cx="8270545" cy="1478418"/>
          </a:xfrm>
          <a:prstGeom prst="rect">
            <a:avLst/>
          </a:prstGeom>
        </p:spPr>
        <p:txBody>
          <a:bodyPr wrap="square">
            <a:spAutoFit/>
          </a:bodyPr>
          <a:lstStyle/>
          <a:p>
            <a:pPr algn="ctr">
              <a:lnSpc>
                <a:spcPct val="150000"/>
              </a:lnSpc>
            </a:pPr>
            <a:r>
              <a:rPr lang="cs-CZ" sz="3200" b="1" dirty="0">
                <a:solidFill>
                  <a:srgbClr val="FF0000"/>
                </a:solidFill>
                <a:latin typeface="Arial" panose="020B0604020202020204" pitchFamily="34" charset="0"/>
                <a:cs typeface="Arial" panose="020B0604020202020204" pitchFamily="34" charset="0"/>
              </a:rPr>
              <a:t>Smazání digitálních stop v dnešní době </a:t>
            </a:r>
            <a:r>
              <a:rPr lang="cs-CZ" sz="3200" b="1" dirty="0" smtClean="0">
                <a:solidFill>
                  <a:srgbClr val="FF0000"/>
                </a:solidFill>
                <a:latin typeface="Arial" panose="020B0604020202020204" pitchFamily="34" charset="0"/>
                <a:cs typeface="Arial" panose="020B0604020202020204" pitchFamily="34" charset="0"/>
              </a:rPr>
              <a:t/>
            </a:r>
            <a:br>
              <a:rPr lang="cs-CZ" sz="3200" b="1" dirty="0" smtClean="0">
                <a:solidFill>
                  <a:srgbClr val="FF0000"/>
                </a:solidFill>
                <a:latin typeface="Arial" panose="020B0604020202020204" pitchFamily="34" charset="0"/>
                <a:cs typeface="Arial" panose="020B0604020202020204" pitchFamily="34" charset="0"/>
              </a:rPr>
            </a:br>
            <a:r>
              <a:rPr lang="cs-CZ" sz="3200" b="1" dirty="0" smtClean="0">
                <a:solidFill>
                  <a:srgbClr val="FF0000"/>
                </a:solidFill>
                <a:latin typeface="Arial" panose="020B0604020202020204" pitchFamily="34" charset="0"/>
                <a:cs typeface="Arial" panose="020B0604020202020204" pitchFamily="34" charset="0"/>
              </a:rPr>
              <a:t>je </a:t>
            </a:r>
            <a:r>
              <a:rPr lang="cs-CZ" sz="3200" b="1" dirty="0">
                <a:solidFill>
                  <a:srgbClr val="FF0000"/>
                </a:solidFill>
                <a:latin typeface="Arial" panose="020B0604020202020204" pitchFamily="34" charset="0"/>
                <a:cs typeface="Arial" panose="020B0604020202020204" pitchFamily="34" charset="0"/>
              </a:rPr>
              <a:t>prakticky nemožné. </a:t>
            </a:r>
          </a:p>
        </p:txBody>
      </p:sp>
      <p:sp>
        <p:nvSpPr>
          <p:cNvPr id="5" name="Nadpis 1"/>
          <p:cNvSpPr txBox="1">
            <a:spLocks/>
          </p:cNvSpPr>
          <p:nvPr/>
        </p:nvSpPr>
        <p:spPr>
          <a:xfrm>
            <a:off x="1614488" y="1028735"/>
            <a:ext cx="5915025" cy="59243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3600" b="1" dirty="0">
                <a:solidFill>
                  <a:srgbClr val="FF0000"/>
                </a:solidFill>
              </a:rPr>
              <a:t>Závěr</a:t>
            </a:r>
          </a:p>
        </p:txBody>
      </p:sp>
    </p:spTree>
    <p:extLst>
      <p:ext uri="{BB962C8B-B14F-4D97-AF65-F5344CB8AC3E}">
        <p14:creationId xmlns:p14="http://schemas.microsoft.com/office/powerpoint/2010/main" val="3541020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811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7"/>
          <p:cNvSpPr txBox="1">
            <a:spLocks noGrp="1"/>
          </p:cNvSpPr>
          <p:nvPr>
            <p:ph type="title"/>
          </p:nvPr>
        </p:nvSpPr>
        <p:spPr>
          <a:xfrm>
            <a:off x="630378" y="469348"/>
            <a:ext cx="2319655" cy="636905"/>
          </a:xfrm>
          <a:prstGeom prst="rect">
            <a:avLst/>
          </a:prstGeom>
        </p:spPr>
        <p:txBody>
          <a:bodyPr vert="horz" wrap="square" lIns="0" tIns="13970" rIns="0" bIns="0" rtlCol="0">
            <a:spAutoFit/>
          </a:bodyPr>
          <a:lstStyle/>
          <a:p>
            <a:pPr marL="12700">
              <a:lnSpc>
                <a:spcPct val="100000"/>
              </a:lnSpc>
              <a:spcBef>
                <a:spcPts val="110"/>
              </a:spcBef>
            </a:pPr>
            <a:r>
              <a:rPr sz="4000" b="0" dirty="0">
                <a:latin typeface="Arial"/>
                <a:cs typeface="Arial"/>
              </a:rPr>
              <a:t>Literatura:</a:t>
            </a:r>
            <a:endParaRPr sz="4000" dirty="0">
              <a:latin typeface="Arial"/>
              <a:cs typeface="Arial"/>
            </a:endParaRPr>
          </a:p>
        </p:txBody>
      </p:sp>
      <p:sp>
        <p:nvSpPr>
          <p:cNvPr id="4" name="object 18"/>
          <p:cNvSpPr txBox="1"/>
          <p:nvPr/>
        </p:nvSpPr>
        <p:spPr>
          <a:xfrm>
            <a:off x="630378" y="1464387"/>
            <a:ext cx="7658734" cy="4403770"/>
          </a:xfrm>
          <a:prstGeom prst="rect">
            <a:avLst/>
          </a:prstGeom>
        </p:spPr>
        <p:txBody>
          <a:bodyPr vert="horz" wrap="square" lIns="0" tIns="12700" rIns="0" bIns="0" rtlCol="0">
            <a:spAutoFit/>
          </a:bodyPr>
          <a:lstStyle/>
          <a:p>
            <a:pPr marL="241300" marR="5080" indent="-229235">
              <a:lnSpc>
                <a:spcPct val="100000"/>
              </a:lnSpc>
              <a:spcBef>
                <a:spcPts val="100"/>
              </a:spcBef>
              <a:buChar char="•"/>
              <a:tabLst>
                <a:tab pos="241300" algn="l"/>
                <a:tab pos="241935" algn="l"/>
              </a:tabLst>
            </a:pPr>
            <a:r>
              <a:rPr lang="cs-CZ" spc="-10" dirty="0">
                <a:latin typeface="Arial"/>
                <a:cs typeface="Arial"/>
              </a:rPr>
              <a:t>HROMADA, </a:t>
            </a:r>
            <a:r>
              <a:rPr lang="cs-CZ" spc="-5" dirty="0">
                <a:latin typeface="Arial"/>
                <a:cs typeface="Arial"/>
              </a:rPr>
              <a:t>Martin; HRŮZA, </a:t>
            </a:r>
            <a:r>
              <a:rPr lang="cs-CZ" dirty="0">
                <a:latin typeface="Arial"/>
                <a:cs typeface="Arial"/>
              </a:rPr>
              <a:t>Petr; </a:t>
            </a:r>
            <a:r>
              <a:rPr lang="cs-CZ" spc="-5" dirty="0">
                <a:latin typeface="Arial"/>
                <a:cs typeface="Arial"/>
              </a:rPr>
              <a:t>KADERKA, </a:t>
            </a:r>
            <a:r>
              <a:rPr lang="cs-CZ" dirty="0">
                <a:latin typeface="Arial"/>
                <a:cs typeface="Arial"/>
              </a:rPr>
              <a:t>Josef; </a:t>
            </a:r>
            <a:r>
              <a:rPr lang="cs-CZ" spc="-5" dirty="0">
                <a:latin typeface="Arial"/>
                <a:cs typeface="Arial"/>
              </a:rPr>
              <a:t>LUŇÁČEK, </a:t>
            </a:r>
            <a:r>
              <a:rPr lang="cs-CZ" dirty="0">
                <a:latin typeface="Arial"/>
                <a:cs typeface="Arial"/>
              </a:rPr>
              <a:t>Oldřich;  </a:t>
            </a:r>
            <a:r>
              <a:rPr lang="cs-CZ" spc="-5" dirty="0">
                <a:latin typeface="Arial"/>
                <a:cs typeface="Arial"/>
              </a:rPr>
              <a:t>NEČAS, Miroslav; PTÁČEK, </a:t>
            </a:r>
            <a:r>
              <a:rPr lang="cs-CZ" dirty="0">
                <a:latin typeface="Arial"/>
                <a:cs typeface="Arial"/>
              </a:rPr>
              <a:t>Bohumil; </a:t>
            </a:r>
            <a:r>
              <a:rPr lang="cs-CZ" spc="-5" dirty="0">
                <a:latin typeface="Arial"/>
                <a:cs typeface="Arial"/>
              </a:rPr>
              <a:t>SKORUŠA, </a:t>
            </a:r>
            <a:r>
              <a:rPr lang="cs-CZ" dirty="0">
                <a:latin typeface="Arial"/>
                <a:cs typeface="Arial"/>
              </a:rPr>
              <a:t>Leopold; SLOŽIL,  Richard. </a:t>
            </a:r>
            <a:r>
              <a:rPr lang="cs-CZ" i="1" dirty="0">
                <a:latin typeface="Arial"/>
                <a:cs typeface="Arial"/>
              </a:rPr>
              <a:t>Kybernetická </a:t>
            </a:r>
            <a:r>
              <a:rPr lang="cs-CZ" i="1" spc="-5" dirty="0">
                <a:latin typeface="Arial"/>
                <a:cs typeface="Arial"/>
              </a:rPr>
              <a:t>bezpečnost: </a:t>
            </a:r>
            <a:r>
              <a:rPr lang="cs-CZ" i="1" dirty="0">
                <a:latin typeface="Arial"/>
                <a:cs typeface="Arial"/>
              </a:rPr>
              <a:t>teorie a praxe. </a:t>
            </a:r>
            <a:r>
              <a:rPr lang="cs-CZ" dirty="0">
                <a:latin typeface="Arial"/>
                <a:cs typeface="Arial"/>
              </a:rPr>
              <a:t>Praha: </a:t>
            </a:r>
            <a:r>
              <a:rPr lang="cs-CZ" spc="-5" dirty="0">
                <a:latin typeface="Arial"/>
                <a:cs typeface="Arial"/>
              </a:rPr>
              <a:t>Powerprint  </a:t>
            </a:r>
            <a:r>
              <a:rPr lang="cs-CZ" spc="-15" dirty="0">
                <a:latin typeface="Arial"/>
                <a:cs typeface="Arial"/>
              </a:rPr>
              <a:t>s.r.o., </a:t>
            </a:r>
            <a:r>
              <a:rPr lang="cs-CZ" dirty="0">
                <a:latin typeface="Arial"/>
                <a:cs typeface="Arial"/>
              </a:rPr>
              <a:t>2015, 250 s. ISBN</a:t>
            </a:r>
            <a:r>
              <a:rPr lang="cs-CZ" spc="-125" dirty="0">
                <a:latin typeface="Arial"/>
                <a:cs typeface="Arial"/>
              </a:rPr>
              <a:t> </a:t>
            </a:r>
            <a:r>
              <a:rPr lang="cs-CZ" dirty="0">
                <a:latin typeface="Arial"/>
                <a:cs typeface="Arial"/>
              </a:rPr>
              <a:t>978-80-87994-72-6.</a:t>
            </a:r>
          </a:p>
          <a:p>
            <a:pPr marL="241300" marR="177165" indent="-229235">
              <a:lnSpc>
                <a:spcPct val="100000"/>
              </a:lnSpc>
              <a:spcBef>
                <a:spcPts val="1015"/>
              </a:spcBef>
              <a:buChar char="•"/>
              <a:tabLst>
                <a:tab pos="241300" algn="l"/>
                <a:tab pos="241935" algn="l"/>
              </a:tabLst>
            </a:pPr>
            <a:r>
              <a:rPr lang="cs-CZ" spc="-5" dirty="0">
                <a:latin typeface="Arial"/>
                <a:cs typeface="Arial"/>
              </a:rPr>
              <a:t>HRŮZA, </a:t>
            </a:r>
            <a:r>
              <a:rPr lang="cs-CZ" dirty="0">
                <a:latin typeface="Arial"/>
                <a:cs typeface="Arial"/>
              </a:rPr>
              <a:t>Petr; </a:t>
            </a:r>
            <a:r>
              <a:rPr lang="cs-CZ" spc="-30" dirty="0">
                <a:latin typeface="Arial"/>
                <a:cs typeface="Arial"/>
              </a:rPr>
              <a:t>PITAŠ, </a:t>
            </a:r>
            <a:r>
              <a:rPr lang="cs-CZ" dirty="0">
                <a:latin typeface="Arial"/>
                <a:cs typeface="Arial"/>
              </a:rPr>
              <a:t>Jaromír; </a:t>
            </a:r>
            <a:r>
              <a:rPr lang="cs-CZ" spc="-5" dirty="0">
                <a:latin typeface="Arial"/>
                <a:cs typeface="Arial"/>
              </a:rPr>
              <a:t>ŠANDA, </a:t>
            </a:r>
            <a:r>
              <a:rPr lang="cs-CZ" dirty="0">
                <a:latin typeface="Arial"/>
                <a:cs typeface="Arial"/>
              </a:rPr>
              <a:t>Jaroslav; </a:t>
            </a:r>
            <a:r>
              <a:rPr lang="cs-CZ" spc="-25" dirty="0">
                <a:latin typeface="Arial"/>
                <a:cs typeface="Arial"/>
              </a:rPr>
              <a:t>BRECHTA, </a:t>
            </a:r>
            <a:r>
              <a:rPr lang="cs-CZ" dirty="0">
                <a:latin typeface="Arial"/>
                <a:cs typeface="Arial"/>
              </a:rPr>
              <a:t>Bohumil.  </a:t>
            </a:r>
            <a:r>
              <a:rPr lang="cs-CZ" i="1" dirty="0">
                <a:latin typeface="Arial"/>
                <a:cs typeface="Arial"/>
              </a:rPr>
              <a:t>Kybernetická </a:t>
            </a:r>
            <a:r>
              <a:rPr lang="cs-CZ" i="1" spc="-5" dirty="0">
                <a:latin typeface="Arial"/>
                <a:cs typeface="Arial"/>
              </a:rPr>
              <a:t>bezpečnost </a:t>
            </a:r>
            <a:r>
              <a:rPr lang="cs-CZ" i="1" dirty="0">
                <a:latin typeface="Arial"/>
                <a:cs typeface="Arial"/>
              </a:rPr>
              <a:t>II. </a:t>
            </a:r>
            <a:r>
              <a:rPr lang="cs-CZ" dirty="0">
                <a:latin typeface="Arial"/>
                <a:cs typeface="Arial"/>
              </a:rPr>
              <a:t>Brno: </a:t>
            </a:r>
            <a:r>
              <a:rPr lang="cs-CZ" spc="-5" dirty="0">
                <a:latin typeface="Arial"/>
                <a:cs typeface="Arial"/>
              </a:rPr>
              <a:t>Univerzita </a:t>
            </a:r>
            <a:r>
              <a:rPr lang="cs-CZ" spc="-25" dirty="0">
                <a:latin typeface="Arial"/>
                <a:cs typeface="Arial"/>
              </a:rPr>
              <a:t>obrany, </a:t>
            </a:r>
            <a:r>
              <a:rPr lang="cs-CZ" dirty="0">
                <a:latin typeface="Arial"/>
                <a:cs typeface="Arial"/>
              </a:rPr>
              <a:t>Brno, 2013, 100 </a:t>
            </a:r>
            <a:r>
              <a:rPr lang="cs-CZ" spc="5" dirty="0">
                <a:latin typeface="Arial"/>
                <a:cs typeface="Arial"/>
              </a:rPr>
              <a:t>s.  </a:t>
            </a:r>
            <a:r>
              <a:rPr lang="cs-CZ" dirty="0">
                <a:latin typeface="Arial"/>
                <a:cs typeface="Arial"/>
              </a:rPr>
              <a:t>ISBN</a:t>
            </a:r>
            <a:r>
              <a:rPr lang="cs-CZ" spc="-5" dirty="0">
                <a:latin typeface="Arial"/>
                <a:cs typeface="Arial"/>
              </a:rPr>
              <a:t> </a:t>
            </a:r>
            <a:r>
              <a:rPr lang="cs-CZ" dirty="0">
                <a:latin typeface="Arial"/>
                <a:cs typeface="Arial"/>
              </a:rPr>
              <a:t>978-80-7231-931-2.</a:t>
            </a:r>
          </a:p>
          <a:p>
            <a:pPr marL="241300" marR="209550" indent="-229235">
              <a:lnSpc>
                <a:spcPct val="100000"/>
              </a:lnSpc>
              <a:spcBef>
                <a:spcPts val="990"/>
              </a:spcBef>
              <a:buChar char="•"/>
              <a:tabLst>
                <a:tab pos="241300" algn="l"/>
                <a:tab pos="241935" algn="l"/>
              </a:tabLst>
            </a:pPr>
            <a:r>
              <a:rPr lang="cs-CZ" spc="-5" dirty="0">
                <a:latin typeface="Arial"/>
                <a:cs typeface="Arial"/>
              </a:rPr>
              <a:t>HRŮZA, </a:t>
            </a:r>
            <a:r>
              <a:rPr lang="cs-CZ" spc="-20" dirty="0">
                <a:latin typeface="Arial"/>
                <a:cs typeface="Arial"/>
              </a:rPr>
              <a:t>Petr. </a:t>
            </a:r>
            <a:r>
              <a:rPr lang="cs-CZ" i="1" dirty="0">
                <a:latin typeface="Arial"/>
                <a:cs typeface="Arial"/>
              </a:rPr>
              <a:t>Kybernetická </a:t>
            </a:r>
            <a:r>
              <a:rPr lang="cs-CZ" i="1" spc="-5" dirty="0">
                <a:latin typeface="Arial"/>
                <a:cs typeface="Arial"/>
              </a:rPr>
              <a:t>bezpečnost. </a:t>
            </a:r>
            <a:r>
              <a:rPr lang="cs-CZ" dirty="0">
                <a:latin typeface="Arial"/>
                <a:cs typeface="Arial"/>
              </a:rPr>
              <a:t>Brno: </a:t>
            </a:r>
            <a:r>
              <a:rPr lang="cs-CZ" spc="-5" dirty="0">
                <a:latin typeface="Arial"/>
                <a:cs typeface="Arial"/>
              </a:rPr>
              <a:t>Univerzita </a:t>
            </a:r>
            <a:r>
              <a:rPr lang="cs-CZ" spc="-25" dirty="0">
                <a:latin typeface="Arial"/>
                <a:cs typeface="Arial"/>
              </a:rPr>
              <a:t>obrany, </a:t>
            </a:r>
            <a:r>
              <a:rPr lang="cs-CZ" dirty="0">
                <a:latin typeface="Arial"/>
                <a:cs typeface="Arial"/>
              </a:rPr>
              <a:t>2012,  90 </a:t>
            </a:r>
            <a:r>
              <a:rPr lang="cs-CZ" spc="5" dirty="0">
                <a:latin typeface="Arial"/>
                <a:cs typeface="Arial"/>
              </a:rPr>
              <a:t>s. </a:t>
            </a:r>
            <a:r>
              <a:rPr lang="cs-CZ" dirty="0">
                <a:latin typeface="Arial"/>
                <a:cs typeface="Arial"/>
              </a:rPr>
              <a:t>ISBN</a:t>
            </a:r>
            <a:r>
              <a:rPr lang="cs-CZ" spc="-45" dirty="0">
                <a:latin typeface="Arial"/>
                <a:cs typeface="Arial"/>
              </a:rPr>
              <a:t> </a:t>
            </a:r>
            <a:r>
              <a:rPr lang="cs-CZ" dirty="0">
                <a:latin typeface="Arial"/>
                <a:cs typeface="Arial"/>
              </a:rPr>
              <a:t>978-80-7231-914-5.</a:t>
            </a:r>
          </a:p>
          <a:p>
            <a:pPr marL="241300" marR="314960" indent="-229235">
              <a:lnSpc>
                <a:spcPct val="100000"/>
              </a:lnSpc>
              <a:spcBef>
                <a:spcPts val="1010"/>
              </a:spcBef>
              <a:buChar char="•"/>
              <a:tabLst>
                <a:tab pos="241300" algn="l"/>
                <a:tab pos="241935" algn="l"/>
              </a:tabLst>
            </a:pPr>
            <a:r>
              <a:rPr lang="cs-CZ" dirty="0">
                <a:latin typeface="Arial"/>
                <a:cs typeface="Arial"/>
              </a:rPr>
              <a:t>JIRÁSEK, </a:t>
            </a:r>
            <a:r>
              <a:rPr lang="cs-CZ" spc="-20" dirty="0">
                <a:latin typeface="Arial"/>
                <a:cs typeface="Arial"/>
              </a:rPr>
              <a:t>Petr, </a:t>
            </a:r>
            <a:r>
              <a:rPr lang="cs-CZ" dirty="0">
                <a:latin typeface="Arial"/>
                <a:cs typeface="Arial"/>
              </a:rPr>
              <a:t>Luděk </a:t>
            </a:r>
            <a:r>
              <a:rPr lang="cs-CZ" spc="-5" dirty="0">
                <a:latin typeface="Arial"/>
                <a:cs typeface="Arial"/>
              </a:rPr>
              <a:t>NOVÁK </a:t>
            </a:r>
            <a:r>
              <a:rPr lang="cs-CZ" dirty="0">
                <a:latin typeface="Arial"/>
                <a:cs typeface="Arial"/>
              </a:rPr>
              <a:t>a </a:t>
            </a:r>
            <a:r>
              <a:rPr lang="cs-CZ" spc="5" dirty="0">
                <a:latin typeface="Arial"/>
                <a:cs typeface="Arial"/>
              </a:rPr>
              <a:t>Josef </a:t>
            </a:r>
            <a:r>
              <a:rPr lang="cs-CZ" spc="-5" dirty="0">
                <a:latin typeface="Arial"/>
                <a:cs typeface="Arial"/>
              </a:rPr>
              <a:t>POŽÁR. </a:t>
            </a:r>
            <a:r>
              <a:rPr lang="cs-CZ" i="1" spc="5" dirty="0">
                <a:latin typeface="Arial"/>
                <a:cs typeface="Arial"/>
              </a:rPr>
              <a:t>Výkladový slovník  </a:t>
            </a:r>
            <a:r>
              <a:rPr lang="cs-CZ" i="1" dirty="0">
                <a:latin typeface="Arial"/>
                <a:cs typeface="Arial"/>
              </a:rPr>
              <a:t>kybernetické bezpečnosti</a:t>
            </a:r>
            <a:r>
              <a:rPr lang="cs-CZ" dirty="0">
                <a:latin typeface="Arial"/>
                <a:cs typeface="Arial"/>
              </a:rPr>
              <a:t>. </a:t>
            </a:r>
            <a:r>
              <a:rPr lang="cs-CZ" spc="-5" dirty="0">
                <a:latin typeface="Arial"/>
                <a:cs typeface="Arial"/>
              </a:rPr>
              <a:t>Třetí </a:t>
            </a:r>
            <a:r>
              <a:rPr lang="cs-CZ" dirty="0">
                <a:latin typeface="Arial"/>
                <a:cs typeface="Arial"/>
              </a:rPr>
              <a:t>aktualizované </a:t>
            </a:r>
            <a:r>
              <a:rPr lang="cs-CZ" spc="-5" dirty="0">
                <a:latin typeface="Arial"/>
                <a:cs typeface="Arial"/>
              </a:rPr>
              <a:t>vydání. </a:t>
            </a:r>
            <a:r>
              <a:rPr lang="cs-CZ" dirty="0">
                <a:latin typeface="Arial"/>
                <a:cs typeface="Arial"/>
              </a:rPr>
              <a:t>Praha: Policejní  akademie </a:t>
            </a:r>
            <a:r>
              <a:rPr lang="cs-CZ" spc="-5" dirty="0">
                <a:latin typeface="Arial"/>
                <a:cs typeface="Arial"/>
              </a:rPr>
              <a:t>ČR </a:t>
            </a:r>
            <a:r>
              <a:rPr lang="cs-CZ" dirty="0">
                <a:latin typeface="Arial"/>
                <a:cs typeface="Arial"/>
              </a:rPr>
              <a:t>v </a:t>
            </a:r>
            <a:r>
              <a:rPr lang="cs-CZ" spc="-5" dirty="0">
                <a:latin typeface="Arial"/>
                <a:cs typeface="Arial"/>
              </a:rPr>
              <a:t>Praze, </a:t>
            </a:r>
            <a:r>
              <a:rPr lang="cs-CZ" dirty="0">
                <a:latin typeface="Arial"/>
                <a:cs typeface="Arial"/>
              </a:rPr>
              <a:t>2015. ISBN</a:t>
            </a:r>
            <a:r>
              <a:rPr lang="cs-CZ" spc="-114" dirty="0">
                <a:latin typeface="Arial"/>
                <a:cs typeface="Arial"/>
              </a:rPr>
              <a:t> </a:t>
            </a:r>
            <a:r>
              <a:rPr lang="cs-CZ" dirty="0">
                <a:latin typeface="Arial"/>
                <a:cs typeface="Arial"/>
              </a:rPr>
              <a:t>978-80-7251-436-6</a:t>
            </a:r>
            <a:r>
              <a:rPr lang="cs-CZ" dirty="0" smtClean="0">
                <a:latin typeface="Arial"/>
                <a:cs typeface="Arial"/>
              </a:rPr>
              <a:t>.</a:t>
            </a:r>
          </a:p>
          <a:p>
            <a:pPr marL="241300" marR="314960" indent="-229235">
              <a:spcBef>
                <a:spcPts val="1010"/>
              </a:spcBef>
              <a:buFontTx/>
              <a:buChar char="•"/>
              <a:tabLst>
                <a:tab pos="241300" algn="l"/>
                <a:tab pos="241935" algn="l"/>
              </a:tabLst>
            </a:pPr>
            <a:r>
              <a:rPr lang="cs-CZ" spc="-15" dirty="0">
                <a:latin typeface="Arial"/>
                <a:cs typeface="Arial"/>
              </a:rPr>
              <a:t>Vydané </a:t>
            </a:r>
            <a:r>
              <a:rPr lang="cs-CZ" dirty="0">
                <a:latin typeface="Arial"/>
                <a:cs typeface="Arial"/>
              </a:rPr>
              <a:t>normy </a:t>
            </a:r>
            <a:r>
              <a:rPr lang="cs-CZ" spc="-5" dirty="0">
                <a:latin typeface="Arial"/>
                <a:cs typeface="Arial"/>
              </a:rPr>
              <a:t>ISO/ČSN </a:t>
            </a:r>
            <a:r>
              <a:rPr lang="cs-CZ" dirty="0">
                <a:latin typeface="Arial"/>
                <a:cs typeface="Arial"/>
              </a:rPr>
              <a:t>řady 27000 a platné zákony a vyhlášky z</a:t>
            </a:r>
            <a:r>
              <a:rPr lang="cs-CZ" spc="-70" dirty="0">
                <a:latin typeface="Arial"/>
                <a:cs typeface="Arial"/>
              </a:rPr>
              <a:t> </a:t>
            </a:r>
            <a:r>
              <a:rPr lang="cs-CZ" dirty="0">
                <a:latin typeface="Arial"/>
                <a:cs typeface="Arial"/>
              </a:rPr>
              <a:t>oblasti  kybernetické</a:t>
            </a:r>
            <a:r>
              <a:rPr lang="cs-CZ" spc="-55" dirty="0">
                <a:latin typeface="Arial"/>
                <a:cs typeface="Arial"/>
              </a:rPr>
              <a:t> </a:t>
            </a:r>
            <a:r>
              <a:rPr lang="cs-CZ" dirty="0">
                <a:latin typeface="Arial"/>
                <a:cs typeface="Arial"/>
              </a:rPr>
              <a:t>bezpečnosti</a:t>
            </a:r>
            <a:r>
              <a:rPr lang="cs-CZ" dirty="0" smtClean="0">
                <a:latin typeface="Arial"/>
                <a:cs typeface="Arial"/>
              </a:rPr>
              <a:t>.</a:t>
            </a:r>
            <a:endParaRPr lang="cs-CZ" dirty="0">
              <a:latin typeface="Arial"/>
              <a:cs typeface="Arial"/>
            </a:endParaRPr>
          </a:p>
        </p:txBody>
      </p:sp>
    </p:spTree>
    <p:extLst>
      <p:ext uri="{BB962C8B-B14F-4D97-AF65-F5344CB8AC3E}">
        <p14:creationId xmlns:p14="http://schemas.microsoft.com/office/powerpoint/2010/main" val="2929019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2"/>
          <p:cNvSpPr txBox="1">
            <a:spLocks/>
          </p:cNvSpPr>
          <p:nvPr/>
        </p:nvSpPr>
        <p:spPr>
          <a:xfrm>
            <a:off x="707542" y="937641"/>
            <a:ext cx="3553460" cy="566181"/>
          </a:xfrm>
          <a:prstGeom prst="rect">
            <a:avLst/>
          </a:prstGeom>
        </p:spPr>
        <p:txBody>
          <a:bodyPr vert="horz" wrap="square" lIns="0" tIns="12065" rIns="0" bIns="0" rtlCol="0">
            <a:spAutoFit/>
          </a:bodyPr>
          <a:lst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a:lstStyle>
          <a:p>
            <a:pPr marL="12700">
              <a:lnSpc>
                <a:spcPct val="100000"/>
              </a:lnSpc>
              <a:spcBef>
                <a:spcPts val="95"/>
              </a:spcBef>
            </a:pPr>
            <a:r>
              <a:rPr lang="cs-CZ" spc="-35" dirty="0" smtClean="0"/>
              <a:t>ÚVOD</a:t>
            </a:r>
            <a:endParaRPr lang="cs-CZ" spc="-5" dirty="0"/>
          </a:p>
        </p:txBody>
      </p:sp>
      <p:sp>
        <p:nvSpPr>
          <p:cNvPr id="9" name="object 18"/>
          <p:cNvSpPr txBox="1"/>
          <p:nvPr/>
        </p:nvSpPr>
        <p:spPr>
          <a:xfrm>
            <a:off x="727963" y="1948053"/>
            <a:ext cx="1853564" cy="391160"/>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2400" spc="-5" dirty="0">
                <a:latin typeface="Times New Roman"/>
                <a:cs typeface="Times New Roman"/>
              </a:rPr>
              <a:t>Dle	profesora</a:t>
            </a:r>
            <a:endParaRPr sz="2400" dirty="0">
              <a:latin typeface="Times New Roman"/>
              <a:cs typeface="Times New Roman"/>
            </a:endParaRPr>
          </a:p>
        </p:txBody>
      </p:sp>
      <p:sp>
        <p:nvSpPr>
          <p:cNvPr id="10" name="object 19"/>
          <p:cNvSpPr txBox="1"/>
          <p:nvPr/>
        </p:nvSpPr>
        <p:spPr>
          <a:xfrm>
            <a:off x="2794761" y="1948053"/>
            <a:ext cx="5271135" cy="391160"/>
          </a:xfrm>
          <a:prstGeom prst="rect">
            <a:avLst/>
          </a:prstGeom>
        </p:spPr>
        <p:txBody>
          <a:bodyPr vert="horz" wrap="square" lIns="0" tIns="12700" rIns="0" bIns="0" rtlCol="0">
            <a:spAutoFit/>
          </a:bodyPr>
          <a:lstStyle/>
          <a:p>
            <a:pPr marL="12700">
              <a:lnSpc>
                <a:spcPct val="100000"/>
              </a:lnSpc>
              <a:spcBef>
                <a:spcPts val="100"/>
              </a:spcBef>
              <a:tabLst>
                <a:tab pos="1297305" algn="l"/>
                <a:tab pos="1670685" algn="l"/>
                <a:tab pos="3431540" algn="l"/>
                <a:tab pos="4902200" algn="l"/>
              </a:tabLst>
            </a:pPr>
            <a:r>
              <a:rPr sz="2400" spc="-5" dirty="0">
                <a:latin typeface="Times New Roman"/>
                <a:cs typeface="Times New Roman"/>
              </a:rPr>
              <a:t>Š</a:t>
            </a:r>
            <a:r>
              <a:rPr sz="2400" spc="-25" dirty="0">
                <a:latin typeface="Times New Roman"/>
                <a:cs typeface="Times New Roman"/>
              </a:rPr>
              <a:t>m</a:t>
            </a:r>
            <a:r>
              <a:rPr sz="2400" dirty="0">
                <a:latin typeface="Times New Roman"/>
                <a:cs typeface="Times New Roman"/>
              </a:rPr>
              <a:t>ahela	z	</a:t>
            </a:r>
            <a:r>
              <a:rPr sz="2400" spc="-15" dirty="0">
                <a:latin typeface="Times New Roman"/>
                <a:cs typeface="Times New Roman"/>
              </a:rPr>
              <a:t>M</a:t>
            </a:r>
            <a:r>
              <a:rPr sz="2400" dirty="0">
                <a:latin typeface="Times New Roman"/>
                <a:cs typeface="Times New Roman"/>
              </a:rPr>
              <a:t>asarykovy	uni</a:t>
            </a:r>
            <a:r>
              <a:rPr sz="2400" spc="-10" dirty="0">
                <a:latin typeface="Times New Roman"/>
                <a:cs typeface="Times New Roman"/>
              </a:rPr>
              <a:t>v</a:t>
            </a:r>
            <a:r>
              <a:rPr sz="2400" dirty="0">
                <a:latin typeface="Times New Roman"/>
                <a:cs typeface="Times New Roman"/>
              </a:rPr>
              <a:t>erz</a:t>
            </a:r>
            <a:r>
              <a:rPr sz="2400" spc="-10" dirty="0">
                <a:latin typeface="Times New Roman"/>
                <a:cs typeface="Times New Roman"/>
              </a:rPr>
              <a:t>i</a:t>
            </a:r>
            <a:r>
              <a:rPr sz="2400" dirty="0">
                <a:latin typeface="Times New Roman"/>
                <a:cs typeface="Times New Roman"/>
              </a:rPr>
              <a:t>ty	lze</a:t>
            </a:r>
          </a:p>
        </p:txBody>
      </p:sp>
      <p:sp>
        <p:nvSpPr>
          <p:cNvPr id="11" name="object 20"/>
          <p:cNvSpPr txBox="1"/>
          <p:nvPr/>
        </p:nvSpPr>
        <p:spPr>
          <a:xfrm>
            <a:off x="727963" y="2313431"/>
            <a:ext cx="7336790" cy="3318510"/>
          </a:xfrm>
          <a:prstGeom prst="rect">
            <a:avLst/>
          </a:prstGeom>
        </p:spPr>
        <p:txBody>
          <a:bodyPr vert="horz" wrap="square" lIns="0" tIns="195580" rIns="0" bIns="0" rtlCol="0">
            <a:spAutoFit/>
          </a:bodyPr>
          <a:lstStyle/>
          <a:p>
            <a:pPr marL="12700">
              <a:lnSpc>
                <a:spcPct val="100000"/>
              </a:lnSpc>
              <a:spcBef>
                <a:spcPts val="1540"/>
              </a:spcBef>
              <a:tabLst>
                <a:tab pos="1235075" algn="l"/>
                <a:tab pos="2385695" algn="l"/>
                <a:tab pos="2929255" algn="l"/>
                <a:tab pos="4534535" algn="l"/>
                <a:tab pos="5249545" algn="l"/>
                <a:tab pos="6562090" algn="l"/>
              </a:tabLst>
            </a:pPr>
            <a:r>
              <a:rPr sz="2400" dirty="0">
                <a:latin typeface="Times New Roman"/>
                <a:cs typeface="Times New Roman"/>
              </a:rPr>
              <a:t>Internet	</a:t>
            </a:r>
            <a:r>
              <a:rPr sz="2400" spc="-15" dirty="0">
                <a:latin typeface="Times New Roman"/>
                <a:cs typeface="Times New Roman"/>
              </a:rPr>
              <a:t>o</a:t>
            </a:r>
            <a:r>
              <a:rPr sz="2400" spc="-10" dirty="0">
                <a:latin typeface="Times New Roman"/>
                <a:cs typeface="Times New Roman"/>
              </a:rPr>
              <a:t>z</a:t>
            </a:r>
            <a:r>
              <a:rPr sz="2400" dirty="0">
                <a:latin typeface="Times New Roman"/>
                <a:cs typeface="Times New Roman"/>
              </a:rPr>
              <a:t>na</a:t>
            </a:r>
            <a:r>
              <a:rPr sz="2400" spc="-10" dirty="0">
                <a:latin typeface="Times New Roman"/>
                <a:cs typeface="Times New Roman"/>
              </a:rPr>
              <a:t>č</a:t>
            </a:r>
            <a:r>
              <a:rPr sz="2400" dirty="0">
                <a:latin typeface="Times New Roman"/>
                <a:cs typeface="Times New Roman"/>
              </a:rPr>
              <a:t>it	za	</a:t>
            </a:r>
            <a:r>
              <a:rPr sz="2400" spc="-10" dirty="0">
                <a:latin typeface="Times New Roman"/>
                <a:cs typeface="Times New Roman"/>
              </a:rPr>
              <a:t>„</a:t>
            </a:r>
            <a:r>
              <a:rPr sz="2400" b="1" spc="-5" dirty="0">
                <a:latin typeface="Times New Roman"/>
                <a:cs typeface="Times New Roman"/>
              </a:rPr>
              <a:t>p</a:t>
            </a:r>
            <a:r>
              <a:rPr sz="2400" b="1" spc="-50" dirty="0">
                <a:latin typeface="Times New Roman"/>
                <a:cs typeface="Times New Roman"/>
              </a:rPr>
              <a:t>r</a:t>
            </a:r>
            <a:r>
              <a:rPr sz="2400" b="1" dirty="0">
                <a:latin typeface="Times New Roman"/>
                <a:cs typeface="Times New Roman"/>
              </a:rPr>
              <a:t>ostředí	</a:t>
            </a:r>
            <a:r>
              <a:rPr sz="2400" b="1" spc="-5" dirty="0">
                <a:latin typeface="Times New Roman"/>
                <a:cs typeface="Times New Roman"/>
              </a:rPr>
              <a:t>b</a:t>
            </a:r>
            <a:r>
              <a:rPr sz="2400" b="1" dirty="0">
                <a:latin typeface="Times New Roman"/>
                <a:cs typeface="Times New Roman"/>
              </a:rPr>
              <a:t>ez	</a:t>
            </a:r>
            <a:r>
              <a:rPr sz="2400" b="1" spc="-25" dirty="0">
                <a:latin typeface="Times New Roman"/>
                <a:cs typeface="Times New Roman"/>
              </a:rPr>
              <a:t>z</a:t>
            </a:r>
            <a:r>
              <a:rPr sz="2400" b="1" dirty="0">
                <a:latin typeface="Times New Roman"/>
                <a:cs typeface="Times New Roman"/>
              </a:rPr>
              <a:t>ábr</a:t>
            </a:r>
            <a:r>
              <a:rPr sz="2400" b="1" spc="5" dirty="0">
                <a:latin typeface="Times New Roman"/>
                <a:cs typeface="Times New Roman"/>
              </a:rPr>
              <a:t>a</a:t>
            </a:r>
            <a:r>
              <a:rPr sz="2400" b="1" spc="-5" dirty="0">
                <a:latin typeface="Times New Roman"/>
                <a:cs typeface="Times New Roman"/>
              </a:rPr>
              <a:t>n</a:t>
            </a:r>
            <a:r>
              <a:rPr sz="2400" spc="-5" dirty="0">
                <a:latin typeface="Times New Roman"/>
                <a:cs typeface="Times New Roman"/>
              </a:rPr>
              <a:t>"</a:t>
            </a:r>
            <a:r>
              <a:rPr sz="2400" dirty="0">
                <a:latin typeface="Times New Roman"/>
                <a:cs typeface="Times New Roman"/>
              </a:rPr>
              <a:t>	neb</a:t>
            </a:r>
            <a:r>
              <a:rPr sz="2400" spc="-10" dirty="0">
                <a:latin typeface="Times New Roman"/>
                <a:cs typeface="Times New Roman"/>
              </a:rPr>
              <a:t>o</a:t>
            </a:r>
            <a:r>
              <a:rPr sz="2400" dirty="0">
                <a:latin typeface="Times New Roman"/>
                <a:cs typeface="Times New Roman"/>
              </a:rPr>
              <a:t>li</a:t>
            </a:r>
          </a:p>
          <a:p>
            <a:pPr marL="12700" marR="5080">
              <a:lnSpc>
                <a:spcPct val="150000"/>
              </a:lnSpc>
              <a:spcBef>
                <a:spcPts val="5"/>
              </a:spcBef>
            </a:pPr>
            <a:r>
              <a:rPr sz="2400" spc="-5" dirty="0">
                <a:latin typeface="Times New Roman"/>
                <a:cs typeface="Times New Roman"/>
              </a:rPr>
              <a:t>„</a:t>
            </a:r>
            <a:r>
              <a:rPr sz="2400" b="1" spc="-5" dirty="0">
                <a:latin typeface="Times New Roman"/>
                <a:cs typeface="Times New Roman"/>
              </a:rPr>
              <a:t>disinhibované </a:t>
            </a:r>
            <a:r>
              <a:rPr sz="2400" b="1" spc="-10" dirty="0">
                <a:latin typeface="Times New Roman"/>
                <a:cs typeface="Times New Roman"/>
              </a:rPr>
              <a:t>prostředí</a:t>
            </a:r>
            <a:r>
              <a:rPr sz="2400" spc="-10" dirty="0">
                <a:latin typeface="Times New Roman"/>
                <a:cs typeface="Times New Roman"/>
              </a:rPr>
              <a:t>". </a:t>
            </a:r>
            <a:r>
              <a:rPr sz="2400" spc="-5" dirty="0">
                <a:latin typeface="Times New Roman"/>
                <a:cs typeface="Times New Roman"/>
              </a:rPr>
              <a:t>Člověk totiž </a:t>
            </a:r>
            <a:r>
              <a:rPr sz="2400" dirty="0">
                <a:latin typeface="Times New Roman"/>
                <a:cs typeface="Times New Roman"/>
              </a:rPr>
              <a:t>na </a:t>
            </a:r>
            <a:r>
              <a:rPr sz="2400" spc="-5" dirty="0">
                <a:latin typeface="Times New Roman"/>
                <a:cs typeface="Times New Roman"/>
              </a:rPr>
              <a:t>Internetu ztrácí  </a:t>
            </a:r>
            <a:r>
              <a:rPr sz="2400" spc="-20" dirty="0">
                <a:latin typeface="Times New Roman"/>
                <a:cs typeface="Times New Roman"/>
              </a:rPr>
              <a:t>zábrany. </a:t>
            </a:r>
            <a:r>
              <a:rPr sz="2400" dirty="0">
                <a:latin typeface="Times New Roman"/>
                <a:cs typeface="Times New Roman"/>
              </a:rPr>
              <a:t>Má </a:t>
            </a:r>
            <a:r>
              <a:rPr sz="2400" b="1" dirty="0">
                <a:latin typeface="Times New Roman"/>
                <a:cs typeface="Times New Roman"/>
              </a:rPr>
              <a:t>pocit, </a:t>
            </a:r>
            <a:r>
              <a:rPr sz="2400" b="1" spc="-15" dirty="0">
                <a:latin typeface="Times New Roman"/>
                <a:cs typeface="Times New Roman"/>
              </a:rPr>
              <a:t>že </a:t>
            </a:r>
            <a:r>
              <a:rPr sz="2400" b="1" dirty="0">
                <a:latin typeface="Times New Roman"/>
                <a:cs typeface="Times New Roman"/>
              </a:rPr>
              <a:t>je anonymní a </a:t>
            </a:r>
            <a:r>
              <a:rPr sz="2400" b="1" spc="-5" dirty="0">
                <a:latin typeface="Times New Roman"/>
                <a:cs typeface="Times New Roman"/>
              </a:rPr>
              <a:t>ztratí se </a:t>
            </a:r>
            <a:r>
              <a:rPr sz="2400" b="1" dirty="0">
                <a:latin typeface="Times New Roman"/>
                <a:cs typeface="Times New Roman"/>
              </a:rPr>
              <a:t>v</a:t>
            </a:r>
            <a:r>
              <a:rPr sz="2400" b="1" spc="-10" dirty="0">
                <a:latin typeface="Times New Roman"/>
                <a:cs typeface="Times New Roman"/>
              </a:rPr>
              <a:t> </a:t>
            </a:r>
            <a:r>
              <a:rPr sz="2400" b="1" spc="-5" dirty="0">
                <a:latin typeface="Times New Roman"/>
                <a:cs typeface="Times New Roman"/>
              </a:rPr>
              <a:t>davu</a:t>
            </a:r>
            <a:r>
              <a:rPr sz="2400" spc="-5" dirty="0">
                <a:latin typeface="Times New Roman"/>
                <a:cs typeface="Times New Roman"/>
              </a:rPr>
              <a:t>.</a:t>
            </a:r>
            <a:endParaRPr sz="2400" dirty="0">
              <a:latin typeface="Times New Roman"/>
              <a:cs typeface="Times New Roman"/>
            </a:endParaRPr>
          </a:p>
          <a:p>
            <a:pPr marL="12700">
              <a:lnSpc>
                <a:spcPct val="100000"/>
              </a:lnSpc>
              <a:spcBef>
                <a:spcPts val="1440"/>
              </a:spcBef>
              <a:tabLst>
                <a:tab pos="1239520" algn="l"/>
                <a:tab pos="2821305" algn="l"/>
                <a:tab pos="3271520" algn="l"/>
                <a:tab pos="4225290" algn="l"/>
                <a:tab pos="5876290" algn="l"/>
                <a:tab pos="6242050" algn="l"/>
              </a:tabLst>
            </a:pPr>
            <a:r>
              <a:rPr sz="2400" spc="-5" dirty="0">
                <a:latin typeface="Times New Roman"/>
                <a:cs typeface="Times New Roman"/>
              </a:rPr>
              <a:t>Soci</a:t>
            </a:r>
            <a:r>
              <a:rPr sz="2400" spc="-10" dirty="0">
                <a:latin typeface="Times New Roman"/>
                <a:cs typeface="Times New Roman"/>
              </a:rPr>
              <a:t>á</a:t>
            </a:r>
            <a:r>
              <a:rPr sz="2400" dirty="0">
                <a:latin typeface="Times New Roman"/>
                <a:cs typeface="Times New Roman"/>
              </a:rPr>
              <a:t>l</a:t>
            </a:r>
            <a:r>
              <a:rPr sz="2400" spc="-10" dirty="0">
                <a:latin typeface="Times New Roman"/>
                <a:cs typeface="Times New Roman"/>
              </a:rPr>
              <a:t>n</a:t>
            </a:r>
            <a:r>
              <a:rPr sz="2400" dirty="0">
                <a:latin typeface="Times New Roman"/>
                <a:cs typeface="Times New Roman"/>
              </a:rPr>
              <a:t>í	i</a:t>
            </a:r>
            <a:r>
              <a:rPr sz="2400" spc="-10" dirty="0">
                <a:latin typeface="Times New Roman"/>
                <a:cs typeface="Times New Roman"/>
              </a:rPr>
              <a:t>n</a:t>
            </a:r>
            <a:r>
              <a:rPr sz="2400" dirty="0">
                <a:latin typeface="Times New Roman"/>
                <a:cs typeface="Times New Roman"/>
              </a:rPr>
              <a:t>ženýrst</a:t>
            </a:r>
            <a:r>
              <a:rPr sz="2400" spc="-15" dirty="0">
                <a:latin typeface="Times New Roman"/>
                <a:cs typeface="Times New Roman"/>
              </a:rPr>
              <a:t>v</a:t>
            </a:r>
            <a:r>
              <a:rPr sz="2400" dirty="0">
                <a:latin typeface="Times New Roman"/>
                <a:cs typeface="Times New Roman"/>
              </a:rPr>
              <a:t>í	</a:t>
            </a:r>
            <a:r>
              <a:rPr sz="2400" spc="-10" dirty="0">
                <a:latin typeface="Times New Roman"/>
                <a:cs typeface="Times New Roman"/>
              </a:rPr>
              <a:t>j</a:t>
            </a:r>
            <a:r>
              <a:rPr sz="2400" dirty="0">
                <a:latin typeface="Times New Roman"/>
                <a:cs typeface="Times New Roman"/>
              </a:rPr>
              <a:t>e	v</a:t>
            </a:r>
            <a:r>
              <a:rPr sz="2400" spc="-15" dirty="0">
                <a:latin typeface="Times New Roman"/>
                <a:cs typeface="Times New Roman"/>
              </a:rPr>
              <a:t>e</a:t>
            </a:r>
            <a:r>
              <a:rPr sz="2400" spc="-10" dirty="0">
                <a:latin typeface="Times New Roman"/>
                <a:cs typeface="Times New Roman"/>
              </a:rPr>
              <a:t>l</a:t>
            </a:r>
            <a:r>
              <a:rPr sz="2400" dirty="0">
                <a:latin typeface="Times New Roman"/>
                <a:cs typeface="Times New Roman"/>
              </a:rPr>
              <a:t>ice	je</a:t>
            </a:r>
            <a:r>
              <a:rPr sz="2400" spc="-10" dirty="0">
                <a:latin typeface="Times New Roman"/>
                <a:cs typeface="Times New Roman"/>
              </a:rPr>
              <a:t>d</a:t>
            </a:r>
            <a:r>
              <a:rPr sz="2400" dirty="0">
                <a:latin typeface="Times New Roman"/>
                <a:cs typeface="Times New Roman"/>
              </a:rPr>
              <a:t>noduchý	a	efe</a:t>
            </a:r>
            <a:r>
              <a:rPr sz="2400" spc="-20" dirty="0">
                <a:latin typeface="Times New Roman"/>
                <a:cs typeface="Times New Roman"/>
              </a:rPr>
              <a:t>k</a:t>
            </a:r>
            <a:r>
              <a:rPr sz="2400" spc="-10" dirty="0">
                <a:latin typeface="Times New Roman"/>
                <a:cs typeface="Times New Roman"/>
              </a:rPr>
              <a:t>t</a:t>
            </a:r>
            <a:r>
              <a:rPr sz="2400" dirty="0">
                <a:latin typeface="Times New Roman"/>
                <a:cs typeface="Times New Roman"/>
              </a:rPr>
              <a:t>ivní</a:t>
            </a:r>
          </a:p>
          <a:p>
            <a:pPr marL="12700">
              <a:lnSpc>
                <a:spcPct val="100000"/>
              </a:lnSpc>
              <a:spcBef>
                <a:spcPts val="1440"/>
              </a:spcBef>
            </a:pPr>
            <a:r>
              <a:rPr sz="2400" dirty="0">
                <a:latin typeface="Times New Roman"/>
                <a:cs typeface="Times New Roman"/>
              </a:rPr>
              <a:t>způsob, jak obejít bezpečnostní</a:t>
            </a:r>
            <a:r>
              <a:rPr sz="2400" spc="-90" dirty="0">
                <a:latin typeface="Times New Roman"/>
                <a:cs typeface="Times New Roman"/>
              </a:rPr>
              <a:t> </a:t>
            </a:r>
            <a:r>
              <a:rPr sz="2400" spc="-30" dirty="0">
                <a:latin typeface="Times New Roman"/>
                <a:cs typeface="Times New Roman"/>
              </a:rPr>
              <a:t>prvky.</a:t>
            </a:r>
            <a:endParaRPr sz="2400" dirty="0">
              <a:latin typeface="Times New Roman"/>
              <a:cs typeface="Times New Roman"/>
            </a:endParaRPr>
          </a:p>
          <a:p>
            <a:pPr marL="12700">
              <a:lnSpc>
                <a:spcPct val="100000"/>
              </a:lnSpc>
              <a:spcBef>
                <a:spcPts val="1440"/>
              </a:spcBef>
            </a:pPr>
            <a:r>
              <a:rPr sz="2400" spc="-5" dirty="0">
                <a:latin typeface="Times New Roman"/>
                <a:cs typeface="Times New Roman"/>
              </a:rPr>
              <a:t>A </a:t>
            </a:r>
            <a:r>
              <a:rPr sz="2400" dirty="0">
                <a:latin typeface="Times New Roman"/>
                <a:cs typeface="Times New Roman"/>
              </a:rPr>
              <a:t>tato </a:t>
            </a:r>
            <a:r>
              <a:rPr sz="2400" spc="-5" dirty="0">
                <a:latin typeface="Times New Roman"/>
                <a:cs typeface="Times New Roman"/>
              </a:rPr>
              <a:t>skutečnost </a:t>
            </a:r>
            <a:r>
              <a:rPr sz="2400" dirty="0">
                <a:latin typeface="Times New Roman"/>
                <a:cs typeface="Times New Roman"/>
              </a:rPr>
              <a:t>právě nahrává hackerům na celém</a:t>
            </a:r>
            <a:r>
              <a:rPr sz="2400" spc="-275" dirty="0">
                <a:latin typeface="Times New Roman"/>
                <a:cs typeface="Times New Roman"/>
              </a:rPr>
              <a:t> </a:t>
            </a:r>
            <a:r>
              <a:rPr sz="2400" dirty="0">
                <a:latin typeface="Times New Roman"/>
                <a:cs typeface="Times New Roman"/>
              </a:rPr>
              <a:t>světě.</a:t>
            </a:r>
          </a:p>
        </p:txBody>
      </p:sp>
    </p:spTree>
    <p:extLst>
      <p:ext uri="{BB962C8B-B14F-4D97-AF65-F5344CB8AC3E}">
        <p14:creationId xmlns:p14="http://schemas.microsoft.com/office/powerpoint/2010/main" val="1314178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9519" y="1237417"/>
            <a:ext cx="7882359" cy="3970318"/>
          </a:xfrm>
          <a:prstGeom prst="rect">
            <a:avLst/>
          </a:prstGeom>
        </p:spPr>
        <p:txBody>
          <a:bodyPr wrap="square">
            <a:spAutoFit/>
          </a:bodyPr>
          <a:lstStyle/>
          <a:p>
            <a:pPr algn="just"/>
            <a:r>
              <a:rPr lang="cs-CZ" sz="2800" dirty="0">
                <a:cs typeface="Arial" panose="020B0604020202020204" pitchFamily="34" charset="0"/>
              </a:rPr>
              <a:t>Informace po sobě zanechává vědomě či nevědomě (aktivně či pasivně) každý z nás. </a:t>
            </a:r>
            <a:endParaRPr lang="cs-CZ" sz="2800" dirty="0" smtClean="0">
              <a:cs typeface="Arial" panose="020B0604020202020204" pitchFamily="34" charset="0"/>
            </a:endParaRPr>
          </a:p>
          <a:p>
            <a:pPr algn="just"/>
            <a:r>
              <a:rPr lang="cs-CZ" sz="2800" dirty="0" smtClean="0">
                <a:cs typeface="Arial" panose="020B0604020202020204" pitchFamily="34" charset="0"/>
              </a:rPr>
              <a:t>Pohyb </a:t>
            </a:r>
            <a:r>
              <a:rPr lang="cs-CZ" sz="2800" dirty="0">
                <a:cs typeface="Arial" panose="020B0604020202020204" pitchFamily="34" charset="0"/>
              </a:rPr>
              <a:t>na internetu není anonymním, jak si někteří myslí. Každý náš </a:t>
            </a:r>
            <a:r>
              <a:rPr lang="cs-CZ" sz="2800" dirty="0" smtClean="0">
                <a:cs typeface="Arial" panose="020B0604020202020204" pitchFamily="34" charset="0"/>
              </a:rPr>
              <a:t>příspěvek </a:t>
            </a:r>
            <a:r>
              <a:rPr lang="cs-CZ" sz="2800" dirty="0">
                <a:cs typeface="Arial" panose="020B0604020202020204" pitchFamily="34" charset="0"/>
              </a:rPr>
              <a:t>na Facebooku, komentář na Twitteru, </a:t>
            </a:r>
            <a:r>
              <a:rPr lang="cs-CZ" sz="2800" dirty="0" err="1">
                <a:cs typeface="Arial" panose="020B0604020202020204" pitchFamily="34" charset="0"/>
              </a:rPr>
              <a:t>like</a:t>
            </a:r>
            <a:r>
              <a:rPr lang="cs-CZ" sz="2800" dirty="0">
                <a:cs typeface="Arial" panose="020B0604020202020204" pitchFamily="34" charset="0"/>
              </a:rPr>
              <a:t> na </a:t>
            </a:r>
            <a:r>
              <a:rPr lang="cs-CZ" sz="2800" dirty="0" err="1">
                <a:cs typeface="Arial" panose="020B0604020202020204" pitchFamily="34" charset="0"/>
              </a:rPr>
              <a:t>Instagramu</a:t>
            </a:r>
            <a:r>
              <a:rPr lang="cs-CZ" sz="2800" dirty="0">
                <a:cs typeface="Arial" panose="020B0604020202020204" pitchFamily="34" charset="0"/>
              </a:rPr>
              <a:t> tvoří naší digitální stopu. </a:t>
            </a:r>
            <a:endParaRPr lang="cs-CZ" sz="2800" dirty="0" smtClean="0">
              <a:cs typeface="Arial" panose="020B0604020202020204" pitchFamily="34" charset="0"/>
            </a:endParaRPr>
          </a:p>
          <a:p>
            <a:pPr algn="just"/>
            <a:r>
              <a:rPr lang="cs-CZ" sz="2800" dirty="0" smtClean="0">
                <a:cs typeface="Arial" panose="020B0604020202020204" pitchFamily="34" charset="0"/>
              </a:rPr>
              <a:t>Zneužití </a:t>
            </a:r>
            <a:r>
              <a:rPr lang="cs-CZ" sz="2800" dirty="0">
                <a:cs typeface="Arial" panose="020B0604020202020204" pitchFamily="34" charset="0"/>
              </a:rPr>
              <a:t>informací z digitálních stop čeká na každém rohu, cokoliv „</a:t>
            </a:r>
            <a:r>
              <a:rPr lang="cs-CZ" sz="2800" dirty="0" err="1">
                <a:cs typeface="Arial" panose="020B0604020202020204" pitchFamily="34" charset="0"/>
              </a:rPr>
              <a:t>odentrujete</a:t>
            </a:r>
            <a:r>
              <a:rPr lang="cs-CZ" sz="2800" dirty="0">
                <a:cs typeface="Arial" panose="020B0604020202020204" pitchFamily="34" charset="0"/>
              </a:rPr>
              <a:t>” vypouštíte do světa a jdete tzv. se svojí kůží na trh. </a:t>
            </a:r>
            <a:endParaRPr lang="cs-CZ" dirty="0"/>
          </a:p>
        </p:txBody>
      </p:sp>
    </p:spTree>
    <p:extLst>
      <p:ext uri="{BB962C8B-B14F-4D97-AF65-F5344CB8AC3E}">
        <p14:creationId xmlns:p14="http://schemas.microsoft.com/office/powerpoint/2010/main" val="2111356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363941"/>
            <a:ext cx="9144000" cy="662213"/>
          </a:xfrm>
        </p:spPr>
        <p:txBody>
          <a:bodyPr>
            <a:normAutofit/>
          </a:bodyPr>
          <a:lstStyle/>
          <a:p>
            <a:pPr algn="ctr"/>
            <a:r>
              <a:rPr lang="cs-CZ" sz="3000" b="1" dirty="0"/>
              <a:t>Co je digitální stopa?</a:t>
            </a:r>
          </a:p>
        </p:txBody>
      </p:sp>
      <p:sp>
        <p:nvSpPr>
          <p:cNvPr id="3" name="Zástupný symbol pro obsah 2"/>
          <p:cNvSpPr>
            <a:spLocks noGrp="1"/>
          </p:cNvSpPr>
          <p:nvPr>
            <p:ph idx="1"/>
          </p:nvPr>
        </p:nvSpPr>
        <p:spPr>
          <a:xfrm>
            <a:off x="385496" y="1156377"/>
            <a:ext cx="8192530" cy="5185700"/>
          </a:xfrm>
        </p:spPr>
        <p:txBody>
          <a:bodyPr>
            <a:noAutofit/>
          </a:bodyPr>
          <a:lstStyle/>
          <a:p>
            <a:pPr algn="just"/>
            <a:r>
              <a:rPr lang="cs-CZ" b="1" dirty="0" smtClean="0"/>
              <a:t>Virtuální </a:t>
            </a:r>
            <a:r>
              <a:rPr lang="cs-CZ" b="1" dirty="0"/>
              <a:t>prostředí není anonymním prostorem</a:t>
            </a:r>
            <a:r>
              <a:rPr lang="cs-CZ" dirty="0"/>
              <a:t>. </a:t>
            </a:r>
            <a:r>
              <a:rPr lang="cs-CZ" b="1" dirty="0"/>
              <a:t>Každý</a:t>
            </a:r>
            <a:r>
              <a:rPr lang="cs-CZ" dirty="0"/>
              <a:t> uživatel </a:t>
            </a:r>
            <a:r>
              <a:rPr lang="cs-CZ" b="1" dirty="0"/>
              <a:t>zanechává v internetu určité informace</a:t>
            </a:r>
            <a:r>
              <a:rPr lang="cs-CZ" dirty="0"/>
              <a:t>, a to ať jen surfuje, vyhledává skrze Google, prohlíží zeď Facebooku, anebo nakupuje. Jedná se o různorodé záznamy </a:t>
            </a:r>
            <a:r>
              <a:rPr lang="cs-CZ" b="1" dirty="0"/>
              <a:t>o činnosti uživatele ve virtuálním prostředí </a:t>
            </a:r>
            <a:r>
              <a:rPr lang="cs-CZ" dirty="0"/>
              <a:t>a soubor těchto informací nazýváme </a:t>
            </a:r>
            <a:r>
              <a:rPr lang="cs-CZ" b="1" u="sng" dirty="0" smtClean="0"/>
              <a:t>digitální </a:t>
            </a:r>
            <a:r>
              <a:rPr lang="cs-CZ" b="1" u="sng" dirty="0"/>
              <a:t>stopa</a:t>
            </a:r>
            <a:r>
              <a:rPr lang="cs-CZ" dirty="0"/>
              <a:t>.</a:t>
            </a:r>
          </a:p>
          <a:p>
            <a:pPr algn="just"/>
            <a:r>
              <a:rPr lang="cs-CZ" b="1" dirty="0"/>
              <a:t>Záznamy o činnosti </a:t>
            </a:r>
            <a:r>
              <a:rPr lang="cs-CZ" dirty="0"/>
              <a:t>uživatele se uchovávají už </a:t>
            </a:r>
            <a:r>
              <a:rPr lang="cs-CZ" b="1" dirty="0"/>
              <a:t>v zařízení</a:t>
            </a:r>
            <a:r>
              <a:rPr lang="cs-CZ" dirty="0"/>
              <a:t>, které </a:t>
            </a:r>
            <a:r>
              <a:rPr lang="cs-CZ" dirty="0" smtClean="0"/>
              <a:t>užívá (počítač</a:t>
            </a:r>
            <a:r>
              <a:rPr lang="cs-CZ" dirty="0"/>
              <a:t>, mobilní telefon, chytré hodinky nebo chytrá </a:t>
            </a:r>
            <a:r>
              <a:rPr lang="cs-CZ" dirty="0" smtClean="0"/>
              <a:t>televize). </a:t>
            </a:r>
            <a:r>
              <a:rPr lang="cs-CZ" dirty="0"/>
              <a:t>Další informace jsou uchovávány v podobě např. </a:t>
            </a:r>
            <a:r>
              <a:rPr lang="cs-CZ" b="1" dirty="0"/>
              <a:t>příspěvků na sociálních sítích, prezentací prostřednictvím webových stránek, </a:t>
            </a:r>
            <a:r>
              <a:rPr lang="cs-CZ" b="1" dirty="0" smtClean="0"/>
              <a:t>blogů, </a:t>
            </a:r>
            <a:r>
              <a:rPr lang="cs-CZ" b="1" dirty="0"/>
              <a:t>vlastních příspěvků do diskusí pod články, internetových nákupů</a:t>
            </a:r>
            <a:r>
              <a:rPr lang="cs-CZ" dirty="0"/>
              <a:t> apod. V neposlední řadě je nutné uvést, že některé informace jsou internetem </a:t>
            </a:r>
            <a:r>
              <a:rPr lang="cs-CZ" b="1" dirty="0"/>
              <a:t>získávány „bez souhlasu“ uživatele</a:t>
            </a:r>
            <a:r>
              <a:rPr lang="cs-CZ" dirty="0" smtClean="0"/>
              <a:t>.</a:t>
            </a:r>
            <a:endParaRPr lang="cs-CZ" dirty="0"/>
          </a:p>
        </p:txBody>
      </p:sp>
    </p:spTree>
    <p:extLst>
      <p:ext uri="{BB962C8B-B14F-4D97-AF65-F5344CB8AC3E}">
        <p14:creationId xmlns:p14="http://schemas.microsoft.com/office/powerpoint/2010/main" val="3559494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7518" y="1020402"/>
            <a:ext cx="5915025" cy="662213"/>
          </a:xfrm>
        </p:spPr>
        <p:txBody>
          <a:bodyPr>
            <a:normAutofit/>
          </a:bodyPr>
          <a:lstStyle/>
          <a:p>
            <a:r>
              <a:rPr lang="cs-CZ" sz="3000" b="1" dirty="0"/>
              <a:t>Co je digitální stopa?</a:t>
            </a:r>
          </a:p>
        </p:txBody>
      </p:sp>
      <p:sp>
        <p:nvSpPr>
          <p:cNvPr id="3" name="Zástupný symbol pro obsah 2"/>
          <p:cNvSpPr>
            <a:spLocks noGrp="1"/>
          </p:cNvSpPr>
          <p:nvPr>
            <p:ph idx="1"/>
          </p:nvPr>
        </p:nvSpPr>
        <p:spPr>
          <a:xfrm>
            <a:off x="537519" y="1849983"/>
            <a:ext cx="8192530" cy="3233745"/>
          </a:xfrm>
        </p:spPr>
        <p:txBody>
          <a:bodyPr>
            <a:noAutofit/>
          </a:bodyPr>
          <a:lstStyle/>
          <a:p>
            <a:pPr algn="just"/>
            <a:r>
              <a:rPr lang="cs-CZ" dirty="0" smtClean="0"/>
              <a:t>Digitální </a:t>
            </a:r>
            <a:r>
              <a:rPr lang="cs-CZ" dirty="0"/>
              <a:t>stopu uživatel vytváří veškerou svou činností ve virtuálním prostředí a </a:t>
            </a:r>
            <a:r>
              <a:rPr lang="cs-CZ" dirty="0" smtClean="0"/>
              <a:t>tato </a:t>
            </a:r>
            <a:r>
              <a:rPr lang="cs-CZ" dirty="0"/>
              <a:t>data jsou na internetu cenným artiklem, za který jsou společnosti schopny platit nemalé peníze.</a:t>
            </a:r>
          </a:p>
          <a:p>
            <a:pPr algn="just"/>
            <a:r>
              <a:rPr lang="cs-CZ" dirty="0"/>
              <a:t>O svou digitální stopu je třeba se zajímat, neboť vypovídá o </a:t>
            </a:r>
            <a:r>
              <a:rPr lang="cs-CZ" dirty="0">
                <a:solidFill>
                  <a:srgbClr val="FF0000"/>
                </a:solidFill>
              </a:rPr>
              <a:t>digitálním JÁ </a:t>
            </a:r>
            <a:r>
              <a:rPr lang="cs-CZ" dirty="0"/>
              <a:t>každého uživatele internetu a lze ji snadno zneužít. Proto je důležité se svou digitální stopou zacházet tak, aby sama o sobě nemohla být proti uživateli zneužita.</a:t>
            </a:r>
          </a:p>
        </p:txBody>
      </p:sp>
      <p:pic>
        <p:nvPicPr>
          <p:cNvPr id="5" name="Obrázek 4"/>
          <p:cNvPicPr>
            <a:picLocks noChangeAspect="1"/>
          </p:cNvPicPr>
          <p:nvPr/>
        </p:nvPicPr>
        <p:blipFill>
          <a:blip r:embed="rId3"/>
          <a:stretch>
            <a:fillRect/>
          </a:stretch>
        </p:blipFill>
        <p:spPr>
          <a:xfrm>
            <a:off x="4383542" y="4850968"/>
            <a:ext cx="3392149" cy="1557724"/>
          </a:xfrm>
          <a:prstGeom prst="rect">
            <a:avLst/>
          </a:prstGeom>
        </p:spPr>
      </p:pic>
    </p:spTree>
    <p:extLst>
      <p:ext uri="{BB962C8B-B14F-4D97-AF65-F5344CB8AC3E}">
        <p14:creationId xmlns:p14="http://schemas.microsoft.com/office/powerpoint/2010/main" val="3951425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7518" y="1020402"/>
            <a:ext cx="5915025" cy="662213"/>
          </a:xfrm>
        </p:spPr>
        <p:txBody>
          <a:bodyPr>
            <a:normAutofit/>
          </a:bodyPr>
          <a:lstStyle/>
          <a:p>
            <a:r>
              <a:rPr lang="cs-CZ" sz="3000" b="1" dirty="0"/>
              <a:t>Digitální stopa</a:t>
            </a:r>
          </a:p>
        </p:txBody>
      </p:sp>
      <p:sp>
        <p:nvSpPr>
          <p:cNvPr id="3" name="Zástupný symbol pro obsah 2"/>
          <p:cNvSpPr>
            <a:spLocks noGrp="1"/>
          </p:cNvSpPr>
          <p:nvPr>
            <p:ph idx="1"/>
          </p:nvPr>
        </p:nvSpPr>
        <p:spPr>
          <a:xfrm>
            <a:off x="537519" y="1682614"/>
            <a:ext cx="8192530" cy="4021574"/>
          </a:xfrm>
        </p:spPr>
        <p:txBody>
          <a:bodyPr>
            <a:noAutofit/>
          </a:bodyPr>
          <a:lstStyle/>
          <a:p>
            <a:pPr marL="0" indent="0">
              <a:buNone/>
            </a:pPr>
            <a:r>
              <a:rPr lang="cs-CZ" b="1" dirty="0" smtClean="0"/>
              <a:t>Digitální </a:t>
            </a:r>
            <a:r>
              <a:rPr lang="cs-CZ" b="1" dirty="0"/>
              <a:t>stopa</a:t>
            </a:r>
            <a:r>
              <a:rPr lang="cs-CZ" dirty="0"/>
              <a:t> je informace zanechaná uživatelem </a:t>
            </a:r>
            <a:r>
              <a:rPr lang="cs-CZ" dirty="0" smtClean="0"/>
              <a:t/>
            </a:r>
            <a:br>
              <a:rPr lang="cs-CZ" dirty="0" smtClean="0"/>
            </a:br>
            <a:r>
              <a:rPr lang="cs-CZ" dirty="0" smtClean="0"/>
              <a:t>v </a:t>
            </a:r>
            <a:r>
              <a:rPr lang="cs-CZ" dirty="0"/>
              <a:t>prostředí internetu nebo jako součást souborů</a:t>
            </a:r>
            <a:r>
              <a:rPr lang="cs-CZ" dirty="0" smtClean="0"/>
              <a:t>.</a:t>
            </a:r>
            <a:endParaRPr lang="cs-CZ" dirty="0"/>
          </a:p>
          <a:p>
            <a:pPr marL="0" indent="0">
              <a:buNone/>
            </a:pPr>
            <a:endParaRPr lang="cs-CZ" dirty="0" smtClean="0"/>
          </a:p>
          <a:p>
            <a:pPr marL="0" indent="0">
              <a:buNone/>
            </a:pPr>
            <a:r>
              <a:rPr lang="cs-CZ" b="1" dirty="0" smtClean="0"/>
              <a:t>Rozdělení </a:t>
            </a:r>
            <a:r>
              <a:rPr lang="cs-CZ" b="1" dirty="0"/>
              <a:t>digitálních stop</a:t>
            </a:r>
          </a:p>
          <a:p>
            <a:pPr marL="0" indent="0">
              <a:buNone/>
            </a:pPr>
            <a:r>
              <a:rPr lang="cs-CZ" b="1" dirty="0"/>
              <a:t>Vlastní - </a:t>
            </a:r>
            <a:r>
              <a:rPr lang="cs-CZ" dirty="0"/>
              <a:t>Jedná se o digitální stopu, kterou uživatel ve virtuálním prostředí zanechá vlastním přičiněním – vlastní </a:t>
            </a:r>
            <a:r>
              <a:rPr lang="cs-CZ" dirty="0" smtClean="0"/>
              <a:t>činností. Informace</a:t>
            </a:r>
            <a:r>
              <a:rPr lang="cs-CZ" dirty="0"/>
              <a:t>, které po sobě uživatelé internetu zanechávají, se dělí na </a:t>
            </a:r>
            <a:r>
              <a:rPr lang="cs-CZ" b="1" dirty="0"/>
              <a:t>aktivní</a:t>
            </a:r>
            <a:r>
              <a:rPr lang="cs-CZ" dirty="0"/>
              <a:t> a </a:t>
            </a:r>
            <a:r>
              <a:rPr lang="cs-CZ" b="1" dirty="0" smtClean="0"/>
              <a:t>pasivní</a:t>
            </a:r>
            <a:r>
              <a:rPr lang="cs-CZ" dirty="0" smtClean="0"/>
              <a:t>.</a:t>
            </a:r>
          </a:p>
          <a:p>
            <a:pPr marL="0" indent="0">
              <a:buNone/>
            </a:pPr>
            <a:r>
              <a:rPr lang="cs-CZ" b="1" dirty="0" smtClean="0"/>
              <a:t>Zanechaná </a:t>
            </a:r>
            <a:r>
              <a:rPr lang="cs-CZ" b="1" dirty="0"/>
              <a:t>přáteli</a:t>
            </a:r>
          </a:p>
          <a:p>
            <a:pPr marL="0" indent="0">
              <a:buNone/>
            </a:pPr>
            <a:r>
              <a:rPr lang="cs-CZ" b="1" dirty="0"/>
              <a:t>Zanechaná </a:t>
            </a:r>
            <a:r>
              <a:rPr lang="cs-CZ" b="1" dirty="0" smtClean="0"/>
              <a:t>nepřáteli</a:t>
            </a:r>
            <a:endParaRPr lang="cs-CZ" b="1" dirty="0"/>
          </a:p>
          <a:p>
            <a:pPr marL="0" indent="0">
              <a:buNone/>
            </a:pPr>
            <a:endParaRPr lang="cs-CZ" sz="1800" dirty="0"/>
          </a:p>
        </p:txBody>
      </p:sp>
      <p:pic>
        <p:nvPicPr>
          <p:cNvPr id="4098" name="Picture 2" descr="Otázka dneška: Musíme být otroky virtuálního světa? Právo být zapomenut.  Digitální stopa nezmizí, pokud něco neuděláme. Velký Bratr o nás ví stejně  všechno, ale o úroveň níž se bránit lze. Jak 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6578" y="4897824"/>
            <a:ext cx="3391929" cy="1612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81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7453" y="1733405"/>
            <a:ext cx="7886700" cy="2534955"/>
          </a:xfrm>
        </p:spPr>
        <p:txBody>
          <a:bodyPr>
            <a:normAutofit fontScale="90000"/>
          </a:bodyPr>
          <a:lstStyle/>
          <a:p>
            <a:pPr algn="ctr"/>
            <a:r>
              <a:rPr lang="cs-CZ" dirty="0" smtClean="0"/>
              <a:t>Videoukázka</a:t>
            </a:r>
            <a:br>
              <a:rPr lang="cs-CZ" dirty="0" smtClean="0"/>
            </a:br>
            <a:r>
              <a:rPr lang="cs-CZ" dirty="0" smtClean="0"/>
              <a:t/>
            </a:r>
            <a:br>
              <a:rPr lang="cs-CZ" dirty="0" smtClean="0"/>
            </a:br>
            <a:r>
              <a:rPr lang="cs-CZ" dirty="0" smtClean="0"/>
              <a:t>07:00 - 31:00</a:t>
            </a:r>
            <a:br>
              <a:rPr lang="cs-CZ" dirty="0" smtClean="0"/>
            </a:br>
            <a:r>
              <a:rPr lang="cs-CZ" dirty="0" smtClean="0"/>
              <a:t/>
            </a:r>
            <a:br>
              <a:rPr lang="cs-CZ" dirty="0" smtClean="0"/>
            </a:br>
            <a:r>
              <a:rPr lang="cs-CZ" dirty="0" smtClean="0"/>
              <a:t>55:00 - 58:00</a:t>
            </a:r>
            <a:endParaRPr lang="cs-CZ" dirty="0"/>
          </a:p>
        </p:txBody>
      </p:sp>
      <p:sp>
        <p:nvSpPr>
          <p:cNvPr id="3" name="TextovéPole 2"/>
          <p:cNvSpPr txBox="1"/>
          <p:nvPr/>
        </p:nvSpPr>
        <p:spPr>
          <a:xfrm>
            <a:off x="2850542" y="4578461"/>
            <a:ext cx="3475760" cy="715581"/>
          </a:xfrm>
          <a:prstGeom prst="rect">
            <a:avLst/>
          </a:prstGeom>
          <a:noFill/>
        </p:spPr>
        <p:txBody>
          <a:bodyPr wrap="none" rtlCol="0">
            <a:spAutoFit/>
          </a:bodyPr>
          <a:lstStyle/>
          <a:p>
            <a:r>
              <a:rPr lang="cs-CZ" sz="1350" dirty="0"/>
              <a:t>Video najdete na adrese:</a:t>
            </a:r>
          </a:p>
          <a:p>
            <a:r>
              <a:rPr lang="cs-CZ" sz="1350" dirty="0">
                <a:hlinkClick r:id="rId2"/>
              </a:rPr>
              <a:t>https://www.kybersoutez.cz/ks_webinars.html</a:t>
            </a:r>
            <a:endParaRPr lang="cs-CZ" sz="1350" dirty="0"/>
          </a:p>
          <a:p>
            <a:endParaRPr lang="cs-CZ" sz="1350" dirty="0"/>
          </a:p>
        </p:txBody>
      </p:sp>
    </p:spTree>
    <p:extLst>
      <p:ext uri="{BB962C8B-B14F-4D97-AF65-F5344CB8AC3E}">
        <p14:creationId xmlns:p14="http://schemas.microsoft.com/office/powerpoint/2010/main" val="1485558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PVZS_CJ">
  <a:themeElements>
    <a:clrScheme name="Vlastní 2">
      <a:dk1>
        <a:sysClr val="windowText" lastClr="000000"/>
      </a:dk1>
      <a:lt1>
        <a:sysClr val="window" lastClr="FFFFFF"/>
      </a:lt1>
      <a:dk2>
        <a:srgbClr val="44546A"/>
      </a:dk2>
      <a:lt2>
        <a:srgbClr val="E7E6E6"/>
      </a:lt2>
      <a:accent1>
        <a:srgbClr val="982D26"/>
      </a:accent1>
      <a:accent2>
        <a:srgbClr val="314D2D"/>
      </a:accent2>
      <a:accent3>
        <a:srgbClr val="808206"/>
      </a:accent3>
      <a:accent4>
        <a:srgbClr val="6188CD"/>
      </a:accent4>
      <a:accent5>
        <a:srgbClr val="EA0937"/>
      </a:accent5>
      <a:accent6>
        <a:srgbClr val="FDC60E"/>
      </a:accent6>
      <a:hlink>
        <a:srgbClr val="982D26"/>
      </a:hlink>
      <a:folHlink>
        <a:srgbClr val="982D26"/>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VZS-Sedlačík_CJ" id="{AB1E02B8-5411-46B4-BB87-EF7ED7BB323C}" vid="{89E7DF57-83F8-4D01-A02F-40221005AE55}"/>
    </a:ext>
  </a:extLst>
</a:theme>
</file>

<file path=ppt/theme/theme2.xml><?xml version="1.0" encoding="utf-8"?>
<a:theme xmlns:a="http://schemas.openxmlformats.org/drawingml/2006/main" name="Vlastní návrh">
  <a:themeElements>
    <a:clrScheme name="Vlastní 1">
      <a:dk1>
        <a:sysClr val="windowText" lastClr="000000"/>
      </a:dk1>
      <a:lt1>
        <a:sysClr val="window" lastClr="FFFFFF"/>
      </a:lt1>
      <a:dk2>
        <a:srgbClr val="44546A"/>
      </a:dk2>
      <a:lt2>
        <a:srgbClr val="E7E6E6"/>
      </a:lt2>
      <a:accent1>
        <a:srgbClr val="982D26"/>
      </a:accent1>
      <a:accent2>
        <a:srgbClr val="314D2D"/>
      </a:accent2>
      <a:accent3>
        <a:srgbClr val="808206"/>
      </a:accent3>
      <a:accent4>
        <a:srgbClr val="6188CD"/>
      </a:accent4>
      <a:accent5>
        <a:srgbClr val="EA0937"/>
      </a:accent5>
      <a:accent6>
        <a:srgbClr val="FDC60E"/>
      </a:accent6>
      <a:hlink>
        <a:srgbClr val="FCC80F"/>
      </a:hlink>
      <a:folHlink>
        <a:srgbClr val="B9C510"/>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85909BD24BE3547A4967442E8D100C2" ma:contentTypeVersion="13" ma:contentTypeDescription="Vytvoří nový dokument" ma:contentTypeScope="" ma:versionID="a678b775b8dba2434dda607b0a67d858">
  <xsd:schema xmlns:xsd="http://www.w3.org/2001/XMLSchema" xmlns:xs="http://www.w3.org/2001/XMLSchema" xmlns:p="http://schemas.microsoft.com/office/2006/metadata/properties" xmlns:ns3="f63b5c6b-9ebb-462f-b649-3ddbca29b762" xmlns:ns4="47b57a67-b742-489f-be0b-07ea514428c4" targetNamespace="http://schemas.microsoft.com/office/2006/metadata/properties" ma:root="true" ma:fieldsID="adee0eed8e01832df4f2c75d80df8b43" ns3:_="" ns4:_="">
    <xsd:import namespace="f63b5c6b-9ebb-462f-b649-3ddbca29b762"/>
    <xsd:import namespace="47b57a67-b742-489f-be0b-07ea514428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3b5c6b-9ebb-462f-b649-3ddbca29b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b57a67-b742-489f-be0b-07ea514428c4"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A16447-5150-4982-9342-ADF1AFED8F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3b5c6b-9ebb-462f-b649-3ddbca29b762"/>
    <ds:schemaRef ds:uri="47b57a67-b742-489f-be0b-07ea514428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5C79EC-ABA1-40EE-A3BE-49B07C521A65}">
  <ds:schemaRefs>
    <ds:schemaRef ds:uri="http://schemas.microsoft.com/sharepoint/v3/contenttype/forms"/>
  </ds:schemaRefs>
</ds:datastoreItem>
</file>

<file path=customXml/itemProps3.xml><?xml version="1.0" encoding="utf-8"?>
<ds:datastoreItem xmlns:ds="http://schemas.openxmlformats.org/officeDocument/2006/customXml" ds:itemID="{0AE640A3-FF3C-4745-A1B0-BC66B7AAE590}">
  <ds:schemaRefs>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http://purl.org/dc/dcmitype/"/>
    <ds:schemaRef ds:uri="47b57a67-b742-489f-be0b-07ea514428c4"/>
    <ds:schemaRef ds:uri="f63b5c6b-9ebb-462f-b649-3ddbca29b762"/>
    <ds:schemaRef ds:uri="http://purl.org/dc/terms/"/>
  </ds:schemaRefs>
</ds:datastoreItem>
</file>

<file path=docProps/app.xml><?xml version="1.0" encoding="utf-8"?>
<Properties xmlns="http://schemas.openxmlformats.org/officeDocument/2006/extended-properties" xmlns:vt="http://schemas.openxmlformats.org/officeDocument/2006/docPropsVTypes">
  <Template>PVZS_CJ</Template>
  <TotalTime>4532</TotalTime>
  <Words>1291</Words>
  <Application>Microsoft Office PowerPoint</Application>
  <PresentationFormat>Předvádění na obrazovce (4:3)</PresentationFormat>
  <Paragraphs>219</Paragraphs>
  <Slides>29</Slides>
  <Notes>19</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29</vt:i4>
      </vt:variant>
    </vt:vector>
  </HeadingPairs>
  <TitlesOfParts>
    <vt:vector size="35" baseType="lpstr">
      <vt:lpstr>Arial</vt:lpstr>
      <vt:lpstr>Calibri</vt:lpstr>
      <vt:lpstr>Calibri Light</vt:lpstr>
      <vt:lpstr>Times New Roman</vt:lpstr>
      <vt:lpstr>PVZS_CJ</vt:lpstr>
      <vt:lpstr>Vlastní návrh</vt:lpstr>
      <vt:lpstr>Kybernetická  bezpečnost</vt:lpstr>
      <vt:lpstr>Osnova</vt:lpstr>
      <vt:lpstr>Literatura:</vt:lpstr>
      <vt:lpstr>Prezentace aplikace PowerPoint</vt:lpstr>
      <vt:lpstr>Prezentace aplikace PowerPoint</vt:lpstr>
      <vt:lpstr>Co je digitální stopa?</vt:lpstr>
      <vt:lpstr>Co je digitální stopa?</vt:lpstr>
      <vt:lpstr>Digitální stopa</vt:lpstr>
      <vt:lpstr>Videoukázka  07:00 - 31:00  55:00 - 58:00</vt:lpstr>
      <vt:lpstr>Digitální stopa</vt:lpstr>
      <vt:lpstr>Digitální stopa</vt:lpstr>
      <vt:lpstr>Digitální stopa</vt:lpstr>
      <vt:lpstr>Digitální stopa</vt:lpstr>
      <vt:lpstr>Digitální stopa - možnosti zneužití</vt:lpstr>
      <vt:lpstr>Digitální stopa - možnosti zneužití</vt:lpstr>
      <vt:lpstr>Digitální stopa - možnosti zneužití</vt:lpstr>
      <vt:lpstr>Digitální stopa - možnosti zneužití</vt:lpstr>
      <vt:lpstr>Digitální stopa - možnosti zneužití</vt:lpstr>
      <vt:lpstr>Digitální stopa - ochrana a správa </vt:lpstr>
      <vt:lpstr>Digitální stopa - odstranění</vt:lpstr>
      <vt:lpstr>Digitální stopa - odstranění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Vlachová Hana</dc:creator>
  <cp:lastModifiedBy>MarDom</cp:lastModifiedBy>
  <cp:revision>267</cp:revision>
  <dcterms:created xsi:type="dcterms:W3CDTF">2021-04-08T04:21:11Z</dcterms:created>
  <dcterms:modified xsi:type="dcterms:W3CDTF">2022-04-11T17:31:48Z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0x010100E85909BD24BE3547A4967442E8D100C2</vt:lpwstr>
  </property>
</Properties>
</file>