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4"/>
  </p:notesMasterIdLst>
  <p:sldIdLst>
    <p:sldId id="256" r:id="rId6"/>
    <p:sldId id="259" r:id="rId7"/>
    <p:sldId id="278" r:id="rId8"/>
    <p:sldId id="279" r:id="rId9"/>
    <p:sldId id="280" r:id="rId10"/>
    <p:sldId id="281" r:id="rId11"/>
    <p:sldId id="282" r:id="rId12"/>
    <p:sldId id="271" r:id="rId13"/>
    <p:sldId id="276" r:id="rId14"/>
    <p:sldId id="275" r:id="rId15"/>
    <p:sldId id="270" r:id="rId16"/>
    <p:sldId id="272" r:id="rId17"/>
    <p:sldId id="273" r:id="rId18"/>
    <p:sldId id="274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69" r:id="rId32"/>
    <p:sldId id="26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66339" autoAdjust="0"/>
  </p:normalViewPr>
  <p:slideViewPr>
    <p:cSldViewPr snapToGrid="0">
      <p:cViewPr varScale="1">
        <p:scale>
          <a:sx n="84" d="100"/>
          <a:sy n="84" d="100"/>
        </p:scale>
        <p:origin x="1334" y="101"/>
      </p:cViewPr>
      <p:guideLst/>
    </p:cSldViewPr>
  </p:slideViewPr>
  <p:outlineViewPr>
    <p:cViewPr>
      <p:scale>
        <a:sx n="33" d="100"/>
        <a:sy n="33" d="100"/>
      </p:scale>
      <p:origin x="0" y="-180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17D2C-9337-4165-A2F4-491546BEF75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B8B87C-D6B4-4FD6-87AB-50C30A89DDDD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/>
            <a:t>Klasifikace kybernetických TČ</a:t>
          </a:r>
        </a:p>
      </dgm:t>
    </dgm:pt>
    <dgm:pt modelId="{37C5253F-0051-4E41-9442-C368E8FCE7F8}" type="parTrans" cxnId="{DCDA85D8-B650-441C-AA6C-D41E6C6026EF}">
      <dgm:prSet/>
      <dgm:spPr/>
      <dgm:t>
        <a:bodyPr/>
        <a:lstStyle/>
        <a:p>
          <a:endParaRPr lang="cs-CZ"/>
        </a:p>
      </dgm:t>
    </dgm:pt>
    <dgm:pt modelId="{CFA005D6-CD3B-42EE-A628-466C46EA8609}" type="sibTrans" cxnId="{DCDA85D8-B650-441C-AA6C-D41E6C6026EF}">
      <dgm:prSet/>
      <dgm:spPr/>
      <dgm:t>
        <a:bodyPr/>
        <a:lstStyle/>
        <a:p>
          <a:endParaRPr lang="cs-CZ"/>
        </a:p>
      </dgm:t>
    </dgm:pt>
    <dgm:pt modelId="{AF68B755-5BB4-4B4D-AB46-53D737B0F00A}">
      <dgm:prSet phldrT="[Text]"/>
      <dgm:spPr/>
      <dgm:t>
        <a:bodyPr/>
        <a:lstStyle/>
        <a:p>
          <a:r>
            <a:rPr lang="cs-CZ" dirty="0"/>
            <a:t>Proti individuálním subjektům</a:t>
          </a:r>
        </a:p>
      </dgm:t>
    </dgm:pt>
    <dgm:pt modelId="{7527EF8E-E603-4BB4-80E6-95F3724CFEC2}" type="parTrans" cxnId="{88A49E58-F49A-4785-8F22-D21FF3C3C71A}">
      <dgm:prSet/>
      <dgm:spPr/>
      <dgm:t>
        <a:bodyPr/>
        <a:lstStyle/>
        <a:p>
          <a:endParaRPr lang="cs-CZ"/>
        </a:p>
      </dgm:t>
    </dgm:pt>
    <dgm:pt modelId="{757E85B8-390D-481E-A05A-0FFB039B7D09}" type="sibTrans" cxnId="{88A49E58-F49A-4785-8F22-D21FF3C3C71A}">
      <dgm:prSet/>
      <dgm:spPr/>
      <dgm:t>
        <a:bodyPr/>
        <a:lstStyle/>
        <a:p>
          <a:endParaRPr lang="cs-CZ"/>
        </a:p>
      </dgm:t>
    </dgm:pt>
    <dgm:pt modelId="{32A092B4-5BCB-4B1F-9CF3-66D147273B14}">
      <dgm:prSet phldrT="[Text]"/>
      <dgm:spPr/>
      <dgm:t>
        <a:bodyPr/>
        <a:lstStyle/>
        <a:p>
          <a:r>
            <a:rPr lang="cs-CZ" dirty="0"/>
            <a:t/>
          </a:r>
          <a:br>
            <a:rPr lang="cs-CZ" dirty="0"/>
          </a:br>
          <a:r>
            <a:rPr lang="cs-CZ" dirty="0"/>
            <a:t/>
          </a:r>
          <a:br>
            <a:rPr lang="cs-CZ" dirty="0"/>
          </a:br>
          <a:r>
            <a:rPr lang="cs-CZ" dirty="0"/>
            <a:t>Proti majetku		</a:t>
          </a:r>
        </a:p>
      </dgm:t>
    </dgm:pt>
    <dgm:pt modelId="{9D438CCC-AD3D-46A7-B844-3F9373D458B9}" type="parTrans" cxnId="{2D563FD0-B1F6-4053-ACFE-6D4EBF78DDAE}">
      <dgm:prSet/>
      <dgm:spPr/>
      <dgm:t>
        <a:bodyPr/>
        <a:lstStyle/>
        <a:p>
          <a:endParaRPr lang="cs-CZ"/>
        </a:p>
      </dgm:t>
    </dgm:pt>
    <dgm:pt modelId="{69329718-AC1E-4E2E-BF41-F1E6F9E1E510}" type="sibTrans" cxnId="{2D563FD0-B1F6-4053-ACFE-6D4EBF78DDAE}">
      <dgm:prSet/>
      <dgm:spPr/>
      <dgm:t>
        <a:bodyPr/>
        <a:lstStyle/>
        <a:p>
          <a:endParaRPr lang="cs-CZ"/>
        </a:p>
      </dgm:t>
    </dgm:pt>
    <dgm:pt modelId="{7678D948-5EAA-4353-AEDD-5D68BAD52C61}">
      <dgm:prSet phldrT="[Text]"/>
      <dgm:spPr/>
      <dgm:t>
        <a:bodyPr/>
        <a:lstStyle/>
        <a:p>
          <a:r>
            <a:rPr lang="cs-CZ" dirty="0"/>
            <a:t>Proti organizacím</a:t>
          </a:r>
        </a:p>
      </dgm:t>
    </dgm:pt>
    <dgm:pt modelId="{0D28CA3D-68C1-41E4-903A-87DCB98882F1}" type="parTrans" cxnId="{A6660A26-2696-4338-B3CC-2D6275D70EAE}">
      <dgm:prSet/>
      <dgm:spPr/>
      <dgm:t>
        <a:bodyPr/>
        <a:lstStyle/>
        <a:p>
          <a:endParaRPr lang="cs-CZ"/>
        </a:p>
      </dgm:t>
    </dgm:pt>
    <dgm:pt modelId="{A687187A-E841-461D-B1F3-42CEE968CCF9}" type="sibTrans" cxnId="{A6660A26-2696-4338-B3CC-2D6275D70EAE}">
      <dgm:prSet/>
      <dgm:spPr/>
      <dgm:t>
        <a:bodyPr/>
        <a:lstStyle/>
        <a:p>
          <a:endParaRPr lang="cs-CZ"/>
        </a:p>
      </dgm:t>
    </dgm:pt>
    <dgm:pt modelId="{2EB450F2-4174-4488-8AF7-87C9C4D5AD0D}">
      <dgm:prSet phldrT="[Text]"/>
      <dgm:spPr/>
      <dgm:t>
        <a:bodyPr/>
        <a:lstStyle/>
        <a:p>
          <a:r>
            <a:rPr lang="cs-CZ" dirty="0"/>
            <a:t>Proti společnosti</a:t>
          </a:r>
        </a:p>
      </dgm:t>
    </dgm:pt>
    <dgm:pt modelId="{BE963E55-6BE2-44F3-8FFF-56408EE2C748}" type="parTrans" cxnId="{19187600-5DE7-4739-9CC5-062565894504}">
      <dgm:prSet/>
      <dgm:spPr/>
      <dgm:t>
        <a:bodyPr/>
        <a:lstStyle/>
        <a:p>
          <a:endParaRPr lang="cs-CZ"/>
        </a:p>
      </dgm:t>
    </dgm:pt>
    <dgm:pt modelId="{BE53B91C-9E97-42DC-A523-172F6EB69947}" type="sibTrans" cxnId="{19187600-5DE7-4739-9CC5-062565894504}">
      <dgm:prSet/>
      <dgm:spPr/>
      <dgm:t>
        <a:bodyPr/>
        <a:lstStyle/>
        <a:p>
          <a:endParaRPr lang="cs-CZ"/>
        </a:p>
      </dgm:t>
    </dgm:pt>
    <dgm:pt modelId="{20137BC4-689E-4B3E-9CA0-70B6E6561F1D}" type="pres">
      <dgm:prSet presAssocID="{48A17D2C-9337-4165-A2F4-491546BEF7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330B664-0B70-49F0-B347-7DE16988E845}" type="pres">
      <dgm:prSet presAssocID="{66B8B87C-D6B4-4FD6-87AB-50C30A89DDDD}" presName="centerShape" presStyleLbl="node0" presStyleIdx="0" presStyleCnt="1" custScaleX="104017" custScaleY="104017"/>
      <dgm:spPr/>
      <dgm:t>
        <a:bodyPr/>
        <a:lstStyle/>
        <a:p>
          <a:endParaRPr lang="cs-CZ"/>
        </a:p>
      </dgm:t>
    </dgm:pt>
    <dgm:pt modelId="{9D24AE72-7F51-4C04-9938-B1823A596393}" type="pres">
      <dgm:prSet presAssocID="{7527EF8E-E603-4BB4-80E6-95F3724CFEC2}" presName="parTrans" presStyleLbl="sibTrans2D1" presStyleIdx="0" presStyleCnt="4"/>
      <dgm:spPr/>
      <dgm:t>
        <a:bodyPr/>
        <a:lstStyle/>
        <a:p>
          <a:endParaRPr lang="cs-CZ"/>
        </a:p>
      </dgm:t>
    </dgm:pt>
    <dgm:pt modelId="{D30B07C4-C170-423E-8962-4A374A8FAC87}" type="pres">
      <dgm:prSet presAssocID="{7527EF8E-E603-4BB4-80E6-95F3724CFEC2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E1660BDC-CA7F-49B9-820F-856AEABB2A59}" type="pres">
      <dgm:prSet presAssocID="{AF68B755-5BB4-4B4D-AB46-53D737B0F00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0CC50A-7094-4B97-8406-5E46838A2D58}" type="pres">
      <dgm:prSet presAssocID="{9D438CCC-AD3D-46A7-B844-3F9373D458B9}" presName="parTrans" presStyleLbl="sibTrans2D1" presStyleIdx="1" presStyleCnt="4"/>
      <dgm:spPr/>
      <dgm:t>
        <a:bodyPr/>
        <a:lstStyle/>
        <a:p>
          <a:endParaRPr lang="cs-CZ"/>
        </a:p>
      </dgm:t>
    </dgm:pt>
    <dgm:pt modelId="{ECC31737-E54A-4EA0-8F44-823ECD02633B}" type="pres">
      <dgm:prSet presAssocID="{9D438CCC-AD3D-46A7-B844-3F9373D458B9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B569DB6E-6362-4745-BE74-9976F818769A}" type="pres">
      <dgm:prSet presAssocID="{32A092B4-5BCB-4B1F-9CF3-66D147273B1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16D937-59B5-4DFA-9CB6-20DF5F9B196D}" type="pres">
      <dgm:prSet presAssocID="{0D28CA3D-68C1-41E4-903A-87DCB98882F1}" presName="parTrans" presStyleLbl="sibTrans2D1" presStyleIdx="2" presStyleCnt="4"/>
      <dgm:spPr/>
      <dgm:t>
        <a:bodyPr/>
        <a:lstStyle/>
        <a:p>
          <a:endParaRPr lang="cs-CZ"/>
        </a:p>
      </dgm:t>
    </dgm:pt>
    <dgm:pt modelId="{7EB6B00B-E053-4B94-A8F8-5A44A1349D98}" type="pres">
      <dgm:prSet presAssocID="{0D28CA3D-68C1-41E4-903A-87DCB98882F1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CDC28F26-6284-4D7F-8A8A-3BC1CA9F9406}" type="pres">
      <dgm:prSet presAssocID="{7678D948-5EAA-4353-AEDD-5D68BAD52C6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84008A-0309-4EB4-9F36-78DA5E3412D1}" type="pres">
      <dgm:prSet presAssocID="{BE963E55-6BE2-44F3-8FFF-56408EE2C748}" presName="parTrans" presStyleLbl="sibTrans2D1" presStyleIdx="3" presStyleCnt="4"/>
      <dgm:spPr/>
      <dgm:t>
        <a:bodyPr/>
        <a:lstStyle/>
        <a:p>
          <a:endParaRPr lang="cs-CZ"/>
        </a:p>
      </dgm:t>
    </dgm:pt>
    <dgm:pt modelId="{6A546FA3-5F70-40E3-9EFE-38CB47C6DE66}" type="pres">
      <dgm:prSet presAssocID="{BE963E55-6BE2-44F3-8FFF-56408EE2C748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E5707970-7EA1-456B-B6C1-F096B69E906E}" type="pres">
      <dgm:prSet presAssocID="{2EB450F2-4174-4488-8AF7-87C9C4D5AD0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6660A26-2696-4338-B3CC-2D6275D70EAE}" srcId="{66B8B87C-D6B4-4FD6-87AB-50C30A89DDDD}" destId="{7678D948-5EAA-4353-AEDD-5D68BAD52C61}" srcOrd="2" destOrd="0" parTransId="{0D28CA3D-68C1-41E4-903A-87DCB98882F1}" sibTransId="{A687187A-E841-461D-B1F3-42CEE968CCF9}"/>
    <dgm:cxn modelId="{440B8FBC-2B51-472B-9BC2-A56FB546561C}" type="presOf" srcId="{7678D948-5EAA-4353-AEDD-5D68BAD52C61}" destId="{CDC28F26-6284-4D7F-8A8A-3BC1CA9F9406}" srcOrd="0" destOrd="0" presId="urn:microsoft.com/office/officeart/2005/8/layout/radial5"/>
    <dgm:cxn modelId="{23198310-AB22-495F-9B8B-E407E4859C3F}" type="presOf" srcId="{9D438CCC-AD3D-46A7-B844-3F9373D458B9}" destId="{ECC31737-E54A-4EA0-8F44-823ECD02633B}" srcOrd="1" destOrd="0" presId="urn:microsoft.com/office/officeart/2005/8/layout/radial5"/>
    <dgm:cxn modelId="{19187600-5DE7-4739-9CC5-062565894504}" srcId="{66B8B87C-D6B4-4FD6-87AB-50C30A89DDDD}" destId="{2EB450F2-4174-4488-8AF7-87C9C4D5AD0D}" srcOrd="3" destOrd="0" parTransId="{BE963E55-6BE2-44F3-8FFF-56408EE2C748}" sibTransId="{BE53B91C-9E97-42DC-A523-172F6EB69947}"/>
    <dgm:cxn modelId="{BB19FCE4-F780-4F49-9E1F-32C274E5DF4D}" type="presOf" srcId="{0D28CA3D-68C1-41E4-903A-87DCB98882F1}" destId="{7EB6B00B-E053-4B94-A8F8-5A44A1349D98}" srcOrd="1" destOrd="0" presId="urn:microsoft.com/office/officeart/2005/8/layout/radial5"/>
    <dgm:cxn modelId="{1483DAFB-A526-4F00-9867-62AC06A326E4}" type="presOf" srcId="{32A092B4-5BCB-4B1F-9CF3-66D147273B14}" destId="{B569DB6E-6362-4745-BE74-9976F818769A}" srcOrd="0" destOrd="0" presId="urn:microsoft.com/office/officeart/2005/8/layout/radial5"/>
    <dgm:cxn modelId="{DCDA85D8-B650-441C-AA6C-D41E6C6026EF}" srcId="{48A17D2C-9337-4165-A2F4-491546BEF75C}" destId="{66B8B87C-D6B4-4FD6-87AB-50C30A89DDDD}" srcOrd="0" destOrd="0" parTransId="{37C5253F-0051-4E41-9442-C368E8FCE7F8}" sibTransId="{CFA005D6-CD3B-42EE-A628-466C46EA8609}"/>
    <dgm:cxn modelId="{6586EC44-8F98-44AC-9228-0C683C973EC6}" type="presOf" srcId="{AF68B755-5BB4-4B4D-AB46-53D737B0F00A}" destId="{E1660BDC-CA7F-49B9-820F-856AEABB2A59}" srcOrd="0" destOrd="0" presId="urn:microsoft.com/office/officeart/2005/8/layout/radial5"/>
    <dgm:cxn modelId="{93E2B3D5-539A-4722-BCE1-F091E64CCA42}" type="presOf" srcId="{9D438CCC-AD3D-46A7-B844-3F9373D458B9}" destId="{4B0CC50A-7094-4B97-8406-5E46838A2D58}" srcOrd="0" destOrd="0" presId="urn:microsoft.com/office/officeart/2005/8/layout/radial5"/>
    <dgm:cxn modelId="{767EBD3B-28BF-414B-9EE9-B9D946188401}" type="presOf" srcId="{48A17D2C-9337-4165-A2F4-491546BEF75C}" destId="{20137BC4-689E-4B3E-9CA0-70B6E6561F1D}" srcOrd="0" destOrd="0" presId="urn:microsoft.com/office/officeart/2005/8/layout/radial5"/>
    <dgm:cxn modelId="{3F25BD6B-AA93-46E4-A3C0-6429C5EE247D}" type="presOf" srcId="{66B8B87C-D6B4-4FD6-87AB-50C30A89DDDD}" destId="{4330B664-0B70-49F0-B347-7DE16988E845}" srcOrd="0" destOrd="0" presId="urn:microsoft.com/office/officeart/2005/8/layout/radial5"/>
    <dgm:cxn modelId="{77BA5330-A601-45F4-8BDA-0DD4AEBC26C7}" type="presOf" srcId="{0D28CA3D-68C1-41E4-903A-87DCB98882F1}" destId="{5D16D937-59B5-4DFA-9CB6-20DF5F9B196D}" srcOrd="0" destOrd="0" presId="urn:microsoft.com/office/officeart/2005/8/layout/radial5"/>
    <dgm:cxn modelId="{2D563FD0-B1F6-4053-ACFE-6D4EBF78DDAE}" srcId="{66B8B87C-D6B4-4FD6-87AB-50C30A89DDDD}" destId="{32A092B4-5BCB-4B1F-9CF3-66D147273B14}" srcOrd="1" destOrd="0" parTransId="{9D438CCC-AD3D-46A7-B844-3F9373D458B9}" sibTransId="{69329718-AC1E-4E2E-BF41-F1E6F9E1E510}"/>
    <dgm:cxn modelId="{318C6B1F-543C-4989-A3C4-6494D0FE3564}" type="presOf" srcId="{2EB450F2-4174-4488-8AF7-87C9C4D5AD0D}" destId="{E5707970-7EA1-456B-B6C1-F096B69E906E}" srcOrd="0" destOrd="0" presId="urn:microsoft.com/office/officeart/2005/8/layout/radial5"/>
    <dgm:cxn modelId="{88A49E58-F49A-4785-8F22-D21FF3C3C71A}" srcId="{66B8B87C-D6B4-4FD6-87AB-50C30A89DDDD}" destId="{AF68B755-5BB4-4B4D-AB46-53D737B0F00A}" srcOrd="0" destOrd="0" parTransId="{7527EF8E-E603-4BB4-80E6-95F3724CFEC2}" sibTransId="{757E85B8-390D-481E-A05A-0FFB039B7D09}"/>
    <dgm:cxn modelId="{5308B82A-6ABD-4F2F-AE99-0BC2ADCA8F76}" type="presOf" srcId="{BE963E55-6BE2-44F3-8FFF-56408EE2C748}" destId="{6A546FA3-5F70-40E3-9EFE-38CB47C6DE66}" srcOrd="1" destOrd="0" presId="urn:microsoft.com/office/officeart/2005/8/layout/radial5"/>
    <dgm:cxn modelId="{B6CA3E49-553E-4D56-AB9E-398090BC8714}" type="presOf" srcId="{7527EF8E-E603-4BB4-80E6-95F3724CFEC2}" destId="{D30B07C4-C170-423E-8962-4A374A8FAC87}" srcOrd="1" destOrd="0" presId="urn:microsoft.com/office/officeart/2005/8/layout/radial5"/>
    <dgm:cxn modelId="{F34C28FD-E8AE-4C4E-8CFE-1060B55A6E16}" type="presOf" srcId="{7527EF8E-E603-4BB4-80E6-95F3724CFEC2}" destId="{9D24AE72-7F51-4C04-9938-B1823A596393}" srcOrd="0" destOrd="0" presId="urn:microsoft.com/office/officeart/2005/8/layout/radial5"/>
    <dgm:cxn modelId="{97A2A9CE-CB41-47AC-B06F-F79C624A59D4}" type="presOf" srcId="{BE963E55-6BE2-44F3-8FFF-56408EE2C748}" destId="{5D84008A-0309-4EB4-9F36-78DA5E3412D1}" srcOrd="0" destOrd="0" presId="urn:microsoft.com/office/officeart/2005/8/layout/radial5"/>
    <dgm:cxn modelId="{54456A29-8F32-4C59-A6A8-CC9CCACF4602}" type="presParOf" srcId="{20137BC4-689E-4B3E-9CA0-70B6E6561F1D}" destId="{4330B664-0B70-49F0-B347-7DE16988E845}" srcOrd="0" destOrd="0" presId="urn:microsoft.com/office/officeart/2005/8/layout/radial5"/>
    <dgm:cxn modelId="{60AFB27A-9271-462B-BBA7-F077A67035F6}" type="presParOf" srcId="{20137BC4-689E-4B3E-9CA0-70B6E6561F1D}" destId="{9D24AE72-7F51-4C04-9938-B1823A596393}" srcOrd="1" destOrd="0" presId="urn:microsoft.com/office/officeart/2005/8/layout/radial5"/>
    <dgm:cxn modelId="{DD55BF74-6B4C-432D-A971-26F0B0CE2C76}" type="presParOf" srcId="{9D24AE72-7F51-4C04-9938-B1823A596393}" destId="{D30B07C4-C170-423E-8962-4A374A8FAC87}" srcOrd="0" destOrd="0" presId="urn:microsoft.com/office/officeart/2005/8/layout/radial5"/>
    <dgm:cxn modelId="{CEE64200-8DBF-4DD7-AA17-58E360411FE2}" type="presParOf" srcId="{20137BC4-689E-4B3E-9CA0-70B6E6561F1D}" destId="{E1660BDC-CA7F-49B9-820F-856AEABB2A59}" srcOrd="2" destOrd="0" presId="urn:microsoft.com/office/officeart/2005/8/layout/radial5"/>
    <dgm:cxn modelId="{D0513DC6-6F5E-435A-8EED-0076FF8A588C}" type="presParOf" srcId="{20137BC4-689E-4B3E-9CA0-70B6E6561F1D}" destId="{4B0CC50A-7094-4B97-8406-5E46838A2D58}" srcOrd="3" destOrd="0" presId="urn:microsoft.com/office/officeart/2005/8/layout/radial5"/>
    <dgm:cxn modelId="{044980C1-5FC1-491C-B989-A452F418C80D}" type="presParOf" srcId="{4B0CC50A-7094-4B97-8406-5E46838A2D58}" destId="{ECC31737-E54A-4EA0-8F44-823ECD02633B}" srcOrd="0" destOrd="0" presId="urn:microsoft.com/office/officeart/2005/8/layout/radial5"/>
    <dgm:cxn modelId="{C50676CF-6ED9-4D97-9FCD-1F48D26819BD}" type="presParOf" srcId="{20137BC4-689E-4B3E-9CA0-70B6E6561F1D}" destId="{B569DB6E-6362-4745-BE74-9976F818769A}" srcOrd="4" destOrd="0" presId="urn:microsoft.com/office/officeart/2005/8/layout/radial5"/>
    <dgm:cxn modelId="{E1E10932-B380-4FA5-B08D-750C68BDBCDD}" type="presParOf" srcId="{20137BC4-689E-4B3E-9CA0-70B6E6561F1D}" destId="{5D16D937-59B5-4DFA-9CB6-20DF5F9B196D}" srcOrd="5" destOrd="0" presId="urn:microsoft.com/office/officeart/2005/8/layout/radial5"/>
    <dgm:cxn modelId="{C4FCA073-448F-40D8-8EC3-13E25B3CA6CC}" type="presParOf" srcId="{5D16D937-59B5-4DFA-9CB6-20DF5F9B196D}" destId="{7EB6B00B-E053-4B94-A8F8-5A44A1349D98}" srcOrd="0" destOrd="0" presId="urn:microsoft.com/office/officeart/2005/8/layout/radial5"/>
    <dgm:cxn modelId="{B906FB6D-34D3-46D4-BAAB-362E6B95EF7C}" type="presParOf" srcId="{20137BC4-689E-4B3E-9CA0-70B6E6561F1D}" destId="{CDC28F26-6284-4D7F-8A8A-3BC1CA9F9406}" srcOrd="6" destOrd="0" presId="urn:microsoft.com/office/officeart/2005/8/layout/radial5"/>
    <dgm:cxn modelId="{FB354485-35EA-4FEE-9602-DFFC09097238}" type="presParOf" srcId="{20137BC4-689E-4B3E-9CA0-70B6E6561F1D}" destId="{5D84008A-0309-4EB4-9F36-78DA5E3412D1}" srcOrd="7" destOrd="0" presId="urn:microsoft.com/office/officeart/2005/8/layout/radial5"/>
    <dgm:cxn modelId="{B5617F3F-223D-4512-AAC5-09D7D15BA94C}" type="presParOf" srcId="{5D84008A-0309-4EB4-9F36-78DA5E3412D1}" destId="{6A546FA3-5F70-40E3-9EFE-38CB47C6DE66}" srcOrd="0" destOrd="0" presId="urn:microsoft.com/office/officeart/2005/8/layout/radial5"/>
    <dgm:cxn modelId="{7A3217B8-1D98-46FE-B327-AE6EC0EE9D8C}" type="presParOf" srcId="{20137BC4-689E-4B3E-9CA0-70B6E6561F1D}" destId="{E5707970-7EA1-456B-B6C1-F096B69E906E}" srcOrd="8" destOrd="0" presId="urn:microsoft.com/office/officeart/2005/8/layout/radial5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0B664-0B70-49F0-B347-7DE16988E845}">
      <dsp:nvSpPr>
        <dsp:cNvPr id="0" name=""/>
        <dsp:cNvSpPr/>
      </dsp:nvSpPr>
      <dsp:spPr>
        <a:xfrm>
          <a:off x="3677448" y="1566583"/>
          <a:ext cx="1178926" cy="1178926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/>
            <a:t>Klasifikace kybernetických TČ</a:t>
          </a:r>
        </a:p>
      </dsp:txBody>
      <dsp:txXfrm>
        <a:off x="3850098" y="1739233"/>
        <a:ext cx="833626" cy="833626"/>
      </dsp:txXfrm>
    </dsp:sp>
    <dsp:sp modelId="{9D24AE72-7F51-4C04-9938-B1823A596393}">
      <dsp:nvSpPr>
        <dsp:cNvPr id="0" name=""/>
        <dsp:cNvSpPr/>
      </dsp:nvSpPr>
      <dsp:spPr>
        <a:xfrm rot="16200000">
          <a:off x="4152886" y="1165217"/>
          <a:ext cx="228050" cy="385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187094" y="1276496"/>
        <a:ext cx="159635" cy="231213"/>
      </dsp:txXfrm>
    </dsp:sp>
    <dsp:sp modelId="{E1660BDC-CA7F-49B9-820F-856AEABB2A59}">
      <dsp:nvSpPr>
        <dsp:cNvPr id="0" name=""/>
        <dsp:cNvSpPr/>
      </dsp:nvSpPr>
      <dsp:spPr>
        <a:xfrm>
          <a:off x="3700212" y="2900"/>
          <a:ext cx="1133398" cy="1133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/>
            <a:t>Proti individuálním subjektům</a:t>
          </a:r>
        </a:p>
      </dsp:txBody>
      <dsp:txXfrm>
        <a:off x="3866194" y="168882"/>
        <a:ext cx="801434" cy="801434"/>
      </dsp:txXfrm>
    </dsp:sp>
    <dsp:sp modelId="{4B0CC50A-7094-4B97-8406-5E46838A2D58}">
      <dsp:nvSpPr>
        <dsp:cNvPr id="0" name=""/>
        <dsp:cNvSpPr/>
      </dsp:nvSpPr>
      <dsp:spPr>
        <a:xfrm>
          <a:off x="4951037" y="1963369"/>
          <a:ext cx="228050" cy="385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951037" y="2040440"/>
        <a:ext cx="159635" cy="231213"/>
      </dsp:txXfrm>
    </dsp:sp>
    <dsp:sp modelId="{B569DB6E-6362-4745-BE74-9976F818769A}">
      <dsp:nvSpPr>
        <dsp:cNvPr id="0" name=""/>
        <dsp:cNvSpPr/>
      </dsp:nvSpPr>
      <dsp:spPr>
        <a:xfrm>
          <a:off x="5286659" y="1589347"/>
          <a:ext cx="1133398" cy="1133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/>
            <a:t/>
          </a:r>
          <a:br>
            <a:rPr lang="cs-CZ" sz="900" kern="1200" dirty="0"/>
          </a:br>
          <a:r>
            <a:rPr lang="cs-CZ" sz="900" kern="1200" dirty="0"/>
            <a:t/>
          </a:r>
          <a:br>
            <a:rPr lang="cs-CZ" sz="900" kern="1200" dirty="0"/>
          </a:br>
          <a:r>
            <a:rPr lang="cs-CZ" sz="900" kern="1200" dirty="0"/>
            <a:t>Proti majetku		</a:t>
          </a:r>
        </a:p>
      </dsp:txBody>
      <dsp:txXfrm>
        <a:off x="5452641" y="1755329"/>
        <a:ext cx="801434" cy="801434"/>
      </dsp:txXfrm>
    </dsp:sp>
    <dsp:sp modelId="{5D16D937-59B5-4DFA-9CB6-20DF5F9B196D}">
      <dsp:nvSpPr>
        <dsp:cNvPr id="0" name=""/>
        <dsp:cNvSpPr/>
      </dsp:nvSpPr>
      <dsp:spPr>
        <a:xfrm rot="5400000">
          <a:off x="4152886" y="2761520"/>
          <a:ext cx="228050" cy="385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187094" y="2804384"/>
        <a:ext cx="159635" cy="231213"/>
      </dsp:txXfrm>
    </dsp:sp>
    <dsp:sp modelId="{CDC28F26-6284-4D7F-8A8A-3BC1CA9F9406}">
      <dsp:nvSpPr>
        <dsp:cNvPr id="0" name=""/>
        <dsp:cNvSpPr/>
      </dsp:nvSpPr>
      <dsp:spPr>
        <a:xfrm>
          <a:off x="3700212" y="3175795"/>
          <a:ext cx="1133398" cy="1133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/>
            <a:t>Proti organizacím</a:t>
          </a:r>
        </a:p>
      </dsp:txBody>
      <dsp:txXfrm>
        <a:off x="3866194" y="3341777"/>
        <a:ext cx="801434" cy="801434"/>
      </dsp:txXfrm>
    </dsp:sp>
    <dsp:sp modelId="{5D84008A-0309-4EB4-9F36-78DA5E3412D1}">
      <dsp:nvSpPr>
        <dsp:cNvPr id="0" name=""/>
        <dsp:cNvSpPr/>
      </dsp:nvSpPr>
      <dsp:spPr>
        <a:xfrm rot="10800000">
          <a:off x="3354734" y="1963369"/>
          <a:ext cx="228050" cy="385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3423149" y="2040440"/>
        <a:ext cx="159635" cy="231213"/>
      </dsp:txXfrm>
    </dsp:sp>
    <dsp:sp modelId="{E5707970-7EA1-456B-B6C1-F096B69E906E}">
      <dsp:nvSpPr>
        <dsp:cNvPr id="0" name=""/>
        <dsp:cNvSpPr/>
      </dsp:nvSpPr>
      <dsp:spPr>
        <a:xfrm>
          <a:off x="2113765" y="1589347"/>
          <a:ext cx="1133398" cy="1133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/>
            <a:t>Proti společnosti</a:t>
          </a:r>
        </a:p>
      </dsp:txBody>
      <dsp:txXfrm>
        <a:off x="2279747" y="1755329"/>
        <a:ext cx="801434" cy="801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6DBF9-4EBA-4FCC-A809-3B410376F8EB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1C07B-2954-4404-A410-66FBB9952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90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2518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600" dirty="0" smtClean="0">
                <a:latin typeface="Arial Narrow" panose="020B0606020202030204" pitchFamily="34" charset="0"/>
              </a:rPr>
              <a:t>Kybernetická bezpečnost v posledním desetiletí získala na významu a stala se tak jednou z hlavních priorit v mnoha národních politikách. Je tomu zejména díky přesahu do jiných bezpečnostních sfér a taktéž díky incidentům, které tento pojem nechvalně proslavily a přiměly i širokou veřejnost přemýšlet o potřebě zabezpečení v kyberprostoru. S tím souvisí potřeba chránit kyberprostor tak, aby v nejvyšší možné míře byla zachována komplexní bezpečnost České republiky a zároveň práva jedinců na informační sebeurčení</a:t>
            </a:r>
            <a:endParaRPr lang="cs-CZ" sz="1600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1C07B-2954-4404-A410-66FBB995263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390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600" dirty="0" smtClean="0"/>
              <a:t>Informace zajišťuje člověku existenci. Schopnost generovat informaci resp. transformovat energii tak, že je výsledek způsobilý snižovat entropii, popsal ve svém sborníku přednášek laureát Nobelovy ceny Erwin </a:t>
            </a:r>
            <a:r>
              <a:rPr lang="cs-CZ" sz="1600" dirty="0" err="1" smtClean="0"/>
              <a:t>Schrödinger</a:t>
            </a:r>
            <a:r>
              <a:rPr lang="cs-CZ" sz="1600" dirty="0" smtClean="0"/>
              <a:t> – viz </a:t>
            </a:r>
            <a:r>
              <a:rPr lang="cs-CZ" sz="1600" dirty="0" err="1" smtClean="0"/>
              <a:t>Schrödinger</a:t>
            </a:r>
            <a:r>
              <a:rPr lang="cs-CZ" sz="1600" dirty="0" smtClean="0"/>
              <a:t>, E. </a:t>
            </a:r>
            <a:r>
              <a:rPr lang="cs-CZ" sz="1600" dirty="0" err="1" smtClean="0"/>
              <a:t>What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Life</a:t>
            </a:r>
            <a:r>
              <a:rPr lang="cs-CZ" sz="1600" dirty="0" smtClean="0"/>
              <a:t>. Cambridge: Cambridge University </a:t>
            </a:r>
            <a:r>
              <a:rPr lang="cs-CZ" sz="1600" dirty="0" err="1" smtClean="0"/>
              <a:t>Press</a:t>
            </a:r>
            <a:r>
              <a:rPr lang="cs-CZ" sz="1600" dirty="0" smtClean="0"/>
              <a:t>, 1992. </a:t>
            </a:r>
            <a:br>
              <a:rPr lang="cs-CZ" sz="1600" dirty="0" smtClean="0"/>
            </a:br>
            <a:r>
              <a:rPr lang="cs-CZ" sz="1600" dirty="0" smtClean="0"/>
              <a:t>Dílo je volně dostupné i on-line na adrese:</a:t>
            </a:r>
          </a:p>
          <a:p>
            <a:r>
              <a:rPr lang="cs-CZ" sz="1600" dirty="0" smtClean="0"/>
              <a:t> &lt;www.home.att.net/~</a:t>
            </a:r>
            <a:r>
              <a:rPr lang="cs-CZ" sz="1600" dirty="0" err="1" smtClean="0"/>
              <a:t>p.caimi</a:t>
            </a:r>
            <a:r>
              <a:rPr lang="cs-CZ" sz="1600" dirty="0" smtClean="0"/>
              <a:t>/Life.doc&gt;.</a:t>
            </a:r>
          </a:p>
          <a:p>
            <a:endParaRPr lang="cs-CZ" sz="1600" dirty="0" smtClean="0"/>
          </a:p>
          <a:p>
            <a:r>
              <a:rPr lang="cs-CZ" sz="1600" dirty="0" smtClean="0"/>
              <a:t>Tuto unikátní schopnost živých organismů lze ilustrovat třeba na příkladu talentovaného umělce – ten se nají, napije (ekonomicky vzato zkonzumuje hodnoty za pár korun) a namaluje obraz, jehož organizační efekt jsme schopni ohodnotit v milionech korun. Tuto přidanou hodnotu </a:t>
            </a:r>
            <a:r>
              <a:rPr lang="cs-CZ" sz="1600" dirty="0" err="1" smtClean="0"/>
              <a:t>Schrödinger</a:t>
            </a:r>
            <a:r>
              <a:rPr lang="cs-CZ" sz="1600" dirty="0" smtClean="0"/>
              <a:t> pouze konstatuje, ale nevysvětluje – to činí až představitelé teoretické kybernetiky</a:t>
            </a:r>
          </a:p>
          <a:p>
            <a:endParaRPr lang="cs-CZ" sz="1600" dirty="0" smtClean="0"/>
          </a:p>
          <a:p>
            <a:r>
              <a:rPr lang="cs-CZ" sz="1600" dirty="0" smtClean="0"/>
              <a:t>Za užití poznatků kybernetiky a informační teorie docházíme k závěru, že </a:t>
            </a:r>
            <a:r>
              <a:rPr lang="cs-CZ" sz="1600" b="1" dirty="0" smtClean="0"/>
              <a:t>informace </a:t>
            </a:r>
            <a:r>
              <a:rPr lang="cs-CZ" sz="1600" dirty="0" smtClean="0"/>
              <a:t>je přírodním fenoménem, který kvůli své podstatě nesnese právní objektivizaci – informace totiž </a:t>
            </a:r>
            <a:r>
              <a:rPr lang="cs-CZ" sz="1600" b="1" dirty="0" smtClean="0"/>
              <a:t>může být účelem právního vztahu</a:t>
            </a:r>
            <a:r>
              <a:rPr lang="cs-CZ" sz="1600" dirty="0" smtClean="0"/>
              <a:t>, nikoli však už nástrojem jeho dosažení. </a:t>
            </a:r>
          </a:p>
          <a:p>
            <a:endParaRPr lang="cs-CZ" sz="1600" dirty="0" smtClean="0"/>
          </a:p>
          <a:p>
            <a:r>
              <a:rPr lang="cs-CZ" sz="1600" dirty="0" smtClean="0"/>
              <a:t>Naopak j</a:t>
            </a:r>
            <a:r>
              <a:rPr lang="cs-CZ" sz="1600" dirty="0" smtClean="0"/>
              <a:t>ako </a:t>
            </a:r>
            <a:r>
              <a:rPr lang="cs-CZ" sz="1600" b="1" dirty="0" smtClean="0"/>
              <a:t>sekundární objekt právního vztahu </a:t>
            </a:r>
            <a:r>
              <a:rPr lang="cs-CZ" sz="1600" dirty="0" smtClean="0"/>
              <a:t>mohou fungovat </a:t>
            </a:r>
            <a:r>
              <a:rPr lang="cs-CZ" sz="1600" b="1" dirty="0" smtClean="0"/>
              <a:t>data. </a:t>
            </a:r>
            <a:endParaRPr lang="cs-CZ" sz="1600" b="1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1C07B-2954-4404-A410-66FBB995263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813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8769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5511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§ 117 TZ</a:t>
            </a:r>
          </a:p>
          <a:p>
            <a:r>
              <a:rPr lang="cs-CZ" b="1" dirty="0"/>
              <a:t>Veřejné spáchání trestného činu</a:t>
            </a:r>
          </a:p>
          <a:p>
            <a:endParaRPr lang="cs-CZ" b="0" dirty="0"/>
          </a:p>
          <a:p>
            <a:r>
              <a:rPr lang="cs-CZ" b="0" dirty="0"/>
              <a:t>Trestný čin je spáchán veřejně, jestliže je spáchán</a:t>
            </a:r>
          </a:p>
          <a:p>
            <a:r>
              <a:rPr lang="cs-CZ" b="0" dirty="0"/>
              <a:t> </a:t>
            </a:r>
          </a:p>
          <a:p>
            <a:r>
              <a:rPr lang="cs-CZ" b="0" dirty="0"/>
              <a:t>a) obsahem tiskoviny nebo rozšiřovaného spisu, filmem, rozhlasem, televizí, </a:t>
            </a:r>
            <a:r>
              <a:rPr lang="cs-CZ" b="1" dirty="0"/>
              <a:t>veřejně přístupnou počítačovou sítí </a:t>
            </a:r>
            <a:r>
              <a:rPr lang="cs-CZ" b="0" dirty="0"/>
              <a:t>nebo jiným obdobně účinným způsobem, nebo</a:t>
            </a:r>
          </a:p>
          <a:p>
            <a:r>
              <a:rPr lang="cs-CZ" b="0" dirty="0"/>
              <a:t> </a:t>
            </a:r>
          </a:p>
          <a:p>
            <a:r>
              <a:rPr lang="cs-CZ" b="0" dirty="0"/>
              <a:t>b) před nejméně třemi osobami současně přítomnými.</a:t>
            </a:r>
          </a:p>
          <a:p>
            <a:endParaRPr lang="cs-CZ" b="0" dirty="0"/>
          </a:p>
          <a:p>
            <a:r>
              <a:rPr lang="cs-CZ" b="0" dirty="0"/>
              <a:t>Veřejně přístupnou počítačovou sítí se rozumí propojení většího počtu počítačů do sítě umožňující dálkové šíření a předávání informací - např. světová síť Internet. Podle soudní praxe, však rozesílání pornografických děl prostřednictvím elektronické pošty mezi tzv. e-mailovými schránkami, chráněnými individuálními přístupovými hesly, nenaplňuje znak "veřejně přístupná počítačová síť" (R 20/2013-I).</a:t>
            </a:r>
          </a:p>
          <a:p>
            <a:endParaRPr lang="cs-CZ" b="0" dirty="0"/>
          </a:p>
          <a:p>
            <a:r>
              <a:rPr lang="cs-CZ" b="0" dirty="0"/>
              <a:t>R 18/2012-I</a:t>
            </a:r>
          </a:p>
          <a:p>
            <a:r>
              <a:rPr lang="cs-CZ" b="0" dirty="0"/>
              <a:t>Rozesílání pornografických děl prostřednictvím elektronické pošty mezi tzv. e-mailovými schránkami, chráněnými individuálními přístupovými hesly, nenaplňuje znak "veřejně přístupná počítačová síť" ve smyslu § 191 odst. 3 písm. b) a § 192 odst. 3 písm. b) </a:t>
            </a:r>
            <a:r>
              <a:rPr lang="cs-CZ" b="0" dirty="0" err="1"/>
              <a:t>tr</a:t>
            </a:r>
            <a:r>
              <a:rPr lang="cs-CZ" b="0" dirty="0"/>
              <a:t>. zákoníku.</a:t>
            </a:r>
          </a:p>
          <a:p>
            <a:r>
              <a:rPr lang="cs-CZ" b="0" dirty="0"/>
              <a:t>R 20/2013-I</a:t>
            </a:r>
          </a:p>
          <a:p>
            <a:r>
              <a:rPr lang="cs-CZ" b="0" dirty="0"/>
              <a:t>V případě rozesílání pornografických děl na větší počet e-mailových adres, je-li význam tohoto jednání pro šíření díla právě s ohledem na počet oslovených adresátů srovnatelný se spácháním trestného činu tiskem, filmem, rozhlasem, televizí nebo veřejně přístupnou počítačovou sítí, naplňuje znak "jiným obdobně účinným způsobem" ve smyslu § 191 odst. 3 písm. b) a § 192 odst. 3 písm. b) </a:t>
            </a:r>
            <a:r>
              <a:rPr lang="cs-CZ" b="0" dirty="0" err="1"/>
              <a:t>tr</a:t>
            </a:r>
            <a:r>
              <a:rPr lang="cs-CZ" b="0" dirty="0"/>
              <a:t>. zákoníku. Rozeslání pornografických děl např. 163 adresátům splňuje tuto podmínku.</a:t>
            </a:r>
          </a:p>
          <a:p>
            <a:r>
              <a:rPr lang="cs-CZ" b="0" dirty="0"/>
              <a:t>R 20/2013-II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1855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§ 270 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Porušení autorského práva, práv souvisejících s právem autorským </a:t>
            </a:r>
            <a:r>
              <a:rPr lang="cs-CZ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práv k databázi 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(1) Kdo neoprávněně zasáhne nikoli nepatrně do zákonem chráněných práv k autorskému dílu, uměleckému výkonu, zvukovému či zvukově obrazovému záznamu, rozhlasovému nebo televiznímu vysílání nebo </a:t>
            </a:r>
            <a:r>
              <a:rPr lang="cs-CZ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databázi</a:t>
            </a: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bude potrestán odnětím svobody až na dvě léta, zákazem činnosti nebo propadnutím věci nebo jiné majetkové hodnoty. 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(2) Odnětím svobody na šest měsíců až pět let, peněžitým trestem nebo propadnutím věci nebo jiné majetkové hodnoty bude pachatel potrestán, 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a) vykazuje-li čin uvedený v odstavci 1 znaky obchodní činnosti nebo jiného podnikání, 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b) získá-li takovým činem pro sebe nebo pro jiného značný prospěch nebo způsobí-li tím jinému značnou škodu, nebo 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c) dopustí-li se takového činu ve značném rozsahu. 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(3) Odnětím svobody na tři léta až osm let bude pachatel potrestán, 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a) získá-li činem uvedeným v odstavci 1 pro sebe nebo pro jiného prospěch velkého rozsahu nebo způsobí-li tím jinému škodu velkého rozsahu, nebo 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b) dopustí-li se takového činu ve velkém rozsahu.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2911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1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5083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*Mimochodem v Rakousku teď začal spor, kdy rakouský občan žaluje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kvůli špatnému nakládání s osobními údaji. První námitka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Facebooku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byla nepříslušnost soudu – my jsme americká firma, nás tady nemá kdo co žalovat.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samozřejmě neuvádí pravdu, protože když si zakládáte účet, uzavíráte smlouvu s evropským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Facebookem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97052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091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87233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03886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9838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5961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2971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5976E-FACF-420C-952C-F75814122A13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2505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600" dirty="0" smtClean="0">
                <a:latin typeface="Arial Narrow" panose="020B0606020202030204" pitchFamily="34" charset="0"/>
              </a:rPr>
              <a:t>Kybernetická bezpečnost v posledním desetiletí získala na významu a stala se tak jednou z hlavních priorit v mnoha národních politikách. Je tomu zejména díky přesahu do jiných bezpečnostních sfér a taktéž díky incidentům, které tento pojem nechvalně proslavily a přiměly i širokou veřejnost přemýšlet o potřebě zabezpečení v kyberprostoru. S tím souvisí potřeba chránit kyberprostor tak, aby v nejvyšší možné míře byla zachována komplexní bezpečnost České republiky a zároveň práva jedinců na informační sebeurčení</a:t>
            </a:r>
            <a:endParaRPr lang="cs-CZ" sz="1600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1C07B-2954-4404-A410-66FBB995263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410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600" dirty="0" smtClean="0">
                <a:latin typeface="Arial Narrow" panose="020B0606020202030204" pitchFamily="34" charset="0"/>
              </a:rPr>
              <a:t>Kybernetická bezpečnost v posledním desetiletí získala na významu a stala se tak jednou z hlavních priorit v mnoha národních politikách. Je tomu zejména díky přesahu do jiných bezpečnostních sfér a taktéž díky incidentům, které tento pojem nechvalně proslavily a přiměly i širokou veřejnost přemýšlet o potřebě zabezpečení v kyberprostoru. S tím souvisí potřeba chránit kyberprostor tak, aby v nejvyšší možné míře byla zachována komplexní bezpečnost České republiky a zároveň práva jedinců na informační sebeurčení</a:t>
            </a:r>
            <a:endParaRPr lang="cs-CZ" sz="1600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1C07B-2954-4404-A410-66FBB995263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600" dirty="0" smtClean="0">
                <a:latin typeface="Arial Narrow" panose="020B0606020202030204" pitchFamily="34" charset="0"/>
              </a:rPr>
              <a:t>Kybernetická bezpečnost v posledním desetiletí získala na významu a stala se tak jednou z hlavních priorit v mnoha národních politikách. Je tomu zejména díky přesahu do jiných bezpečnostních sfér a taktéž díky incidentům, které tento pojem nechvalně proslavily a přiměly i širokou veřejnost přemýšlet o potřebě zabezpečení v kyberprostoru. S tím souvisí potřeba chránit kyberprostor tak, aby v nejvyšší možné míře byla zachována komplexní bezpečnost České republiky a zároveň práva jedinců na informační sebeurčení</a:t>
            </a:r>
            <a:endParaRPr lang="cs-CZ" sz="1600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1C07B-2954-4404-A410-66FBB995263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891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600" dirty="0" smtClean="0">
                <a:latin typeface="Arial Narrow" panose="020B0606020202030204" pitchFamily="34" charset="0"/>
              </a:rPr>
              <a:t>Kybernetická bezpečnost v posledním desetiletí získala na významu a stala se tak jednou z hlavních priorit v mnoha národních politikách. Je tomu zejména díky přesahu do jiných bezpečnostních sfér a taktéž díky incidentům, které tento pojem nechvalně proslavily a přiměly i širokou veřejnost přemýšlet o potřebě zabezpečení v kyberprostoru. S tím souvisí potřeba chránit kyberprostor tak, aby v nejvyšší možné míře byla zachována komplexní bezpečnost České republiky a zároveň práva jedinců na informační sebeurčení</a:t>
            </a:r>
            <a:endParaRPr lang="cs-CZ" sz="1600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1C07B-2954-4404-A410-66FBB995263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25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413684"/>
            <a:ext cx="1060535" cy="33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HTML/?uri=CELEX:32016L1148&amp;from=EN#d1e688-1-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9335" y="1810512"/>
            <a:ext cx="8070274" cy="2225502"/>
          </a:xfrm>
        </p:spPr>
        <p:txBody>
          <a:bodyPr>
            <a:normAutofit/>
          </a:bodyPr>
          <a:lstStyle/>
          <a:p>
            <a:r>
              <a:rPr lang="cs-CZ" sz="4800" dirty="0">
                <a:latin typeface="Arial Narrow" panose="020B0606020202030204" pitchFamily="34" charset="0"/>
              </a:rPr>
              <a:t>Nové trendy </a:t>
            </a:r>
            <a:r>
              <a:rPr lang="cs-CZ" sz="4800" dirty="0" smtClean="0">
                <a:latin typeface="Arial Narrow" panose="020B0606020202030204" pitchFamily="34" charset="0"/>
              </a:rPr>
              <a:t/>
            </a:r>
            <a:br>
              <a:rPr lang="cs-CZ" sz="4800" dirty="0" smtClean="0">
                <a:latin typeface="Arial Narrow" panose="020B0606020202030204" pitchFamily="34" charset="0"/>
              </a:rPr>
            </a:br>
            <a:r>
              <a:rPr lang="cs-CZ" sz="4800" dirty="0" smtClean="0">
                <a:latin typeface="Arial Narrow" panose="020B0606020202030204" pitchFamily="34" charset="0"/>
              </a:rPr>
              <a:t>v bezpečnostně právní </a:t>
            </a:r>
            <a:r>
              <a:rPr lang="cs-CZ" sz="4800" dirty="0">
                <a:latin typeface="Arial Narrow" panose="020B0606020202030204" pitchFamily="34" charset="0"/>
              </a:rPr>
              <a:t>regulaci – kybernetická bezpečnost a robotika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 smtClean="0"/>
              <a:t>Mgr. Ing. Leopold Skoruša, Ph.D.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68176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Subjekty v kyberprostoru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594" y="1727201"/>
            <a:ext cx="8114756" cy="4449762"/>
          </a:xfrm>
        </p:spPr>
        <p:txBody>
          <a:bodyPr>
            <a:normAutofit/>
          </a:bodyPr>
          <a:lstStyle/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dirty="0" smtClean="0">
                <a:latin typeface="Arial Narrow" panose="020B0606020202030204" pitchFamily="34" charset="0"/>
              </a:rPr>
              <a:t>jedinec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 Narrow" panose="020B0606020202030204" pitchFamily="34" charset="0"/>
              </a:rPr>
              <a:t>fyzická </a:t>
            </a:r>
            <a:r>
              <a:rPr lang="cs-CZ" sz="1800" dirty="0">
                <a:latin typeface="Arial Narrow" panose="020B0606020202030204" pitchFamily="34" charset="0"/>
              </a:rPr>
              <a:t>osoba, </a:t>
            </a:r>
            <a:endParaRPr lang="cs-CZ" sz="1800" dirty="0" smtClean="0">
              <a:latin typeface="Arial Narrow" panose="020B0606020202030204" pitchFamily="34" charset="0"/>
            </a:endParaRP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 Narrow" panose="020B0606020202030204" pitchFamily="34" charset="0"/>
              </a:rPr>
              <a:t>právnická </a:t>
            </a:r>
            <a:r>
              <a:rPr lang="cs-CZ" sz="1800" dirty="0">
                <a:latin typeface="Arial Narrow" panose="020B0606020202030204" pitchFamily="34" charset="0"/>
              </a:rPr>
              <a:t>osoba </a:t>
            </a:r>
            <a:r>
              <a:rPr lang="cs-CZ" sz="1800" dirty="0" smtClean="0">
                <a:latin typeface="Arial Narrow" panose="020B0606020202030204" pitchFamily="34" charset="0"/>
              </a:rPr>
              <a:t>???,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dirty="0" smtClean="0">
                <a:latin typeface="Arial Narrow" panose="020B0606020202030204" pitchFamily="34" charset="0"/>
              </a:rPr>
              <a:t>stát,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dirty="0" smtClean="0">
                <a:latin typeface="Arial Narrow" panose="020B0606020202030204" pitchFamily="34" charset="0"/>
              </a:rPr>
              <a:t>mezinárodní </a:t>
            </a:r>
            <a:r>
              <a:rPr lang="cs-CZ" sz="2400" dirty="0">
                <a:latin typeface="Arial Narrow" panose="020B0606020202030204" pitchFamily="34" charset="0"/>
              </a:rPr>
              <a:t>organizace, </a:t>
            </a:r>
            <a:endParaRPr lang="cs-CZ" sz="2400" dirty="0" smtClean="0">
              <a:latin typeface="Arial Narrow" panose="020B0606020202030204" pitchFamily="34" charset="0"/>
            </a:endParaRP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dirty="0" err="1" smtClean="0">
                <a:latin typeface="Arial Narrow" panose="020B0606020202030204" pitchFamily="34" charset="0"/>
              </a:rPr>
              <a:t>hacktivisté</a:t>
            </a:r>
            <a:r>
              <a:rPr lang="cs-CZ" sz="2400" dirty="0">
                <a:latin typeface="Arial Narrow" panose="020B0606020202030204" pitchFamily="34" charset="0"/>
              </a:rPr>
              <a:t>, povstalci, teroristé, ... </a:t>
            </a:r>
            <a:endParaRPr lang="cs-CZ" sz="24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68176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Kybernetická bezpečnost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27201"/>
            <a:ext cx="7886700" cy="44497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 Narrow" panose="020B0606020202030204" pitchFamily="34" charset="0"/>
              </a:rPr>
              <a:t>Je podmnožinou (obecné) bezpečnosti </a:t>
            </a:r>
          </a:p>
          <a:p>
            <a:pPr marL="0" indent="0">
              <a:buSzPct val="60000"/>
              <a:buNone/>
            </a:pPr>
            <a:r>
              <a:rPr lang="cs-CZ" sz="1800" dirty="0" smtClean="0">
                <a:latin typeface="Arial Narrow" panose="020B0606020202030204" pitchFamily="34" charset="0"/>
              </a:rPr>
              <a:t>(zatím neexistuje ucelená definice)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 Narrow" panose="020B0606020202030204" pitchFamily="34" charset="0"/>
              </a:rPr>
              <a:t>představuje </a:t>
            </a:r>
            <a:r>
              <a:rPr lang="cs-CZ" sz="1800" dirty="0">
                <a:latin typeface="Arial Narrow" panose="020B0606020202030204" pitchFamily="34" charset="0"/>
              </a:rPr>
              <a:t>soubor opatření, která jsou přijata, aby </a:t>
            </a:r>
            <a:r>
              <a:rPr lang="cs-CZ" sz="1800" dirty="0" smtClean="0">
                <a:latin typeface="Arial Narrow" panose="020B0606020202030204" pitchFamily="34" charset="0"/>
              </a:rPr>
              <a:t>byl ochráněn </a:t>
            </a:r>
            <a:r>
              <a:rPr lang="cs-CZ" sz="1800" dirty="0">
                <a:latin typeface="Arial Narrow" panose="020B0606020202030204" pitchFamily="34" charset="0"/>
              </a:rPr>
              <a:t>počítačový systém před neoprávněným přístupem či </a:t>
            </a:r>
            <a:r>
              <a:rPr lang="cs-CZ" sz="1800" dirty="0" smtClean="0">
                <a:latin typeface="Arial Narrow" panose="020B0606020202030204" pitchFamily="34" charset="0"/>
              </a:rPr>
              <a:t>útokem,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 Narrow" panose="020B0606020202030204" pitchFamily="34" charset="0"/>
              </a:rPr>
              <a:t>představuje </a:t>
            </a:r>
            <a:r>
              <a:rPr lang="cs-CZ" sz="1800" dirty="0">
                <a:latin typeface="Arial Narrow" panose="020B0606020202030204" pitchFamily="34" charset="0"/>
              </a:rPr>
              <a:t>stav, kdy </a:t>
            </a:r>
            <a:r>
              <a:rPr lang="cs-CZ" sz="1800" dirty="0" smtClean="0">
                <a:latin typeface="Arial Narrow" panose="020B0606020202030204" pitchFamily="34" charset="0"/>
              </a:rPr>
              <a:t>dochází k </a:t>
            </a:r>
            <a:r>
              <a:rPr lang="cs-CZ" sz="1800" dirty="0">
                <a:latin typeface="Arial Narrow" panose="020B0606020202030204" pitchFamily="34" charset="0"/>
              </a:rPr>
              <a:t>ochraně před kriminálním či neautorizovaným užitím elektronických dat</a:t>
            </a:r>
            <a:r>
              <a:rPr lang="cs-CZ" sz="1800" dirty="0" smtClean="0">
                <a:latin typeface="Arial Narrow" panose="020B0606020202030204" pitchFamily="34" charset="0"/>
              </a:rPr>
              <a:t>.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Arial Narrow" panose="020B0606020202030204" pitchFamily="34" charset="0"/>
              </a:rPr>
              <a:t>Do </a:t>
            </a:r>
            <a:r>
              <a:rPr lang="cs-CZ" sz="1400" dirty="0">
                <a:latin typeface="Arial Narrow" panose="020B0606020202030204" pitchFamily="34" charset="0"/>
              </a:rPr>
              <a:t>kybernetické bezpečnosti je pak třeba zahrnout i opatření, která je třeba </a:t>
            </a:r>
            <a:r>
              <a:rPr lang="cs-CZ" sz="1400" dirty="0" smtClean="0">
                <a:latin typeface="Arial Narrow" panose="020B0606020202030204" pitchFamily="34" charset="0"/>
              </a:rPr>
              <a:t>přijmout k </a:t>
            </a:r>
            <a:r>
              <a:rPr lang="cs-CZ" sz="1400" dirty="0">
                <a:latin typeface="Arial Narrow" panose="020B0606020202030204" pitchFamily="34" charset="0"/>
              </a:rPr>
              <a:t>dosažení tohoto stavu</a:t>
            </a:r>
            <a:r>
              <a:rPr lang="cs-CZ" sz="1400" dirty="0" smtClean="0">
                <a:latin typeface="Arial Narrow" panose="020B0606020202030204" pitchFamily="34" charset="0"/>
              </a:rPr>
              <a:t>.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souhrn právních, organizačních, technických a vzdělávacích prostředků směřujících k zajištění ochrany kybernetického </a:t>
            </a:r>
            <a:r>
              <a:rPr lang="cs-CZ" sz="1800" dirty="0" smtClean="0">
                <a:latin typeface="Arial Narrow" panose="020B0606020202030204" pitchFamily="34" charset="0"/>
              </a:rPr>
              <a:t>prostoru,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 Narrow" panose="020B0606020202030204" pitchFamily="34" charset="0"/>
              </a:rPr>
              <a:t>představuje </a:t>
            </a:r>
            <a:r>
              <a:rPr lang="cs-CZ" sz="1800" dirty="0">
                <a:latin typeface="Arial Narrow" panose="020B0606020202030204" pitchFamily="34" charset="0"/>
              </a:rPr>
              <a:t>souhrn organizačních, politických, právních, technických a vzdělávacích opatření a nástrojů směřujících k zajištění zabezpečeného, chráněného a odolného kyberprostoru v České republice, a to jak pro subjekty veřejného a soukromého sektoru</a:t>
            </a:r>
            <a:r>
              <a:rPr lang="cs-CZ" sz="1800" dirty="0" smtClean="0">
                <a:latin typeface="Arial Narrow" panose="020B0606020202030204" pitchFamily="34" charset="0"/>
              </a:rPr>
              <a:t>, tak </a:t>
            </a:r>
            <a:r>
              <a:rPr lang="cs-CZ" sz="1800" dirty="0">
                <a:latin typeface="Arial Narrow" panose="020B0606020202030204" pitchFamily="34" charset="0"/>
              </a:rPr>
              <a:t>pro širokou českou </a:t>
            </a:r>
            <a:r>
              <a:rPr lang="cs-CZ" sz="1800" dirty="0" smtClean="0">
                <a:latin typeface="Arial Narrow" panose="020B0606020202030204" pitchFamily="34" charset="0"/>
              </a:rPr>
              <a:t>veřejnost </a:t>
            </a:r>
            <a:r>
              <a:rPr lang="cs-CZ" sz="1600" i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(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v Národní strategii kybernetické bezpečnosti České republiky na období let 2015 až 2020).</a:t>
            </a:r>
          </a:p>
        </p:txBody>
      </p:sp>
    </p:spTree>
    <p:extLst>
      <p:ext uri="{BB962C8B-B14F-4D97-AF65-F5344CB8AC3E}">
        <p14:creationId xmlns:p14="http://schemas.microsoft.com/office/powerpoint/2010/main" val="9586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68176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Kybernetická bezpečnost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594" y="1727201"/>
            <a:ext cx="8114756" cy="4449762"/>
          </a:xfrm>
        </p:spPr>
        <p:txBody>
          <a:bodyPr>
            <a:normAutofit/>
          </a:bodyPr>
          <a:lstStyle/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V</a:t>
            </a:r>
            <a:r>
              <a:rPr lang="cs-CZ" sz="1800" dirty="0" smtClean="0">
                <a:latin typeface="Arial Narrow" panose="020B0606020202030204" pitchFamily="34" charset="0"/>
              </a:rPr>
              <a:t>ztahuje </a:t>
            </a:r>
            <a:r>
              <a:rPr lang="cs-CZ" sz="1800" dirty="0">
                <a:latin typeface="Arial Narrow" panose="020B0606020202030204" pitchFamily="34" charset="0"/>
              </a:rPr>
              <a:t>na bezpečnost kyberprostoru, kde samotný kybernetický prostor </a:t>
            </a:r>
            <a:r>
              <a:rPr lang="cs-CZ" sz="1800" dirty="0" smtClean="0">
                <a:latin typeface="Arial Narrow" panose="020B0606020202030204" pitchFamily="34" charset="0"/>
              </a:rPr>
              <a:t>odkazuje na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Arial Narrow" panose="020B0606020202030204" pitchFamily="34" charset="0"/>
              </a:rPr>
              <a:t>soubor </a:t>
            </a:r>
            <a:r>
              <a:rPr lang="cs-CZ" sz="1400" dirty="0">
                <a:latin typeface="Arial Narrow" panose="020B0606020202030204" pitchFamily="34" charset="0"/>
              </a:rPr>
              <a:t>vazeb a vztahů mezi objekty, které jsou přístupné prostřednictvím všeobecné </a:t>
            </a:r>
            <a:r>
              <a:rPr lang="cs-CZ" sz="1400" dirty="0" smtClean="0">
                <a:latin typeface="Arial Narrow" panose="020B0606020202030204" pitchFamily="34" charset="0"/>
              </a:rPr>
              <a:t>telekomunikační sítě</a:t>
            </a:r>
            <a:r>
              <a:rPr lang="cs-CZ" sz="1400" dirty="0">
                <a:latin typeface="Arial Narrow" panose="020B0606020202030204" pitchFamily="34" charset="0"/>
              </a:rPr>
              <a:t>, </a:t>
            </a:r>
            <a:r>
              <a:rPr lang="cs-CZ" sz="1400" dirty="0" smtClean="0">
                <a:latin typeface="Arial Narrow" panose="020B0606020202030204" pitchFamily="34" charset="0"/>
              </a:rPr>
              <a:t>a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400" dirty="0">
                <a:latin typeface="Arial Narrow" panose="020B0606020202030204" pitchFamily="34" charset="0"/>
              </a:rPr>
              <a:t>n</a:t>
            </a:r>
            <a:r>
              <a:rPr lang="cs-CZ" sz="1400" dirty="0" smtClean="0">
                <a:latin typeface="Arial Narrow" panose="020B0606020202030204" pitchFamily="34" charset="0"/>
              </a:rPr>
              <a:t>a samotnou </a:t>
            </a:r>
            <a:r>
              <a:rPr lang="cs-CZ" sz="1400" dirty="0">
                <a:latin typeface="Arial Narrow" panose="020B0606020202030204" pitchFamily="34" charset="0"/>
              </a:rPr>
              <a:t>sadu objektů, jejichž rozhraní umožňující jejich dálkové ovládání, vzdálený </a:t>
            </a:r>
            <a:r>
              <a:rPr lang="cs-CZ" sz="1400" dirty="0" smtClean="0">
                <a:latin typeface="Arial Narrow" panose="020B0606020202030204" pitchFamily="34" charset="0"/>
              </a:rPr>
              <a:t>přístup k </a:t>
            </a:r>
            <a:r>
              <a:rPr lang="cs-CZ" sz="1400" dirty="0">
                <a:latin typeface="Arial Narrow" panose="020B0606020202030204" pitchFamily="34" charset="0"/>
              </a:rPr>
              <a:t>datům, anebo jejich zapojení do řídících akcí v rámci kyberprostoru. </a:t>
            </a:r>
            <a:endParaRPr lang="cs-CZ" sz="1400" dirty="0" smtClean="0">
              <a:latin typeface="Arial Narrow" panose="020B0606020202030204" pitchFamily="34" charset="0"/>
            </a:endParaRP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Arial Narrow" panose="020B0606020202030204" pitchFamily="34" charset="0"/>
              </a:rPr>
              <a:t>zahrnuje </a:t>
            </a:r>
            <a:r>
              <a:rPr lang="cs-CZ" sz="1200" dirty="0"/>
              <a:t>paradigma ‚CIA‘ </a:t>
            </a:r>
            <a:r>
              <a:rPr lang="cs-CZ" sz="1200" dirty="0" smtClean="0"/>
              <a:t>triády </a:t>
            </a:r>
            <a:r>
              <a:rPr lang="cs-CZ" sz="1200" dirty="0"/>
              <a:t>pro vztahy a objekty v rámci kyberprostoru a zároveň bude toto paradigma rozšiřováno z důvodu zajištění ochrany soukromí subjektů (fyzických a právnických osob) a odolnosti [‚zotavení se‘ (</a:t>
            </a:r>
            <a:r>
              <a:rPr lang="cs-CZ" sz="1200" dirty="0" err="1"/>
              <a:t>recovery</a:t>
            </a:r>
            <a:r>
              <a:rPr lang="cs-CZ" sz="1200" dirty="0"/>
              <a:t>) z útoku] </a:t>
            </a:r>
            <a:r>
              <a:rPr lang="cs-CZ" sz="1300" i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(Evropská agentura ENISA).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Bezpečnost sítí a informačních systémů představuje schopnost těchto sítí a informačních systémů odolávat s určitou spolehlivostí veškerým zásahům, které narušují dostupnost, autenticitu, integritu nebo důvěrnost uchovávaných, předávaných nebo zpracovávaných dat nebo souvisejících služeb, které tyto sítě a informační systémy nabízejí nebo které jsou jejich prostřednictvím </a:t>
            </a:r>
            <a:r>
              <a:rPr lang="cs-CZ" sz="1800" dirty="0" smtClean="0">
                <a:latin typeface="Arial Narrow" panose="020B0606020202030204" pitchFamily="34" charset="0"/>
              </a:rPr>
              <a:t>přístupné </a:t>
            </a:r>
            <a:r>
              <a:rPr lang="cs-CZ" sz="1600" i="1" dirty="0">
                <a:solidFill>
                  <a:srgbClr val="00B0F0"/>
                </a:solidFill>
                <a:latin typeface="Arial Narrow" panose="020B0606020202030204" pitchFamily="34" charset="0"/>
              </a:rPr>
              <a:t>(čl. 4 odst. 2  </a:t>
            </a:r>
            <a:r>
              <a:rPr lang="cs-CZ" sz="1600" i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Směrnice </a:t>
            </a:r>
            <a:r>
              <a:rPr lang="cs-CZ" sz="1600" i="1" dirty="0">
                <a:solidFill>
                  <a:srgbClr val="00B0F0"/>
                </a:solidFill>
                <a:latin typeface="Arial Narrow" panose="020B0606020202030204" pitchFamily="34" charset="0"/>
              </a:rPr>
              <a:t>Evropského parlamentu a Rady (EU) 2016/1148 ze dne 6. července 2016 o </a:t>
            </a:r>
            <a:r>
              <a:rPr lang="cs-CZ" sz="1600" i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opatřeních k </a:t>
            </a:r>
            <a:r>
              <a:rPr lang="cs-CZ" sz="1600" i="1" dirty="0">
                <a:solidFill>
                  <a:srgbClr val="00B0F0"/>
                </a:solidFill>
                <a:latin typeface="Arial Narrow" panose="020B0606020202030204" pitchFamily="34" charset="0"/>
              </a:rPr>
              <a:t>zajištění vysoké společné úrovně bezpečnosti sítí a informačních systémů v Unii</a:t>
            </a:r>
            <a:r>
              <a:rPr lang="cs-CZ" sz="1600" i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).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>
                <a:hlinkClick r:id="rId3"/>
              </a:rPr>
              <a:t>https://eur-lex.europa.eu/legal-content/CS/TXT/HTML/?uri=CELEX:32016L1148&amp;from=EN#d1e688-1-1</a:t>
            </a:r>
            <a:endParaRPr lang="cs-CZ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7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941832"/>
            <a:ext cx="7886700" cy="671069"/>
          </a:xfrm>
        </p:spPr>
        <p:txBody>
          <a:bodyPr>
            <a:normAutofit fontScale="90000"/>
          </a:bodyPr>
          <a:lstStyle/>
          <a:p>
            <a:pPr marL="273050">
              <a:buClr>
                <a:schemeClr val="tx1"/>
              </a:buClr>
              <a:defRPr/>
            </a:pPr>
            <a:r>
              <a:rPr lang="cs-CZ" dirty="0">
                <a:latin typeface="Arial Narrow" pitchFamily="34" charset="0"/>
              </a:rPr>
              <a:t>Právo jako informační systém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594" y="1524001"/>
            <a:ext cx="8114756" cy="4739640"/>
          </a:xfrm>
        </p:spPr>
        <p:txBody>
          <a:bodyPr>
            <a:noAutofit/>
          </a:bodyPr>
          <a:lstStyle/>
          <a:p>
            <a:pPr marL="0" indent="0">
              <a:buSzPct val="60000"/>
              <a:buNone/>
            </a:pPr>
            <a:r>
              <a:rPr lang="cs-CZ" sz="1600" dirty="0" smtClean="0">
                <a:latin typeface="Arial Narrow" panose="020B0606020202030204" pitchFamily="34" charset="0"/>
              </a:rPr>
              <a:t>Právo </a:t>
            </a:r>
            <a:r>
              <a:rPr lang="cs-CZ" sz="1600" dirty="0">
                <a:latin typeface="Arial Narrow" panose="020B0606020202030204" pitchFamily="34" charset="0"/>
              </a:rPr>
              <a:t>je informačním systémem a člověk nic důležitějšího než informaci nemá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Arial Narrow" panose="020B0606020202030204" pitchFamily="34" charset="0"/>
              </a:rPr>
              <a:t>základní </a:t>
            </a:r>
            <a:r>
              <a:rPr lang="cs-CZ" sz="1600" dirty="0">
                <a:latin typeface="Arial Narrow" panose="020B0606020202030204" pitchFamily="34" charset="0"/>
              </a:rPr>
              <a:t>jednotka: normativní informace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>
                <a:latin typeface="Arial Narrow" panose="020B0606020202030204" pitchFamily="34" charset="0"/>
              </a:rPr>
              <a:t>pravidlo organizující společnost,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 smtClean="0">
                <a:latin typeface="Arial Narrow" panose="020B0606020202030204" pitchFamily="34" charset="0"/>
              </a:rPr>
              <a:t>snižuje entropii </a:t>
            </a:r>
            <a:r>
              <a:rPr lang="cs-CZ" sz="1200" dirty="0">
                <a:latin typeface="Arial Narrow" panose="020B0606020202030204" pitchFamily="34" charset="0"/>
              </a:rPr>
              <a:t>ve </a:t>
            </a:r>
            <a:r>
              <a:rPr lang="cs-CZ" sz="1200" dirty="0" smtClean="0">
                <a:latin typeface="Arial Narrow" panose="020B0606020202030204" pitchFamily="34" charset="0"/>
              </a:rPr>
              <a:t>společnosti,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 smtClean="0">
                <a:latin typeface="Arial Narrow" panose="020B0606020202030204" pitchFamily="34" charset="0"/>
              </a:rPr>
              <a:t>může </a:t>
            </a:r>
            <a:r>
              <a:rPr lang="cs-CZ" sz="1200" dirty="0">
                <a:latin typeface="Arial Narrow" panose="020B0606020202030204" pitchFamily="34" charset="0"/>
              </a:rPr>
              <a:t>mít </a:t>
            </a:r>
            <a:r>
              <a:rPr lang="cs-CZ" sz="1200" dirty="0" smtClean="0">
                <a:latin typeface="Arial Narrow" panose="020B0606020202030204" pitchFamily="34" charset="0"/>
              </a:rPr>
              <a:t>různou </a:t>
            </a:r>
            <a:r>
              <a:rPr lang="cs-CZ" sz="1200" dirty="0">
                <a:latin typeface="Arial Narrow" panose="020B0606020202030204" pitchFamily="34" charset="0"/>
              </a:rPr>
              <a:t>formu. </a:t>
            </a:r>
            <a:endParaRPr lang="cs-CZ" sz="1200" dirty="0" smtClean="0">
              <a:latin typeface="Arial Narrow" panose="020B0606020202030204" pitchFamily="34" charset="0"/>
            </a:endParaRP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Arial Narrow" panose="020B0606020202030204" pitchFamily="34" charset="0"/>
              </a:rPr>
              <a:t>pomocí </a:t>
            </a:r>
            <a:r>
              <a:rPr lang="cs-CZ" sz="1600" dirty="0">
                <a:latin typeface="Arial Narrow" panose="020B0606020202030204" pitchFamily="34" charset="0"/>
              </a:rPr>
              <a:t>vykonavatele sankcí </a:t>
            </a:r>
            <a:r>
              <a:rPr lang="cs-CZ" sz="1600" dirty="0" smtClean="0">
                <a:latin typeface="Arial Narrow" panose="020B0606020202030204" pitchFamily="34" charset="0"/>
              </a:rPr>
              <a:t>rozlišujeme </a:t>
            </a:r>
            <a:r>
              <a:rPr lang="cs-CZ" sz="1600" dirty="0">
                <a:latin typeface="Arial Narrow" panose="020B0606020202030204" pitchFamily="34" charset="0"/>
              </a:rPr>
              <a:t>normy: </a:t>
            </a:r>
            <a:endParaRPr lang="cs-CZ" sz="1600" dirty="0" smtClean="0">
              <a:latin typeface="Arial Narrow" panose="020B0606020202030204" pitchFamily="34" charset="0"/>
            </a:endParaRP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 smtClean="0">
                <a:latin typeface="Arial Narrow" panose="020B0606020202030204" pitchFamily="34" charset="0"/>
              </a:rPr>
              <a:t>právní </a:t>
            </a:r>
            <a:r>
              <a:rPr lang="cs-CZ" sz="1200" dirty="0">
                <a:latin typeface="Arial Narrow" panose="020B0606020202030204" pitchFamily="34" charset="0"/>
              </a:rPr>
              <a:t>normy – stát, </a:t>
            </a:r>
            <a:endParaRPr lang="cs-CZ" sz="1200" dirty="0" smtClean="0">
              <a:latin typeface="Arial Narrow" panose="020B0606020202030204" pitchFamily="34" charset="0"/>
            </a:endParaRP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 smtClean="0">
                <a:latin typeface="Arial Narrow" panose="020B0606020202030204" pitchFamily="34" charset="0"/>
              </a:rPr>
              <a:t>sociální </a:t>
            </a:r>
            <a:r>
              <a:rPr lang="cs-CZ" sz="1200" dirty="0">
                <a:latin typeface="Arial Narrow" panose="020B0606020202030204" pitchFamily="34" charset="0"/>
              </a:rPr>
              <a:t>normy – </a:t>
            </a:r>
            <a:r>
              <a:rPr lang="cs-CZ" sz="1200" dirty="0" smtClean="0">
                <a:latin typeface="Arial Narrow" panose="020B0606020202030204" pitchFamily="34" charset="0"/>
              </a:rPr>
              <a:t>společnost,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 smtClean="0">
                <a:latin typeface="Arial Narrow" panose="020B0606020202030204" pitchFamily="34" charset="0"/>
              </a:rPr>
              <a:t>etické </a:t>
            </a:r>
            <a:r>
              <a:rPr lang="cs-CZ" sz="1200" dirty="0">
                <a:latin typeface="Arial Narrow" panose="020B0606020202030204" pitchFamily="34" charset="0"/>
              </a:rPr>
              <a:t>normy – </a:t>
            </a:r>
            <a:r>
              <a:rPr lang="cs-CZ" sz="1200" dirty="0" smtClean="0">
                <a:latin typeface="Arial Narrow" panose="020B0606020202030204" pitchFamily="34" charset="0"/>
              </a:rPr>
              <a:t>svědomí,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 smtClean="0">
                <a:latin typeface="Arial Narrow" panose="020B0606020202030204" pitchFamily="34" charset="0"/>
              </a:rPr>
              <a:t>boží </a:t>
            </a:r>
            <a:r>
              <a:rPr lang="cs-CZ" sz="1200" dirty="0">
                <a:latin typeface="Arial Narrow" panose="020B0606020202030204" pitchFamily="34" charset="0"/>
              </a:rPr>
              <a:t>normy – vis major (</a:t>
            </a:r>
            <a:r>
              <a:rPr lang="cs-CZ" sz="1200" dirty="0" smtClean="0">
                <a:latin typeface="Arial Narrow" panose="020B0606020202030204" pitchFamily="34" charset="0"/>
              </a:rPr>
              <a:t>vyšší </a:t>
            </a:r>
            <a:r>
              <a:rPr lang="cs-CZ" sz="1200" dirty="0">
                <a:latin typeface="Arial Narrow" panose="020B0606020202030204" pitchFamily="34" charset="0"/>
              </a:rPr>
              <a:t>moc</a:t>
            </a:r>
            <a:r>
              <a:rPr lang="cs-CZ" sz="1200" dirty="0" smtClean="0">
                <a:latin typeface="Arial Narrow" panose="020B0606020202030204" pitchFamily="34" charset="0"/>
              </a:rPr>
              <a:t>).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Arial Narrow" panose="020B0606020202030204" pitchFamily="34" charset="0"/>
              </a:rPr>
              <a:t>společné </a:t>
            </a:r>
            <a:r>
              <a:rPr lang="cs-CZ" sz="1600" dirty="0">
                <a:latin typeface="Arial Narrow" panose="020B0606020202030204" pitchFamily="34" charset="0"/>
              </a:rPr>
              <a:t>znaky </a:t>
            </a:r>
            <a:r>
              <a:rPr lang="cs-CZ" sz="1600" dirty="0" smtClean="0">
                <a:latin typeface="Arial Narrow" panose="020B0606020202030204" pitchFamily="34" charset="0"/>
              </a:rPr>
              <a:t>uvedených </a:t>
            </a:r>
            <a:r>
              <a:rPr lang="cs-CZ" sz="1600" dirty="0">
                <a:latin typeface="Arial Narrow" panose="020B0606020202030204" pitchFamily="34" charset="0"/>
              </a:rPr>
              <a:t>norem, </a:t>
            </a:r>
            <a:endParaRPr lang="cs-CZ" sz="1600" dirty="0" smtClean="0">
              <a:latin typeface="Arial Narrow" panose="020B0606020202030204" pitchFamily="34" charset="0"/>
            </a:endParaRP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 smtClean="0">
                <a:latin typeface="Arial Narrow" panose="020B0606020202030204" pitchFamily="34" charset="0"/>
              </a:rPr>
              <a:t>tvůrce </a:t>
            </a:r>
            <a:r>
              <a:rPr lang="cs-CZ" sz="1200" dirty="0">
                <a:latin typeface="Arial Narrow" panose="020B0606020202030204" pitchFamily="34" charset="0"/>
              </a:rPr>
              <a:t>normativních informací - stát, </a:t>
            </a:r>
            <a:endParaRPr lang="cs-CZ" sz="1200" dirty="0" smtClean="0">
              <a:latin typeface="Arial Narrow" panose="020B0606020202030204" pitchFamily="34" charset="0"/>
            </a:endParaRP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900" dirty="0" smtClean="0">
                <a:latin typeface="Arial Narrow" panose="020B0606020202030204" pitchFamily="34" charset="0"/>
              </a:rPr>
              <a:t>přirozenoprávní </a:t>
            </a:r>
            <a:r>
              <a:rPr lang="cs-CZ" sz="900" dirty="0">
                <a:latin typeface="Arial Narrow" panose="020B0606020202030204" pitchFamily="34" charset="0"/>
              </a:rPr>
              <a:t>pojetí, </a:t>
            </a:r>
            <a:endParaRPr lang="cs-CZ" sz="900" dirty="0" smtClean="0">
              <a:latin typeface="Arial Narrow" panose="020B0606020202030204" pitchFamily="34" charset="0"/>
            </a:endParaRP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900" dirty="0" smtClean="0">
                <a:latin typeface="Arial Narrow" panose="020B0606020202030204" pitchFamily="34" charset="0"/>
              </a:rPr>
              <a:t>pozitivistické </a:t>
            </a:r>
            <a:r>
              <a:rPr lang="cs-CZ" sz="900" dirty="0">
                <a:latin typeface="Arial Narrow" panose="020B0606020202030204" pitchFamily="34" charset="0"/>
              </a:rPr>
              <a:t>pojetí práva, </a:t>
            </a:r>
            <a:endParaRPr lang="cs-CZ" sz="900" dirty="0" smtClean="0">
              <a:latin typeface="Arial Narrow" panose="020B0606020202030204" pitchFamily="34" charset="0"/>
            </a:endParaRP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 smtClean="0">
                <a:latin typeface="Arial Narrow" panose="020B0606020202030204" pitchFamily="34" charset="0"/>
              </a:rPr>
              <a:t>formu </a:t>
            </a:r>
            <a:r>
              <a:rPr lang="cs-CZ" sz="1200" dirty="0">
                <a:latin typeface="Arial Narrow" panose="020B0606020202030204" pitchFamily="34" charset="0"/>
              </a:rPr>
              <a:t>normativních informací – prameny práva </a:t>
            </a:r>
            <a:r>
              <a:rPr lang="cs-CZ" sz="1200" dirty="0" smtClean="0">
                <a:latin typeface="Arial Narrow" panose="020B0606020202030204" pitchFamily="34" charset="0"/>
              </a:rPr>
              <a:t>(informační </a:t>
            </a:r>
            <a:r>
              <a:rPr lang="cs-CZ" sz="1200" dirty="0">
                <a:latin typeface="Arial Narrow" panose="020B0606020202030204" pitchFamily="34" charset="0"/>
              </a:rPr>
              <a:t>zdroje), </a:t>
            </a:r>
            <a:endParaRPr lang="cs-CZ" sz="1200" dirty="0" smtClean="0">
              <a:latin typeface="Arial Narrow" panose="020B0606020202030204" pitchFamily="34" charset="0"/>
            </a:endParaRP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900" dirty="0" smtClean="0">
                <a:latin typeface="Arial Narrow" panose="020B0606020202030204" pitchFamily="34" charset="0"/>
              </a:rPr>
              <a:t>psané</a:t>
            </a:r>
            <a:r>
              <a:rPr lang="cs-CZ" sz="900" dirty="0">
                <a:latin typeface="Arial Narrow" panose="020B0606020202030204" pitchFamily="34" charset="0"/>
              </a:rPr>
              <a:t>, </a:t>
            </a:r>
            <a:endParaRPr lang="cs-CZ" sz="900" dirty="0" smtClean="0">
              <a:latin typeface="Arial Narrow" panose="020B0606020202030204" pitchFamily="34" charset="0"/>
            </a:endParaRP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900" dirty="0" smtClean="0">
                <a:latin typeface="Arial Narrow" panose="020B0606020202030204" pitchFamily="34" charset="0"/>
              </a:rPr>
              <a:t>nepsané </a:t>
            </a:r>
            <a:r>
              <a:rPr lang="cs-CZ" sz="900" dirty="0">
                <a:latin typeface="Arial Narrow" panose="020B0606020202030204" pitchFamily="34" charset="0"/>
              </a:rPr>
              <a:t>(právní </a:t>
            </a:r>
            <a:r>
              <a:rPr lang="cs-CZ" sz="900" dirty="0" smtClean="0">
                <a:latin typeface="Arial Narrow" panose="020B0606020202030204" pitchFamily="34" charset="0"/>
              </a:rPr>
              <a:t>obyčeje, </a:t>
            </a:r>
            <a:r>
              <a:rPr lang="cs-CZ" sz="900" dirty="0">
                <a:latin typeface="Arial Narrow" panose="020B0606020202030204" pitchFamily="34" charset="0"/>
              </a:rPr>
              <a:t>právní principy</a:t>
            </a:r>
            <a:r>
              <a:rPr lang="cs-CZ" sz="900" dirty="0" smtClean="0">
                <a:latin typeface="Arial Narrow" panose="020B0606020202030204" pitchFamily="34" charset="0"/>
              </a:rPr>
              <a:t>),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 smtClean="0">
                <a:latin typeface="Arial Narrow" panose="020B0606020202030204" pitchFamily="34" charset="0"/>
              </a:rPr>
              <a:t>komunikační prostředek,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200" dirty="0" smtClean="0">
                <a:latin typeface="Arial Narrow" panose="020B0606020202030204" pitchFamily="34" charset="0"/>
              </a:rPr>
              <a:t>adresát </a:t>
            </a:r>
            <a:r>
              <a:rPr lang="cs-CZ" sz="1200" dirty="0">
                <a:latin typeface="Arial Narrow" panose="020B0606020202030204" pitchFamily="34" charset="0"/>
              </a:rPr>
              <a:t>normativních informací. </a:t>
            </a:r>
          </a:p>
        </p:txBody>
      </p:sp>
    </p:spTree>
    <p:extLst>
      <p:ext uri="{BB962C8B-B14F-4D97-AF65-F5344CB8AC3E}">
        <p14:creationId xmlns:p14="http://schemas.microsoft.com/office/powerpoint/2010/main" val="12672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720" y="1045439"/>
            <a:ext cx="8088630" cy="68176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Kybernalita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20" y="1727201"/>
            <a:ext cx="6118860" cy="4449762"/>
          </a:xfrm>
        </p:spPr>
        <p:txBody>
          <a:bodyPr>
            <a:normAutofit/>
          </a:bodyPr>
          <a:lstStyle/>
          <a:p>
            <a:pPr marL="449263" lvl="1">
              <a:buSzPct val="60000"/>
              <a:buFont typeface="Wingdings" panose="05000000000000000000" pitchFamily="2" charset="2"/>
              <a:buChar char="q"/>
            </a:pPr>
            <a:r>
              <a:rPr lang="cs-CZ" sz="2800" dirty="0" smtClean="0">
                <a:latin typeface="Arial Narrow" panose="020B0606020202030204" pitchFamily="34" charset="0"/>
              </a:rPr>
              <a:t>kybernetická </a:t>
            </a:r>
            <a:r>
              <a:rPr lang="cs-CZ" sz="2800" dirty="0">
                <a:latin typeface="Arial Narrow" panose="020B0606020202030204" pitchFamily="34" charset="0"/>
              </a:rPr>
              <a:t>kriminalita, </a:t>
            </a:r>
            <a:endParaRPr lang="cs-CZ" sz="2800" dirty="0" smtClean="0">
              <a:latin typeface="Arial Narrow" panose="020B0606020202030204" pitchFamily="34" charset="0"/>
            </a:endParaRPr>
          </a:p>
          <a:p>
            <a:pPr marL="449263" lvl="1">
              <a:buSzPct val="60000"/>
              <a:buFont typeface="Wingdings" panose="05000000000000000000" pitchFamily="2" charset="2"/>
              <a:buChar char="q"/>
            </a:pPr>
            <a:r>
              <a:rPr lang="cs-CZ" sz="2800" dirty="0" smtClean="0">
                <a:latin typeface="Arial Narrow" panose="020B0606020202030204" pitchFamily="34" charset="0"/>
              </a:rPr>
              <a:t>kriminalita </a:t>
            </a:r>
            <a:r>
              <a:rPr lang="cs-CZ" sz="2800" dirty="0">
                <a:latin typeface="Arial Narrow" panose="020B0606020202030204" pitchFamily="34" charset="0"/>
              </a:rPr>
              <a:t>v kyberprostoru, </a:t>
            </a:r>
            <a:endParaRPr lang="cs-CZ" sz="2800" dirty="0" smtClean="0">
              <a:latin typeface="Arial Narrow" panose="020B0606020202030204" pitchFamily="34" charset="0"/>
            </a:endParaRPr>
          </a:p>
          <a:p>
            <a:pPr marL="449263" lvl="1">
              <a:buSzPct val="60000"/>
              <a:buFont typeface="Wingdings" panose="05000000000000000000" pitchFamily="2" charset="2"/>
              <a:buChar char="q"/>
            </a:pPr>
            <a:r>
              <a:rPr lang="cs-CZ" sz="2800" dirty="0" smtClean="0">
                <a:latin typeface="Arial Narrow" panose="020B0606020202030204" pitchFamily="34" charset="0"/>
              </a:rPr>
              <a:t>narušení </a:t>
            </a:r>
            <a:r>
              <a:rPr lang="cs-CZ" sz="2800" dirty="0">
                <a:latin typeface="Arial Narrow" panose="020B0606020202030204" pitchFamily="34" charset="0"/>
              </a:rPr>
              <a:t>pokojného stavu v kyberprostoru</a:t>
            </a:r>
            <a:r>
              <a:rPr lang="cs-CZ" sz="2800" dirty="0" smtClean="0">
                <a:latin typeface="Arial Narrow" panose="020B0606020202030204" pitchFamily="34" charset="0"/>
              </a:rPr>
              <a:t>.</a:t>
            </a:r>
          </a:p>
          <a:p>
            <a:pPr marL="0" lvl="1" indent="0">
              <a:buSzPct val="60000"/>
              <a:buNone/>
            </a:pPr>
            <a:r>
              <a:rPr lang="cs-CZ" sz="2800" dirty="0" smtClean="0">
                <a:latin typeface="Arial Narrow" panose="020B0606020202030204" pitchFamily="34" charset="0"/>
              </a:rPr>
              <a:t>  Druhy kybernality</a:t>
            </a:r>
          </a:p>
          <a:p>
            <a:pPr marL="449263" lvl="1">
              <a:buSzPct val="60000"/>
              <a:buFont typeface="Wingdings" panose="05000000000000000000" pitchFamily="2" charset="2"/>
              <a:buChar char="q"/>
            </a:pPr>
            <a:r>
              <a:rPr lang="cs-CZ" sz="2800" dirty="0">
                <a:latin typeface="Arial Narrow" panose="020B0606020202030204" pitchFamily="34" charset="0"/>
              </a:rPr>
              <a:t>kriminalita poškozující kyberprostor,</a:t>
            </a:r>
          </a:p>
          <a:p>
            <a:pPr marL="449263" lvl="1">
              <a:buSzPct val="60000"/>
              <a:buFont typeface="Wingdings" panose="05000000000000000000" pitchFamily="2" charset="2"/>
              <a:buChar char="q"/>
            </a:pPr>
            <a:r>
              <a:rPr lang="cs-CZ" sz="2800" dirty="0">
                <a:latin typeface="Arial Narrow" panose="020B0606020202030204" pitchFamily="34" charset="0"/>
              </a:rPr>
              <a:t>kriminalita páchaná v souvislosti s kyberprostorem,</a:t>
            </a:r>
          </a:p>
          <a:p>
            <a:pPr marL="449263" lvl="1">
              <a:buSzPct val="60000"/>
              <a:buFont typeface="Wingdings" panose="05000000000000000000" pitchFamily="2" charset="2"/>
              <a:buChar char="q"/>
            </a:pPr>
            <a:r>
              <a:rPr lang="cs-CZ" sz="2800" dirty="0">
                <a:latin typeface="Arial Narrow" panose="020B0606020202030204" pitchFamily="34" charset="0"/>
              </a:rPr>
              <a:t>kriminalita páchaná za pomocí kyberprostoru.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3682" y="1123157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119620"/>
            <a:ext cx="8229600" cy="418234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dirty="0">
                <a:latin typeface="Arial Narrow" panose="020B0606020202030204" pitchFamily="34" charset="0"/>
              </a:rPr>
              <a:t>Trestné činy kybernetické kriminality</a:t>
            </a:r>
            <a:br>
              <a:rPr lang="cs-CZ" dirty="0">
                <a:latin typeface="Arial Narrow" panose="020B0606020202030204" pitchFamily="34" charset="0"/>
              </a:rPr>
            </a:br>
            <a:endParaRPr lang="cs-CZ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150721"/>
              </p:ext>
            </p:extLst>
          </p:nvPr>
        </p:nvGraphicFramePr>
        <p:xfrm>
          <a:off x="235527" y="1704109"/>
          <a:ext cx="8533823" cy="4312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81D5F43-65C5-4112-A695-852DDD29031F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133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30B664-0B70-49F0-B347-7DE16988E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4330B664-0B70-49F0-B347-7DE16988E8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4330B664-0B70-49F0-B347-7DE16988E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4330B664-0B70-49F0-B347-7DE16988E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24AE72-7F51-4C04-9938-B1823A596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9D24AE72-7F51-4C04-9938-B1823A5963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9D24AE72-7F51-4C04-9938-B1823A596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9D24AE72-7F51-4C04-9938-B1823A596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660BDC-CA7F-49B9-820F-856AEABB2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E1660BDC-CA7F-49B9-820F-856AEABB2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E1660BDC-CA7F-49B9-820F-856AEABB2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E1660BDC-CA7F-49B9-820F-856AEABB2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0CC50A-7094-4B97-8406-5E46838A2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4B0CC50A-7094-4B97-8406-5E46838A2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4B0CC50A-7094-4B97-8406-5E46838A2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4B0CC50A-7094-4B97-8406-5E46838A2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69DB6E-6362-4745-BE74-9976F8187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B569DB6E-6362-4745-BE74-9976F81876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569DB6E-6362-4745-BE74-9976F8187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B569DB6E-6362-4745-BE74-9976F8187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16D937-59B5-4DFA-9CB6-20DF5F9B1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5D16D937-59B5-4DFA-9CB6-20DF5F9B19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5D16D937-59B5-4DFA-9CB6-20DF5F9B1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5D16D937-59B5-4DFA-9CB6-20DF5F9B1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C28F26-6284-4D7F-8A8A-3BC1CA9F9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CDC28F26-6284-4D7F-8A8A-3BC1CA9F9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CDC28F26-6284-4D7F-8A8A-3BC1CA9F9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CDC28F26-6284-4D7F-8A8A-3BC1CA9F9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84008A-0309-4EB4-9F36-78DA5E3412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5D84008A-0309-4EB4-9F36-78DA5E3412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5D84008A-0309-4EB4-9F36-78DA5E3412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5D84008A-0309-4EB4-9F36-78DA5E3412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707970-7EA1-456B-B6C1-F096B69E9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graphicEl>
                                              <a:dgm id="{E5707970-7EA1-456B-B6C1-F096B69E9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graphicEl>
                                              <a:dgm id="{E5707970-7EA1-456B-B6C1-F096B69E9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E5707970-7EA1-456B-B6C1-F096B69E9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503238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sz="4000" dirty="0">
                <a:latin typeface="Arial Narrow" panose="020B0606020202030204" pitchFamily="34" charset="0"/>
              </a:rPr>
              <a:t/>
            </a:r>
            <a:br>
              <a:rPr lang="cs-CZ" sz="4000" dirty="0">
                <a:latin typeface="Arial Narrow" panose="020B0606020202030204" pitchFamily="34" charset="0"/>
              </a:rPr>
            </a:br>
            <a:r>
              <a:rPr lang="cs-CZ" sz="4000" dirty="0">
                <a:latin typeface="Arial Narrow" panose="020B0606020202030204" pitchFamily="34" charset="0"/>
              </a:rPr>
              <a:t>Trestné činy kybernetické kriminality</a:t>
            </a: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227912" y="1747813"/>
            <a:ext cx="8569325" cy="4608537"/>
          </a:xfrm>
        </p:spPr>
        <p:txBody>
          <a:bodyPr/>
          <a:lstStyle/>
          <a:p>
            <a:pPr marL="266700" indent="-2667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Útoky na funkčnost zařízení informačních a komunikačních technologií (ICT zařízení).</a:t>
            </a:r>
          </a:p>
          <a:p>
            <a:pPr marL="266700" indent="-2667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Útoky na programy</a:t>
            </a:r>
          </a:p>
          <a:p>
            <a:pPr marL="266700" indent="-2667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Útoky na data</a:t>
            </a:r>
          </a:p>
          <a:p>
            <a:pPr marL="266700" indent="-2667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Neoprávněné užívání ICT zařízení</a:t>
            </a:r>
          </a:p>
          <a:p>
            <a:pPr marL="266700" indent="-2667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Zneužití ICT zařízení pro podvody a jiné trestné činy</a:t>
            </a:r>
          </a:p>
          <a:p>
            <a:pPr marL="266700" indent="-2667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Trestná činnost spojená se získáváním a šířením informací</a:t>
            </a:r>
          </a:p>
          <a:p>
            <a:pPr marL="266700" indent="-2667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Útoky na duševní vlastnictví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81D5F43-65C5-4112-A695-852DDD29031F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87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499" y="1024507"/>
            <a:ext cx="8229600" cy="493397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sz="3100" dirty="0">
                <a:latin typeface="Arial Narrow" panose="020B0606020202030204" pitchFamily="34" charset="0"/>
              </a:rPr>
              <a:t>Internet</a:t>
            </a:r>
            <a:r>
              <a:rPr lang="cs-CZ" sz="3600" dirty="0">
                <a:latin typeface="Arial Narrow" panose="020B0606020202030204" pitchFamily="34" charset="0"/>
              </a:rPr>
              <a:t/>
            </a:r>
            <a:br>
              <a:rPr lang="cs-CZ" sz="3600" dirty="0">
                <a:latin typeface="Arial Narrow" panose="020B0606020202030204" pitchFamily="34" charset="0"/>
              </a:rPr>
            </a:br>
            <a:endParaRPr lang="cs-CZ" sz="3600" dirty="0">
              <a:latin typeface="Arial Narrow" panose="020B0606020202030204" pitchFamily="34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188656" y="1695096"/>
            <a:ext cx="8713663" cy="4871565"/>
          </a:xfrm>
        </p:spPr>
        <p:txBody>
          <a:bodyPr/>
          <a:lstStyle/>
          <a:p>
            <a:pPr marL="360363" lvl="1" indent="-276225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dirty="0">
                <a:latin typeface="Arial Narrow" panose="020B0606020202030204" pitchFamily="34" charset="0"/>
              </a:rPr>
              <a:t>Dnes je  příznačné propojování výpočetní a komunikační techniky</a:t>
            </a:r>
          </a:p>
          <a:p>
            <a:pPr marL="760413" lvl="2" indent="-276225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(</a:t>
            </a:r>
            <a:r>
              <a:rPr lang="cs-CZ" altLang="cs-CZ" sz="1400" dirty="0" err="1">
                <a:latin typeface="Arial Narrow" panose="020B0606020202030204" pitchFamily="34" charset="0"/>
              </a:rPr>
              <a:t>Bluetooth</a:t>
            </a:r>
            <a:r>
              <a:rPr lang="cs-CZ" altLang="cs-CZ" sz="1400" dirty="0">
                <a:latin typeface="Arial Narrow" panose="020B0606020202030204" pitchFamily="34" charset="0"/>
              </a:rPr>
              <a:t>, domácí </a:t>
            </a:r>
            <a:r>
              <a:rPr lang="cs-CZ" altLang="cs-CZ" sz="1400" dirty="0" err="1">
                <a:latin typeface="Arial Narrow" panose="020B0606020202030204" pitchFamily="34" charset="0"/>
              </a:rPr>
              <a:t>WiFi</a:t>
            </a:r>
            <a:r>
              <a:rPr lang="cs-CZ" altLang="cs-CZ" sz="1400" dirty="0">
                <a:latin typeface="Arial Narrow" panose="020B0606020202030204" pitchFamily="34" charset="0"/>
              </a:rPr>
              <a:t>, LAN, WAN či </a:t>
            </a:r>
            <a:r>
              <a:rPr lang="cs-CZ" altLang="cs-CZ" sz="1400" b="1" dirty="0">
                <a:latin typeface="Arial Narrow" panose="020B0606020202030204" pitchFamily="34" charset="0"/>
              </a:rPr>
              <a:t>Internet</a:t>
            </a:r>
            <a:r>
              <a:rPr lang="cs-CZ" altLang="cs-CZ" sz="1400" dirty="0">
                <a:latin typeface="Arial Narrow" panose="020B0606020202030204" pitchFamily="34" charset="0"/>
              </a:rPr>
              <a:t>)</a:t>
            </a:r>
          </a:p>
          <a:p>
            <a:pPr marL="360363" lvl="1" indent="-276225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dirty="0">
                <a:latin typeface="Arial Narrow" panose="020B0606020202030204" pitchFamily="34" charset="0"/>
              </a:rPr>
              <a:t>Internet se stal jedním z nejvýraznějších fenoménů přelomu druhého a třetího tisíciletí</a:t>
            </a:r>
          </a:p>
          <a:p>
            <a:pPr marL="360363" lvl="1" indent="-276225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dirty="0">
                <a:latin typeface="Arial Narrow" panose="020B0606020202030204" pitchFamily="34" charset="0"/>
              </a:rPr>
              <a:t>Na rozdíl od významných technologických milníků lidstva mu nelze přiřadit autora (majitele práv) a navíc je daleko obtížněji uchopitelný než hmotné věci</a:t>
            </a:r>
          </a:p>
          <a:p>
            <a:pPr marL="360363" lvl="1" indent="-276225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dirty="0">
                <a:latin typeface="Arial Narrow" panose="020B0606020202030204" pitchFamily="34" charset="0"/>
              </a:rPr>
              <a:t>Z výše uvedeného lze dovodit ještě další podstatnou vlastnost – obrovský informační dopad – cokoliv je tam uveřejněno – stává se veřejným:</a:t>
            </a:r>
          </a:p>
          <a:p>
            <a:pPr marL="176213" lvl="2" indent="0" eaLnBrk="1" hangingPunct="1">
              <a:buSzPct val="60000"/>
            </a:pPr>
            <a:r>
              <a:rPr lang="cs-CZ" altLang="cs-CZ" sz="1600" b="1" dirty="0">
                <a:latin typeface="Arial Narrow" panose="020B0606020202030204" pitchFamily="34" charset="0"/>
              </a:rPr>
              <a:t>§ 117 </a:t>
            </a:r>
            <a:r>
              <a:rPr lang="cs-CZ" altLang="cs-CZ" sz="1600" b="1" dirty="0" err="1">
                <a:latin typeface="Arial Narrow" panose="020B0606020202030204" pitchFamily="34" charset="0"/>
              </a:rPr>
              <a:t>Tz</a:t>
            </a:r>
            <a:r>
              <a:rPr lang="cs-CZ" altLang="cs-CZ" sz="1600" b="1" dirty="0">
                <a:latin typeface="Arial Narrow" panose="020B0606020202030204" pitchFamily="34" charset="0"/>
              </a:rPr>
              <a:t> - Veřejné spáchání trestného činu</a:t>
            </a:r>
          </a:p>
          <a:p>
            <a:pPr marL="760413" lvl="2" indent="-276225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dirty="0">
                <a:latin typeface="Arial Narrow" panose="020B0606020202030204" pitchFamily="34" charset="0"/>
              </a:rPr>
              <a:t>trestný čin </a:t>
            </a:r>
            <a:r>
              <a:rPr lang="cs-CZ" altLang="cs-CZ" sz="1600" u="sng" dirty="0">
                <a:latin typeface="Arial Narrow" panose="020B0606020202030204" pitchFamily="34" charset="0"/>
              </a:rPr>
              <a:t>je spáchán veřejně</a:t>
            </a:r>
            <a:r>
              <a:rPr lang="cs-CZ" altLang="cs-CZ" sz="1600" dirty="0">
                <a:latin typeface="Arial Narrow" panose="020B0606020202030204" pitchFamily="34" charset="0"/>
              </a:rPr>
              <a:t>, jestliže je spáchán</a:t>
            </a:r>
          </a:p>
          <a:p>
            <a:pPr marL="1168400" lvl="3" indent="-227013" eaLnBrk="1" hangingPunct="1">
              <a:buSzPct val="80000"/>
              <a:buFont typeface="+mj-lt"/>
              <a:buAutoNum type="alphaLcParenR"/>
            </a:pPr>
            <a:r>
              <a:rPr lang="cs-CZ" altLang="cs-CZ" sz="1400" dirty="0">
                <a:latin typeface="Arial Narrow" panose="020B0606020202030204" pitchFamily="34" charset="0"/>
              </a:rPr>
              <a:t>obsahem tiskoviny nebo rozšiřovaného spisu, filmem, rozhlasem, televizí, veřejně přístupnou počítačovou sítí nebo jiným obdobně účinným způsobem, nebo</a:t>
            </a:r>
          </a:p>
          <a:p>
            <a:pPr marL="1168400" lvl="3" indent="-227013" eaLnBrk="1" hangingPunct="1">
              <a:buSzPct val="80000"/>
              <a:buFont typeface="+mj-lt"/>
              <a:buAutoNum type="alphaLcParenR"/>
            </a:pPr>
            <a:r>
              <a:rPr lang="cs-CZ" altLang="cs-CZ" sz="1400" dirty="0">
                <a:latin typeface="Arial Narrow" panose="020B0606020202030204" pitchFamily="34" charset="0"/>
              </a:rPr>
              <a:t>před </a:t>
            </a:r>
            <a:r>
              <a:rPr lang="cs-CZ" altLang="cs-CZ" sz="1400" u="sng" dirty="0">
                <a:latin typeface="Arial Narrow" panose="020B0606020202030204" pitchFamily="34" charset="0"/>
              </a:rPr>
              <a:t>nejméně třemi osobami </a:t>
            </a:r>
            <a:r>
              <a:rPr lang="cs-CZ" altLang="cs-CZ" sz="1400" dirty="0">
                <a:latin typeface="Arial Narrow" panose="020B0606020202030204" pitchFamily="34" charset="0"/>
              </a:rPr>
              <a:t>současně přítomnými.</a:t>
            </a:r>
          </a:p>
          <a:p>
            <a:pPr marL="266700" indent="-2667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dirty="0">
                <a:latin typeface="Arial Narrow" panose="020B0606020202030204" pitchFamily="34" charset="0"/>
              </a:rPr>
              <a:t>Rozlišení Internetu jako komunikačního nástroje mezi</a:t>
            </a:r>
          </a:p>
          <a:p>
            <a:pPr marL="666750" lvl="1" indent="-2667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dvěma body</a:t>
            </a:r>
          </a:p>
          <a:p>
            <a:pPr marL="666750" lvl="1" indent="-2667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Jedním bodem a více body</a:t>
            </a:r>
          </a:p>
          <a:p>
            <a:pPr marL="666750" lvl="1" indent="-2667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Uveřejnění na webových stránkách</a:t>
            </a:r>
          </a:p>
          <a:p>
            <a:pPr marL="666750" lvl="1" indent="-266700" eaLnBrk="1" hangingPunct="1">
              <a:buSzPct val="60000"/>
              <a:buFont typeface="Wingdings" panose="05000000000000000000" pitchFamily="2" charset="2"/>
              <a:buChar char="q"/>
            </a:pPr>
            <a:endParaRPr lang="cs-CZ" altLang="cs-CZ" sz="1600" dirty="0">
              <a:latin typeface="Arial Narrow" panose="020B060602020203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cs-CZ" sz="2400" dirty="0">
              <a:latin typeface="Arial Narrow" panose="020B0606020202030204" pitchFamily="34" charset="0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33FFD1-C00A-4FC2-95CC-126F62999408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80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503238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sz="3200" dirty="0">
                <a:latin typeface="Arial Narrow" panose="020B0606020202030204" pitchFamily="34" charset="0"/>
              </a:rPr>
              <a:t>Nález ÚS - I.ÚS 1428/13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4"/>
            <a:ext cx="8569325" cy="4727575"/>
          </a:xfrm>
        </p:spPr>
        <p:txBody>
          <a:bodyPr/>
          <a:lstStyle/>
          <a:p>
            <a:pPr marL="539750" lvl="1" indent="-363538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dirty="0">
                <a:latin typeface="Arial Narrow" panose="020B0606020202030204" pitchFamily="34" charset="0"/>
              </a:rPr>
              <a:t>http://nalus.usoud.cz/Search/ResultDetail.aspx?id=80512&amp;pos=1&amp;cnt=1&amp;typ=result</a:t>
            </a:r>
          </a:p>
          <a:p>
            <a:pPr marL="539750" lvl="1" indent="-363538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b="1" dirty="0">
                <a:latin typeface="Arial Narrow" panose="020B0606020202030204" pitchFamily="34" charset="0"/>
              </a:rPr>
              <a:t>Nastudovat nález a připravit vystoupení  (jeden student)</a:t>
            </a:r>
          </a:p>
          <a:p>
            <a:pPr marL="539750" lvl="1" indent="-363538" eaLnBrk="1" hangingPunct="1">
              <a:buSzPct val="60000"/>
              <a:buFont typeface="Wingdings" panose="05000000000000000000" pitchFamily="2" charset="2"/>
              <a:buChar char="q"/>
            </a:pPr>
            <a:endParaRPr lang="cs-CZ" altLang="cs-CZ" sz="1800" dirty="0">
              <a:latin typeface="Arial Narrow" panose="020B0606020202030204" pitchFamily="34" charset="0"/>
            </a:endParaRPr>
          </a:p>
          <a:p>
            <a:pPr marL="539750" lvl="1" indent="-363538" eaLnBrk="1" hangingPunct="1">
              <a:buSzPct val="60000"/>
              <a:buFont typeface="Wingdings" panose="05000000000000000000" pitchFamily="2" charset="2"/>
              <a:buChar char="q"/>
            </a:pPr>
            <a:endParaRPr lang="cs-CZ" altLang="cs-CZ" sz="1800" dirty="0">
              <a:latin typeface="Arial Narrow" panose="020B0606020202030204" pitchFamily="34" charset="0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33FFD1-C00A-4FC2-95CC-126F62999408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87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503238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sz="3600" dirty="0">
                <a:latin typeface="Arial Narrow" panose="020B0606020202030204" pitchFamily="34" charset="0"/>
              </a:rPr>
              <a:t>Pojem kyberkriminality v prostředí ICT </a:t>
            </a:r>
            <a:br>
              <a:rPr lang="cs-CZ" sz="3600" dirty="0">
                <a:latin typeface="Arial Narrow" panose="020B0606020202030204" pitchFamily="34" charset="0"/>
              </a:rPr>
            </a:br>
            <a:endParaRPr lang="cs-CZ" sz="3600" dirty="0">
              <a:latin typeface="Arial Narrow" panose="020B0606020202030204" pitchFamily="34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4"/>
            <a:ext cx="8569325" cy="4727575"/>
          </a:xfrm>
        </p:spPr>
        <p:txBody>
          <a:bodyPr/>
          <a:lstStyle/>
          <a:p>
            <a:pPr marL="457200" indent="-4572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Pod pojmem </a:t>
            </a:r>
            <a:r>
              <a:rPr lang="cs-CZ" altLang="cs-CZ" sz="2000" b="1" dirty="0">
                <a:latin typeface="Arial Narrow" panose="020B0606020202030204" pitchFamily="34" charset="0"/>
              </a:rPr>
              <a:t>kybernetická kriminalita </a:t>
            </a:r>
            <a:r>
              <a:rPr lang="cs-CZ" altLang="cs-CZ" sz="2000" dirty="0">
                <a:latin typeface="Arial Narrow" panose="020B0606020202030204" pitchFamily="34" charset="0"/>
              </a:rPr>
              <a:t>chápeme všechny činnosti, všechnu trestnou činnost, ve které se vyskytuje počítač, a to hardware, software, data nebo některá část anebo větší množství počítačů, a to samostatných nebo propojených do počítačové sítě.</a:t>
            </a:r>
          </a:p>
          <a:p>
            <a:pPr marL="457200" indent="-4572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b="1" dirty="0">
                <a:latin typeface="Arial Narrow" panose="020B0606020202030204" pitchFamily="34" charset="0"/>
              </a:rPr>
              <a:t>Útoky na funkčnost počítačů</a:t>
            </a:r>
          </a:p>
          <a:p>
            <a:pPr marL="857250" lvl="1" indent="-4572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dirty="0">
                <a:latin typeface="Arial Narrow" panose="020B0606020202030204" pitchFamily="34" charset="0"/>
              </a:rPr>
              <a:t>kyberkriminalita nastoupila v okamžiku, kdy nastoupily osobní počítače, kdy se počítače staly dostupnou možností pro obyčejné lidi </a:t>
            </a:r>
          </a:p>
          <a:p>
            <a:pPr marL="857250" lvl="1" indent="-4572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dirty="0">
                <a:latin typeface="Arial Narrow" panose="020B0606020202030204" pitchFamily="34" charset="0"/>
              </a:rPr>
              <a:t>vznik </a:t>
            </a:r>
            <a:r>
              <a:rPr lang="cs-CZ" altLang="cs-CZ" sz="1800" b="1" dirty="0">
                <a:latin typeface="Arial Narrow" panose="020B0606020202030204" pitchFamily="34" charset="0"/>
              </a:rPr>
              <a:t>počítačových sítí</a:t>
            </a:r>
            <a:r>
              <a:rPr lang="cs-CZ" altLang="cs-CZ" sz="1800" dirty="0">
                <a:latin typeface="Arial Narrow" panose="020B0606020202030204" pitchFamily="34" charset="0"/>
              </a:rPr>
              <a:t>, především internetu, a hlavně možnosti vzdáleného přístupu k počítačům</a:t>
            </a:r>
          </a:p>
          <a:p>
            <a:pPr marL="1257300" lvl="2" indent="-4572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útoky na funkčnost počítačů jsou prováděny právě prostřednictvím počítačových sítí</a:t>
            </a:r>
          </a:p>
          <a:p>
            <a:pPr marL="1257300" lvl="2" indent="-4572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snaha dostat se k obsahu zpráv, které jsou přenášeny sítěmi anebo k obsahu dat, které jsou v počítači zpracovávány.</a:t>
            </a:r>
          </a:p>
          <a:p>
            <a:pPr marL="857250" lvl="1" indent="-457200" eaLnBrk="1" hangingPunct="1">
              <a:buSzPct val="60000"/>
              <a:buFont typeface="Wingdings" panose="05000000000000000000" pitchFamily="2" charset="2"/>
              <a:buChar char="q"/>
            </a:pPr>
            <a:endParaRPr lang="cs-CZ" altLang="cs-CZ" sz="1800" dirty="0">
              <a:latin typeface="Arial Narrow" panose="020B060602020203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Arial Narrow" panose="020B060602020203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cs-CZ" sz="2400" dirty="0">
              <a:latin typeface="Arial Narrow" panose="020B0606020202030204" pitchFamily="34" charset="0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33FFD1-C00A-4FC2-95CC-126F62999408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015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505275" y="1025950"/>
            <a:ext cx="8086635" cy="1007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cap="all" dirty="0" smtClean="0">
                <a:latin typeface="Arial Narrow" panose="020B0606020202030204" pitchFamily="34" charset="0"/>
              </a:rPr>
              <a:t> </a:t>
            </a:r>
            <a:br>
              <a:rPr lang="cs-CZ" sz="3200" cap="all" dirty="0" smtClean="0">
                <a:latin typeface="Arial Narrow" panose="020B0606020202030204" pitchFamily="34" charset="0"/>
              </a:rPr>
            </a:br>
            <a:r>
              <a:rPr lang="cs-CZ" sz="3100" cap="all" dirty="0" smtClean="0">
                <a:latin typeface="Arial Narrow" panose="020B0606020202030204" pitchFamily="34" charset="0"/>
              </a:rPr>
              <a:t>OBSAH</a:t>
            </a:r>
            <a:br>
              <a:rPr lang="cs-CZ" sz="3100" cap="all" dirty="0" smtClean="0">
                <a:latin typeface="Arial Narrow" panose="020B0606020202030204" pitchFamily="34" charset="0"/>
              </a:rPr>
            </a:br>
            <a:endParaRPr lang="cs-CZ" altLang="cs-CZ" sz="3100" cap="all" dirty="0" smtClean="0">
              <a:latin typeface="Arial Narrow" panose="020B060602020203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906465"/>
          </a:xfrm>
        </p:spPr>
        <p:txBody>
          <a:bodyPr rtlCol="0">
            <a:noAutofit/>
          </a:bodyPr>
          <a:lstStyle/>
          <a:p>
            <a:pPr marL="631825" indent="-358775">
              <a:buNone/>
              <a:defRPr/>
            </a:pPr>
            <a:r>
              <a:rPr lang="cs-CZ" sz="2400" dirty="0" smtClean="0">
                <a:latin typeface="Arial Narrow" pitchFamily="34" charset="0"/>
              </a:rPr>
              <a:t>Úvod</a:t>
            </a:r>
            <a:endParaRPr lang="cs-CZ" sz="2400" dirty="0">
              <a:latin typeface="Arial Narrow" pitchFamily="34" charset="0"/>
            </a:endParaRPr>
          </a:p>
          <a:p>
            <a:pPr marL="631825" indent="-358775">
              <a:buClr>
                <a:schemeClr val="tx1"/>
              </a:buClr>
              <a:buFontTx/>
              <a:buAutoNum type="arabicPeriod"/>
              <a:defRPr/>
            </a:pPr>
            <a:r>
              <a:rPr lang="cs-CZ" sz="2400" dirty="0" smtClean="0">
                <a:latin typeface="Arial Narrow" pitchFamily="34" charset="0"/>
              </a:rPr>
              <a:t>Kyberprostor </a:t>
            </a:r>
            <a:r>
              <a:rPr lang="cs-CZ" sz="2400" dirty="0" smtClean="0">
                <a:latin typeface="Arial Narrow" pitchFamily="34" charset="0"/>
              </a:rPr>
              <a:t>a další pojmy</a:t>
            </a:r>
          </a:p>
          <a:p>
            <a:pPr marL="631825" indent="-358775">
              <a:buClr>
                <a:schemeClr val="tx1"/>
              </a:buClr>
              <a:buFontTx/>
              <a:buAutoNum type="arabicPeriod"/>
              <a:defRPr/>
            </a:pPr>
            <a:r>
              <a:rPr lang="cs-CZ" sz="2400" dirty="0" smtClean="0">
                <a:latin typeface="Arial Narrow" pitchFamily="34" charset="0"/>
              </a:rPr>
              <a:t>Kybernetická bezpečnost</a:t>
            </a:r>
          </a:p>
          <a:p>
            <a:pPr marL="631825" indent="-358775">
              <a:buClr>
                <a:schemeClr val="tx1"/>
              </a:buClr>
              <a:buFontTx/>
              <a:buAutoNum type="arabicPeriod"/>
              <a:defRPr/>
            </a:pPr>
            <a:r>
              <a:rPr lang="cs-CZ" sz="2400" dirty="0">
                <a:latin typeface="Arial Narrow" pitchFamily="34" charset="0"/>
              </a:rPr>
              <a:t>Právo jako </a:t>
            </a:r>
            <a:r>
              <a:rPr lang="cs-CZ" sz="2400" dirty="0" smtClean="0">
                <a:latin typeface="Arial Narrow" pitchFamily="34" charset="0"/>
              </a:rPr>
              <a:t>informační </a:t>
            </a:r>
            <a:r>
              <a:rPr lang="cs-CZ" sz="2400" dirty="0">
                <a:latin typeface="Arial Narrow" pitchFamily="34" charset="0"/>
              </a:rPr>
              <a:t>systém </a:t>
            </a:r>
          </a:p>
          <a:p>
            <a:pPr marL="631825" indent="-358775">
              <a:buClr>
                <a:schemeClr val="tx1"/>
              </a:buClr>
              <a:buFontTx/>
              <a:buAutoNum type="arabicPeriod"/>
              <a:defRPr/>
            </a:pPr>
            <a:r>
              <a:rPr lang="cs-CZ" sz="2400" dirty="0" smtClean="0">
                <a:latin typeface="Arial Narrow" pitchFamily="34" charset="0"/>
              </a:rPr>
              <a:t>Kyberkriminalita</a:t>
            </a:r>
          </a:p>
          <a:p>
            <a:pPr marL="631825" indent="-358775">
              <a:buClr>
                <a:schemeClr val="tx1"/>
              </a:buClr>
              <a:buFontTx/>
              <a:buAutoNum type="arabicPeriod"/>
              <a:defRPr/>
            </a:pPr>
            <a:r>
              <a:rPr lang="cs-CZ" sz="2400" dirty="0" smtClean="0">
                <a:latin typeface="Arial Narrow" pitchFamily="34" charset="0"/>
              </a:rPr>
              <a:t>Kyberšikana</a:t>
            </a:r>
          </a:p>
          <a:p>
            <a:pPr marL="631825" indent="-358775">
              <a:buNone/>
              <a:defRPr/>
            </a:pPr>
            <a:r>
              <a:rPr lang="cs-CZ" sz="2400" dirty="0" smtClean="0">
                <a:latin typeface="Arial Narrow" pitchFamily="34" charset="0"/>
              </a:rPr>
              <a:t>    </a:t>
            </a:r>
            <a:r>
              <a:rPr lang="cs-CZ" sz="2400" dirty="0">
                <a:latin typeface="Arial Narrow" pitchFamily="34" charset="0"/>
              </a:rPr>
              <a:t>Závěr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400" dirty="0">
              <a:latin typeface="Arial Narrow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400" dirty="0" smtClean="0">
                <a:latin typeface="Arial Narrow" panose="020B0606020202030204" pitchFamily="34" charset="0"/>
              </a:rPr>
              <a:t/>
            </a:r>
            <a:br>
              <a:rPr lang="cs-CZ" sz="2400" dirty="0" smtClean="0">
                <a:latin typeface="Arial Narrow" panose="020B0606020202030204" pitchFamily="34" charset="0"/>
              </a:rPr>
            </a:br>
            <a:r>
              <a:rPr lang="cs-CZ" sz="2400" dirty="0" smtClean="0">
                <a:latin typeface="Arial Narrow" panose="020B0606020202030204" pitchFamily="34" charset="0"/>
              </a:rPr>
              <a:t/>
            </a:r>
            <a:br>
              <a:rPr lang="cs-CZ" sz="2400" dirty="0" smtClean="0">
                <a:latin typeface="Arial Narrow" panose="020B0606020202030204" pitchFamily="34" charset="0"/>
              </a:rPr>
            </a:br>
            <a:endParaRPr lang="cs-CZ" sz="24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503238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sz="3600" dirty="0">
                <a:latin typeface="Arial Narrow" panose="020B0606020202030204" pitchFamily="34" charset="0"/>
              </a:rPr>
              <a:t>Pojem kyberkriminality v prostředí ICT </a:t>
            </a:r>
            <a:br>
              <a:rPr lang="cs-CZ" sz="3600" dirty="0">
                <a:latin typeface="Arial Narrow" panose="020B0606020202030204" pitchFamily="34" charset="0"/>
              </a:rPr>
            </a:br>
            <a:endParaRPr lang="cs-CZ" sz="3600" dirty="0">
              <a:latin typeface="Arial Narrow" panose="020B0606020202030204" pitchFamily="34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5"/>
            <a:ext cx="8569325" cy="3938588"/>
          </a:xfrm>
        </p:spPr>
        <p:txBody>
          <a:bodyPr>
            <a:normAutofit/>
          </a:bodyPr>
          <a:lstStyle/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Arial Narrow" panose="020B0606020202030204" pitchFamily="34" charset="0"/>
              </a:rPr>
              <a:t>Porušování autorských práv</a:t>
            </a:r>
          </a:p>
          <a:p>
            <a:pPr marL="857250" lvl="1" indent="-457200" eaLnBrk="1" hangingPunct="1">
              <a:buSzPct val="60000"/>
              <a:buFont typeface="Wingdings" panose="05000000000000000000" pitchFamily="2" charset="2"/>
              <a:buChar char="q"/>
            </a:pPr>
            <a:endParaRPr lang="cs-CZ" altLang="cs-CZ" sz="2000" dirty="0">
              <a:latin typeface="Arial Narrow" panose="020B0606020202030204" pitchFamily="34" charset="0"/>
            </a:endParaRPr>
          </a:p>
          <a:p>
            <a:pPr marL="857250" lvl="1" indent="-4572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Používání nebo šíření různých nelegálních kopií autorských děl.</a:t>
            </a:r>
          </a:p>
          <a:p>
            <a:pPr marL="857250" lvl="1" indent="-457200" eaLnBrk="1" hangingPunct="1">
              <a:buSzPct val="60000"/>
              <a:buFont typeface="Wingdings" panose="05000000000000000000" pitchFamily="2" charset="2"/>
              <a:buChar char="q"/>
            </a:pPr>
            <a:endParaRPr lang="cs-CZ" altLang="cs-CZ" sz="2000" dirty="0">
              <a:latin typeface="Arial Narrow" panose="020B0606020202030204" pitchFamily="34" charset="0"/>
            </a:endParaRPr>
          </a:p>
          <a:p>
            <a:pPr marL="857250" lvl="1" indent="-4572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Tato činnost může samozřejmě být tak masivní, že to skončí </a:t>
            </a:r>
            <a:br>
              <a:rPr lang="cs-CZ" altLang="cs-CZ" sz="2000" dirty="0">
                <a:latin typeface="Arial Narrow" panose="020B0606020202030204" pitchFamily="34" charset="0"/>
              </a:rPr>
            </a:br>
            <a:r>
              <a:rPr lang="cs-CZ" altLang="cs-CZ" sz="2000" dirty="0">
                <a:latin typeface="Arial Narrow" panose="020B0606020202030204" pitchFamily="34" charset="0"/>
              </a:rPr>
              <a:t>i ekonomickou likvidací producentů nebo autorů děl.</a:t>
            </a:r>
          </a:p>
          <a:p>
            <a:pPr marL="857250" lvl="1" indent="-457200" eaLnBrk="1" hangingPunct="1">
              <a:buSzPct val="60000"/>
              <a:buFont typeface="Wingdings" panose="05000000000000000000" pitchFamily="2" charset="2"/>
              <a:buChar char="q"/>
            </a:pPr>
            <a:endParaRPr lang="cs-CZ" altLang="cs-CZ" sz="2000" dirty="0">
              <a:latin typeface="Arial Narrow" panose="020B0606020202030204" pitchFamily="34" charset="0"/>
            </a:endParaRPr>
          </a:p>
          <a:p>
            <a:pPr marL="857250" lvl="1" indent="-457200" eaLnBrk="1" hangingPunct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Podle § 270 trestního zákoníku je to poměrně společensky nezanedbatelný problém.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cs-CZ" dirty="0">
              <a:latin typeface="Arial Narrow" panose="020B0606020202030204" pitchFamily="34" charset="0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33FFD1-C00A-4FC2-95CC-126F62999408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4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503238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sz="3600" dirty="0">
                <a:latin typeface="Arial Narrow" panose="020B0606020202030204" pitchFamily="34" charset="0"/>
              </a:rPr>
              <a:t>Pojem kyberkriminality v prostředí ICT </a:t>
            </a:r>
            <a:r>
              <a:rPr lang="cs-CZ" sz="3100" dirty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cs-CZ" sz="3100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endParaRPr lang="cs-CZ" sz="31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4"/>
            <a:ext cx="8569325" cy="4727575"/>
          </a:xfrm>
        </p:spPr>
        <p:txBody>
          <a:bodyPr>
            <a:normAutofit fontScale="92500" lnSpcReduction="10000"/>
          </a:bodyPr>
          <a:lstStyle/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Arial Narrow" panose="020B0606020202030204" pitchFamily="34" charset="0"/>
              </a:rPr>
              <a:t>Další druhy činnosti (deliktní) jako například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neoprávněné nakládání s osobními údaji,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různé druhy trestné činnosti spojené s šířením informací, jako je 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600" dirty="0">
                <a:latin typeface="Arial Narrow" panose="020B0606020202030204" pitchFamily="34" charset="0"/>
              </a:rPr>
              <a:t>šíření pornografie, 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600" dirty="0">
                <a:latin typeface="Arial Narrow" panose="020B0606020202030204" pitchFamily="34" charset="0"/>
              </a:rPr>
              <a:t>poplašných zpráv, 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600" dirty="0">
                <a:latin typeface="Arial Narrow" panose="020B0606020202030204" pitchFamily="34" charset="0"/>
              </a:rPr>
              <a:t>pomluvy, ale také další věci, které zatím ještě příliš nezdomácněly, jako je 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600" dirty="0">
                <a:latin typeface="Arial Narrow" panose="020B0606020202030204" pitchFamily="34" charset="0"/>
              </a:rPr>
              <a:t>nebezpečné vyhrožování a pronásledování, 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600" dirty="0" err="1">
                <a:latin typeface="Arial Narrow" panose="020B0606020202030204" pitchFamily="34" charset="0"/>
              </a:rPr>
              <a:t>nekalosoutěžní</a:t>
            </a:r>
            <a:r>
              <a:rPr lang="cs-CZ" sz="1600" dirty="0">
                <a:latin typeface="Arial Narrow" panose="020B0606020202030204" pitchFamily="34" charset="0"/>
              </a:rPr>
              <a:t> projevy páchané s využitím internetu apod.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V  TZ máme rovněž několik skutkových podstat, které se přímo týkají počítačů, které se snaží chránit počítače a počítačovou komunikaci.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Jsou to např</a:t>
            </a:r>
            <a:r>
              <a:rPr lang="cs-CZ" sz="1600" dirty="0">
                <a:latin typeface="Arial Narrow" panose="020B0606020202030204" pitchFamily="34" charset="0"/>
              </a:rPr>
              <a:t>. 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600" dirty="0">
                <a:latin typeface="Arial Narrow" panose="020B0606020202030204" pitchFamily="34" charset="0"/>
              </a:rPr>
              <a:t>ustanovení § 230 – neoprávněný přístup k počítačovému systému a nosiči informací, 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600" dirty="0">
                <a:latin typeface="Arial Narrow" panose="020B0606020202030204" pitchFamily="34" charset="0"/>
              </a:rPr>
              <a:t>§ 231 – opatření a přechovávání „všeho možného“, tj. přístupového zařízení nebo hesla k počítačovému systému a jiných takových dat, nástrojů a postupů.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endParaRPr lang="cs-CZ" sz="2400" b="1" dirty="0">
              <a:latin typeface="Arial Narrow" panose="020B0606020202030204" pitchFamily="34" charset="0"/>
            </a:endParaRPr>
          </a:p>
          <a:p>
            <a:r>
              <a:rPr lang="cs-CZ" sz="2400" dirty="0">
                <a:latin typeface="Arial Narrow" panose="020B0606020202030204" pitchFamily="34" charset="0"/>
              </a:rPr>
              <a:t/>
            </a:r>
            <a:br>
              <a:rPr lang="cs-CZ" sz="2400" dirty="0">
                <a:latin typeface="Arial Narrow" panose="020B0606020202030204" pitchFamily="34" charset="0"/>
              </a:rPr>
            </a:br>
            <a:endParaRPr lang="cs-CZ" altLang="cs-CZ" sz="2400" dirty="0">
              <a:latin typeface="Arial Narrow" panose="020B060602020203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cs-CZ" dirty="0">
              <a:latin typeface="Arial Narrow" panose="020B0606020202030204" pitchFamily="34" charset="0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33FFD1-C00A-4FC2-95CC-126F62999408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94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503238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sz="3600" dirty="0">
                <a:latin typeface="Arial Narrow" panose="020B0606020202030204" pitchFamily="34" charset="0"/>
              </a:rPr>
              <a:t>Pojem kyberkriminality v prostředí ICT </a:t>
            </a:r>
            <a:br>
              <a:rPr lang="cs-CZ" sz="3600" dirty="0">
                <a:latin typeface="Arial Narrow" panose="020B0606020202030204" pitchFamily="34" charset="0"/>
              </a:rPr>
            </a:br>
            <a:endParaRPr lang="cs-CZ" sz="3600" dirty="0">
              <a:latin typeface="Arial Narrow" panose="020B0606020202030204" pitchFamily="34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4"/>
            <a:ext cx="8569325" cy="4727575"/>
          </a:xfrm>
        </p:spPr>
        <p:txBody>
          <a:bodyPr/>
          <a:lstStyle/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Arial Narrow" panose="020B0606020202030204" pitchFamily="34" charset="0"/>
              </a:rPr>
              <a:t>Kdo jsou pachatelé kybernetické kriminality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000" dirty="0">
                <a:latin typeface="Arial Narrow" panose="020B0606020202030204" pitchFamily="34" charset="0"/>
              </a:rPr>
              <a:t>nejčastěji </a:t>
            </a:r>
            <a:r>
              <a:rPr lang="cs-CZ" sz="2000" b="1" dirty="0">
                <a:latin typeface="Arial Narrow" panose="020B0606020202030204" pitchFamily="34" charset="0"/>
              </a:rPr>
              <a:t>čtyři skupiny pachatelů </a:t>
            </a:r>
            <a:r>
              <a:rPr lang="cs-CZ" sz="2000" dirty="0">
                <a:latin typeface="Arial Narrow" panose="020B0606020202030204" pitchFamily="34" charset="0"/>
              </a:rPr>
              <a:t>nebo organizátorů trestné činnosti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b="1" dirty="0">
                <a:latin typeface="Arial Narrow" panose="020B0606020202030204" pitchFamily="34" charset="0"/>
              </a:rPr>
              <a:t>Cizí státy </a:t>
            </a:r>
            <a:r>
              <a:rPr lang="cs-CZ" dirty="0">
                <a:latin typeface="Arial Narrow" panose="020B0606020202030204" pitchFamily="34" charset="0"/>
              </a:rPr>
              <a:t>(kybernetická válka, např. Rusko – Ukrajina, Izrael - Irán) 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2000" b="1" dirty="0">
                <a:latin typeface="Arial Narrow" panose="020B0606020202030204" pitchFamily="34" charset="0"/>
              </a:rPr>
              <a:t>Teroristé </a:t>
            </a:r>
            <a:r>
              <a:rPr lang="cs-CZ" sz="2000" dirty="0">
                <a:latin typeface="Arial Narrow" panose="020B0606020202030204" pitchFamily="34" charset="0"/>
              </a:rPr>
              <a:t>– tzv. asymetrický konflikt na státy v rámci počítačových sítí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b="1" dirty="0">
                <a:latin typeface="Arial Narrow" panose="020B0606020202030204" pitchFamily="34" charset="0"/>
              </a:rPr>
              <a:t>Zaměstnanci </a:t>
            </a:r>
            <a:r>
              <a:rPr lang="cs-CZ" dirty="0">
                <a:latin typeface="Arial Narrow" panose="020B0606020202030204" pitchFamily="34" charset="0"/>
              </a:rPr>
              <a:t>– relativně nejnebezpečnější skupina </a:t>
            </a:r>
          </a:p>
          <a:p>
            <a:pPr lvl="3">
              <a:buSzPct val="60000"/>
              <a:buFont typeface="Wingdings" panose="05000000000000000000" pitchFamily="2" charset="2"/>
              <a:buChar char="q"/>
            </a:pPr>
            <a:r>
              <a:rPr lang="cs-CZ" dirty="0">
                <a:latin typeface="Arial Narrow" panose="020B0606020202030204" pitchFamily="34" charset="0"/>
              </a:rPr>
              <a:t>(mají přístup ke všemu, mají obvykle dostatečná oprávnění, dostatečné možnosti a informace na to, aby zaměstnavatelova data poškodili, modifikovali, odcizili, prodali či použili k vydírání)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2000" b="1" dirty="0">
                <a:latin typeface="Arial Narrow" panose="020B0606020202030204" pitchFamily="34" charset="0"/>
              </a:rPr>
              <a:t>Organizované skupiny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dirty="0">
                <a:latin typeface="Arial Narrow" panose="020B0606020202030204" pitchFamily="34" charset="0"/>
              </a:rPr>
              <a:t>– používá kyberprostor pro </a:t>
            </a:r>
          </a:p>
          <a:p>
            <a:pPr lvl="3">
              <a:buSzPct val="60000"/>
              <a:buFont typeface="Wingdings" panose="05000000000000000000" pitchFamily="2" charset="2"/>
              <a:buChar char="q"/>
            </a:pPr>
            <a:r>
              <a:rPr lang="cs-CZ" dirty="0">
                <a:latin typeface="Arial Narrow" panose="020B0606020202030204" pitchFamily="34" charset="0"/>
              </a:rPr>
              <a:t>praní peněz, </a:t>
            </a:r>
          </a:p>
          <a:p>
            <a:pPr lvl="3">
              <a:buSzPct val="60000"/>
              <a:buFont typeface="Wingdings" panose="05000000000000000000" pitchFamily="2" charset="2"/>
              <a:buChar char="q"/>
            </a:pPr>
            <a:r>
              <a:rPr lang="cs-CZ" dirty="0">
                <a:latin typeface="Arial Narrow" panose="020B0606020202030204" pitchFamily="34" charset="0"/>
              </a:rPr>
              <a:t>nelegální převody a pro </a:t>
            </a:r>
          </a:p>
          <a:p>
            <a:pPr lvl="3">
              <a:buSzPct val="60000"/>
              <a:buFont typeface="Wingdings" panose="05000000000000000000" pitchFamily="2" charset="2"/>
              <a:buChar char="q"/>
            </a:pPr>
            <a:r>
              <a:rPr lang="cs-CZ" dirty="0">
                <a:latin typeface="Arial Narrow" panose="020B0606020202030204" pitchFamily="34" charset="0"/>
              </a:rPr>
              <a:t>všechny ostatní další činnosti, ke kterým lze počítače využít</a:t>
            </a:r>
            <a:r>
              <a:rPr lang="cs-CZ" sz="1800" dirty="0">
                <a:latin typeface="Arial Narrow" panose="020B0606020202030204" pitchFamily="34" charset="0"/>
              </a:rPr>
              <a:t/>
            </a:r>
            <a:br>
              <a:rPr lang="cs-CZ" sz="1800" dirty="0">
                <a:latin typeface="Arial Narrow" panose="020B0606020202030204" pitchFamily="34" charset="0"/>
              </a:rPr>
            </a:br>
            <a:endParaRPr lang="cs-CZ" altLang="cs-CZ" sz="1800" dirty="0">
              <a:latin typeface="Arial Narrow" panose="020B060602020203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cs-CZ" dirty="0">
              <a:latin typeface="Arial Narrow" panose="020B0606020202030204" pitchFamily="34" charset="0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33FFD1-C00A-4FC2-95CC-126F62999408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38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503238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sz="3600" dirty="0">
                <a:latin typeface="Arial Narrow" panose="020B0606020202030204" pitchFamily="34" charset="0"/>
              </a:rPr>
              <a:t>Pojem kyberkriminality v prostředí ICT </a:t>
            </a:r>
            <a:r>
              <a:rPr lang="cs-CZ" sz="3100" dirty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cs-CZ" sz="3100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endParaRPr lang="cs-CZ" sz="31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23850" y="1709928"/>
            <a:ext cx="8569325" cy="4502431"/>
          </a:xfrm>
        </p:spPr>
        <p:txBody>
          <a:bodyPr/>
          <a:lstStyle/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Arial Narrow" panose="020B0606020202030204" pitchFamily="34" charset="0"/>
              </a:rPr>
              <a:t>Problémy při vyšetřování kybernetické kriminality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000" dirty="0">
                <a:latin typeface="Arial Narrow" panose="020B0606020202030204" pitchFamily="34" charset="0"/>
              </a:rPr>
              <a:t>Problém jurisdikce 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aby vůbec byla trestná činnosti odhalena, aby šlo dokázat, kdo je pachatelem a  aby mu prokázalo, že jde o jeho trestnou činnost 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problém: servery se mohou nacházet kdekoli na světě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fatální dopady jak v oblasti civilního práva, například co se týká odpovědnosti za škodu, tak z hlediska trestního procesu, kdy vlastně nevíme, kde se ten trestný čin stal, nevíme, jakým způsobem postupovat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600" dirty="0">
                <a:latin typeface="Arial Narrow" panose="020B0606020202030204" pitchFamily="34" charset="0"/>
              </a:rPr>
              <a:t>tři možné přístupy:</a:t>
            </a:r>
          </a:p>
          <a:p>
            <a:pPr lvl="3">
              <a:buSzPct val="60000"/>
              <a:buFont typeface="Wingdings" panose="05000000000000000000" pitchFamily="2" charset="2"/>
              <a:buChar char="q"/>
            </a:pPr>
            <a:r>
              <a:rPr lang="cs-CZ" sz="1400" b="1" dirty="0">
                <a:latin typeface="Arial Narrow" panose="020B0606020202030204" pitchFamily="34" charset="0"/>
              </a:rPr>
              <a:t>tradiční konzervativní přístup</a:t>
            </a:r>
            <a:r>
              <a:rPr lang="cs-CZ" sz="1400" dirty="0">
                <a:latin typeface="Arial Narrow" panose="020B0606020202030204" pitchFamily="34" charset="0"/>
              </a:rPr>
              <a:t> - aplikovat standardní kritéria místní působnosti, podle nějaké fyzické lokalizace informací, podle principu zásady teritoriality a personality podle trestního zákoníku</a:t>
            </a:r>
          </a:p>
          <a:p>
            <a:pPr lvl="3">
              <a:buSzPct val="60000"/>
              <a:buFont typeface="Wingdings" panose="05000000000000000000" pitchFamily="2" charset="2"/>
              <a:buChar char="q"/>
            </a:pPr>
            <a:r>
              <a:rPr lang="cs-CZ" sz="1400" b="1" dirty="0">
                <a:latin typeface="Arial Narrow" panose="020B0606020202030204" pitchFamily="34" charset="0"/>
              </a:rPr>
              <a:t>vytvoření nového konceptu</a:t>
            </a:r>
            <a:r>
              <a:rPr lang="cs-CZ" sz="1400" dirty="0">
                <a:latin typeface="Arial Narrow" panose="020B0606020202030204" pitchFamily="34" charset="0"/>
              </a:rPr>
              <a:t>, nových kritérií pro aplikaci principů místní působnosti, to se svým způsobem už dnes děje*</a:t>
            </a:r>
          </a:p>
          <a:p>
            <a:pPr lvl="3">
              <a:buSzPct val="60000"/>
              <a:buFont typeface="Wingdings" panose="05000000000000000000" pitchFamily="2" charset="2"/>
              <a:buChar char="q"/>
            </a:pPr>
            <a:r>
              <a:rPr lang="cs-CZ" sz="1400" dirty="0">
                <a:latin typeface="Arial Narrow" panose="020B0606020202030204" pitchFamily="34" charset="0"/>
              </a:rPr>
              <a:t>Řešením by byla </a:t>
            </a:r>
            <a:r>
              <a:rPr lang="cs-CZ" sz="1400" b="1" dirty="0">
                <a:latin typeface="Arial Narrow" panose="020B0606020202030204" pitchFamily="34" charset="0"/>
              </a:rPr>
              <a:t>existence nějaké informační vrstvy bez místní jurisdikce státu</a:t>
            </a:r>
            <a:r>
              <a:rPr lang="cs-CZ" sz="1400" dirty="0">
                <a:latin typeface="Arial Narrow" panose="020B0606020202030204" pitchFamily="34" charset="0"/>
              </a:rPr>
              <a:t>. Něco podobného jako je </a:t>
            </a:r>
            <a:r>
              <a:rPr lang="cs-CZ" sz="1400" dirty="0" err="1">
                <a:latin typeface="Arial Narrow" panose="020B0606020202030204" pitchFamily="34" charset="0"/>
              </a:rPr>
              <a:t>eurozatykač</a:t>
            </a:r>
            <a:r>
              <a:rPr lang="cs-CZ" sz="1400" dirty="0">
                <a:latin typeface="Arial Narrow" panose="020B0606020202030204" pitchFamily="34" charset="0"/>
              </a:rPr>
              <a:t>, mohlo by to fungovat na bázi Evropské unie, mohlo by to fungovat na základě </a:t>
            </a:r>
            <a:r>
              <a:rPr lang="cs-CZ" sz="1400" b="1" dirty="0">
                <a:latin typeface="Arial Narrow" panose="020B0606020202030204" pitchFamily="34" charset="0"/>
              </a:rPr>
              <a:t>Úmluvy Rady Evropy o kyberkriminalitě</a:t>
            </a:r>
            <a:r>
              <a:rPr lang="cs-CZ" sz="1400" dirty="0">
                <a:latin typeface="Arial Narrow" panose="020B0606020202030204" pitchFamily="34" charset="0"/>
              </a:rPr>
              <a:t/>
            </a:r>
            <a:br>
              <a:rPr lang="cs-CZ" sz="1400" dirty="0">
                <a:latin typeface="Arial Narrow" panose="020B0606020202030204" pitchFamily="34" charset="0"/>
              </a:rPr>
            </a:br>
            <a:endParaRPr lang="cs-CZ" altLang="cs-CZ" sz="1400" dirty="0">
              <a:latin typeface="Arial Narrow" panose="020B060602020203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cs-CZ" dirty="0">
              <a:latin typeface="Arial Narrow" panose="020B0606020202030204" pitchFamily="34" charset="0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33FFD1-C00A-4FC2-95CC-126F62999408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08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503238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sz="3600" dirty="0">
                <a:latin typeface="Arial Narrow" panose="020B0606020202030204" pitchFamily="34" charset="0"/>
              </a:rPr>
              <a:t>Pojem kyberkriminality v prostředí ICT </a:t>
            </a:r>
            <a:br>
              <a:rPr lang="cs-CZ" sz="3600" dirty="0">
                <a:latin typeface="Arial Narrow" panose="020B0606020202030204" pitchFamily="34" charset="0"/>
              </a:rPr>
            </a:br>
            <a:endParaRPr lang="cs-CZ" sz="3600" dirty="0">
              <a:latin typeface="Arial Narrow" panose="020B0606020202030204" pitchFamily="34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936"/>
            <a:ext cx="8569325" cy="4438423"/>
          </a:xfrm>
        </p:spPr>
        <p:txBody>
          <a:bodyPr/>
          <a:lstStyle/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Arial Narrow" panose="020B0606020202030204" pitchFamily="34" charset="0"/>
              </a:rPr>
              <a:t>Problematika odhalování kyberkriminality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000" dirty="0">
                <a:latin typeface="Arial Narrow" panose="020B0606020202030204" pitchFamily="34" charset="0"/>
              </a:rPr>
              <a:t>vysoká míra latence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skutky, které se staly nakonec nejsou vyhodnoceny jako trestné činy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skutky, které se staly, jsou vyhodnoceny jako činy trestné, ale potenciální oznamovatel má důvody pro jejich utajení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dirty="0">
                <a:latin typeface="Arial Narrow" panose="020B0606020202030204" pitchFamily="34" charset="0"/>
              </a:rPr>
              <a:t>banky nemají zájem snižovat svoji důvěryhodnost tím, že přiznají, že k nějaké trestné činnosti u nich došlo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v oblasti nehmotných stop (nejde o zakrvácenou sekyru, na které se nacházejí otisky prstů pachatele) je veškeré dokazování podstatně složitější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trestní stíhání bylo zahájeno, ale obžaloba nebyla podána, nebo byl obžalovaný zproštěn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dirty="0">
                <a:latin typeface="Arial Narrow" panose="020B0606020202030204" pitchFamily="34" charset="0"/>
              </a:rPr>
              <a:t>nezvládnutím procesu dokazování, kdy nebyly zajištěny stopy, nebo byly zajištěny stopy chybné, nebyly zpracovány kvalitní znalecké posudky a tak dále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33FFD1-C00A-4FC2-95CC-126F62999408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88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503238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sz="3600" dirty="0">
                <a:latin typeface="Arial Narrow" panose="020B0606020202030204" pitchFamily="34" charset="0"/>
              </a:rPr>
              <a:t>Pojem kyberkriminality v prostředí ICT </a:t>
            </a:r>
            <a:br>
              <a:rPr lang="cs-CZ" sz="3600" dirty="0">
                <a:latin typeface="Arial Narrow" panose="020B0606020202030204" pitchFamily="34" charset="0"/>
              </a:rPr>
            </a:br>
            <a:endParaRPr lang="cs-CZ" sz="3600" dirty="0">
              <a:latin typeface="Arial Narrow" panose="020B0606020202030204" pitchFamily="34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23850" y="1728216"/>
            <a:ext cx="8569325" cy="4484143"/>
          </a:xfrm>
        </p:spPr>
        <p:txBody>
          <a:bodyPr/>
          <a:lstStyle/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Arial Narrow" panose="020B0606020202030204" pitchFamily="34" charset="0"/>
              </a:rPr>
              <a:t>Otázka dokazování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000" dirty="0">
                <a:latin typeface="Arial Narrow" panose="020B0606020202030204" pitchFamily="34" charset="0"/>
              </a:rPr>
              <a:t>Žádoucí je varianta, kdy obžalovaný je uznán vinným a rozsudek nabyl právní moci poté, co jej potvrdily všechny soudní instance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000" dirty="0">
                <a:latin typeface="Arial Narrow" panose="020B0606020202030204" pitchFamily="34" charset="0"/>
              </a:rPr>
              <a:t>Klíčové je, aby byl důkaz akceptovatelný příslušnými orgány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000" dirty="0">
                <a:latin typeface="Arial Narrow" panose="020B0606020202030204" pitchFamily="34" charset="0"/>
              </a:rPr>
              <a:t>Průkaznost důkazů činí problém velice často, zejména na úrovni Policie České republiky a jí přibíraných znalců – jsou prováděny různé nekvalifikované postupy, případně postupy nejednotné.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000" dirty="0">
                <a:latin typeface="Arial Narrow" panose="020B0606020202030204" pitchFamily="34" charset="0"/>
              </a:rPr>
              <a:t>s tím souvisí také nedostatečná metodika pro zajišťování stop v kyberprostoru.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Arial Narrow" panose="020B0606020202030204" pitchFamily="34" charset="0"/>
              </a:rPr>
              <a:t>Co (zatím) neumíme řešit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000" dirty="0">
                <a:latin typeface="Arial Narrow" panose="020B0606020202030204" pitchFamily="34" charset="0"/>
              </a:rPr>
              <a:t>s útoky, kterým se říká </a:t>
            </a:r>
            <a:r>
              <a:rPr lang="cs-CZ" sz="2000" dirty="0" err="1">
                <a:latin typeface="Arial Narrow" panose="020B0606020202030204" pitchFamily="34" charset="0"/>
              </a:rPr>
              <a:t>DoS</a:t>
            </a:r>
            <a:r>
              <a:rPr lang="cs-CZ" sz="2000" dirty="0">
                <a:latin typeface="Arial Narrow" panose="020B0606020202030204" pitchFamily="34" charset="0"/>
              </a:rPr>
              <a:t> nebo </a:t>
            </a:r>
            <a:r>
              <a:rPr lang="cs-CZ" sz="2000" dirty="0" err="1">
                <a:latin typeface="Arial Narrow" panose="020B0606020202030204" pitchFamily="34" charset="0"/>
              </a:rPr>
              <a:t>DDoS</a:t>
            </a:r>
            <a:r>
              <a:rPr lang="cs-CZ" sz="2000" dirty="0">
                <a:latin typeface="Arial Narrow" panose="020B0606020202030204" pitchFamily="34" charset="0"/>
              </a:rPr>
              <a:t>, je to vlastně zkratka pro </a:t>
            </a:r>
            <a:r>
              <a:rPr lang="cs-CZ" sz="2000" dirty="0" err="1">
                <a:latin typeface="Arial Narrow" panose="020B0606020202030204" pitchFamily="34" charset="0"/>
              </a:rPr>
              <a:t>Denial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of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Service</a:t>
            </a:r>
            <a:r>
              <a:rPr lang="cs-CZ" sz="2000" dirty="0">
                <a:latin typeface="Arial Narrow" panose="020B0606020202030204" pitchFamily="34" charset="0"/>
              </a:rPr>
              <a:t> – útok na službu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600" dirty="0">
                <a:latin typeface="Arial Narrow" panose="020B0606020202030204" pitchFamily="34" charset="0"/>
              </a:rPr>
              <a:t>požadavky jsou zdánlivě legální, legitimní, a to je ten problém. Jenomže pachatel jich místo pěti za vteřinu pošle pět tisíc nebo padesát tisíc, a ten server samozřejmě nezvládne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endParaRPr lang="cs-CZ" sz="1600" dirty="0">
              <a:latin typeface="Arial Narrow" panose="020B0606020202030204" pitchFamily="34" charset="0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33FFD1-C00A-4FC2-95CC-126F62999408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67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854" y="1072515"/>
            <a:ext cx="8229600" cy="503238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sz="3200" dirty="0">
                <a:latin typeface="Arial Narrow" panose="020B0606020202030204" pitchFamily="34" charset="0"/>
              </a:rPr>
              <a:t/>
            </a:r>
            <a:br>
              <a:rPr lang="cs-CZ" sz="3200" dirty="0">
                <a:latin typeface="Arial Narrow" panose="020B0606020202030204" pitchFamily="34" charset="0"/>
              </a:rPr>
            </a:br>
            <a:r>
              <a:rPr lang="cs-CZ" sz="3200" dirty="0">
                <a:latin typeface="Arial Narrow" panose="020B0606020202030204" pitchFamily="34" charset="0"/>
              </a:rPr>
              <a:t>Pojem kyberkriminality v prostředí ICT </a:t>
            </a:r>
            <a:br>
              <a:rPr lang="cs-CZ" sz="3200" dirty="0">
                <a:latin typeface="Arial Narrow" panose="020B0606020202030204" pitchFamily="34" charset="0"/>
              </a:rPr>
            </a:br>
            <a:endParaRPr lang="cs-CZ" sz="3200" dirty="0">
              <a:latin typeface="Arial Narrow" panose="020B0606020202030204" pitchFamily="34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23850" y="1920240"/>
            <a:ext cx="8569325" cy="4292119"/>
          </a:xfrm>
        </p:spPr>
        <p:txBody>
          <a:bodyPr/>
          <a:lstStyle/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Arial Narrow" panose="020B0606020202030204" pitchFamily="34" charset="0"/>
              </a:rPr>
              <a:t>Co (zatím) neumíme řešit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000" b="1" dirty="0">
                <a:latin typeface="Arial Narrow" panose="020B0606020202030204" pitchFamily="34" charset="0"/>
              </a:rPr>
              <a:t>3D tisk </a:t>
            </a:r>
            <a:r>
              <a:rPr lang="cs-CZ" sz="2000" dirty="0">
                <a:latin typeface="Arial Narrow" panose="020B0606020202030204" pitchFamily="34" charset="0"/>
              </a:rPr>
              <a:t>-  může založit porušování práv duševního vlastnictví, v případě, že budete tisknout něco, co je chráněno jako průmyslový nebo užitný vzor, nebo dokonce vynález</a:t>
            </a:r>
          </a:p>
          <a:p>
            <a:pPr lvl="2">
              <a:buSzPct val="60000"/>
              <a:buFont typeface="Wingdings" panose="05000000000000000000" pitchFamily="2" charset="2"/>
              <a:buChar char="q"/>
            </a:pPr>
            <a:r>
              <a:rPr lang="cs-CZ" sz="1600" dirty="0">
                <a:latin typeface="Arial Narrow" panose="020B0606020202030204" pitchFamily="34" charset="0"/>
              </a:rPr>
              <a:t>můžete si vytisknout např. zbraň – nedovolené ozbrojování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Útoky na technologické řídicí systémy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Útoky na řídící řízení letového provozu atd.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1800" dirty="0">
                <a:latin typeface="Arial Narrow" panose="020B0606020202030204" pitchFamily="34" charset="0"/>
              </a:rPr>
              <a:t>další riziko, a to je BYOD – </a:t>
            </a:r>
            <a:r>
              <a:rPr lang="cs-CZ" sz="1800" dirty="0" err="1">
                <a:latin typeface="Arial Narrow" panose="020B0606020202030204" pitchFamily="34" charset="0"/>
              </a:rPr>
              <a:t>Bring</a:t>
            </a:r>
            <a:r>
              <a:rPr lang="cs-CZ" sz="1800" dirty="0">
                <a:latin typeface="Arial Narrow" panose="020B0606020202030204" pitchFamily="34" charset="0"/>
              </a:rPr>
              <a:t> </a:t>
            </a:r>
            <a:r>
              <a:rPr lang="cs-CZ" sz="1800" dirty="0" err="1">
                <a:latin typeface="Arial Narrow" panose="020B0606020202030204" pitchFamily="34" charset="0"/>
              </a:rPr>
              <a:t>your</a:t>
            </a:r>
            <a:r>
              <a:rPr lang="cs-CZ" sz="1800" dirty="0">
                <a:latin typeface="Arial Narrow" panose="020B0606020202030204" pitchFamily="34" charset="0"/>
              </a:rPr>
              <a:t> </a:t>
            </a:r>
            <a:r>
              <a:rPr lang="cs-CZ" sz="1800" dirty="0" err="1">
                <a:latin typeface="Arial Narrow" panose="020B0606020202030204" pitchFamily="34" charset="0"/>
              </a:rPr>
              <a:t>own</a:t>
            </a:r>
            <a:r>
              <a:rPr lang="cs-CZ" sz="1800" dirty="0">
                <a:latin typeface="Arial Narrow" panose="020B0606020202030204" pitchFamily="34" charset="0"/>
              </a:rPr>
              <a:t> </a:t>
            </a:r>
            <a:r>
              <a:rPr lang="cs-CZ" sz="1800" dirty="0" err="1">
                <a:latin typeface="Arial Narrow" panose="020B0606020202030204" pitchFamily="34" charset="0"/>
              </a:rPr>
              <a:t>device</a:t>
            </a:r>
            <a:r>
              <a:rPr lang="cs-CZ" sz="1800" dirty="0">
                <a:latin typeface="Arial Narrow" panose="020B0606020202030204" pitchFamily="34" charset="0"/>
              </a:rPr>
              <a:t> – přineste si svoje vlastní zařízení do firmy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33FFD1-C00A-4FC2-95CC-126F62999408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78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509041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latin typeface="Arial Narrow" panose="020B0606020202030204" pitchFamily="34" charset="0"/>
              </a:rPr>
              <a:t>Kyberšikana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27201"/>
            <a:ext cx="7886700" cy="44497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Arial Narrow" panose="020B0606020202030204" pitchFamily="34" charset="0"/>
              </a:rPr>
              <a:t>Posílání urážlivých zpráv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dirty="0" smtClean="0">
                <a:latin typeface="Arial Narrow" panose="020B0606020202030204" pitchFamily="34" charset="0"/>
              </a:rPr>
              <a:t>Útočník </a:t>
            </a:r>
            <a:r>
              <a:rPr lang="cs-CZ" dirty="0">
                <a:latin typeface="Arial Narrow" panose="020B0606020202030204" pitchFamily="34" charset="0"/>
              </a:rPr>
              <a:t>posílá SMS, e-maily, píše na chatu, ICQ nebo </a:t>
            </a:r>
            <a:r>
              <a:rPr lang="cs-CZ" dirty="0" err="1">
                <a:latin typeface="Arial Narrow" panose="020B0606020202030204" pitchFamily="34" charset="0"/>
              </a:rPr>
              <a:t>Skypu</a:t>
            </a:r>
            <a:r>
              <a:rPr lang="cs-CZ" dirty="0">
                <a:latin typeface="Arial Narrow" panose="020B0606020202030204" pitchFamily="34" charset="0"/>
              </a:rPr>
              <a:t>.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dirty="0">
                <a:latin typeface="Arial Narrow" panose="020B0606020202030204" pitchFamily="34" charset="0"/>
              </a:rPr>
              <a:t>Čeká, že oběť odepíše. Pokud ne, jeho obtěžování se stupňuje.</a:t>
            </a:r>
          </a:p>
          <a:p>
            <a:pPr marL="0" indent="0">
              <a:buSzPct val="60000"/>
              <a:buNone/>
            </a:pPr>
            <a:r>
              <a:rPr lang="cs-CZ" sz="2900" b="1" dirty="0">
                <a:latin typeface="Arial Narrow" panose="020B0606020202030204" pitchFamily="34" charset="0"/>
              </a:rPr>
              <a:t>Natáčení videí a jejich zveřejnění např. na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800" dirty="0">
                <a:latin typeface="Arial Narrow" panose="020B0606020202030204" pitchFamily="34" charset="0"/>
              </a:rPr>
              <a:t>sociální síti </a:t>
            </a:r>
            <a:r>
              <a:rPr lang="cs-CZ" sz="2800" dirty="0" err="1" smtClean="0">
                <a:latin typeface="Arial Narrow" panose="020B0606020202030204" pitchFamily="34" charset="0"/>
              </a:rPr>
              <a:t>Facebook</a:t>
            </a:r>
            <a:r>
              <a:rPr lang="cs-CZ" sz="2800" dirty="0" smtClean="0">
                <a:latin typeface="Arial Narrow" panose="020B0606020202030204" pitchFamily="34" charset="0"/>
              </a:rPr>
              <a:t>, </a:t>
            </a:r>
            <a:r>
              <a:rPr lang="cs-CZ" sz="2500" dirty="0">
                <a:latin typeface="Arial Narrow" panose="020B0606020202030204" pitchFamily="34" charset="0"/>
              </a:rPr>
              <a:t>m</a:t>
            </a:r>
            <a:r>
              <a:rPr lang="cs-CZ" sz="2500" dirty="0" smtClean="0">
                <a:latin typeface="Arial Narrow" panose="020B0606020202030204" pitchFamily="34" charset="0"/>
              </a:rPr>
              <a:t>obilní </a:t>
            </a:r>
            <a:r>
              <a:rPr lang="cs-CZ" sz="2500" dirty="0">
                <a:latin typeface="Arial Narrow" panose="020B0606020202030204" pitchFamily="34" charset="0"/>
              </a:rPr>
              <a:t>telefon s fotoaparátem nebo kamerou má dnes většina dětí. Natáčejí si různé situace, které pak zveřejňují na internetu, na </a:t>
            </a:r>
            <a:r>
              <a:rPr lang="cs-CZ" sz="2500" dirty="0" err="1">
                <a:latin typeface="Arial Narrow" panose="020B0606020202030204" pitchFamily="34" charset="0"/>
              </a:rPr>
              <a:t>Facebooku</a:t>
            </a:r>
            <a:r>
              <a:rPr lang="cs-CZ" sz="2500" dirty="0">
                <a:latin typeface="Arial Narrow" panose="020B0606020202030204" pitchFamily="34" charset="0"/>
              </a:rPr>
              <a:t>, </a:t>
            </a:r>
            <a:r>
              <a:rPr lang="cs-CZ" sz="2500" dirty="0" err="1">
                <a:latin typeface="Arial Narrow" panose="020B0606020202030204" pitchFamily="34" charset="0"/>
              </a:rPr>
              <a:t>YouTube</a:t>
            </a:r>
            <a:r>
              <a:rPr lang="cs-CZ" sz="2500" dirty="0">
                <a:latin typeface="Arial Narrow" panose="020B0606020202030204" pitchFamily="34" charset="0"/>
              </a:rPr>
              <a:t> nebo třeba na Spolužácích. Občas se mezi takovými videi nebo fotkami objeví nějaká, která není příliš lichotivá pro zachycenou osobu.</a:t>
            </a:r>
          </a:p>
          <a:p>
            <a:pPr marL="0" indent="0">
              <a:buSzPct val="60000"/>
              <a:buNone/>
            </a:pPr>
            <a:r>
              <a:rPr lang="cs-CZ" sz="2900" b="1" dirty="0">
                <a:latin typeface="Arial Narrow" panose="020B0606020202030204" pitchFamily="34" charset="0"/>
              </a:rPr>
              <a:t>Vydírání pomocí mobilního telefonu nebo internetu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900" dirty="0" smtClean="0">
                <a:latin typeface="Arial Narrow" panose="020B0606020202030204" pitchFamily="34" charset="0"/>
              </a:rPr>
              <a:t>Vydírání </a:t>
            </a:r>
            <a:r>
              <a:rPr lang="cs-CZ" sz="2900" dirty="0">
                <a:latin typeface="Arial Narrow" panose="020B0606020202030204" pitchFamily="34" charset="0"/>
              </a:rPr>
              <a:t>pomocí mobilního telefonu nebo internetu je častým projevem kyberšikany.</a:t>
            </a:r>
          </a:p>
          <a:p>
            <a:pPr marL="0" indent="0">
              <a:buNone/>
            </a:pPr>
            <a:r>
              <a:rPr lang="cs-CZ" b="1" dirty="0">
                <a:latin typeface="Arial Narrow" panose="020B0606020202030204" pitchFamily="34" charset="0"/>
              </a:rPr>
              <a:t>Krádež identity </a:t>
            </a:r>
            <a:endParaRPr lang="cs-CZ" b="1" dirty="0" smtClean="0">
              <a:latin typeface="Arial Narrow" panose="020B0606020202030204" pitchFamily="34" charset="0"/>
            </a:endParaRP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sz="2800" dirty="0">
                <a:latin typeface="Arial Narrow" panose="020B0606020202030204" pitchFamily="34" charset="0"/>
              </a:rPr>
              <a:t>Co se může stát, když se třeba zapomenete odhlásit z e-mailového účtu na počítači a dostane se k němu někdo, kdo nemá zrovna čisté úmysly? Nejen, že může vaše heslo změnit a vy se k mailu už nedostanete, ale také se může stát, že pod vaším jménem napíše někomu něco, za co se budete hodně stydět</a:t>
            </a:r>
          </a:p>
        </p:txBody>
      </p:sp>
    </p:spTree>
    <p:extLst>
      <p:ext uri="{BB962C8B-B14F-4D97-AF65-F5344CB8AC3E}">
        <p14:creationId xmlns:p14="http://schemas.microsoft.com/office/powerpoint/2010/main" val="28962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463321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latin typeface="Arial Narrow" panose="020B0606020202030204" pitchFamily="34" charset="0"/>
              </a:rPr>
              <a:t>Literatura</a:t>
            </a:r>
            <a:r>
              <a:rPr lang="cs-CZ" sz="4000" dirty="0" smtClean="0">
                <a:latin typeface="Arial Narrow" panose="020B0606020202030204" pitchFamily="34" charset="0"/>
              </a:rPr>
              <a:t>: </a:t>
            </a:r>
            <a:endParaRPr lang="cs-CZ" sz="4000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0" y="1508760"/>
            <a:ext cx="8351520" cy="46682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 smtClean="0">
                <a:latin typeface="Arial Narrow" panose="020B0606020202030204" pitchFamily="34" charset="0"/>
              </a:rPr>
              <a:t>JIROVSKÝ</a:t>
            </a:r>
            <a:r>
              <a:rPr lang="cs-CZ" altLang="cs-CZ" sz="1400" dirty="0">
                <a:latin typeface="Arial Narrow" panose="020B0606020202030204" pitchFamily="34" charset="0"/>
              </a:rPr>
              <a:t>, Václav. </a:t>
            </a:r>
            <a:r>
              <a:rPr lang="cs-CZ" altLang="cs-CZ" sz="1400" i="1" dirty="0">
                <a:latin typeface="Arial Narrow" panose="020B0606020202030204" pitchFamily="34" charset="0"/>
              </a:rPr>
              <a:t>Kybernetická kriminalita</a:t>
            </a:r>
            <a:r>
              <a:rPr lang="cs-CZ" altLang="cs-CZ" sz="1400" dirty="0">
                <a:latin typeface="Arial Narrow" panose="020B0606020202030204" pitchFamily="34" charset="0"/>
              </a:rPr>
              <a:t>: nejen o </a:t>
            </a:r>
            <a:r>
              <a:rPr lang="cs-CZ" altLang="cs-CZ" sz="1400" dirty="0" err="1">
                <a:latin typeface="Arial Narrow" panose="020B0606020202030204" pitchFamily="34" charset="0"/>
              </a:rPr>
              <a:t>hackingu</a:t>
            </a:r>
            <a:r>
              <a:rPr lang="cs-CZ" altLang="cs-CZ" sz="1400" dirty="0">
                <a:latin typeface="Arial Narrow" panose="020B0606020202030204" pitchFamily="34" charset="0"/>
              </a:rPr>
              <a:t>, crackingu, virech a trojských koních bez tajemství. Praha: </a:t>
            </a:r>
            <a:r>
              <a:rPr lang="cs-CZ" altLang="cs-CZ" sz="1400" dirty="0" err="1">
                <a:latin typeface="Arial Narrow" panose="020B0606020202030204" pitchFamily="34" charset="0"/>
              </a:rPr>
              <a:t>Grada</a:t>
            </a:r>
            <a:r>
              <a:rPr lang="cs-CZ" altLang="cs-CZ" sz="1400" dirty="0">
                <a:latin typeface="Arial Narrow" panose="020B0606020202030204" pitchFamily="34" charset="0"/>
              </a:rPr>
              <a:t>, 2007, 284 s. ISBN 978-80-247-1561-2.</a:t>
            </a:r>
          </a:p>
          <a:p>
            <a:pPr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POLČÁK, Radim. TOMÁŠ GŘIVNA. </a:t>
            </a:r>
            <a:r>
              <a:rPr lang="cs-CZ" altLang="cs-CZ" sz="1400" i="1" dirty="0">
                <a:latin typeface="Arial Narrow" panose="020B0606020202030204" pitchFamily="34" charset="0"/>
              </a:rPr>
              <a:t>Kyberkriminalita a právo</a:t>
            </a:r>
            <a:r>
              <a:rPr lang="cs-CZ" altLang="cs-CZ" sz="1400" dirty="0">
                <a:latin typeface="Arial Narrow" panose="020B0606020202030204" pitchFamily="34" charset="0"/>
              </a:rPr>
              <a:t>. Editor Tomáš </a:t>
            </a:r>
            <a:r>
              <a:rPr lang="cs-CZ" altLang="cs-CZ" sz="1400" dirty="0" err="1">
                <a:latin typeface="Arial Narrow" panose="020B0606020202030204" pitchFamily="34" charset="0"/>
              </a:rPr>
              <a:t>Gřivna</a:t>
            </a:r>
            <a:r>
              <a:rPr lang="cs-CZ" altLang="cs-CZ" sz="1400" dirty="0">
                <a:latin typeface="Arial Narrow" panose="020B0606020202030204" pitchFamily="34" charset="0"/>
              </a:rPr>
              <a:t>, Radim </a:t>
            </a:r>
            <a:r>
              <a:rPr lang="cs-CZ" altLang="cs-CZ" sz="1400" dirty="0" err="1">
                <a:latin typeface="Arial Narrow" panose="020B0606020202030204" pitchFamily="34" charset="0"/>
              </a:rPr>
              <a:t>Polčák</a:t>
            </a:r>
            <a:r>
              <a:rPr lang="cs-CZ" altLang="cs-CZ" sz="1400" dirty="0">
                <a:latin typeface="Arial Narrow" panose="020B0606020202030204" pitchFamily="34" charset="0"/>
              </a:rPr>
              <a:t>. Praha: Auditorium, 2008, 220 s. ISBN 978-80-903786-7-4.</a:t>
            </a:r>
          </a:p>
          <a:p>
            <a:pPr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altLang="cs-CZ" sz="1400" dirty="0" smtClean="0">
                <a:latin typeface="Arial Narrow" panose="020B0606020202030204" pitchFamily="34" charset="0"/>
              </a:rPr>
              <a:t>SCHMITT</a:t>
            </a:r>
            <a:r>
              <a:rPr lang="en-US" altLang="cs-CZ" sz="1400" dirty="0">
                <a:latin typeface="Arial Narrow" panose="020B0606020202030204" pitchFamily="34" charset="0"/>
              </a:rPr>
              <a:t>, Michael N. </a:t>
            </a:r>
            <a:r>
              <a:rPr lang="en-US" altLang="cs-CZ" sz="1400" i="1" dirty="0">
                <a:latin typeface="Arial Narrow" panose="020B0606020202030204" pitchFamily="34" charset="0"/>
              </a:rPr>
              <a:t>Tallinn manual on the international law applicable to cyber warfare: prepared by the international group of experts at the invitation of the NATO Cooperative Cyber </a:t>
            </a:r>
            <a:r>
              <a:rPr lang="en-US" altLang="cs-CZ" sz="1400" i="1" dirty="0" err="1">
                <a:latin typeface="Arial Narrow" panose="020B0606020202030204" pitchFamily="34" charset="0"/>
              </a:rPr>
              <a:t>Defence</a:t>
            </a:r>
            <a:r>
              <a:rPr lang="en-US" altLang="cs-CZ" sz="1400" i="1" dirty="0">
                <a:latin typeface="Arial Narrow" panose="020B0606020202030204" pitchFamily="34" charset="0"/>
              </a:rPr>
              <a:t> Centre of Excellence. </a:t>
            </a:r>
            <a:r>
              <a:rPr lang="en-US" altLang="cs-CZ" sz="1400" dirty="0">
                <a:latin typeface="Arial Narrow" panose="020B0606020202030204" pitchFamily="34" charset="0"/>
              </a:rPr>
              <a:t>New York: Cambridge University Press, 2013. ISBN 978-1-107-02443-4</a:t>
            </a:r>
            <a:r>
              <a:rPr lang="en-US" altLang="cs-CZ" sz="1400" dirty="0" smtClean="0">
                <a:latin typeface="Arial Narrow" panose="020B0606020202030204" pitchFamily="34" charset="0"/>
              </a:rPr>
              <a:t>.</a:t>
            </a:r>
            <a:endParaRPr lang="cs-CZ" altLang="cs-CZ" sz="1400" dirty="0" smtClean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SMEJKAL, Vladimír. </a:t>
            </a:r>
            <a:r>
              <a:rPr lang="cs-CZ" altLang="cs-CZ" sz="1400" i="1" dirty="0">
                <a:latin typeface="Arial Narrow" panose="020B0606020202030204" pitchFamily="34" charset="0"/>
              </a:rPr>
              <a:t>Kybernetická kriminalita. </a:t>
            </a:r>
            <a:r>
              <a:rPr lang="cs-CZ" altLang="cs-CZ" sz="1400" dirty="0">
                <a:latin typeface="Arial Narrow" panose="020B0606020202030204" pitchFamily="34" charset="0"/>
              </a:rPr>
              <a:t>Plzeň: Vydavatelství a nakladatelství Aleš Čeněk, 2015, 636 s. Pro praxi. ISBN 978-80-7380-501-2</a:t>
            </a:r>
            <a:r>
              <a:rPr lang="cs-CZ" altLang="cs-CZ" sz="1400" dirty="0" smtClean="0">
                <a:latin typeface="Arial Narrow" panose="020B0606020202030204" pitchFamily="34" charset="0"/>
              </a:rPr>
              <a:t>.</a:t>
            </a:r>
          </a:p>
          <a:p>
            <a:pPr marL="265113" lvl="0" indent="-25082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60000"/>
              <a:buFont typeface="Wingdings" panose="05000000000000000000" pitchFamily="2" charset="2"/>
              <a:buChar char="q"/>
            </a:pPr>
            <a:r>
              <a:rPr lang="cs-CZ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Nová Národní strategie kybernetické bezpečnosti 2015 – 2020. </a:t>
            </a:r>
            <a:r>
              <a:rPr lang="cs-CZ" sz="14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Downloads</a:t>
            </a:r>
            <a:r>
              <a:rPr lang="cs-CZ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/nskb-150216-final.pdf [online]. 2015 [cit. 2015-10-01]. Dostupné z: http://www.linuxservices.cz/</a:t>
            </a:r>
            <a:r>
              <a:rPr lang="cs-CZ" sz="14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kyberneticka-bezpecnost</a:t>
            </a:r>
            <a:r>
              <a:rPr lang="cs-CZ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5113" lvl="0" indent="-25082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60000"/>
              <a:buFont typeface="Wingdings" panose="05000000000000000000" pitchFamily="2" charset="2"/>
              <a:buChar char="q"/>
            </a:pPr>
            <a:r>
              <a:rPr lang="cs-CZ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Usnesení předsednictva ČNR č. 2/1993 Sb., o vyhlášení Listiny základních práv a svobod jako součásti ústavního pořádku České republiky, ve znění Ústavního zákona č. 162/1998 Sb.</a:t>
            </a:r>
          </a:p>
          <a:p>
            <a:pPr marL="265113" lvl="0" indent="-25082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60000"/>
              <a:buFont typeface="Wingdings" panose="05000000000000000000" pitchFamily="2" charset="2"/>
              <a:buChar char="q"/>
            </a:pPr>
            <a:r>
              <a:rPr lang="cs-CZ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Ústavní zákon č. 1/1993 Sb., Ústava České republiky, ve znění pozdějších předpisů.</a:t>
            </a:r>
          </a:p>
          <a:p>
            <a:pPr marL="265113" lvl="0" indent="-25082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60000"/>
              <a:buFont typeface="Wingdings" panose="05000000000000000000" pitchFamily="2" charset="2"/>
              <a:buChar char="q"/>
            </a:pPr>
            <a:r>
              <a:rPr lang="cs-CZ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Ústavní zákon č. 110/1998 Sb., o bezpečnosti České republiky, ve znění UZ č. 300/200 Sb.</a:t>
            </a:r>
          </a:p>
          <a:p>
            <a:pPr marL="265113" lvl="0" indent="-25082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60000"/>
              <a:buFont typeface="Wingdings" panose="05000000000000000000" pitchFamily="2" charset="2"/>
              <a:buChar char="q"/>
            </a:pPr>
            <a:r>
              <a:rPr lang="cs-CZ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 č. 127/2005 Sb., o elektronických komunikacích a o změně některých souvisejících zákonů (zákon o elektronických komunikacích), ve znění pozdějších předpisů.</a:t>
            </a:r>
          </a:p>
          <a:p>
            <a:pPr marL="265113" lvl="0" indent="-25082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60000"/>
              <a:buFont typeface="Wingdings" panose="05000000000000000000" pitchFamily="2" charset="2"/>
              <a:buChar char="q"/>
            </a:pPr>
            <a:r>
              <a:rPr lang="cs-CZ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 č. 106/1999 Sb., o svobodném přístupu k informacím</a:t>
            </a:r>
          </a:p>
          <a:p>
            <a:pPr>
              <a:lnSpc>
                <a:spcPct val="80000"/>
              </a:lnSpc>
              <a:buSzPct val="60000"/>
              <a:buFont typeface="Wingdings" panose="05000000000000000000" pitchFamily="2" charset="2"/>
              <a:buChar char="q"/>
            </a:pPr>
            <a:endParaRPr lang="cs-CZ" altLang="cs-CZ" sz="1400" dirty="0">
              <a:latin typeface="Arial Narrow" panose="020B0606020202030204" pitchFamily="34" charset="0"/>
            </a:endParaRPr>
          </a:p>
          <a:p>
            <a:endParaRPr lang="cs-CZ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269429" y="1628800"/>
            <a:ext cx="8605142" cy="4608512"/>
          </a:xfrm>
        </p:spPr>
        <p:txBody>
          <a:bodyPr/>
          <a:lstStyle/>
          <a:p>
            <a:pPr marL="285750" indent="-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V reálném i virtuálním světě nabývají na stále větší intenzitě a závažnosti: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dirty="0">
                <a:latin typeface="Arial Narrow" panose="020B0606020202030204" pitchFamily="34" charset="0"/>
              </a:rPr>
              <a:t>bezpečnostní incidenty,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dirty="0">
                <a:latin typeface="Arial Narrow" panose="020B0606020202030204" pitchFamily="34" charset="0"/>
              </a:rPr>
              <a:t>kybernetické útoky a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dirty="0">
                <a:latin typeface="Arial Narrow" panose="020B0606020202030204" pitchFamily="34" charset="0"/>
              </a:rPr>
              <a:t>trestná činnost páchaná prostřednictvím informačních a komunikačních technologií</a:t>
            </a:r>
          </a:p>
          <a:p>
            <a:pPr marL="285750" indent="-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endParaRPr lang="cs-CZ" altLang="cs-CZ" sz="2000" dirty="0">
              <a:latin typeface="Arial Narrow" panose="020B0606020202030204" pitchFamily="34" charset="0"/>
            </a:endParaRPr>
          </a:p>
          <a:p>
            <a:pPr marL="285750" indent="-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2000" dirty="0">
                <a:latin typeface="Arial Narrow" panose="020B0606020202030204" pitchFamily="34" charset="0"/>
              </a:rPr>
              <a:t>Výraznou odlišností této (</a:t>
            </a:r>
            <a:r>
              <a:rPr lang="cs-CZ" altLang="cs-CZ" sz="2000" dirty="0" err="1">
                <a:latin typeface="Arial Narrow" panose="020B0606020202030204" pitchFamily="34" charset="0"/>
              </a:rPr>
              <a:t>kyber</a:t>
            </a:r>
            <a:r>
              <a:rPr lang="cs-CZ" altLang="cs-CZ" sz="2000" dirty="0">
                <a:latin typeface="Arial Narrow" panose="020B0606020202030204" pitchFamily="34" charset="0"/>
              </a:rPr>
              <a:t>)kriminality od ostatních druhů kriminality je její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dirty="0">
                <a:latin typeface="Arial Narrow" panose="020B0606020202030204" pitchFamily="34" charset="0"/>
              </a:rPr>
              <a:t>vysoká latentnost,	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dirty="0">
                <a:latin typeface="Arial Narrow" panose="020B0606020202030204" pitchFamily="34" charset="0"/>
              </a:rPr>
              <a:t>vysoká míra tolerance společností (včetně lhostejnosti uživatelů),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dirty="0">
                <a:latin typeface="Arial Narrow" panose="020B0606020202030204" pitchFamily="34" charset="0"/>
              </a:rPr>
              <a:t>anonymita pachatele a jeho často obtížná identifikace.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81D5F43-65C5-4112-A695-852DDD29031F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69429" y="981074"/>
            <a:ext cx="8499921" cy="647725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Arial Narrow" panose="020B0606020202030204" pitchFamily="34" charset="0"/>
              </a:rPr>
              <a:t>Úvod</a:t>
            </a:r>
            <a:br>
              <a:rPr lang="cs-CZ" dirty="0">
                <a:latin typeface="Arial Narrow" panose="020B0606020202030204" pitchFamily="34" charset="0"/>
              </a:rPr>
            </a:b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711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269429" y="1628800"/>
            <a:ext cx="8605142" cy="4608512"/>
          </a:xfrm>
        </p:spPr>
        <p:txBody>
          <a:bodyPr/>
          <a:lstStyle/>
          <a:p>
            <a:pPr marL="285750" indent="-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altLang="cs-CZ" sz="2000" b="1" dirty="0">
                <a:latin typeface="Arial Narrow" panose="020B0606020202030204" pitchFamily="34" charset="0"/>
              </a:rPr>
              <a:t>CERT</a:t>
            </a:r>
            <a:r>
              <a:rPr lang="en-US" altLang="cs-CZ" sz="2000" dirty="0">
                <a:latin typeface="Arial Narrow" panose="020B0606020202030204" pitchFamily="34" charset="0"/>
              </a:rPr>
              <a:t> (Computer Emergency Response Team) </a:t>
            </a:r>
            <a:endParaRPr lang="cs-CZ" altLang="cs-CZ" sz="2000" dirty="0">
              <a:latin typeface="Arial Narrow" panose="020B0606020202030204" pitchFamily="34" charset="0"/>
            </a:endParaRPr>
          </a:p>
          <a:p>
            <a:pPr marL="285750" indent="-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 Narrow" panose="020B0606020202030204" pitchFamily="34" charset="0"/>
              </a:rPr>
              <a:t>CSIRT</a:t>
            </a:r>
            <a:r>
              <a:rPr lang="en-US" sz="2000" dirty="0">
                <a:latin typeface="Arial Narrow" panose="020B0606020202030204" pitchFamily="34" charset="0"/>
              </a:rPr>
              <a:t> (Computer Security Incident Response Team)</a:t>
            </a:r>
            <a:endParaRPr lang="cs-CZ" sz="2000" dirty="0">
              <a:latin typeface="Arial Narrow" panose="020B0606020202030204" pitchFamily="34" charset="0"/>
            </a:endParaRP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dirty="0">
                <a:latin typeface="Arial Narrow" panose="020B0606020202030204" pitchFamily="34" charset="0"/>
              </a:rPr>
              <a:t>Každá z těchto zkratek má trochu jiný význam a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dirty="0">
                <a:latin typeface="Arial Narrow" panose="020B0606020202030204" pitchFamily="34" charset="0"/>
              </a:rPr>
              <a:t>hlavně trochu jinou historickou genezi,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dirty="0">
                <a:latin typeface="Arial Narrow" panose="020B0606020202030204" pitchFamily="34" charset="0"/>
              </a:rPr>
              <a:t>ve skutečnosti je dnes za oběma zkratkami možno chápat stejný typ týmu</a:t>
            </a:r>
          </a:p>
          <a:p>
            <a:pPr marL="1085850" lvl="2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Arial Narrow" panose="020B0606020202030204" pitchFamily="34" charset="0"/>
              </a:rPr>
              <a:t>tým, který je ve svém jasně definovaném poli působnosti zodpovědný za řešení bezpečnostních incidentů, </a:t>
            </a:r>
          </a:p>
          <a:p>
            <a:pPr marL="1085850" lvl="2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Arial Narrow" panose="020B0606020202030204" pitchFamily="34" charset="0"/>
              </a:rPr>
              <a:t>z pohledu uživatelů nebo jiných týmů tedy místo, na které se mohou obrátit se zjištěným bezpečnostním incidentem nebo i jen podezřením.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81D5F43-65C5-4112-A695-852DDD29031F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69429" y="981074"/>
            <a:ext cx="8499921" cy="647725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dirty="0">
                <a:latin typeface="Arial Narrow" panose="020B0606020202030204" pitchFamily="34" charset="0"/>
              </a:rPr>
              <a:t>Úvod</a:t>
            </a:r>
            <a:br>
              <a:rPr lang="cs-CZ" dirty="0">
                <a:latin typeface="Arial Narrow" panose="020B0606020202030204" pitchFamily="34" charset="0"/>
              </a:rPr>
            </a:b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227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269429" y="1630278"/>
            <a:ext cx="8605142" cy="4752999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SzPct val="60000"/>
              <a:buNone/>
            </a:pPr>
            <a:r>
              <a:rPr lang="cs-CZ" altLang="cs-CZ" sz="2400" dirty="0">
                <a:latin typeface="Arial Narrow" panose="020B0606020202030204" pitchFamily="34" charset="0"/>
              </a:rPr>
              <a:t>Právo chápe </a:t>
            </a:r>
            <a:r>
              <a:rPr lang="cs-CZ" altLang="cs-CZ" sz="2400" b="1" dirty="0">
                <a:latin typeface="Arial Narrow" panose="020B0606020202030204" pitchFamily="34" charset="0"/>
              </a:rPr>
              <a:t>kybernetickou bezpečnost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2400" dirty="0">
                <a:latin typeface="Arial Narrow" panose="020B0606020202030204" pitchFamily="34" charset="0"/>
              </a:rPr>
              <a:t>Jako ochranu národního kyberprostoru před bezpečnostními hrozbami. 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2400" dirty="0">
                <a:latin typeface="Arial Narrow" panose="020B0606020202030204" pitchFamily="34" charset="0"/>
              </a:rPr>
              <a:t>Jednotlivé </a:t>
            </a:r>
            <a:r>
              <a:rPr lang="cs-CZ" altLang="cs-CZ" sz="2400" dirty="0" smtClean="0">
                <a:latin typeface="Arial Narrow" panose="020B0606020202030204" pitchFamily="34" charset="0"/>
              </a:rPr>
              <a:t>bezpečnostní </a:t>
            </a:r>
            <a:r>
              <a:rPr lang="cs-CZ" altLang="cs-CZ" sz="2400" dirty="0">
                <a:latin typeface="Arial Narrow" panose="020B0606020202030204" pitchFamily="34" charset="0"/>
              </a:rPr>
              <a:t>incidenty samozřejmě mohou dosáhnout takové intenzity, že se negativně projeví v národním měřítku, tj. dojde například k výpadku páteřní sítě. 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2400" b="1" dirty="0">
                <a:latin typeface="Arial Narrow" panose="020B0606020202030204" pitchFamily="34" charset="0"/>
              </a:rPr>
              <a:t>kybernetická bezpečnost </a:t>
            </a:r>
            <a:r>
              <a:rPr lang="cs-CZ" altLang="cs-CZ" sz="2400" dirty="0">
                <a:latin typeface="Arial Narrow" panose="020B0606020202030204" pitchFamily="34" charset="0"/>
              </a:rPr>
              <a:t>v užším smyslu (jak ji vnímá </a:t>
            </a:r>
            <a:r>
              <a:rPr lang="cs-CZ" altLang="cs-CZ" sz="2400" b="1" dirty="0">
                <a:latin typeface="Arial Narrow" panose="020B0606020202030204" pitchFamily="34" charset="0"/>
              </a:rPr>
              <a:t>platné právo</a:t>
            </a:r>
            <a:r>
              <a:rPr lang="cs-CZ" altLang="cs-CZ" sz="2400" dirty="0">
                <a:latin typeface="Arial Narrow" panose="020B0606020202030204" pitchFamily="34" charset="0"/>
              </a:rPr>
              <a:t>) je v podnikové praxi především řešení problematiky ochrany podnikové informační infrastruktury před útoky zvenčí včetně náležité detekce takových útoků,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81D5F43-65C5-4112-A695-852DDD29031F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69429" y="969265"/>
            <a:ext cx="8499921" cy="650546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dirty="0">
                <a:latin typeface="Arial Narrow" panose="020B0606020202030204" pitchFamily="34" charset="0"/>
              </a:rPr>
              <a:t>Úvod</a:t>
            </a:r>
            <a:br>
              <a:rPr lang="cs-CZ" dirty="0">
                <a:latin typeface="Arial Narrow" panose="020B0606020202030204" pitchFamily="34" charset="0"/>
              </a:rPr>
            </a:b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818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2039" y="1029538"/>
            <a:ext cx="8499921" cy="652958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dirty="0">
                <a:latin typeface="Arial Narrow" panose="020B0606020202030204" pitchFamily="34" charset="0"/>
              </a:rPr>
              <a:t>Úvod</a:t>
            </a:r>
            <a:br>
              <a:rPr lang="cs-CZ" dirty="0">
                <a:latin typeface="Arial Narrow" panose="020B0606020202030204" pitchFamily="34" charset="0"/>
              </a:rPr>
            </a:b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322039" y="1682496"/>
            <a:ext cx="8605142" cy="4562857"/>
          </a:xfrm>
        </p:spPr>
        <p:txBody>
          <a:bodyPr/>
          <a:lstStyle/>
          <a:p>
            <a:pPr marL="285750" indent="-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b="1" dirty="0">
                <a:latin typeface="Arial Narrow" panose="020B0606020202030204" pitchFamily="34" charset="0"/>
              </a:rPr>
              <a:t>kybernetický prostor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digitální prostředí umožňující vznik, zpracování a výměnu informací, tvořené informačními systémy, a službami a sítěmi elektronických komunikací</a:t>
            </a:r>
          </a:p>
          <a:p>
            <a:pPr marL="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b="1" dirty="0">
                <a:latin typeface="Arial Narrow" panose="020B0606020202030204" pitchFamily="34" charset="0"/>
              </a:rPr>
              <a:t>kritická informační infrastruktura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prvek nebo systém prvků kritické infrastruktury v odvětví komunikační a informační systémy v oblasti kybernetické bezpečnosti</a:t>
            </a:r>
          </a:p>
          <a:p>
            <a:pPr marL="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b="1" dirty="0">
                <a:latin typeface="Arial Narrow" panose="020B0606020202030204" pitchFamily="34" charset="0"/>
              </a:rPr>
              <a:t>bezpečnost informací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zajištění důvěrnosti, integrity a dostupnosti informací,</a:t>
            </a:r>
          </a:p>
          <a:p>
            <a:pPr marL="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b="1" dirty="0">
                <a:latin typeface="Arial Narrow" panose="020B0606020202030204" pitchFamily="34" charset="0"/>
              </a:rPr>
              <a:t>významný informační systém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informační systém spravovaný orgánem veřejné moci, který není kritickou informační infrastrukturou a u kterého narušení bezpečnosti informací může omezit nebo výrazně ohrozit výkon působnosti orgánu veřejné moci,</a:t>
            </a:r>
          </a:p>
          <a:p>
            <a:pPr marL="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b="1" dirty="0">
                <a:latin typeface="Arial Narrow" panose="020B0606020202030204" pitchFamily="34" charset="0"/>
              </a:rPr>
              <a:t>správce informačního systému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orgán nebo osoba, které určují účel zpracování informací a podmínky provozování informačního systému,</a:t>
            </a:r>
          </a:p>
          <a:p>
            <a:pPr marL="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b="1" dirty="0">
                <a:latin typeface="Arial Narrow" panose="020B0606020202030204" pitchFamily="34" charset="0"/>
              </a:rPr>
              <a:t>správce komunikačního systému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orgán nebo osoba, které určují účel komunikačního systému a podmínky jeho provozování a</a:t>
            </a:r>
          </a:p>
          <a:p>
            <a:pPr marL="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800" b="1" dirty="0">
                <a:latin typeface="Arial Narrow" panose="020B0606020202030204" pitchFamily="34" charset="0"/>
              </a:rPr>
              <a:t>významná sít </a:t>
            </a:r>
          </a:p>
          <a:p>
            <a:pPr marL="685800" lvl="1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altLang="cs-CZ" sz="1400" dirty="0">
                <a:latin typeface="Arial Narrow" panose="020B0606020202030204" pitchFamily="34" charset="0"/>
              </a:rPr>
              <a:t>síť elektronických komunikací zajišťující přímé zahraniční propojení do veřejných komunikačních sítí nebo zajišťující přímé připojení ke kritické informační infrastruktuře.</a:t>
            </a:r>
          </a:p>
          <a:p>
            <a:pPr marL="285750" eaLnBrk="1" hangingPunct="1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q"/>
            </a:pPr>
            <a:endParaRPr lang="cs-CZ" altLang="cs-CZ" sz="1800" dirty="0">
              <a:latin typeface="Arial Narrow" panose="020B0606020202030204" pitchFamily="34" charset="0"/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81D5F43-65C5-4112-A695-852DDD29031F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71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530351" y="1709928"/>
            <a:ext cx="8344219" cy="4527384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SzPct val="60000"/>
              <a:buNone/>
            </a:pPr>
            <a:r>
              <a:rPr lang="cs-CZ" altLang="cs-CZ" sz="2000" dirty="0">
                <a:latin typeface="Arial Narrow" panose="020B0606020202030204" pitchFamily="34" charset="0"/>
              </a:rPr>
              <a:t>Orgány a osobami, kterým se ukládají povinnosti v oblasti kybernetické bezpečnosti, jsou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+mj-lt"/>
              <a:buAutoNum type="alphaLcParenR"/>
            </a:pPr>
            <a:r>
              <a:rPr lang="cs-CZ" altLang="cs-CZ" sz="2000" b="1" dirty="0">
                <a:latin typeface="Arial Narrow" panose="020B0606020202030204" pitchFamily="34" charset="0"/>
              </a:rPr>
              <a:t>poskytovatel služby elektronických komunikací a subjekt zajišťující síť elektronických komunikací</a:t>
            </a:r>
            <a:r>
              <a:rPr lang="cs-CZ" altLang="cs-CZ" sz="2000" dirty="0">
                <a:latin typeface="Arial Narrow" panose="020B0606020202030204" pitchFamily="34" charset="0"/>
              </a:rPr>
              <a:t>, pokud není orgánem nebo osobou podle písmene b),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+mj-lt"/>
              <a:buAutoNum type="alphaLcParenR"/>
            </a:pPr>
            <a:r>
              <a:rPr lang="cs-CZ" altLang="cs-CZ" sz="2000" b="1" dirty="0">
                <a:latin typeface="Arial Narrow" panose="020B0606020202030204" pitchFamily="34" charset="0"/>
              </a:rPr>
              <a:t>orgán nebo osoba zajišťující významnou síť</a:t>
            </a:r>
            <a:r>
              <a:rPr lang="cs-CZ" altLang="cs-CZ" sz="2000" dirty="0">
                <a:latin typeface="Arial Narrow" panose="020B0606020202030204" pitchFamily="34" charset="0"/>
              </a:rPr>
              <a:t>, pokud nejsou správcem komunikačního systému podle písmene d),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+mj-lt"/>
              <a:buAutoNum type="alphaLcParenR"/>
            </a:pPr>
            <a:r>
              <a:rPr lang="cs-CZ" altLang="cs-CZ" sz="2000" b="1" dirty="0">
                <a:latin typeface="Arial Narrow" panose="020B0606020202030204" pitchFamily="34" charset="0"/>
              </a:rPr>
              <a:t>správce informačního systému kritické informační infrastruktury</a:t>
            </a:r>
            <a:r>
              <a:rPr lang="cs-CZ" altLang="cs-CZ" sz="2000" dirty="0">
                <a:latin typeface="Arial Narrow" panose="020B0606020202030204" pitchFamily="34" charset="0"/>
              </a:rPr>
              <a:t>,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+mj-lt"/>
              <a:buAutoNum type="alphaLcParenR"/>
            </a:pPr>
            <a:r>
              <a:rPr lang="cs-CZ" altLang="cs-CZ" sz="2000" b="1" dirty="0">
                <a:latin typeface="Arial Narrow" panose="020B0606020202030204" pitchFamily="34" charset="0"/>
              </a:rPr>
              <a:t>správce komunikačního systému kritické informační infrastruktury</a:t>
            </a:r>
            <a:r>
              <a:rPr lang="cs-CZ" altLang="cs-CZ" sz="2000" dirty="0">
                <a:latin typeface="Arial Narrow" panose="020B0606020202030204" pitchFamily="34" charset="0"/>
              </a:rPr>
              <a:t> a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+mj-lt"/>
              <a:buAutoNum type="alphaLcParenR"/>
            </a:pPr>
            <a:r>
              <a:rPr lang="cs-CZ" altLang="cs-CZ" sz="2000" b="1" dirty="0">
                <a:latin typeface="Arial Narrow" panose="020B0606020202030204" pitchFamily="34" charset="0"/>
              </a:rPr>
              <a:t>správce významného informačního systému</a:t>
            </a:r>
            <a:r>
              <a:rPr lang="cs-CZ" altLang="cs-CZ" sz="2000" dirty="0">
                <a:latin typeface="Arial Narrow" panose="020B0606020202030204" pitchFamily="34" charset="0"/>
              </a:rPr>
              <a:t>.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SzPct val="60000"/>
            </a:pPr>
            <a:endParaRPr lang="cs-CZ" altLang="cs-CZ" sz="2000" dirty="0">
              <a:latin typeface="Arial Narrow" panose="020B0606020202030204" pitchFamily="34" charset="0"/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81D5F43-65C5-4112-A695-852DDD29031F}" type="slidenum">
              <a:rPr lang="cs-CZ" altLang="cs-CZ" sz="2400" smtClean="0">
                <a:latin typeface="Calibri" panose="020F0502020204030204" pitchFamily="34" charset="0"/>
                <a:cs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240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2039" y="1109091"/>
            <a:ext cx="8499921" cy="503238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latin typeface="Arial Narrow" panose="020B0606020202030204" pitchFamily="34" charset="0"/>
              </a:rPr>
              <a:t/>
            </a:r>
            <a:br>
              <a:rPr lang="cs-CZ" dirty="0">
                <a:latin typeface="Arial Narrow" panose="020B0606020202030204" pitchFamily="34" charset="0"/>
              </a:rPr>
            </a:br>
            <a:r>
              <a:rPr lang="cs-CZ" dirty="0">
                <a:latin typeface="Arial Narrow" panose="020B0606020202030204" pitchFamily="34" charset="0"/>
              </a:rPr>
              <a:t>Úvod</a:t>
            </a:r>
            <a:br>
              <a:rPr lang="cs-CZ" dirty="0">
                <a:latin typeface="Arial Narrow" panose="020B0606020202030204" pitchFamily="34" charset="0"/>
              </a:rPr>
            </a:b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608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68176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Kyberprostor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27201"/>
            <a:ext cx="7886700" cy="4449762"/>
          </a:xfrm>
        </p:spPr>
        <p:txBody>
          <a:bodyPr>
            <a:normAutofit lnSpcReduction="10000"/>
          </a:bodyPr>
          <a:lstStyle/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Arial Narrow" panose="020B0606020202030204" pitchFamily="34" charset="0"/>
              </a:rPr>
              <a:t>virtuální svět vytvořený </a:t>
            </a:r>
            <a:r>
              <a:rPr lang="cs-CZ" sz="2000" dirty="0">
                <a:latin typeface="Arial Narrow" panose="020B0606020202030204" pitchFamily="34" charset="0"/>
              </a:rPr>
              <a:t>moderními </a:t>
            </a:r>
            <a:r>
              <a:rPr lang="cs-CZ" sz="2000" dirty="0" smtClean="0">
                <a:latin typeface="Arial Narrow" panose="020B0606020202030204" pitchFamily="34" charset="0"/>
              </a:rPr>
              <a:t>technologickými prostředky </a:t>
            </a:r>
            <a:r>
              <a:rPr lang="cs-CZ" sz="2000" dirty="0">
                <a:latin typeface="Arial Narrow" panose="020B0606020202030204" pitchFamily="34" charset="0"/>
              </a:rPr>
              <a:t>(</a:t>
            </a:r>
            <a:r>
              <a:rPr lang="cs-CZ" sz="2000" dirty="0" smtClean="0">
                <a:latin typeface="Arial Narrow" panose="020B0606020202030204" pitchFamily="34" charset="0"/>
              </a:rPr>
              <a:t>např. počítačem) 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[prof. Rudolf Kohoutek, CSc.], 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Arial Narrow" panose="020B0606020202030204" pitchFamily="34" charset="0"/>
              </a:rPr>
              <a:t>virtuální </a:t>
            </a:r>
            <a:r>
              <a:rPr lang="cs-CZ" sz="2000" dirty="0">
                <a:latin typeface="Arial Narrow" panose="020B0606020202030204" pitchFamily="34" charset="0"/>
              </a:rPr>
              <a:t>realita 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[prof. Rudolf Kohoutek, CSc.], 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Arial Narrow" panose="020B0606020202030204" pitchFamily="34" charset="0"/>
              </a:rPr>
              <a:t>a </a:t>
            </a:r>
            <a:r>
              <a:rPr lang="cs-CZ" sz="2000" dirty="0" err="1" smtClean="0">
                <a:latin typeface="Arial Narrow" panose="020B0606020202030204" pitchFamily="34" charset="0"/>
              </a:rPr>
              <a:t>global</a:t>
            </a:r>
            <a:r>
              <a:rPr lang="cs-CZ" sz="2000" dirty="0" smtClean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domain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within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the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information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environment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consisting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of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the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interdependent</a:t>
            </a:r>
            <a:r>
              <a:rPr lang="cs-CZ" sz="2000" dirty="0">
                <a:latin typeface="Arial Narrow" panose="020B0606020202030204" pitchFamily="34" charset="0"/>
              </a:rPr>
              <a:t> network </a:t>
            </a:r>
            <a:r>
              <a:rPr lang="cs-CZ" sz="2000" dirty="0" err="1">
                <a:latin typeface="Arial Narrow" panose="020B0606020202030204" pitchFamily="34" charset="0"/>
              </a:rPr>
              <a:t>of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information</a:t>
            </a:r>
            <a:r>
              <a:rPr lang="cs-CZ" sz="2000" dirty="0">
                <a:latin typeface="Arial Narrow" panose="020B0606020202030204" pitchFamily="34" charset="0"/>
              </a:rPr>
              <a:t> technology </a:t>
            </a:r>
            <a:r>
              <a:rPr lang="cs-CZ" sz="2000" dirty="0" err="1">
                <a:latin typeface="Arial Narrow" panose="020B0606020202030204" pitchFamily="34" charset="0"/>
              </a:rPr>
              <a:t>infrastructures</a:t>
            </a:r>
            <a:r>
              <a:rPr lang="cs-CZ" sz="2000" dirty="0">
                <a:latin typeface="Arial Narrow" panose="020B0606020202030204" pitchFamily="34" charset="0"/>
              </a:rPr>
              <a:t>, </a:t>
            </a:r>
            <a:r>
              <a:rPr lang="cs-CZ" sz="2000" dirty="0" err="1">
                <a:latin typeface="Arial Narrow" panose="020B0606020202030204" pitchFamily="34" charset="0"/>
              </a:rPr>
              <a:t>including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the</a:t>
            </a:r>
            <a:r>
              <a:rPr lang="cs-CZ" sz="2000" dirty="0">
                <a:latin typeface="Arial Narrow" panose="020B0606020202030204" pitchFamily="34" charset="0"/>
              </a:rPr>
              <a:t> Internet, </a:t>
            </a:r>
            <a:r>
              <a:rPr lang="cs-CZ" sz="2000" dirty="0" err="1">
                <a:latin typeface="Arial Narrow" panose="020B0606020202030204" pitchFamily="34" charset="0"/>
              </a:rPr>
              <a:t>telecommunications</a:t>
            </a:r>
            <a:r>
              <a:rPr lang="cs-CZ" sz="2000" dirty="0">
                <a:latin typeface="Arial Narrow" panose="020B0606020202030204" pitchFamily="34" charset="0"/>
              </a:rPr>
              <a:t> network and </a:t>
            </a:r>
            <a:r>
              <a:rPr lang="cs-CZ" sz="2000" dirty="0" err="1">
                <a:latin typeface="Arial Narrow" panose="020B0606020202030204" pitchFamily="34" charset="0"/>
              </a:rPr>
              <a:t>controllers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1700" dirty="0">
                <a:solidFill>
                  <a:srgbClr val="00B0F0"/>
                </a:solidFill>
                <a:latin typeface="Arial Narrow" panose="020B0606020202030204" pitchFamily="34" charset="0"/>
              </a:rPr>
              <a:t>[Slovník vojenských termínů Ministerstva obrany Spojených států amerických], </a:t>
            </a:r>
          </a:p>
          <a:p>
            <a:pPr>
              <a:lnSpc>
                <a:spcPct val="100000"/>
              </a:lnSpc>
              <a:buSzPct val="60000"/>
              <a:buFont typeface="Wingdings" panose="05000000000000000000" pitchFamily="2" charset="2"/>
              <a:buChar char="q"/>
            </a:pPr>
            <a:r>
              <a:rPr lang="cs-CZ" sz="2000" dirty="0" err="1" smtClean="0">
                <a:latin typeface="Arial Narrow" panose="020B0606020202030204" pitchFamily="34" charset="0"/>
              </a:rPr>
              <a:t>all</a:t>
            </a:r>
            <a:r>
              <a:rPr lang="cs-CZ" sz="2000" dirty="0" smtClean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of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the</a:t>
            </a:r>
            <a:r>
              <a:rPr lang="cs-CZ" sz="2000" dirty="0">
                <a:latin typeface="Arial Narrow" panose="020B0606020202030204" pitchFamily="34" charset="0"/>
              </a:rPr>
              <a:t> data </a:t>
            </a:r>
            <a:r>
              <a:rPr lang="cs-CZ" sz="2000" dirty="0" err="1">
                <a:latin typeface="Arial Narrow" panose="020B0606020202030204" pitchFamily="34" charset="0"/>
              </a:rPr>
              <a:t>stored</a:t>
            </a:r>
            <a:r>
              <a:rPr lang="cs-CZ" sz="2000" dirty="0">
                <a:latin typeface="Arial Narrow" panose="020B0606020202030204" pitchFamily="34" charset="0"/>
              </a:rPr>
              <a:t> in a </a:t>
            </a:r>
            <a:r>
              <a:rPr lang="cs-CZ" sz="2000" dirty="0" err="1">
                <a:latin typeface="Arial Narrow" panose="020B0606020202030204" pitchFamily="34" charset="0"/>
              </a:rPr>
              <a:t>large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computer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or</a:t>
            </a:r>
            <a:r>
              <a:rPr lang="cs-CZ" sz="2000" dirty="0">
                <a:latin typeface="Arial Narrow" panose="020B0606020202030204" pitchFamily="34" charset="0"/>
              </a:rPr>
              <a:t> network </a:t>
            </a:r>
            <a:r>
              <a:rPr lang="cs-CZ" sz="2000" dirty="0" err="1">
                <a:latin typeface="Arial Narrow" panose="020B0606020202030204" pitchFamily="34" charset="0"/>
              </a:rPr>
              <a:t>represented</a:t>
            </a:r>
            <a:r>
              <a:rPr lang="cs-CZ" sz="2000" dirty="0">
                <a:latin typeface="Arial Narrow" panose="020B0606020202030204" pitchFamily="34" charset="0"/>
              </a:rPr>
              <a:t> as a </a:t>
            </a:r>
            <a:r>
              <a:rPr lang="cs-CZ" sz="2000" dirty="0" err="1">
                <a:latin typeface="Arial Narrow" panose="020B0606020202030204" pitchFamily="34" charset="0"/>
              </a:rPr>
              <a:t>three-dimensional</a:t>
            </a:r>
            <a:r>
              <a:rPr lang="cs-CZ" sz="2000" dirty="0">
                <a:latin typeface="Arial Narrow" panose="020B0606020202030204" pitchFamily="34" charset="0"/>
              </a:rPr>
              <a:t> model </a:t>
            </a:r>
            <a:r>
              <a:rPr lang="cs-CZ" sz="2000" dirty="0" err="1">
                <a:latin typeface="Arial Narrow" panose="020B0606020202030204" pitchFamily="34" charset="0"/>
              </a:rPr>
              <a:t>through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which</a:t>
            </a:r>
            <a:r>
              <a:rPr lang="cs-CZ" sz="2000" dirty="0">
                <a:latin typeface="Arial Narrow" panose="020B0606020202030204" pitchFamily="34" charset="0"/>
              </a:rPr>
              <a:t> a </a:t>
            </a:r>
            <a:r>
              <a:rPr lang="cs-CZ" sz="2000" dirty="0" err="1">
                <a:latin typeface="Arial Narrow" panose="020B0606020202030204" pitchFamily="34" charset="0"/>
              </a:rPr>
              <a:t>virtual</a:t>
            </a:r>
            <a:r>
              <a:rPr lang="cs-CZ" sz="2000" dirty="0">
                <a:latin typeface="Arial Narrow" panose="020B0606020202030204" pitchFamily="34" charset="0"/>
              </a:rPr>
              <a:t>-reality user </a:t>
            </a:r>
            <a:r>
              <a:rPr lang="cs-CZ" sz="2000" dirty="0" err="1">
                <a:latin typeface="Arial Narrow" panose="020B0606020202030204" pitchFamily="34" charset="0"/>
              </a:rPr>
              <a:t>can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 smtClean="0">
                <a:latin typeface="Arial Narrow" panose="020B0606020202030204" pitchFamily="34" charset="0"/>
              </a:rPr>
              <a:t>move</a:t>
            </a:r>
            <a:r>
              <a:rPr lang="cs-CZ" sz="2000" dirty="0" smtClean="0">
                <a:latin typeface="Arial Narrow" panose="020B0606020202030204" pitchFamily="34" charset="0"/>
              </a:rPr>
              <a:t> </a:t>
            </a:r>
            <a:r>
              <a:rPr lang="cs-CZ" sz="1700" dirty="0">
                <a:solidFill>
                  <a:srgbClr val="00B0F0"/>
                </a:solidFill>
                <a:latin typeface="Arial Narrow" panose="020B0606020202030204" pitchFamily="34" charset="0"/>
              </a:rPr>
              <a:t>[</a:t>
            </a:r>
            <a:r>
              <a:rPr lang="cs-CZ" sz="17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Collins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sz="17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English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sz="17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Dictionary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], 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000" dirty="0" err="1" smtClean="0">
                <a:latin typeface="Arial Narrow" panose="020B0606020202030204" pitchFamily="34" charset="0"/>
              </a:rPr>
              <a:t>the</a:t>
            </a:r>
            <a:r>
              <a:rPr lang="cs-CZ" sz="2000" dirty="0" smtClean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electronic</a:t>
            </a:r>
            <a:r>
              <a:rPr lang="cs-CZ" sz="2000" dirty="0">
                <a:latin typeface="Arial Narrow" panose="020B0606020202030204" pitchFamily="34" charset="0"/>
              </a:rPr>
              <a:t> medium </a:t>
            </a:r>
            <a:r>
              <a:rPr lang="cs-CZ" sz="2000" dirty="0" err="1">
                <a:latin typeface="Arial Narrow" panose="020B0606020202030204" pitchFamily="34" charset="0"/>
              </a:rPr>
              <a:t>of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computer</a:t>
            </a:r>
            <a:r>
              <a:rPr lang="cs-CZ" sz="2000" dirty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networks</a:t>
            </a:r>
            <a:r>
              <a:rPr lang="cs-CZ" sz="2000" dirty="0">
                <a:latin typeface="Arial Narrow" panose="020B0606020202030204" pitchFamily="34" charset="0"/>
              </a:rPr>
              <a:t>, in </a:t>
            </a:r>
            <a:r>
              <a:rPr lang="cs-CZ" sz="2000" dirty="0" err="1">
                <a:latin typeface="Arial Narrow" panose="020B0606020202030204" pitchFamily="34" charset="0"/>
              </a:rPr>
              <a:t>which</a:t>
            </a:r>
            <a:r>
              <a:rPr lang="cs-CZ" sz="2000" dirty="0">
                <a:latin typeface="Arial Narrow" panose="020B0606020202030204" pitchFamily="34" charset="0"/>
              </a:rPr>
              <a:t> online </a:t>
            </a:r>
            <a:r>
              <a:rPr lang="cs-CZ" sz="2000" dirty="0" err="1" smtClean="0">
                <a:latin typeface="Arial Narrow" panose="020B0606020202030204" pitchFamily="34" charset="0"/>
              </a:rPr>
              <a:t>communication</a:t>
            </a:r>
            <a:r>
              <a:rPr lang="cs-CZ" sz="2000" dirty="0" smtClean="0">
                <a:latin typeface="Arial Narrow" panose="020B0606020202030204" pitchFamily="34" charset="0"/>
              </a:rPr>
              <a:t> </a:t>
            </a:r>
            <a:r>
              <a:rPr lang="cs-CZ" sz="2000" dirty="0" err="1">
                <a:latin typeface="Arial Narrow" panose="020B0606020202030204" pitchFamily="34" charset="0"/>
              </a:rPr>
              <a:t>takes</a:t>
            </a:r>
            <a:r>
              <a:rPr lang="cs-CZ" sz="2000" dirty="0">
                <a:latin typeface="Arial Narrow" panose="020B0606020202030204" pitchFamily="34" charset="0"/>
              </a:rPr>
              <a:t> place 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[The </a:t>
            </a:r>
            <a:r>
              <a:rPr lang="cs-CZ" sz="17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American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sz="17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Heritage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sz="17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Dictionary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sz="17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of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sz="17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the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sz="17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English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sz="17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Language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], 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Arial Narrow" panose="020B0606020202030204" pitchFamily="34" charset="0"/>
              </a:rPr>
              <a:t>označení </a:t>
            </a:r>
            <a:r>
              <a:rPr lang="cs-CZ" sz="2000" dirty="0">
                <a:latin typeface="Arial Narrow" panose="020B0606020202030204" pitchFamily="34" charset="0"/>
              </a:rPr>
              <a:t>pro </a:t>
            </a:r>
            <a:r>
              <a:rPr lang="cs-CZ" sz="2000" dirty="0" smtClean="0">
                <a:latin typeface="Arial Narrow" panose="020B0606020202030204" pitchFamily="34" charset="0"/>
              </a:rPr>
              <a:t>všechny telekomunikační </a:t>
            </a:r>
            <a:r>
              <a:rPr lang="cs-CZ" sz="2000" dirty="0">
                <a:latin typeface="Arial Narrow" panose="020B0606020202030204" pitchFamily="34" charset="0"/>
              </a:rPr>
              <a:t>a </a:t>
            </a:r>
            <a:r>
              <a:rPr lang="cs-CZ" sz="2000" dirty="0" smtClean="0">
                <a:latin typeface="Arial Narrow" panose="020B0606020202030204" pitchFamily="34" charset="0"/>
              </a:rPr>
              <a:t>počítačové sítě, především </a:t>
            </a:r>
            <a:r>
              <a:rPr lang="cs-CZ" sz="2000" dirty="0">
                <a:latin typeface="Arial Narrow" panose="020B0606020202030204" pitchFamily="34" charset="0"/>
              </a:rPr>
              <a:t>pro </a:t>
            </a:r>
            <a:r>
              <a:rPr lang="cs-CZ" sz="2000" dirty="0" smtClean="0">
                <a:latin typeface="Arial Narrow" panose="020B0606020202030204" pitchFamily="34" charset="0"/>
              </a:rPr>
              <a:t>internet 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[John </a:t>
            </a:r>
            <a:r>
              <a:rPr lang="cs-CZ" sz="17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Barlow</a:t>
            </a:r>
            <a:r>
              <a:rPr lang="cs-CZ" sz="1700" i="1" dirty="0">
                <a:solidFill>
                  <a:srgbClr val="00B0F0"/>
                </a:solidFill>
                <a:latin typeface="Arial Narrow" panose="020B0606020202030204" pitchFamily="34" charset="0"/>
              </a:rPr>
              <a:t>]. </a:t>
            </a:r>
          </a:p>
        </p:txBody>
      </p:sp>
    </p:spTree>
    <p:extLst>
      <p:ext uri="{BB962C8B-B14F-4D97-AF65-F5344CB8AC3E}">
        <p14:creationId xmlns:p14="http://schemas.microsoft.com/office/powerpoint/2010/main" val="236541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68176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Kyberprostor a další pojmy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58620"/>
            <a:ext cx="8050530" cy="4658359"/>
          </a:xfrm>
        </p:spPr>
        <p:txBody>
          <a:bodyPr>
            <a:noAutofit/>
          </a:bodyPr>
          <a:lstStyle/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Arial Narrow" panose="020B0606020202030204" pitchFamily="34" charset="0"/>
              </a:rPr>
              <a:t>Kyberprostor</a:t>
            </a:r>
            <a:r>
              <a:rPr lang="cs-CZ" sz="1600" dirty="0" smtClean="0">
                <a:latin typeface="Arial Narrow" panose="020B0606020202030204" pitchFamily="34" charset="0"/>
              </a:rPr>
              <a:t> - digitální </a:t>
            </a:r>
            <a:r>
              <a:rPr lang="cs-CZ" sz="1600" dirty="0">
                <a:latin typeface="Arial Narrow" panose="020B0606020202030204" pitchFamily="34" charset="0"/>
              </a:rPr>
              <a:t>prostředí umožňující vznik, zpracování a výměnu informací, tvořené informačními systémy, a službami a sítěmi elektronických komunikací </a:t>
            </a:r>
            <a:r>
              <a:rPr lang="cs-CZ" sz="1200" i="1" dirty="0">
                <a:solidFill>
                  <a:srgbClr val="00B0F0"/>
                </a:solidFill>
                <a:latin typeface="Arial Narrow" panose="020B0606020202030204" pitchFamily="34" charset="0"/>
              </a:rPr>
              <a:t>(Zákon č. 127/2005 Sb., o elektronických komunikacích a o změně některých souvisejících zákonů (zákon o elektronických komunikacích), ve znění pozdějších předpisů</a:t>
            </a:r>
            <a:r>
              <a:rPr lang="cs-CZ" sz="1200" i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.)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Arial Narrow" panose="020B0606020202030204" pitchFamily="34" charset="0"/>
              </a:rPr>
              <a:t>Kritická </a:t>
            </a:r>
            <a:r>
              <a:rPr lang="cs-CZ" sz="1600" b="1" dirty="0">
                <a:latin typeface="Arial Narrow" panose="020B0606020202030204" pitchFamily="34" charset="0"/>
              </a:rPr>
              <a:t>informační </a:t>
            </a:r>
            <a:r>
              <a:rPr lang="cs-CZ" sz="1600" b="1" dirty="0" smtClean="0">
                <a:latin typeface="Arial Narrow" panose="020B0606020202030204" pitchFamily="34" charset="0"/>
              </a:rPr>
              <a:t>infrastruktura </a:t>
            </a:r>
            <a:r>
              <a:rPr lang="cs-CZ" sz="1600" dirty="0" smtClean="0">
                <a:latin typeface="Arial Narrow" panose="020B0606020202030204" pitchFamily="34" charset="0"/>
              </a:rPr>
              <a:t>- </a:t>
            </a:r>
            <a:r>
              <a:rPr lang="cs-CZ" sz="1600" dirty="0">
                <a:latin typeface="Arial Narrow" panose="020B0606020202030204" pitchFamily="34" charset="0"/>
              </a:rPr>
              <a:t>prvek nebo systém prvků kritické infrastruktury v odvětví komunikační a informační </a:t>
            </a:r>
            <a:r>
              <a:rPr lang="cs-CZ" sz="1600" dirty="0" smtClean="0">
                <a:latin typeface="Arial Narrow" panose="020B0606020202030204" pitchFamily="34" charset="0"/>
              </a:rPr>
              <a:t>systémy </a:t>
            </a:r>
            <a:r>
              <a:rPr lang="cs-CZ" sz="1600" dirty="0">
                <a:latin typeface="Arial Narrow" panose="020B0606020202030204" pitchFamily="34" charset="0"/>
              </a:rPr>
              <a:t>v oblasti kybernetické bezpečnosti</a:t>
            </a:r>
            <a:r>
              <a:rPr lang="cs-CZ" sz="1600" dirty="0" smtClean="0">
                <a:latin typeface="Arial Narrow" panose="020B0606020202030204" pitchFamily="34" charset="0"/>
              </a:rPr>
              <a:t>,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600" b="1" dirty="0">
                <a:latin typeface="Arial Narrow" panose="020B0606020202030204" pitchFamily="34" charset="0"/>
              </a:rPr>
              <a:t>Bezpečnost informací </a:t>
            </a:r>
            <a:r>
              <a:rPr lang="cs-CZ" sz="1600" dirty="0">
                <a:latin typeface="Arial Narrow" panose="020B0606020202030204" pitchFamily="34" charset="0"/>
              </a:rPr>
              <a:t>- zajištění důvěrnosti, integrity a dostupnosti informací a dat</a:t>
            </a:r>
            <a:r>
              <a:rPr lang="cs-CZ" sz="1600" dirty="0" smtClean="0">
                <a:latin typeface="Arial Narrow" panose="020B0606020202030204" pitchFamily="34" charset="0"/>
              </a:rPr>
              <a:t>,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Arial Narrow" panose="020B0606020202030204" pitchFamily="34" charset="0"/>
              </a:rPr>
              <a:t>Významný informační systém </a:t>
            </a:r>
            <a:r>
              <a:rPr lang="cs-CZ" sz="1600" dirty="0" smtClean="0">
                <a:latin typeface="Arial Narrow" panose="020B0606020202030204" pitchFamily="34" charset="0"/>
              </a:rPr>
              <a:t>- </a:t>
            </a:r>
            <a:r>
              <a:rPr lang="cs-CZ" sz="1600" dirty="0">
                <a:latin typeface="Arial Narrow" panose="020B0606020202030204" pitchFamily="34" charset="0"/>
              </a:rPr>
              <a:t>informační systém spravovaný orgánem veřejné moci, který není kritickou informační infrastrukturou ani informačním systémem základní služby a u kterého narušení bezpečnosti informací může omezit nebo výrazně ohrozit výkon působnosti orgánu veřejné moci,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600" b="1" dirty="0">
                <a:latin typeface="Arial Narrow" panose="020B0606020202030204" pitchFamily="34" charset="0"/>
              </a:rPr>
              <a:t>S</a:t>
            </a:r>
            <a:r>
              <a:rPr lang="cs-CZ" sz="1600" b="1" dirty="0" smtClean="0">
                <a:latin typeface="Arial Narrow" panose="020B0606020202030204" pitchFamily="34" charset="0"/>
              </a:rPr>
              <a:t>právce </a:t>
            </a:r>
            <a:r>
              <a:rPr lang="cs-CZ" sz="1600" b="1" dirty="0">
                <a:latin typeface="Arial Narrow" panose="020B0606020202030204" pitchFamily="34" charset="0"/>
              </a:rPr>
              <a:t>informačního </a:t>
            </a:r>
            <a:r>
              <a:rPr lang="cs-CZ" sz="1600" b="1" dirty="0" smtClean="0">
                <a:latin typeface="Arial Narrow" panose="020B0606020202030204" pitchFamily="34" charset="0"/>
              </a:rPr>
              <a:t>systému </a:t>
            </a:r>
            <a:r>
              <a:rPr lang="cs-CZ" sz="1600" dirty="0" smtClean="0">
                <a:latin typeface="Arial Narrow" panose="020B0606020202030204" pitchFamily="34" charset="0"/>
              </a:rPr>
              <a:t>- </a:t>
            </a:r>
            <a:r>
              <a:rPr lang="cs-CZ" sz="1600" dirty="0">
                <a:latin typeface="Arial Narrow" panose="020B0606020202030204" pitchFamily="34" charset="0"/>
              </a:rPr>
              <a:t>orgán nebo osoba, které určují účel zpracování informací a podmínky provozování informačního systému,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Arial Narrow" panose="020B0606020202030204" pitchFamily="34" charset="0"/>
              </a:rPr>
              <a:t>Správce </a:t>
            </a:r>
            <a:r>
              <a:rPr lang="cs-CZ" sz="1600" b="1" dirty="0">
                <a:latin typeface="Arial Narrow" panose="020B0606020202030204" pitchFamily="34" charset="0"/>
              </a:rPr>
              <a:t>komunikačního </a:t>
            </a:r>
            <a:r>
              <a:rPr lang="cs-CZ" sz="1600" b="1" dirty="0" smtClean="0">
                <a:latin typeface="Arial Narrow" panose="020B0606020202030204" pitchFamily="34" charset="0"/>
              </a:rPr>
              <a:t>systému </a:t>
            </a:r>
            <a:r>
              <a:rPr lang="cs-CZ" sz="1600" dirty="0" smtClean="0">
                <a:latin typeface="Arial Narrow" panose="020B0606020202030204" pitchFamily="34" charset="0"/>
              </a:rPr>
              <a:t>- </a:t>
            </a:r>
            <a:r>
              <a:rPr lang="cs-CZ" sz="1600" dirty="0">
                <a:latin typeface="Arial Narrow" panose="020B0606020202030204" pitchFamily="34" charset="0"/>
              </a:rPr>
              <a:t>orgán nebo osoba, které určují účel komunikačního systému a podmínky jeho provozování,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600" b="1" dirty="0">
                <a:latin typeface="Arial Narrow" panose="020B0606020202030204" pitchFamily="34" charset="0"/>
              </a:rPr>
              <a:t>P</a:t>
            </a:r>
            <a:r>
              <a:rPr lang="cs-CZ" sz="1600" b="1" dirty="0" smtClean="0">
                <a:latin typeface="Arial Narrow" panose="020B0606020202030204" pitchFamily="34" charset="0"/>
              </a:rPr>
              <a:t>rovozovatel </a:t>
            </a:r>
            <a:r>
              <a:rPr lang="cs-CZ" sz="1600" b="1" dirty="0">
                <a:latin typeface="Arial Narrow" panose="020B0606020202030204" pitchFamily="34" charset="0"/>
              </a:rPr>
              <a:t>informačního nebo komunikačního </a:t>
            </a:r>
            <a:r>
              <a:rPr lang="cs-CZ" sz="1600" b="1" dirty="0" smtClean="0">
                <a:latin typeface="Arial Narrow" panose="020B0606020202030204" pitchFamily="34" charset="0"/>
              </a:rPr>
              <a:t>systému </a:t>
            </a:r>
            <a:r>
              <a:rPr lang="cs-CZ" sz="1600" dirty="0" smtClean="0">
                <a:latin typeface="Arial Narrow" panose="020B0606020202030204" pitchFamily="34" charset="0"/>
              </a:rPr>
              <a:t>- </a:t>
            </a:r>
            <a:r>
              <a:rPr lang="cs-CZ" sz="1600" dirty="0">
                <a:latin typeface="Arial Narrow" panose="020B0606020202030204" pitchFamily="34" charset="0"/>
              </a:rPr>
              <a:t>orgán nebo osoba zajišťující funkčnost technických a programových prostředků tvořících informační nebo komunikační </a:t>
            </a:r>
            <a:r>
              <a:rPr lang="cs-CZ" sz="1600" dirty="0" smtClean="0">
                <a:latin typeface="Arial Narrow" panose="020B0606020202030204" pitchFamily="34" charset="0"/>
              </a:rPr>
              <a:t>systém, </a:t>
            </a:r>
            <a:endParaRPr lang="cs-CZ" sz="1600" dirty="0">
              <a:latin typeface="Arial Narrow" panose="020B0606020202030204" pitchFamily="34" charset="0"/>
            </a:endParaRP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Arial Narrow" panose="020B0606020202030204" pitchFamily="34" charset="0"/>
              </a:rPr>
              <a:t>Významná sít </a:t>
            </a:r>
            <a:r>
              <a:rPr lang="cs-CZ" sz="1600" dirty="0" smtClean="0">
                <a:latin typeface="Arial Narrow" panose="020B0606020202030204" pitchFamily="34" charset="0"/>
              </a:rPr>
              <a:t>- síť </a:t>
            </a:r>
            <a:r>
              <a:rPr lang="cs-CZ" sz="1600" dirty="0">
                <a:latin typeface="Arial Narrow" panose="020B0606020202030204" pitchFamily="34" charset="0"/>
              </a:rPr>
              <a:t>elektronických </a:t>
            </a:r>
            <a:r>
              <a:rPr lang="cs-CZ" sz="1600" dirty="0" smtClean="0">
                <a:latin typeface="Arial Narrow" panose="020B0606020202030204" pitchFamily="34" charset="0"/>
              </a:rPr>
              <a:t>komunikací </a:t>
            </a:r>
            <a:r>
              <a:rPr lang="cs-CZ" sz="1600" dirty="0">
                <a:latin typeface="Arial Narrow" panose="020B0606020202030204" pitchFamily="34" charset="0"/>
              </a:rPr>
              <a:t>zajišťující přímé zahraniční propojení do veřejných komunikačních sítí nebo zajišťující přímé připojení ke kritické informační infrastruktuře,</a:t>
            </a:r>
          </a:p>
        </p:txBody>
      </p:sp>
    </p:spTree>
    <p:extLst>
      <p:ext uri="{BB962C8B-B14F-4D97-AF65-F5344CB8AC3E}">
        <p14:creationId xmlns:p14="http://schemas.microsoft.com/office/powerpoint/2010/main" val="28197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" id="{E02FFD46-7EAF-4C44-AAC0-F841F6F638AD}" vid="{B459A070-2D7C-4166-99C4-999DE044531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43AA17-3549-406E-B158-F01765B5ABBC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f242274d-c577-47b4-9953-4e44103112f8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934d7ba-d00a-4f08-ad66-67ce6f4199d0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2524</TotalTime>
  <Words>4063</Words>
  <Application>Microsoft Office PowerPoint</Application>
  <PresentationFormat>Předvádění na obrazovce (4:3)</PresentationFormat>
  <Paragraphs>321</Paragraphs>
  <Slides>28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7" baseType="lpstr">
      <vt:lpstr>Arial</vt:lpstr>
      <vt:lpstr>Arial Narrow</vt:lpstr>
      <vt:lpstr>Calibri</vt:lpstr>
      <vt:lpstr>Calibri Light</vt:lpstr>
      <vt:lpstr>Tahoma</vt:lpstr>
      <vt:lpstr>Times New Roman</vt:lpstr>
      <vt:lpstr>Verdana</vt:lpstr>
      <vt:lpstr>Wingdings</vt:lpstr>
      <vt:lpstr>Motiv Office</vt:lpstr>
      <vt:lpstr>Nové trendy  v bezpečnostně právní regulaci – kybernetická bezpečnost a robotika</vt:lpstr>
      <vt:lpstr>  OBSAH </vt:lpstr>
      <vt:lpstr> Úvod </vt:lpstr>
      <vt:lpstr> Úvod </vt:lpstr>
      <vt:lpstr> Úvod </vt:lpstr>
      <vt:lpstr> Úvod </vt:lpstr>
      <vt:lpstr> Úvod </vt:lpstr>
      <vt:lpstr>Kyberprostor</vt:lpstr>
      <vt:lpstr>Kyberprostor a další pojmy</vt:lpstr>
      <vt:lpstr>Subjekty v kyberprostoru</vt:lpstr>
      <vt:lpstr>Kybernetická bezpečnost</vt:lpstr>
      <vt:lpstr>Kybernetická bezpečnost</vt:lpstr>
      <vt:lpstr>Právo jako informační systém </vt:lpstr>
      <vt:lpstr>Kybernalita</vt:lpstr>
      <vt:lpstr> Trestné činy kybernetické kriminality </vt:lpstr>
      <vt:lpstr> Trestné činy kybernetické kriminality </vt:lpstr>
      <vt:lpstr> Internet </vt:lpstr>
      <vt:lpstr>Nález ÚS - I.ÚS 1428/13</vt:lpstr>
      <vt:lpstr> Pojem kyberkriminality v prostředí ICT  </vt:lpstr>
      <vt:lpstr> Pojem kyberkriminality v prostředí ICT  </vt:lpstr>
      <vt:lpstr> Pojem kyberkriminality v prostředí ICT  </vt:lpstr>
      <vt:lpstr> Pojem kyberkriminality v prostředí ICT  </vt:lpstr>
      <vt:lpstr> Pojem kyberkriminality v prostředí ICT  </vt:lpstr>
      <vt:lpstr> Pojem kyberkriminality v prostředí ICT  </vt:lpstr>
      <vt:lpstr> Pojem kyberkriminality v prostředí ICT  </vt:lpstr>
      <vt:lpstr> Pojem kyberkriminality v prostředí ICT  </vt:lpstr>
      <vt:lpstr>Kyberšikana</vt:lpstr>
      <vt:lpstr>Literatura: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a ochrana osobních údajů, svobodný přístup k informacím, elektronická komunikace</dc:title>
  <dc:creator>Leopold Skoruša</dc:creator>
  <cp:lastModifiedBy>Skoruša Leopold</cp:lastModifiedBy>
  <cp:revision>44</cp:revision>
  <dcterms:created xsi:type="dcterms:W3CDTF">2020-06-24T12:26:56Z</dcterms:created>
  <dcterms:modified xsi:type="dcterms:W3CDTF">2020-07-13T12:06:43Z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