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sldIdLst>
    <p:sldId id="256" r:id="rId6"/>
    <p:sldId id="258" r:id="rId7"/>
    <p:sldId id="259" r:id="rId8"/>
    <p:sldId id="266" r:id="rId9"/>
    <p:sldId id="267" r:id="rId10"/>
    <p:sldId id="268" r:id="rId11"/>
    <p:sldId id="269" r:id="rId12"/>
    <p:sldId id="270" r:id="rId13"/>
    <p:sldId id="271" r:id="rId14"/>
    <p:sldId id="272" r:id="rId15"/>
    <p:sldId id="273" r:id="rId16"/>
    <p:sldId id="275" r:id="rId17"/>
    <p:sldId id="274" r:id="rId18"/>
    <p:sldId id="263" r:id="rId19"/>
    <p:sldId id="27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206"/>
    <a:srgbClr val="6188CD"/>
    <a:srgbClr val="276082"/>
    <a:srgbClr val="EA0937"/>
    <a:srgbClr val="F6F6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0" d="100"/>
          <a:sy n="50" d="100"/>
        </p:scale>
        <p:origin x="-58" y="-6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Subtitle 2"/>
          <p:cNvSpPr>
            <a:spLocks noGrp="1"/>
          </p:cNvSpPr>
          <p:nvPr>
            <p:ph type="subTitle" idx="1"/>
          </p:nvPr>
        </p:nvSpPr>
        <p:spPr>
          <a:xfrm>
            <a:off x="1143000" y="3602037"/>
            <a:ext cx="6858000" cy="2556429"/>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graphicFrame>
        <p:nvGraphicFramePr>
          <p:cNvPr id="16" name="Tabulka 15"/>
          <p:cNvGraphicFramePr>
            <a:graphicFrameLocks noGrp="1"/>
          </p:cNvGraphicFramePr>
          <p:nvPr userDrawn="1">
            <p:extLst>
              <p:ext uri="{D42A27DB-BD31-4B8C-83A1-F6EECF244321}">
                <p14:modId xmlns:p14="http://schemas.microsoft.com/office/powerpoint/2010/main" val="2844859198"/>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2556476">
                  <a:extLst>
                    <a:ext uri="{9D8B030D-6E8A-4147-A177-3AD203B41FA5}">
                      <a16:colId xmlns:a16="http://schemas.microsoft.com/office/drawing/2014/main" xmlns="" val="2345665926"/>
                    </a:ext>
                  </a:extLst>
                </a:gridCol>
                <a:gridCol w="5469924">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17" name="Obrázek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18" name="TextovéPole 17"/>
          <p:cNvSpPr txBox="1"/>
          <p:nvPr userDrawn="1"/>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185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5B6A58-7A36-4533-8DE5-521D633956D1}" type="datetimeFigureOut">
              <a:rPr lang="cs-CZ" smtClean="0"/>
              <a:t>26.7.2018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7990066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615B6A58-7A36-4533-8DE5-521D633956D1}" type="datetimeFigureOut">
              <a:rPr lang="cs-CZ" smtClean="0"/>
              <a:t>26.7.2018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17336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628650" y="1045438"/>
            <a:ext cx="7886700" cy="1325563"/>
          </a:xfrm>
        </p:spPr>
        <p:txBody>
          <a:bodyPr/>
          <a:lstStyle>
            <a:lvl1pPr>
              <a:defRPr>
                <a:latin typeface="Arial" panose="020B0604020202020204" pitchFamily="34" charset="0"/>
                <a:cs typeface="Arial" panose="020B0604020202020204" pitchFamily="34" charset="0"/>
              </a:defRPr>
            </a:lvl1pPr>
          </a:lstStyle>
          <a:p>
            <a:r>
              <a:rPr lang="cs-CZ" smtClean="0"/>
              <a:t>Kliknutím lze upravit styl.</a:t>
            </a:r>
            <a:endParaRPr lang="en-US" dirty="0"/>
          </a:p>
        </p:txBody>
      </p:sp>
      <p:sp>
        <p:nvSpPr>
          <p:cNvPr id="3" name="Content Placeholder 2"/>
          <p:cNvSpPr>
            <a:spLocks noGrp="1"/>
          </p:cNvSpPr>
          <p:nvPr>
            <p:ph idx="1"/>
          </p:nvPr>
        </p:nvSpPr>
        <p:spPr>
          <a:xfrm>
            <a:off x="628650" y="2531059"/>
            <a:ext cx="7886700" cy="3645904"/>
          </a:xfr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graphicFrame>
        <p:nvGraphicFramePr>
          <p:cNvPr id="18" name="Tabulka 17"/>
          <p:cNvGraphicFramePr>
            <a:graphicFrameLocks noGrp="1"/>
          </p:cNvGraphicFramePr>
          <p:nvPr userDrawn="1">
            <p:extLst>
              <p:ext uri="{D42A27DB-BD31-4B8C-83A1-F6EECF244321}">
                <p14:modId xmlns:p14="http://schemas.microsoft.com/office/powerpoint/2010/main" val="1765700949"/>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2556476">
                  <a:extLst>
                    <a:ext uri="{9D8B030D-6E8A-4147-A177-3AD203B41FA5}">
                      <a16:colId xmlns:a16="http://schemas.microsoft.com/office/drawing/2014/main" xmlns="" val="2345665926"/>
                    </a:ext>
                  </a:extLst>
                </a:gridCol>
                <a:gridCol w="5469924">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19" name="Obrázek 1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20" name="TextovéPole 19"/>
          <p:cNvSpPr txBox="1"/>
          <p:nvPr userDrawn="1"/>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47038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cs-CZ" smtClean="0"/>
              <a:t>Kliknutím lze upravit styl.</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615B6A58-7A36-4533-8DE5-521D633956D1}" type="datetimeFigureOut">
              <a:rPr lang="cs-CZ" smtClean="0"/>
              <a:t>26.7.2018</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354723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615B6A58-7A36-4533-8DE5-521D633956D1}" type="datetimeFigureOut">
              <a:rPr lang="cs-CZ" smtClean="0"/>
              <a:t>26.7.2018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4227461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29842" y="2505075"/>
            <a:ext cx="3868340"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29150" y="2505075"/>
            <a:ext cx="3887391"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615B6A58-7A36-4533-8DE5-521D633956D1}" type="datetimeFigureOut">
              <a:rPr lang="cs-CZ" smtClean="0"/>
              <a:t>26.7.2018</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525194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615B6A58-7A36-4533-8DE5-521D633956D1}" type="datetimeFigureOut">
              <a:rPr lang="cs-CZ" smtClean="0"/>
              <a:t>26.7.2018</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74824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5B6A58-7A36-4533-8DE5-521D633956D1}" type="datetimeFigureOut">
              <a:rPr lang="cs-CZ" smtClean="0"/>
              <a:t>26.7.2018</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1653454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5B6A58-7A36-4533-8DE5-521D633956D1}" type="datetimeFigureOut">
              <a:rPr lang="cs-CZ" smtClean="0"/>
              <a:t>26.7.2018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2859310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615B6A58-7A36-4533-8DE5-521D633956D1}" type="datetimeFigureOut">
              <a:rPr lang="cs-CZ" smtClean="0"/>
              <a:t>26.7.2018</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6D1C25C1-CB4C-4E40-A1BB-B6068D32E281}" type="slidenum">
              <a:rPr lang="cs-CZ" smtClean="0"/>
              <a:t>‹#›</a:t>
            </a:fld>
            <a:endParaRPr lang="cs-CZ"/>
          </a:p>
        </p:txBody>
      </p:sp>
    </p:spTree>
    <p:extLst>
      <p:ext uri="{BB962C8B-B14F-4D97-AF65-F5344CB8AC3E}">
        <p14:creationId xmlns:p14="http://schemas.microsoft.com/office/powerpoint/2010/main" val="330678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6F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cs-CZ" dirty="0" smtClean="0"/>
              <a:t>Upravte styly předlohy textu.</a:t>
            </a:r>
          </a:p>
          <a:p>
            <a:pPr lvl="1"/>
            <a:r>
              <a:rPr lang="cs-CZ" dirty="0" smtClean="0"/>
              <a:t>Druhá úroveň</a:t>
            </a:r>
          </a:p>
          <a:p>
            <a:pPr lvl="2"/>
            <a:r>
              <a:rPr lang="cs-CZ" dirty="0" smtClean="0"/>
              <a:t>Třetí úroveň</a:t>
            </a:r>
          </a:p>
          <a:p>
            <a:pPr lvl="3"/>
            <a:r>
              <a:rPr lang="cs-CZ" dirty="0" smtClean="0"/>
              <a:t>Čtvrtá úroveň</a:t>
            </a:r>
          </a:p>
          <a:p>
            <a:pPr lvl="4"/>
            <a:r>
              <a:rPr lang="cs-CZ" dirty="0" smtClean="0"/>
              <a:t>Pátá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5B6A58-7A36-4533-8DE5-521D633956D1}" type="datetimeFigureOut">
              <a:rPr lang="cs-CZ" smtClean="0"/>
              <a:t>26.7.2018</a:t>
            </a:fld>
            <a:endParaRPr lang="cs-C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1C25C1-CB4C-4E40-A1BB-B6068D32E281}" type="slidenum">
              <a:rPr lang="cs-CZ" smtClean="0"/>
              <a:t>‹#›</a:t>
            </a:fld>
            <a:endParaRPr lang="cs-CZ"/>
          </a:p>
        </p:txBody>
      </p:sp>
      <p:graphicFrame>
        <p:nvGraphicFramePr>
          <p:cNvPr id="7" name="Tabulka 6"/>
          <p:cNvGraphicFramePr>
            <a:graphicFrameLocks noGrp="1"/>
          </p:cNvGraphicFramePr>
          <p:nvPr>
            <p:extLst>
              <p:ext uri="{D42A27DB-BD31-4B8C-83A1-F6EECF244321}">
                <p14:modId xmlns:p14="http://schemas.microsoft.com/office/powerpoint/2010/main" val="109869163"/>
              </p:ext>
            </p:extLst>
          </p:nvPr>
        </p:nvGraphicFramePr>
        <p:xfrm>
          <a:off x="0" y="7239"/>
          <a:ext cx="9144000" cy="960807"/>
        </p:xfrm>
        <a:graphic>
          <a:graphicData uri="http://schemas.openxmlformats.org/drawingml/2006/table">
            <a:tbl>
              <a:tblPr firstRow="1" bandRow="1">
                <a:tableStyleId>{5C22544A-7EE6-4342-B048-85BDC9FD1C3A}</a:tableStyleId>
              </a:tblPr>
              <a:tblGrid>
                <a:gridCol w="1117600">
                  <a:extLst>
                    <a:ext uri="{9D8B030D-6E8A-4147-A177-3AD203B41FA5}">
                      <a16:colId xmlns:a16="http://schemas.microsoft.com/office/drawing/2014/main" xmlns="" val="2910290663"/>
                    </a:ext>
                  </a:extLst>
                </a:gridCol>
                <a:gridCol w="2556476">
                  <a:extLst>
                    <a:ext uri="{9D8B030D-6E8A-4147-A177-3AD203B41FA5}">
                      <a16:colId xmlns:a16="http://schemas.microsoft.com/office/drawing/2014/main" xmlns="" val="2345665926"/>
                    </a:ext>
                  </a:extLst>
                </a:gridCol>
                <a:gridCol w="5469924">
                  <a:extLst>
                    <a:ext uri="{9D8B030D-6E8A-4147-A177-3AD203B41FA5}">
                      <a16:colId xmlns:a16="http://schemas.microsoft.com/office/drawing/2014/main" xmlns="" val="2605011476"/>
                    </a:ext>
                  </a:extLst>
                </a:gridCol>
              </a:tblGrid>
              <a:tr h="960807">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808206"/>
                    </a:solid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8" name="Obrázek 7"/>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82417" y="129204"/>
            <a:ext cx="2404566" cy="716876"/>
          </a:xfrm>
          <a:prstGeom prst="rect">
            <a:avLst/>
          </a:prstGeom>
        </p:spPr>
      </p:pic>
      <p:sp>
        <p:nvSpPr>
          <p:cNvPr id="9" name="TextovéPole 8"/>
          <p:cNvSpPr txBox="1"/>
          <p:nvPr/>
        </p:nvSpPr>
        <p:spPr>
          <a:xfrm>
            <a:off x="5379308" y="302975"/>
            <a:ext cx="1977081" cy="369332"/>
          </a:xfrm>
          <a:prstGeom prst="rect">
            <a:avLst/>
          </a:prstGeom>
          <a:noFill/>
        </p:spPr>
        <p:txBody>
          <a:bodyPr wrap="square" rtlCol="0">
            <a:spAutoFit/>
          </a:bodyPr>
          <a:lstStyle/>
          <a:p>
            <a:pPr algn="ctr"/>
            <a:r>
              <a:rPr lang="cs-CZ" dirty="0" smtClean="0">
                <a:solidFill>
                  <a:schemeClr val="bg1"/>
                </a:solidFill>
                <a:latin typeface="Arial" panose="020B0604020202020204" pitchFamily="34" charset="0"/>
                <a:cs typeface="Arial" panose="020B0604020202020204" pitchFamily="34" charset="0"/>
              </a:rPr>
              <a:t>fvl.unob.cz</a:t>
            </a:r>
            <a:endParaRPr lang="cs-CZ" dirty="0">
              <a:solidFill>
                <a:schemeClr val="bg1"/>
              </a:solidFill>
              <a:latin typeface="Arial" panose="020B0604020202020204" pitchFamily="34" charset="0"/>
              <a:cs typeface="Arial" panose="020B0604020202020204" pitchFamily="34" charset="0"/>
            </a:endParaRPr>
          </a:p>
        </p:txBody>
      </p:sp>
      <p:graphicFrame>
        <p:nvGraphicFramePr>
          <p:cNvPr id="10" name="Tabulka 9"/>
          <p:cNvGraphicFramePr>
            <a:graphicFrameLocks noGrp="1"/>
          </p:cNvGraphicFramePr>
          <p:nvPr>
            <p:extLst>
              <p:ext uri="{D42A27DB-BD31-4B8C-83A1-F6EECF244321}">
                <p14:modId xmlns:p14="http://schemas.microsoft.com/office/powerpoint/2010/main" val="4031063319"/>
              </p:ext>
            </p:extLst>
          </p:nvPr>
        </p:nvGraphicFramePr>
        <p:xfrm>
          <a:off x="0" y="6306457"/>
          <a:ext cx="9152238" cy="552484"/>
        </p:xfrm>
        <a:graphic>
          <a:graphicData uri="http://schemas.openxmlformats.org/drawingml/2006/table">
            <a:tbl>
              <a:tblPr firstRow="1" bandRow="1">
                <a:tableStyleId>{5C22544A-7EE6-4342-B048-85BDC9FD1C3A}</a:tableStyleId>
              </a:tblPr>
              <a:tblGrid>
                <a:gridCol w="2278743">
                  <a:extLst>
                    <a:ext uri="{9D8B030D-6E8A-4147-A177-3AD203B41FA5}">
                      <a16:colId xmlns:a16="http://schemas.microsoft.com/office/drawing/2014/main" xmlns="" val="2910290663"/>
                    </a:ext>
                  </a:extLst>
                </a:gridCol>
                <a:gridCol w="5118835">
                  <a:extLst>
                    <a:ext uri="{9D8B030D-6E8A-4147-A177-3AD203B41FA5}">
                      <a16:colId xmlns:a16="http://schemas.microsoft.com/office/drawing/2014/main" xmlns="" val="2345665926"/>
                    </a:ext>
                  </a:extLst>
                </a:gridCol>
                <a:gridCol w="1754660">
                  <a:extLst>
                    <a:ext uri="{9D8B030D-6E8A-4147-A177-3AD203B41FA5}">
                      <a16:colId xmlns:a16="http://schemas.microsoft.com/office/drawing/2014/main" xmlns="" val="1178739229"/>
                    </a:ext>
                  </a:extLst>
                </a:gridCol>
              </a:tblGrid>
              <a:tr h="552484">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tc>
                  <a:txBody>
                    <a:bodyPr/>
                    <a:lstStyle/>
                    <a:p>
                      <a:pPr algn="ctr"/>
                      <a:endParaRPr lang="cs-CZ" sz="16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cs-CZ"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808206"/>
                    </a:solidFill>
                  </a:tcPr>
                </a:tc>
                <a:extLst>
                  <a:ext uri="{0D108BD9-81ED-4DB2-BD59-A6C34878D82A}">
                    <a16:rowId xmlns:a16="http://schemas.microsoft.com/office/drawing/2014/main" xmlns="" val="855137376"/>
                  </a:ext>
                </a:extLst>
              </a:tr>
            </a:tbl>
          </a:graphicData>
        </a:graphic>
      </p:graphicFrame>
      <p:pic>
        <p:nvPicPr>
          <p:cNvPr id="11" name="Obrázek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62170" y="6364814"/>
            <a:ext cx="1060535" cy="433888"/>
          </a:xfrm>
          <a:prstGeom prst="rect">
            <a:avLst/>
          </a:prstGeom>
        </p:spPr>
      </p:pic>
    </p:spTree>
    <p:extLst>
      <p:ext uri="{BB962C8B-B14F-4D97-AF65-F5344CB8AC3E}">
        <p14:creationId xmlns:p14="http://schemas.microsoft.com/office/powerpoint/2010/main" val="40319645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000" dirty="0" smtClean="0"/>
              <a:t>Výkon rozhodnutí – </a:t>
            </a:r>
            <a:r>
              <a:rPr lang="cs-CZ" sz="4000" dirty="0" smtClean="0"/>
              <a:t>exekuce</a:t>
            </a:r>
            <a:endParaRPr lang="cs-CZ" sz="4000" dirty="0"/>
          </a:p>
        </p:txBody>
      </p:sp>
      <p:sp>
        <p:nvSpPr>
          <p:cNvPr id="3" name="Podnadpis 2"/>
          <p:cNvSpPr>
            <a:spLocks noGrp="1"/>
          </p:cNvSpPr>
          <p:nvPr>
            <p:ph type="subTitle" idx="1"/>
          </p:nvPr>
        </p:nvSpPr>
        <p:spPr/>
        <p:txBody>
          <a:bodyPr/>
          <a:lstStyle/>
          <a:p>
            <a:endParaRPr lang="cs-CZ" dirty="0" smtClean="0"/>
          </a:p>
          <a:p>
            <a:endParaRPr lang="cs-CZ" dirty="0"/>
          </a:p>
          <a:p>
            <a:r>
              <a:rPr lang="cs-CZ" dirty="0" smtClean="0"/>
              <a:t>Správní právo a odpovědnostní vztahy</a:t>
            </a: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cs-CZ" sz="1200" b="1" dirty="0" smtClean="0"/>
              <a:t>Mgr. Radim Vičar, Ph.D. (K-102)</a:t>
            </a:r>
          </a:p>
        </p:txBody>
      </p:sp>
    </p:spTree>
    <p:extLst>
      <p:ext uri="{BB962C8B-B14F-4D97-AF65-F5344CB8AC3E}">
        <p14:creationId xmlns:p14="http://schemas.microsoft.com/office/powerpoint/2010/main" val="15314739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3</a:t>
            </a:r>
            <a:r>
              <a:rPr lang="cs-CZ" sz="3200" dirty="0" smtClean="0"/>
              <a:t>. Správní exekuce dle správního řádu</a:t>
            </a:r>
            <a:endParaRPr lang="cs-CZ" sz="3200" dirty="0"/>
          </a:p>
        </p:txBody>
      </p:sp>
      <p:sp>
        <p:nvSpPr>
          <p:cNvPr id="3" name="Zástupný symbol pro obsah 2"/>
          <p:cNvSpPr>
            <a:spLocks noGrp="1"/>
          </p:cNvSpPr>
          <p:nvPr>
            <p:ph idx="1"/>
          </p:nvPr>
        </p:nvSpPr>
        <p:spPr/>
        <p:txBody>
          <a:bodyPr>
            <a:normAutofit/>
          </a:bodyPr>
          <a:lstStyle/>
          <a:p>
            <a:pPr algn="just"/>
            <a:r>
              <a:rPr lang="cs-CZ" b="1" dirty="0" smtClean="0"/>
              <a:t>HLAVA XI, EXEKUCE, § 103 - § 129 SŘ</a:t>
            </a:r>
          </a:p>
          <a:p>
            <a:pPr algn="just"/>
            <a:r>
              <a:rPr lang="cs-CZ" dirty="0" smtClean="0"/>
              <a:t>podrobnější úprava exekuce na nepeněžitá plnění</a:t>
            </a:r>
          </a:p>
          <a:p>
            <a:pPr algn="just"/>
            <a:r>
              <a:rPr lang="cs-CZ" dirty="0" smtClean="0"/>
              <a:t>exekučním </a:t>
            </a:r>
            <a:r>
              <a:rPr lang="cs-CZ" dirty="0"/>
              <a:t>správním orgánem příslušným k exekuci na nepeněžitá plnění je správní orgán, který vydal rozhodnutí v prvním stupni nebo který schválil smír, </a:t>
            </a:r>
            <a:r>
              <a:rPr lang="cs-CZ" dirty="0" smtClean="0"/>
              <a:t>příp. obecní </a:t>
            </a:r>
            <a:r>
              <a:rPr lang="cs-CZ" dirty="0"/>
              <a:t>úřad nebo krajský úřad</a:t>
            </a:r>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41539605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3</a:t>
            </a:r>
            <a:r>
              <a:rPr lang="cs-CZ" sz="3200" dirty="0" smtClean="0"/>
              <a:t>. Správní exekuce dle správního řádu</a:t>
            </a:r>
            <a:endParaRPr lang="cs-CZ" sz="3200" dirty="0"/>
          </a:p>
        </p:txBody>
      </p:sp>
      <p:sp>
        <p:nvSpPr>
          <p:cNvPr id="3" name="Zástupný symbol pro obsah 2"/>
          <p:cNvSpPr>
            <a:spLocks noGrp="1"/>
          </p:cNvSpPr>
          <p:nvPr>
            <p:ph idx="1"/>
          </p:nvPr>
        </p:nvSpPr>
        <p:spPr/>
        <p:txBody>
          <a:bodyPr>
            <a:normAutofit/>
          </a:bodyPr>
          <a:lstStyle/>
          <a:p>
            <a:pPr algn="just"/>
            <a:r>
              <a:rPr lang="cs-CZ" b="1" dirty="0" smtClean="0"/>
              <a:t>exekuční výzva </a:t>
            </a:r>
            <a:r>
              <a:rPr lang="cs-CZ" dirty="0" smtClean="0"/>
              <a:t>- § 109 SŘ</a:t>
            </a:r>
          </a:p>
          <a:p>
            <a:pPr lvl="1" algn="just"/>
            <a:r>
              <a:rPr lang="cs-CZ" dirty="0"/>
              <a:t>Nehrozí-li vážné nebezpečí, že účel exekuce bude zmařen, může exekuční správní orgán před nařízením exekuce vyzvat povinného ke splnění nepeněžité povinnosti exekuční výzvou a určit mu náhradní lhůtu, v níž má být splněna</a:t>
            </a:r>
            <a:r>
              <a:rPr lang="cs-CZ" dirty="0" smtClean="0"/>
              <a:t>.</a:t>
            </a:r>
          </a:p>
          <a:p>
            <a:pPr lvl="1" algn="just"/>
            <a:r>
              <a:rPr lang="cs-CZ" dirty="0" smtClean="0"/>
              <a:t>forma: usnesením</a:t>
            </a:r>
          </a:p>
          <a:p>
            <a:pPr marL="0" indent="0">
              <a:buNone/>
            </a:pP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068307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3</a:t>
            </a:r>
            <a:r>
              <a:rPr lang="cs-CZ" sz="3200" dirty="0" smtClean="0"/>
              <a:t>. Správní exekuce dle správního řádu</a:t>
            </a:r>
            <a:endParaRPr lang="cs-CZ" sz="3200" dirty="0"/>
          </a:p>
        </p:txBody>
      </p:sp>
      <p:sp>
        <p:nvSpPr>
          <p:cNvPr id="3" name="Zástupný symbol pro obsah 2"/>
          <p:cNvSpPr>
            <a:spLocks noGrp="1"/>
          </p:cNvSpPr>
          <p:nvPr>
            <p:ph idx="1"/>
          </p:nvPr>
        </p:nvSpPr>
        <p:spPr/>
        <p:txBody>
          <a:bodyPr>
            <a:normAutofit fontScale="77500" lnSpcReduction="20000"/>
          </a:bodyPr>
          <a:lstStyle/>
          <a:p>
            <a:pPr algn="just"/>
            <a:r>
              <a:rPr lang="cs-CZ" b="1" dirty="0" smtClean="0"/>
              <a:t>nařízení exekuce </a:t>
            </a:r>
            <a:r>
              <a:rPr lang="cs-CZ" dirty="0" smtClean="0"/>
              <a:t>- § 110 SŘ</a:t>
            </a:r>
          </a:p>
          <a:p>
            <a:pPr lvl="1" algn="just"/>
            <a:r>
              <a:rPr lang="cs-CZ" dirty="0" smtClean="0"/>
              <a:t>exekuční </a:t>
            </a:r>
            <a:r>
              <a:rPr lang="cs-CZ" dirty="0"/>
              <a:t>správní orgán nařídí exekuci vydáním exekučního </a:t>
            </a:r>
            <a:r>
              <a:rPr lang="cs-CZ" dirty="0" smtClean="0"/>
              <a:t>příkazu</a:t>
            </a:r>
          </a:p>
          <a:p>
            <a:pPr lvl="2" algn="just"/>
            <a:r>
              <a:rPr lang="cs-CZ" dirty="0" smtClean="0"/>
              <a:t>a</a:t>
            </a:r>
            <a:r>
              <a:rPr lang="cs-CZ" dirty="0"/>
              <a:t>) z moci úřední, jestliže je příslušným exekučním správním </a:t>
            </a:r>
            <a:r>
              <a:rPr lang="cs-CZ" dirty="0" smtClean="0"/>
              <a:t>orgánem,</a:t>
            </a:r>
          </a:p>
          <a:p>
            <a:pPr lvl="2" algn="just"/>
            <a:r>
              <a:rPr lang="cs-CZ" dirty="0" smtClean="0"/>
              <a:t>b</a:t>
            </a:r>
            <a:r>
              <a:rPr lang="cs-CZ" dirty="0"/>
              <a:t>) na žádost osoby oprávněné z exekučního titulu, </a:t>
            </a:r>
            <a:r>
              <a:rPr lang="cs-CZ" dirty="0" smtClean="0"/>
              <a:t>nebo </a:t>
            </a:r>
          </a:p>
          <a:p>
            <a:pPr lvl="2" algn="just"/>
            <a:r>
              <a:rPr lang="cs-CZ" dirty="0" smtClean="0"/>
              <a:t>c</a:t>
            </a:r>
            <a:r>
              <a:rPr lang="cs-CZ" dirty="0"/>
              <a:t>) na žádost správního </a:t>
            </a:r>
            <a:r>
              <a:rPr lang="cs-CZ" dirty="0" smtClean="0"/>
              <a:t>orgánu</a:t>
            </a:r>
          </a:p>
          <a:p>
            <a:pPr marL="914400" lvl="2" indent="0" algn="just">
              <a:buNone/>
            </a:pPr>
            <a:endParaRPr lang="cs-CZ" dirty="0" smtClean="0"/>
          </a:p>
          <a:p>
            <a:pPr algn="just"/>
            <a:r>
              <a:rPr lang="cs-CZ" b="1" dirty="0" smtClean="0"/>
              <a:t>exekuční příkaz </a:t>
            </a:r>
            <a:r>
              <a:rPr lang="cs-CZ" dirty="0" smtClean="0"/>
              <a:t>- § 111 SŘ</a:t>
            </a:r>
          </a:p>
          <a:p>
            <a:pPr lvl="1" algn="just"/>
            <a:r>
              <a:rPr lang="cs-CZ" dirty="0" smtClean="0"/>
              <a:t>exekuční </a:t>
            </a:r>
            <a:r>
              <a:rPr lang="cs-CZ" dirty="0"/>
              <a:t>příkaz je usnesením, které kromě náležitostí </a:t>
            </a:r>
            <a:r>
              <a:rPr lang="cs-CZ" dirty="0" smtClean="0"/>
              <a:t>obsahuje</a:t>
            </a:r>
            <a:endParaRPr lang="cs-CZ" dirty="0"/>
          </a:p>
          <a:p>
            <a:pPr lvl="2" algn="just"/>
            <a:r>
              <a:rPr lang="cs-CZ" dirty="0"/>
              <a:t>a) označení exekučního titulu, na jehož základě se vydává</a:t>
            </a:r>
            <a:r>
              <a:rPr lang="cs-CZ" dirty="0" smtClean="0"/>
              <a:t>,</a:t>
            </a:r>
            <a:endParaRPr lang="cs-CZ" dirty="0"/>
          </a:p>
          <a:p>
            <a:pPr lvl="2" algn="just"/>
            <a:r>
              <a:rPr lang="cs-CZ" dirty="0"/>
              <a:t>b) vymezení nepeněžité povinnosti, která má být splněna</a:t>
            </a:r>
            <a:r>
              <a:rPr lang="cs-CZ" dirty="0" smtClean="0"/>
              <a:t>,</a:t>
            </a:r>
            <a:endParaRPr lang="cs-CZ" dirty="0"/>
          </a:p>
          <a:p>
            <a:pPr lvl="2" algn="just"/>
            <a:r>
              <a:rPr lang="cs-CZ" dirty="0"/>
              <a:t>c) způsob, jakým bude exekuce provedena</a:t>
            </a:r>
            <a:r>
              <a:rPr lang="cs-CZ" dirty="0" smtClean="0"/>
              <a:t>,</a:t>
            </a:r>
            <a:endParaRPr lang="cs-CZ" dirty="0"/>
          </a:p>
          <a:p>
            <a:pPr lvl="2" algn="just"/>
            <a:r>
              <a:rPr lang="cs-CZ" dirty="0"/>
              <a:t>d) věci a práva, které mají být exekucí postiženy, </a:t>
            </a:r>
            <a:r>
              <a:rPr lang="cs-CZ" dirty="0" smtClean="0"/>
              <a:t>a</a:t>
            </a:r>
            <a:endParaRPr lang="cs-CZ" dirty="0"/>
          </a:p>
          <a:p>
            <a:pPr lvl="2" algn="just"/>
            <a:r>
              <a:rPr lang="cs-CZ" dirty="0"/>
              <a:t>e) další údaje, pokud je to potřebné k provedení exekuce.</a:t>
            </a:r>
            <a:endParaRPr lang="cs-CZ" dirty="0" smtClean="0"/>
          </a:p>
          <a:p>
            <a:pPr marL="0" indent="0">
              <a:buNone/>
            </a:pP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5985683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3</a:t>
            </a:r>
            <a:r>
              <a:rPr lang="cs-CZ" sz="3200" dirty="0" smtClean="0"/>
              <a:t>. Správní exekuce dle správního řádu</a:t>
            </a:r>
            <a:endParaRPr lang="cs-CZ" sz="3200" dirty="0"/>
          </a:p>
        </p:txBody>
      </p:sp>
      <p:sp>
        <p:nvSpPr>
          <p:cNvPr id="3" name="Zástupný symbol pro obsah 2"/>
          <p:cNvSpPr>
            <a:spLocks noGrp="1"/>
          </p:cNvSpPr>
          <p:nvPr>
            <p:ph idx="1"/>
          </p:nvPr>
        </p:nvSpPr>
        <p:spPr/>
        <p:txBody>
          <a:bodyPr>
            <a:normAutofit/>
          </a:bodyPr>
          <a:lstStyle/>
          <a:p>
            <a:pPr algn="just"/>
            <a:r>
              <a:rPr lang="cs-CZ" b="1" dirty="0" smtClean="0"/>
              <a:t>způsoby provedení exekuce:</a:t>
            </a:r>
          </a:p>
          <a:p>
            <a:pPr lvl="1" algn="just"/>
            <a:r>
              <a:rPr lang="cs-CZ" dirty="0"/>
              <a:t>a) náhradním výkonem v případě zastupitelných plnění</a:t>
            </a:r>
            <a:r>
              <a:rPr lang="cs-CZ" dirty="0" smtClean="0"/>
              <a:t>,</a:t>
            </a:r>
            <a:endParaRPr lang="cs-CZ" dirty="0"/>
          </a:p>
          <a:p>
            <a:pPr lvl="1" algn="just"/>
            <a:r>
              <a:rPr lang="cs-CZ" dirty="0"/>
              <a:t>b) přímým vynucením v případě nezastupitelných plnění, zejména vyklizením, odebráním movité věci a předvedením, </a:t>
            </a:r>
            <a:r>
              <a:rPr lang="cs-CZ" dirty="0" smtClean="0"/>
              <a:t>nebo</a:t>
            </a:r>
            <a:endParaRPr lang="cs-CZ" dirty="0"/>
          </a:p>
          <a:p>
            <a:pPr lvl="1" algn="just"/>
            <a:r>
              <a:rPr lang="cs-CZ" dirty="0"/>
              <a:t>c) ukládáním donucovacích pokut.</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4181611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b="1" dirty="0"/>
              <a:t>Správní exekuce </a:t>
            </a:r>
            <a:r>
              <a:rPr lang="cs-CZ" dirty="0"/>
              <a:t>neboli </a:t>
            </a:r>
            <a:r>
              <a:rPr lang="cs-CZ" b="1" dirty="0"/>
              <a:t>výkon správního rozhodnutí</a:t>
            </a:r>
            <a:r>
              <a:rPr lang="cs-CZ" dirty="0"/>
              <a:t> slouží k vynucení splnění povinnosti tím, komu byla správním rozhodnutím uložena povinnost, pokud tuto povinnost nesplní dobrovolně. Exekuci lze provést na základě tzv. „exekučního </a:t>
            </a:r>
            <a:r>
              <a:rPr lang="cs-CZ" dirty="0" smtClean="0"/>
              <a:t>titulu“ – vykonatelného </a:t>
            </a:r>
            <a:r>
              <a:rPr lang="cs-CZ" dirty="0"/>
              <a:t>správního rozhodnutí nebo vykonatelného </a:t>
            </a:r>
            <a:r>
              <a:rPr lang="cs-CZ" dirty="0" smtClean="0"/>
              <a:t>smíru</a:t>
            </a:r>
            <a:r>
              <a:rPr lang="cs-CZ" dirty="0"/>
              <a:t>.</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a:t>
            </a:r>
            <a:r>
              <a:rPr lang="cs-CZ" sz="1200" b="1"/>
              <a:t>(K-102)</a:t>
            </a:r>
            <a:endParaRPr lang="cs-CZ" sz="1200" b="1" dirty="0"/>
          </a:p>
        </p:txBody>
      </p:sp>
    </p:spTree>
    <p:extLst>
      <p:ext uri="{BB962C8B-B14F-4D97-AF65-F5344CB8AC3E}">
        <p14:creationId xmlns:p14="http://schemas.microsoft.com/office/powerpoint/2010/main" val="29057556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Zdroje:</a:t>
            </a:r>
            <a:endParaRPr lang="cs-CZ" dirty="0"/>
          </a:p>
        </p:txBody>
      </p:sp>
      <p:sp>
        <p:nvSpPr>
          <p:cNvPr id="3" name="Zástupný symbol pro obsah 2"/>
          <p:cNvSpPr>
            <a:spLocks noGrp="1"/>
          </p:cNvSpPr>
          <p:nvPr>
            <p:ph idx="1"/>
          </p:nvPr>
        </p:nvSpPr>
        <p:spPr/>
        <p:txBody>
          <a:bodyPr>
            <a:normAutofit fontScale="70000" lnSpcReduction="20000"/>
          </a:bodyPr>
          <a:lstStyle/>
          <a:p>
            <a:pPr algn="just"/>
            <a:r>
              <a:rPr lang="cs-CZ" dirty="0"/>
              <a:t>PRŮCHA, Petr. </a:t>
            </a:r>
            <a:r>
              <a:rPr lang="cs-CZ" i="1" dirty="0"/>
              <a:t>Správní řád: s poznámkami a judikaturou: podle stavu k 1. 7. 2017.</a:t>
            </a:r>
            <a:r>
              <a:rPr lang="cs-CZ" dirty="0"/>
              <a:t> 3. aktualizované a doplněné vydání. Praha: </a:t>
            </a:r>
            <a:r>
              <a:rPr lang="cs-CZ" dirty="0" err="1"/>
              <a:t>Leges</a:t>
            </a:r>
            <a:r>
              <a:rPr lang="cs-CZ" dirty="0"/>
              <a:t>, 2017. Glosátor. ISBN 978-80-7502-202-8.</a:t>
            </a:r>
          </a:p>
          <a:p>
            <a:pPr algn="just"/>
            <a:r>
              <a:rPr lang="cs-CZ" dirty="0"/>
              <a:t>SKORUŠA, Leopold a kol. </a:t>
            </a:r>
            <a:r>
              <a:rPr lang="cs-CZ" i="1" dirty="0"/>
              <a:t>Základy práva a vybrané kapitoly mezinárodního humanitárního práva: studijní text</a:t>
            </a:r>
            <a:r>
              <a:rPr lang="cs-CZ" dirty="0"/>
              <a:t>. Brno: Univerzita obrany, 2015. ISBN 978-80-7231-447-8.</a:t>
            </a:r>
          </a:p>
          <a:p>
            <a:pPr algn="just"/>
            <a:r>
              <a:rPr lang="cs-CZ" dirty="0"/>
              <a:t>SKULOVÁ, Soňa. </a:t>
            </a:r>
            <a:r>
              <a:rPr lang="cs-CZ" i="1" dirty="0"/>
              <a:t>Správní právo procesní.</a:t>
            </a:r>
            <a:r>
              <a:rPr lang="cs-CZ" dirty="0"/>
              <a:t> 3. aktualizované a doplněné vydání. Plzeň: Vydavatelství a nakladatelství Aleš Čeněk, 2017. ISBN 978-80-7380-688-0.</a:t>
            </a:r>
          </a:p>
          <a:p>
            <a:pPr algn="just"/>
            <a:r>
              <a:rPr lang="cs-CZ" dirty="0"/>
              <a:t>SVOBODA, Karel. Zastavení exekuce. V Praze: C.H. Beck, 2018. Beckova edice právní instituty. ISBN 978-80-7400-640-1.</a:t>
            </a:r>
          </a:p>
          <a:p>
            <a:pPr algn="just"/>
            <a:r>
              <a:rPr lang="cs-CZ" dirty="0"/>
              <a:t>Zákon č. 500/2004 Sb., správní řád, ve znění pozdějších předpisů.</a:t>
            </a:r>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a:t>
            </a:r>
            <a:r>
              <a:rPr lang="cs-CZ" sz="1200" b="1"/>
              <a:t>(K-102)</a:t>
            </a:r>
            <a:endParaRPr lang="cs-CZ" sz="1200" b="1" dirty="0"/>
          </a:p>
        </p:txBody>
      </p:sp>
    </p:spTree>
    <p:extLst>
      <p:ext uri="{BB962C8B-B14F-4D97-AF65-F5344CB8AC3E}">
        <p14:creationId xmlns:p14="http://schemas.microsoft.com/office/powerpoint/2010/main" val="3631547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Osnova</a:t>
            </a:r>
            <a:endParaRPr lang="cs-CZ" dirty="0"/>
          </a:p>
        </p:txBody>
      </p:sp>
      <p:sp>
        <p:nvSpPr>
          <p:cNvPr id="3" name="Zástupný symbol pro obsah 2"/>
          <p:cNvSpPr>
            <a:spLocks noGrp="1"/>
          </p:cNvSpPr>
          <p:nvPr>
            <p:ph idx="1"/>
          </p:nvPr>
        </p:nvSpPr>
        <p:spPr/>
        <p:txBody>
          <a:bodyPr>
            <a:normAutofit/>
          </a:bodyPr>
          <a:lstStyle/>
          <a:p>
            <a:pPr algn="just"/>
            <a:r>
              <a:rPr lang="cs-CZ" dirty="0" smtClean="0"/>
              <a:t>Úvod</a:t>
            </a:r>
          </a:p>
          <a:p>
            <a:pPr algn="just"/>
            <a:r>
              <a:rPr lang="cs-CZ" dirty="0" smtClean="0"/>
              <a:t>1. Vymezení </a:t>
            </a:r>
            <a:r>
              <a:rPr lang="cs-CZ" dirty="0"/>
              <a:t>pojmů z oblasti </a:t>
            </a:r>
            <a:r>
              <a:rPr lang="cs-CZ" dirty="0" smtClean="0"/>
              <a:t>exekuce</a:t>
            </a:r>
          </a:p>
          <a:p>
            <a:pPr algn="just"/>
            <a:r>
              <a:rPr lang="cs-CZ" dirty="0" smtClean="0"/>
              <a:t>2. Druhy exekuce</a:t>
            </a:r>
          </a:p>
          <a:p>
            <a:pPr algn="just"/>
            <a:r>
              <a:rPr lang="cs-CZ" dirty="0"/>
              <a:t>3. Správní exekuce dle správního řádu</a:t>
            </a:r>
            <a:endParaRPr lang="cs-CZ" dirty="0" smtClean="0"/>
          </a:p>
          <a:p>
            <a:pPr algn="just"/>
            <a:r>
              <a:rPr lang="cs-CZ" dirty="0" smtClean="0"/>
              <a:t>Závěr</a:t>
            </a: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41352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Úvod</a:t>
            </a:r>
            <a:endParaRPr lang="cs-CZ" sz="3200" dirty="0"/>
          </a:p>
        </p:txBody>
      </p:sp>
      <p:sp>
        <p:nvSpPr>
          <p:cNvPr id="3" name="Zástupný symbol pro obsah 2"/>
          <p:cNvSpPr>
            <a:spLocks noGrp="1"/>
          </p:cNvSpPr>
          <p:nvPr>
            <p:ph idx="1"/>
          </p:nvPr>
        </p:nvSpPr>
        <p:spPr/>
        <p:txBody>
          <a:bodyPr>
            <a:normAutofit fontScale="92500" lnSpcReduction="10000"/>
          </a:bodyPr>
          <a:lstStyle/>
          <a:p>
            <a:pPr algn="just"/>
            <a:r>
              <a:rPr lang="cs-CZ" dirty="0" smtClean="0"/>
              <a:t>Exekuce</a:t>
            </a:r>
            <a:r>
              <a:rPr lang="cs-CZ" dirty="0"/>
              <a:t>, čili nucený výkon rozhodnutí, je prostředkem donucení, který vede k nucenému splnění povinnosti uložené ve správním rozhodnutí. </a:t>
            </a:r>
            <a:endParaRPr lang="cs-CZ" dirty="0" smtClean="0"/>
          </a:p>
          <a:p>
            <a:pPr algn="just"/>
            <a:r>
              <a:rPr lang="cs-CZ" dirty="0" smtClean="0"/>
              <a:t>Představuje </a:t>
            </a:r>
            <a:r>
              <a:rPr lang="cs-CZ" dirty="0"/>
              <a:t>poslední, relativně samostatně a specificky upravenou fázi správního řízení. </a:t>
            </a:r>
            <a:endParaRPr lang="cs-CZ" dirty="0" smtClean="0"/>
          </a:p>
          <a:p>
            <a:pPr algn="just"/>
            <a:r>
              <a:rPr lang="cs-CZ" dirty="0" smtClean="0"/>
              <a:t>Není </a:t>
            </a:r>
            <a:r>
              <a:rPr lang="cs-CZ" dirty="0"/>
              <a:t>ovšem stadiem obligatorním, ani nenastupuje automaticky po nesplnění uložené povinnosti, musí zde být návrh účastníka nebo podnět správního orgánu.</a:t>
            </a:r>
          </a:p>
          <a:p>
            <a:endParaRPr lang="cs-CZ" dirty="0"/>
          </a:p>
          <a:p>
            <a:pPr marL="0" indent="0">
              <a:buNone/>
            </a:pPr>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193911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1. Vymezení pojmů z oblasti exekuce</a:t>
            </a:r>
          </a:p>
        </p:txBody>
      </p:sp>
      <p:sp>
        <p:nvSpPr>
          <p:cNvPr id="3" name="Zástupný symbol pro obsah 2"/>
          <p:cNvSpPr>
            <a:spLocks noGrp="1"/>
          </p:cNvSpPr>
          <p:nvPr>
            <p:ph idx="1"/>
          </p:nvPr>
        </p:nvSpPr>
        <p:spPr/>
        <p:txBody>
          <a:bodyPr>
            <a:normAutofit/>
          </a:bodyPr>
          <a:lstStyle/>
          <a:p>
            <a:pPr algn="just"/>
            <a:r>
              <a:rPr lang="cs-CZ" b="1" dirty="0"/>
              <a:t>Vymezení pojmů z oblasti exekuce</a:t>
            </a:r>
            <a:endParaRPr lang="cs-CZ" dirty="0"/>
          </a:p>
          <a:p>
            <a:pPr algn="just"/>
            <a:r>
              <a:rPr lang="cs-CZ" dirty="0"/>
              <a:t>Pokud ten, jemuž byla exekučním titulem uložena povinnost peněžitého nebo nepeněžitého plnění </a:t>
            </a:r>
            <a:r>
              <a:rPr lang="cs-CZ" b="1" dirty="0"/>
              <a:t>(„povinný“) </a:t>
            </a:r>
            <a:r>
              <a:rPr lang="cs-CZ" dirty="0"/>
              <a:t>v určené lhůtě tuto povinnost dobrovolně nesplní, použije se exekuce.</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870588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1. Vymezení pojmů z oblasti exekuce</a:t>
            </a:r>
          </a:p>
        </p:txBody>
      </p:sp>
      <p:sp>
        <p:nvSpPr>
          <p:cNvPr id="3" name="Zástupný symbol pro obsah 2"/>
          <p:cNvSpPr>
            <a:spLocks noGrp="1"/>
          </p:cNvSpPr>
          <p:nvPr>
            <p:ph idx="1"/>
          </p:nvPr>
        </p:nvSpPr>
        <p:spPr/>
        <p:txBody>
          <a:bodyPr>
            <a:normAutofit fontScale="92500" lnSpcReduction="10000"/>
          </a:bodyPr>
          <a:lstStyle/>
          <a:p>
            <a:pPr algn="just"/>
            <a:r>
              <a:rPr lang="cs-CZ" b="1" dirty="0"/>
              <a:t>Exekuční správní orgán </a:t>
            </a:r>
            <a:endParaRPr lang="cs-CZ" dirty="0"/>
          </a:p>
          <a:p>
            <a:pPr lvl="1" algn="just"/>
            <a:r>
              <a:rPr lang="cs-CZ" dirty="0" smtClean="0"/>
              <a:t>je </a:t>
            </a:r>
            <a:r>
              <a:rPr lang="cs-CZ" dirty="0"/>
              <a:t>správní orgán, který je podle tohoto nebo zvláštního zákona oprávněn k exekuci, tj. při exekuci na nepeněžitá plnění je to správní orgán, který vydal nebo schválil exekuční titul, je-li orgánem moci výkonné (správní úřad), obecní (krajský) úřad, pokud vydal nebo schválil exekuční titul, nebo pokud tento vydal nebo schválil jiný orgán obce (kraje), obecní úřad obce s rozšířenou působností (i na žádost jiného správního orgánu), při exekuci na peněžitá plnění místně příslušný obecný správce daně (finanční úřad), správní orgán, který vydal nebo schválil exekuční titul, obecní (krajský) úřad.</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11970457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1. Vymezení pojmů z oblasti exekuce</a:t>
            </a:r>
          </a:p>
        </p:txBody>
      </p:sp>
      <p:sp>
        <p:nvSpPr>
          <p:cNvPr id="3" name="Zástupný symbol pro obsah 2"/>
          <p:cNvSpPr>
            <a:spLocks noGrp="1"/>
          </p:cNvSpPr>
          <p:nvPr>
            <p:ph idx="1"/>
          </p:nvPr>
        </p:nvSpPr>
        <p:spPr/>
        <p:txBody>
          <a:bodyPr>
            <a:normAutofit/>
          </a:bodyPr>
          <a:lstStyle/>
          <a:p>
            <a:r>
              <a:rPr lang="cs-CZ" b="1" dirty="0"/>
              <a:t>Exekuční titul</a:t>
            </a:r>
          </a:p>
          <a:p>
            <a:pPr lvl="1" algn="just"/>
            <a:r>
              <a:rPr lang="cs-CZ" dirty="0" smtClean="0"/>
              <a:t>tedy </a:t>
            </a:r>
            <a:r>
              <a:rPr lang="cs-CZ" dirty="0"/>
              <a:t>právní podklad pro exekuci, na jeho základě se vydává exekuční výzva nebo exekuční příkaz,</a:t>
            </a:r>
          </a:p>
          <a:p>
            <a:pPr lvl="1" algn="just"/>
            <a:r>
              <a:rPr lang="cs-CZ" dirty="0" smtClean="0"/>
              <a:t>je </a:t>
            </a:r>
            <a:r>
              <a:rPr lang="cs-CZ" dirty="0"/>
              <a:t>jím: vykonatelné rozhodnutí uvedené v § 74, nebo vykonatelný smír uvedený v § 141 odst. 8</a:t>
            </a:r>
            <a:r>
              <a:rPr lang="cs-CZ" dirty="0" smtClean="0"/>
              <a:t>. SŘ</a:t>
            </a:r>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42017919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2. Druhy exekuce</a:t>
            </a:r>
            <a:endParaRPr lang="cs-CZ" sz="3200" dirty="0"/>
          </a:p>
        </p:txBody>
      </p:sp>
      <p:sp>
        <p:nvSpPr>
          <p:cNvPr id="3" name="Zástupný symbol pro obsah 2"/>
          <p:cNvSpPr>
            <a:spLocks noGrp="1"/>
          </p:cNvSpPr>
          <p:nvPr>
            <p:ph idx="1"/>
          </p:nvPr>
        </p:nvSpPr>
        <p:spPr/>
        <p:txBody>
          <a:bodyPr>
            <a:normAutofit/>
          </a:bodyPr>
          <a:lstStyle/>
          <a:p>
            <a:pPr algn="just"/>
            <a:r>
              <a:rPr lang="cs-CZ" dirty="0"/>
              <a:t>Kromě </a:t>
            </a:r>
            <a:r>
              <a:rPr lang="cs-CZ" b="1" dirty="0"/>
              <a:t>tzv. správní exekuce</a:t>
            </a:r>
            <a:r>
              <a:rPr lang="cs-CZ" dirty="0"/>
              <a:t> lze provést výkon správního exekučního titulu v režimu daňové exekuce podle z. č. 280/2009 Sb., daňový řád, soudní exekuce podle z. č. 99/1963 Sb., občanský soudní řád a soudní exekuce prováděná soudním exekutorem podle z. č. 120/2001 Sb., o soudních, exekutorech a exekuční činnosti (exekuční řád) a o změně dalších zákonů.</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8160840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smtClean="0"/>
              <a:t>2. Druhy exekuce</a:t>
            </a:r>
            <a:endParaRPr lang="cs-CZ" sz="3200" dirty="0"/>
          </a:p>
        </p:txBody>
      </p:sp>
      <p:sp>
        <p:nvSpPr>
          <p:cNvPr id="3" name="Zástupný symbol pro obsah 2"/>
          <p:cNvSpPr>
            <a:spLocks noGrp="1"/>
          </p:cNvSpPr>
          <p:nvPr>
            <p:ph idx="1"/>
          </p:nvPr>
        </p:nvSpPr>
        <p:spPr/>
        <p:txBody>
          <a:bodyPr>
            <a:normAutofit fontScale="77500" lnSpcReduction="20000"/>
          </a:bodyPr>
          <a:lstStyle/>
          <a:p>
            <a:pPr algn="just"/>
            <a:r>
              <a:rPr lang="cs-CZ" b="1" dirty="0"/>
              <a:t>Druhy správní exekuce</a:t>
            </a:r>
            <a:r>
              <a:rPr lang="cs-CZ" b="1" dirty="0" smtClean="0"/>
              <a:t>:</a:t>
            </a:r>
            <a:endParaRPr lang="cs-CZ" dirty="0"/>
          </a:p>
          <a:p>
            <a:pPr algn="just"/>
            <a:r>
              <a:rPr lang="cs-CZ" b="1" dirty="0"/>
              <a:t>A/ Exekuce na peněžitá plnění</a:t>
            </a:r>
            <a:endParaRPr lang="cs-CZ" dirty="0"/>
          </a:p>
          <a:p>
            <a:pPr lvl="1" algn="just"/>
            <a:r>
              <a:rPr lang="cs-CZ" dirty="0"/>
              <a:t>Pro exekuci, vybírání a evidenci peněžitých plnění se uplatní postup pro daňovou exekuci</a:t>
            </a:r>
            <a:r>
              <a:rPr lang="cs-CZ" dirty="0" smtClean="0"/>
              <a:t>.</a:t>
            </a:r>
            <a:endParaRPr lang="cs-CZ" dirty="0"/>
          </a:p>
          <a:p>
            <a:pPr algn="just"/>
            <a:r>
              <a:rPr lang="cs-CZ" b="1" dirty="0"/>
              <a:t>B/ Exekuce na nepeněžitá plnění</a:t>
            </a:r>
            <a:endParaRPr lang="cs-CZ" dirty="0"/>
          </a:p>
          <a:p>
            <a:pPr lvl="1" algn="just"/>
            <a:r>
              <a:rPr lang="cs-CZ" dirty="0"/>
              <a:t>Správní řád na rozdíl od exekuce na peněžitá plnění, kterou podrobně neupravuje, obsahuje úpravu exekuce na nepeněžitá plnění, exekuce k vymožení nepeněžité povinnosti se řídí povahou uložené povinnosti. Lze ji nařídit a provést těmito způsoby:</a:t>
            </a:r>
          </a:p>
          <a:p>
            <a:pPr lvl="1" algn="just"/>
            <a:r>
              <a:rPr lang="cs-CZ" dirty="0"/>
              <a:t>náhradním výkonem v případě zastupitelných plnění,</a:t>
            </a:r>
          </a:p>
          <a:p>
            <a:pPr lvl="1" algn="just"/>
            <a:r>
              <a:rPr lang="cs-CZ" dirty="0"/>
              <a:t>přímým vynucením v případě nezastupitelných plnění, zejména vyklizením, odebráním movité věci a předvedením, nebo</a:t>
            </a:r>
          </a:p>
          <a:p>
            <a:pPr lvl="1" algn="just"/>
            <a:r>
              <a:rPr lang="cs-CZ" dirty="0"/>
              <a:t>ukládáním donucovacích pokut. </a:t>
            </a:r>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34173235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200" dirty="0"/>
              <a:t>3</a:t>
            </a:r>
            <a:r>
              <a:rPr lang="cs-CZ" sz="3200" dirty="0" smtClean="0"/>
              <a:t>. Správní exekuce dle správního řádu</a:t>
            </a:r>
            <a:endParaRPr lang="cs-CZ" sz="3200" dirty="0"/>
          </a:p>
        </p:txBody>
      </p:sp>
      <p:sp>
        <p:nvSpPr>
          <p:cNvPr id="3" name="Zástupný symbol pro obsah 2"/>
          <p:cNvSpPr>
            <a:spLocks noGrp="1"/>
          </p:cNvSpPr>
          <p:nvPr>
            <p:ph idx="1"/>
          </p:nvPr>
        </p:nvSpPr>
        <p:spPr/>
        <p:txBody>
          <a:bodyPr>
            <a:normAutofit fontScale="92500" lnSpcReduction="10000"/>
          </a:bodyPr>
          <a:lstStyle/>
          <a:p>
            <a:pPr algn="just"/>
            <a:r>
              <a:rPr lang="cs-CZ" b="1" dirty="0" smtClean="0"/>
              <a:t>HLAVA XI, EXEKUCE, § 103 - § 129 SŘ</a:t>
            </a:r>
          </a:p>
          <a:p>
            <a:pPr algn="just"/>
            <a:r>
              <a:rPr lang="cs-CZ" dirty="0" smtClean="0"/>
              <a:t>stručná úprava exekuce na peněžitá plnění (§ 106)</a:t>
            </a:r>
          </a:p>
          <a:p>
            <a:pPr algn="just"/>
            <a:r>
              <a:rPr lang="cs-CZ" dirty="0" smtClean="0"/>
              <a:t>exekučním </a:t>
            </a:r>
            <a:r>
              <a:rPr lang="cs-CZ" dirty="0"/>
              <a:t>správním orgánem je obecný správce daně místně příslušný podle zvláštního zákona, nebo správní orgán, který vydal rozhodnutí v prvním stupni nebo který schválil </a:t>
            </a:r>
            <a:r>
              <a:rPr lang="cs-CZ" dirty="0" smtClean="0"/>
              <a:t>smír</a:t>
            </a:r>
            <a:r>
              <a:rPr lang="cs-CZ" dirty="0"/>
              <a:t>, příp. </a:t>
            </a:r>
            <a:r>
              <a:rPr lang="cs-CZ" dirty="0" smtClean="0"/>
              <a:t>obecní </a:t>
            </a:r>
            <a:r>
              <a:rPr lang="cs-CZ" dirty="0"/>
              <a:t>úřad nebo krajský úřad </a:t>
            </a:r>
            <a:endParaRPr lang="cs-CZ" dirty="0" smtClean="0"/>
          </a:p>
          <a:p>
            <a:pPr algn="just"/>
            <a:r>
              <a:rPr lang="cs-CZ" dirty="0" smtClean="0"/>
              <a:t>pro </a:t>
            </a:r>
            <a:r>
              <a:rPr lang="cs-CZ" dirty="0"/>
              <a:t>exekuci, vybírání a evidenci peněžitých plnění se uplatní postup pro správu daní </a:t>
            </a:r>
            <a:r>
              <a:rPr lang="cs-CZ" dirty="0" smtClean="0"/>
              <a:t>– zákon č. 280/2009 Sb., daňový </a:t>
            </a:r>
            <a:r>
              <a:rPr lang="cs-CZ" dirty="0"/>
              <a:t>řád</a:t>
            </a:r>
          </a:p>
          <a:p>
            <a:endParaRPr lang="cs-CZ" dirty="0"/>
          </a:p>
          <a:p>
            <a:endParaRPr lang="cs-CZ" dirty="0"/>
          </a:p>
          <a:p>
            <a:endParaRPr lang="cs-CZ" dirty="0"/>
          </a:p>
        </p:txBody>
      </p:sp>
      <p:sp>
        <p:nvSpPr>
          <p:cNvPr id="4" name="Subtitle 2"/>
          <p:cNvSpPr txBox="1">
            <a:spLocks/>
          </p:cNvSpPr>
          <p:nvPr/>
        </p:nvSpPr>
        <p:spPr>
          <a:xfrm>
            <a:off x="2298357" y="6392563"/>
            <a:ext cx="5058032" cy="370702"/>
          </a:xfrm>
          <a:prstGeom prst="rect">
            <a:avLst/>
          </a:prstGeom>
        </p:spPr>
        <p:txBody>
          <a:bodyPr vert="horz" lIns="91440" tIns="45720" rIns="91440" bIns="45720"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lvl="0">
              <a:defRPr/>
            </a:pPr>
            <a:r>
              <a:rPr lang="cs-CZ" sz="1200" b="1" dirty="0"/>
              <a:t>Mgr. Radim Vičar, Ph.D. (K-102)</a:t>
            </a:r>
          </a:p>
        </p:txBody>
      </p:sp>
    </p:spTree>
    <p:extLst>
      <p:ext uri="{BB962C8B-B14F-4D97-AF65-F5344CB8AC3E}">
        <p14:creationId xmlns:p14="http://schemas.microsoft.com/office/powerpoint/2010/main" val="2260179456"/>
      </p:ext>
    </p:extLst>
  </p:cSld>
  <p:clrMapOvr>
    <a:masterClrMapping/>
  </p:clrMapOvr>
  <p:timing>
    <p:tnLst>
      <p:par>
        <p:cTn id="1" dur="indefinite" restart="never" nodeType="tmRoot"/>
      </p:par>
    </p:tnLst>
  </p:timing>
</p:sld>
</file>

<file path=ppt/theme/theme1.xml><?xml version="1.0" encoding="utf-8"?>
<a:theme xmlns:a="http://schemas.openxmlformats.org/drawingml/2006/main" name="FVL-CJ">
  <a:themeElements>
    <a:clrScheme name="Moti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iv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i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FVL-CJ.potx [jen pro čtení]" id="{7A353DE0-7B06-4628-B469-85256371F51E}" vid="{5219372D-2BD7-4DCF-B91F-222681E0160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88C81A9692E2304F805F9C0C709FE0CA" ma:contentTypeVersion="7" ma:contentTypeDescription="Vytvoří nový dokument" ma:contentTypeScope="" ma:versionID="aae8caf2d686d761e0f07e57c7f02979">
  <xsd:schema xmlns:xsd="http://www.w3.org/2001/XMLSchema" xmlns:xs="http://www.w3.org/2001/XMLSchema" xmlns:p="http://schemas.microsoft.com/office/2006/metadata/properties" xmlns:ns2="f242274d-c577-47b4-9953-4e44103112f8" xmlns:ns3="e934d7ba-d00a-4f08-ad66-67ce6f4199d0" targetNamespace="http://schemas.microsoft.com/office/2006/metadata/properties" ma:root="true" ma:fieldsID="932d2f79fd0e5d1a6384e323239cad28" ns2:_="" ns3:_="">
    <xsd:import namespace="f242274d-c577-47b4-9953-4e44103112f8"/>
    <xsd:import namespace="e934d7ba-d00a-4f08-ad66-67ce6f4199d0"/>
    <xsd:element name="properties">
      <xsd:complexType>
        <xsd:sequence>
          <xsd:element name="documentManagement">
            <xsd:complexType>
              <xsd:all>
                <xsd:element ref="ns2:_dlc_DocId" minOccurs="0"/>
                <xsd:element ref="ns2:_dlc_DocIdUrl" minOccurs="0"/>
                <xsd:element ref="ns2:_dlc_DocIdPersistId" minOccurs="0"/>
                <xsd:element ref="ns3:Druh_x0020_formul_x00e1__x0159_e"/>
                <xsd:element ref="ns3:Jazyk_x0020_formul_x00e1__x0159_e"/>
                <xsd:element ref="ns3:Oblast_x0020_formul_x00e1__x0159_e"/>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42274d-c577-47b4-9953-4e44103112f8" elementFormDefault="qualified">
    <xsd:import namespace="http://schemas.microsoft.com/office/2006/documentManagement/types"/>
    <xsd:import namespace="http://schemas.microsoft.com/office/infopath/2007/PartnerControls"/>
    <xsd:element name="_dlc_DocId" ma:index="8" nillable="true" ma:displayName="Hodnota ID dokumentu" ma:description="Hodnota ID dokumentu přiřazená této položce" ma:internalName="_dlc_DocId" ma:readOnly="true">
      <xsd:simpleType>
        <xsd:restriction base="dms:Text"/>
      </xsd:simpleType>
    </xsd:element>
    <xsd:element name="_dlc_DocIdUrl" ma:index="9" nillable="true" ma:displayName="ID dokumentu" ma:description="Trvalý odkaz na tento dok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4" nillable="true" ma:displayName="Sdílí se s"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934d7ba-d00a-4f08-ad66-67ce6f4199d0" elementFormDefault="qualified">
    <xsd:import namespace="http://schemas.microsoft.com/office/2006/documentManagement/types"/>
    <xsd:import namespace="http://schemas.microsoft.com/office/infopath/2007/PartnerControls"/>
    <xsd:element name="Druh_x0020_formul_x00e1__x0159_e" ma:index="11" ma:displayName="Druh formuláře" ma:format="Dropdown" ma:internalName="Druh_x0020_formul_x00e1__x0159_e">
      <xsd:simpleType>
        <xsd:restriction base="dms:Choice">
          <xsd:enumeration value="formulář, tiskopis"/>
          <xsd:enumeration value="pokyny k vyplnění"/>
          <xsd:enumeration value="vzor dokumentu, zápisu"/>
          <xsd:enumeration value="vzor vyplnění formuláře"/>
        </xsd:restriction>
      </xsd:simpleType>
    </xsd:element>
    <xsd:element name="Jazyk_x0020_formul_x00e1__x0159_e" ma:index="12" ma:displayName="Jazyk formuláře" ma:format="Dropdown" ma:internalName="Jazyk_x0020_formul_x00e1__x0159_e">
      <xsd:simpleType>
        <xsd:restriction base="dms:Choice">
          <xsd:enumeration value="CZ"/>
          <xsd:enumeration value="EN"/>
        </xsd:restriction>
      </xsd:simpleType>
    </xsd:element>
    <xsd:element name="Oblast_x0020_formul_x00e1__x0159_e" ma:index="13" ma:displayName="Oblast formuláře" ma:format="Dropdown" ma:internalName="Oblast_x0020_formul_x00e1__x0159_e">
      <xsd:simpleType>
        <xsd:restriction base="dms:Choice">
          <xsd:enumeration value="bezpečnost informací"/>
          <xsd:enumeration value="BOZP a PO"/>
          <xsd:enumeration value="finanční zabezpečení"/>
          <xsd:enumeration value="jiné"/>
          <xsd:enumeration value="Knihovna UO"/>
          <xsd:enumeration value="kultura, spolky apod."/>
          <xsd:enumeration value="logistika"/>
          <xsd:enumeration value="odbory"/>
          <xsd:enumeration value="organizační"/>
          <xsd:enumeration value="organizační, správní"/>
          <xsd:enumeration value="personalistika"/>
          <xsd:enumeration value="podpora práce uživatelů s IS"/>
          <xsd:enumeration value="studium a výuka"/>
          <xsd:enumeration value="tělovýchova, sport"/>
          <xsd:enumeration value="výzkum a vývoj"/>
          <xsd:enumeration value="zahraniční styk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ruh_x0020_formul_x00e1__x0159_e xmlns="e934d7ba-d00a-4f08-ad66-67ce6f4199d0">formulář, tiskopis</Druh_x0020_formul_x00e1__x0159_e>
    <Jazyk_x0020_formul_x00e1__x0159_e xmlns="e934d7ba-d00a-4f08-ad66-67ce6f4199d0">CZ</Jazyk_x0020_formul_x00e1__x0159_e>
    <Oblast_x0020_formul_x00e1__x0159_e xmlns="e934d7ba-d00a-4f08-ad66-67ce6f4199d0">organizační</Oblast_x0020_formul_x00e1__x0159_e>
    <_dlc_DocId xmlns="f242274d-c577-47b4-9953-4e44103112f8">TH64JJ3HEHY5-1029827492-549</_dlc_DocId>
    <_dlc_DocIdUrl xmlns="f242274d-c577-47b4-9953-4e44103112f8">
      <Url>https://intranet.unob.cz/dokum/_layouts/15/DocIdRedir.aspx?ID=TH64JJ3HEHY5-1029827492-549</Url>
      <Description>TH64JJ3HEHY5-1029827492-549</Description>
    </_dlc_DocIdUrl>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8BD02DC-7AE1-4A8F-9FEE-B71443179D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42274d-c577-47b4-9953-4e44103112f8"/>
    <ds:schemaRef ds:uri="e934d7ba-d00a-4f08-ad66-67ce6f4199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643AA17-3549-406E-B158-F01765B5ABBC}">
  <ds:schemaRefs>
    <ds:schemaRef ds:uri="http://schemas.microsoft.com/office/2006/documentManagement/types"/>
    <ds:schemaRef ds:uri="http://purl.org/dc/dcmitype/"/>
    <ds:schemaRef ds:uri="f242274d-c577-47b4-9953-4e44103112f8"/>
    <ds:schemaRef ds:uri="http://purl.org/dc/term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e934d7ba-d00a-4f08-ad66-67ce6f4199d0"/>
    <ds:schemaRef ds:uri="http://www.w3.org/XML/1998/namespace"/>
  </ds:schemaRefs>
</ds:datastoreItem>
</file>

<file path=customXml/itemProps3.xml><?xml version="1.0" encoding="utf-8"?>
<ds:datastoreItem xmlns:ds="http://schemas.openxmlformats.org/officeDocument/2006/customXml" ds:itemID="{0F2C1907-7DA0-439A-AA85-4AF741157715}">
  <ds:schemaRefs>
    <ds:schemaRef ds:uri="http://schemas.microsoft.com/sharepoint/events"/>
  </ds:schemaRefs>
</ds:datastoreItem>
</file>

<file path=customXml/itemProps4.xml><?xml version="1.0" encoding="utf-8"?>
<ds:datastoreItem xmlns:ds="http://schemas.openxmlformats.org/officeDocument/2006/customXml" ds:itemID="{D1292C6C-C82C-4382-A16F-07256B6566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FVL-CJ</Template>
  <TotalTime>181</TotalTime>
  <Words>828</Words>
  <Application>Microsoft Office PowerPoint</Application>
  <PresentationFormat>Předvádění na obrazovce (4:3)</PresentationFormat>
  <Paragraphs>91</Paragraphs>
  <Slides>15</Slides>
  <Notes>0</Notes>
  <HiddenSlides>0</HiddenSlides>
  <MMClips>0</MMClips>
  <ScaleCrop>false</ScaleCrop>
  <HeadingPairs>
    <vt:vector size="4" baseType="variant">
      <vt:variant>
        <vt:lpstr>Motiv</vt:lpstr>
      </vt:variant>
      <vt:variant>
        <vt:i4>1</vt:i4>
      </vt:variant>
      <vt:variant>
        <vt:lpstr>Nadpisy snímků</vt:lpstr>
      </vt:variant>
      <vt:variant>
        <vt:i4>15</vt:i4>
      </vt:variant>
    </vt:vector>
  </HeadingPairs>
  <TitlesOfParts>
    <vt:vector size="16" baseType="lpstr">
      <vt:lpstr>FVL-CJ</vt:lpstr>
      <vt:lpstr>Výkon rozhodnutí – exekuce</vt:lpstr>
      <vt:lpstr>Osnova</vt:lpstr>
      <vt:lpstr>Úvod</vt:lpstr>
      <vt:lpstr>1. Vymezení pojmů z oblasti exekuce</vt:lpstr>
      <vt:lpstr>1. Vymezení pojmů z oblasti exekuce</vt:lpstr>
      <vt:lpstr>1. Vymezení pojmů z oblasti exekuce</vt:lpstr>
      <vt:lpstr>2. Druhy exekuce</vt:lpstr>
      <vt:lpstr>2. Druhy exekuce</vt:lpstr>
      <vt:lpstr>3. Správní exekuce dle správního řádu</vt:lpstr>
      <vt:lpstr>3. Správní exekuce dle správního řádu</vt:lpstr>
      <vt:lpstr>3. Správní exekuce dle správního řádu</vt:lpstr>
      <vt:lpstr>3. Správní exekuce dle správního řádu</vt:lpstr>
      <vt:lpstr>3. Správní exekuce dle správního řádu</vt:lpstr>
      <vt:lpstr>Závěr</vt:lpstr>
      <vt:lpstr>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Pozice správního práva a správní vědy v právním systému ČR</dc:title>
  <dc:creator>Vičar Radim</dc:creator>
  <cp:lastModifiedBy>Vičar Radim</cp:lastModifiedBy>
  <cp:revision>22</cp:revision>
  <dcterms:created xsi:type="dcterms:W3CDTF">2018-07-03T04:50:15Z</dcterms:created>
  <dcterms:modified xsi:type="dcterms:W3CDTF">2018-07-26T08:40:43Z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2d24cf9b-45d5-4abe-90c6-13b95167f52a</vt:lpwstr>
  </property>
  <property fmtid="{D5CDD505-2E9C-101B-9397-08002B2CF9AE}" pid="3" name="ContentTypeId">
    <vt:lpwstr>0x01010088C81A9692E2304F805F9C0C709FE0CA</vt:lpwstr>
  </property>
</Properties>
</file>