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9" r:id="rId7"/>
    <p:sldId id="260" r:id="rId8"/>
    <p:sldId id="261" r:id="rId9"/>
    <p:sldId id="257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1435" y="67"/>
      </p:cViewPr>
      <p:guideLst/>
    </p:cSldViewPr>
  </p:slideViewPr>
  <p:outlineViewPr>
    <p:cViewPr>
      <p:scale>
        <a:sx n="33" d="100"/>
        <a:sy n="33" d="100"/>
      </p:scale>
      <p:origin x="0" y="-95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24.06.2020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413684"/>
            <a:ext cx="1060535" cy="33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webmasters/answer/6332384?hl=cs&amp;ref_topic=172426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oou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74982"/>
            <a:ext cx="7772400" cy="3206733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 Narrow" panose="020B0606020202030204" pitchFamily="34" charset="0"/>
              </a:rPr>
              <a:t>Bezpečnost a ochrana osobních údajů, svobodný přístup k informacím, elektronická komunikace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/>
              <a:t>p</a:t>
            </a:r>
            <a:r>
              <a:rPr lang="cs-CZ" sz="1200" b="1" dirty="0" smtClean="0"/>
              <a:t>rof. JUDr. Markéta Selucká, Ph.D.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Elektronická </a:t>
            </a:r>
            <a:r>
              <a:rPr lang="cs-CZ" dirty="0">
                <a:latin typeface="Arial Narrow" panose="020B0606020202030204" pitchFamily="34" charset="0"/>
              </a:rPr>
              <a:t>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zákon č</a:t>
            </a:r>
            <a:r>
              <a:rPr lang="pl-PL" dirty="0" smtClean="0">
                <a:latin typeface="Arial Narrow" panose="020B0606020202030204" pitchFamily="34" charset="0"/>
              </a:rPr>
              <a:t>. 127/2005 </a:t>
            </a:r>
            <a:r>
              <a:rPr lang="pl-PL" dirty="0">
                <a:latin typeface="Arial Narrow" panose="020B0606020202030204" pitchFamily="34" charset="0"/>
              </a:rPr>
              <a:t>Sb., o elektronických </a:t>
            </a:r>
            <a:r>
              <a:rPr lang="pl-PL" dirty="0" smtClean="0">
                <a:latin typeface="Arial Narrow" panose="020B0606020202030204" pitchFamily="34" charset="0"/>
              </a:rPr>
              <a:t>komunikacích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„informační společnost“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„společnost propojená sítí“</a:t>
            </a:r>
          </a:p>
          <a:p>
            <a:r>
              <a:rPr lang="cs-CZ" b="1" dirty="0" smtClean="0">
                <a:latin typeface="Arial Narrow" panose="020B0606020202030204" pitchFamily="34" charset="0"/>
              </a:rPr>
              <a:t>Ochrana osobnosti a osobnostních práv platí i při užití elektronické komunikace</a:t>
            </a:r>
          </a:p>
          <a:p>
            <a:r>
              <a:rPr lang="cs-CZ" dirty="0" err="1" smtClean="0">
                <a:latin typeface="Arial Narrow" panose="020B0606020202030204" pitchFamily="34" charset="0"/>
              </a:rPr>
              <a:t>Facebook</a:t>
            </a:r>
            <a:r>
              <a:rPr lang="cs-CZ" dirty="0" smtClean="0">
                <a:latin typeface="Arial Narrow" panose="020B0606020202030204" pitchFamily="34" charset="0"/>
              </a:rPr>
              <a:t>, </a:t>
            </a:r>
            <a:r>
              <a:rPr lang="cs-CZ" dirty="0" err="1" smtClean="0">
                <a:latin typeface="Arial Narrow" panose="020B0606020202030204" pitchFamily="34" charset="0"/>
              </a:rPr>
              <a:t>twitter</a:t>
            </a:r>
            <a:r>
              <a:rPr lang="cs-CZ" dirty="0" smtClean="0">
                <a:latin typeface="Arial Narrow" panose="020B0606020202030204" pitchFamily="34" charset="0"/>
              </a:rPr>
              <a:t>, </a:t>
            </a:r>
            <a:r>
              <a:rPr lang="cs-CZ" dirty="0" err="1" smtClean="0">
                <a:latin typeface="Arial Narrow" panose="020B0606020202030204" pitchFamily="34" charset="0"/>
              </a:rPr>
              <a:t>instagram</a:t>
            </a:r>
            <a:r>
              <a:rPr lang="cs-CZ" dirty="0" smtClean="0">
                <a:latin typeface="Arial Narrow" panose="020B0606020202030204" pitchFamily="34" charset="0"/>
              </a:rPr>
              <a:t>, </a:t>
            </a:r>
            <a:r>
              <a:rPr lang="cs-CZ" dirty="0" err="1" smtClean="0">
                <a:latin typeface="Arial Narrow" panose="020B0606020202030204" pitchFamily="34" charset="0"/>
              </a:rPr>
              <a:t>tiktok</a:t>
            </a:r>
            <a:r>
              <a:rPr lang="cs-CZ" dirty="0" smtClean="0">
                <a:latin typeface="Arial Narrow" panose="020B0606020202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673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Právo být zapomenut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„Právo na výmaz“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Přiměřené kroky, </a:t>
            </a:r>
            <a:r>
              <a:rPr lang="cs-CZ" dirty="0">
                <a:latin typeface="Arial Narrow" panose="020B0606020202030204" pitchFamily="34" charset="0"/>
              </a:rPr>
              <a:t>včetně technických opatření, k vymazání veškerých odkazů na </a:t>
            </a:r>
            <a:r>
              <a:rPr lang="cs-CZ" dirty="0" smtClean="0">
                <a:latin typeface="Arial Narrow" panose="020B0606020202030204" pitchFamily="34" charset="0"/>
              </a:rPr>
              <a:t>osobní údaje žadatele </a:t>
            </a:r>
            <a:r>
              <a:rPr lang="cs-CZ" dirty="0">
                <a:latin typeface="Arial Narrow" panose="020B0606020202030204" pitchFamily="34" charset="0"/>
              </a:rPr>
              <a:t>a jejich kopie. </a:t>
            </a:r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>
                <a:latin typeface="Arial Narrow" panose="020B0606020202030204" pitchFamily="34" charset="0"/>
              </a:rPr>
              <a:t>Google:  </a:t>
            </a:r>
            <a:r>
              <a:rPr lang="cs-CZ" dirty="0">
                <a:latin typeface="Arial Narrow" panose="020B0606020202030204" pitchFamily="34" charset="0"/>
                <a:hlinkClick r:id="rId2" tooltip=" [nové okno]"/>
              </a:rPr>
              <a:t>https://</a:t>
            </a:r>
            <a:r>
              <a:rPr lang="cs-CZ" dirty="0" smtClean="0">
                <a:latin typeface="Arial Narrow" panose="020B0606020202030204" pitchFamily="34" charset="0"/>
                <a:hlinkClick r:id="rId2" tooltip=" [nové okno]"/>
              </a:rPr>
              <a:t>support.google.com/</a:t>
            </a:r>
            <a:r>
              <a:rPr lang="cs-CZ" dirty="0" err="1" smtClean="0">
                <a:latin typeface="Arial Narrow" panose="020B0606020202030204" pitchFamily="34" charset="0"/>
                <a:hlinkClick r:id="rId2" tooltip=" [nové okno]"/>
              </a:rPr>
              <a:t>webmasters</a:t>
            </a:r>
            <a:r>
              <a:rPr lang="cs-CZ" dirty="0" smtClean="0">
                <a:latin typeface="Arial Narrow" panose="020B0606020202030204" pitchFamily="34" charset="0"/>
                <a:hlinkClick r:id="rId2" tooltip=" [nové okno]"/>
              </a:rPr>
              <a:t>/</a:t>
            </a:r>
            <a:r>
              <a:rPr lang="cs-CZ" dirty="0" err="1" smtClean="0">
                <a:latin typeface="Arial Narrow" panose="020B0606020202030204" pitchFamily="34" charset="0"/>
                <a:hlinkClick r:id="rId2" tooltip=" [nové okno]"/>
              </a:rPr>
              <a:t>answer</a:t>
            </a:r>
            <a:r>
              <a:rPr lang="cs-CZ" dirty="0" smtClean="0">
                <a:latin typeface="Arial Narrow" panose="020B0606020202030204" pitchFamily="34" charset="0"/>
                <a:hlinkClick r:id="rId2" tooltip=" [nové okno]"/>
              </a:rPr>
              <a:t>/6332384?hl=</a:t>
            </a:r>
            <a:r>
              <a:rPr lang="cs-CZ" dirty="0" err="1" smtClean="0">
                <a:latin typeface="Arial Narrow" panose="020B0606020202030204" pitchFamily="34" charset="0"/>
                <a:hlinkClick r:id="rId2" tooltip=" [nové okno]"/>
              </a:rPr>
              <a:t>cs&amp;ref_topic</a:t>
            </a:r>
            <a:r>
              <a:rPr lang="cs-CZ" dirty="0" smtClean="0">
                <a:latin typeface="Arial Narrow" panose="020B0606020202030204" pitchFamily="34" charset="0"/>
                <a:hlinkClick r:id="rId2" tooltip=" [nové okno]"/>
              </a:rPr>
              <a:t>=1724262.</a:t>
            </a:r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SDEU: </a:t>
            </a:r>
            <a:r>
              <a:rPr lang="es-ES" dirty="0">
                <a:latin typeface="Arial Narrow" panose="020B0606020202030204" pitchFamily="34" charset="0"/>
              </a:rPr>
              <a:t>Google Spain SL, Google Inc. proti Agencia Espagñola de Protección de Datos (AEPD) a Mario Costeja González (C-131/12)</a:t>
            </a: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Literatura: 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16989"/>
            <a:ext cx="7886700" cy="39599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dirty="0">
                <a:latin typeface="Arial Narrow" panose="020B0606020202030204" pitchFamily="34" charset="0"/>
              </a:rPr>
              <a:t>Ondruš, M. </a:t>
            </a:r>
            <a:r>
              <a:rPr lang="cs-CZ" altLang="cs-CZ" dirty="0" err="1">
                <a:latin typeface="Arial Narrow" panose="020B0606020202030204" pitchFamily="34" charset="0"/>
              </a:rPr>
              <a:t>Soukormoprávní</a:t>
            </a:r>
            <a:r>
              <a:rPr lang="cs-CZ" altLang="cs-CZ" dirty="0">
                <a:latin typeface="Arial Narrow" panose="020B0606020202030204" pitchFamily="34" charset="0"/>
              </a:rPr>
              <a:t> ochrana piety zemřelého, WK, 2019</a:t>
            </a:r>
          </a:p>
          <a:p>
            <a:pPr>
              <a:lnSpc>
                <a:spcPct val="80000"/>
              </a:lnSpc>
            </a:pPr>
            <a:endParaRPr lang="cs-CZ" altLang="cs-CZ" dirty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dirty="0">
                <a:latin typeface="Arial Narrow" panose="020B0606020202030204" pitchFamily="34" charset="0"/>
              </a:rPr>
              <a:t>Tůma, P. in: Lavický a kol., Komentář k § 1 – 654, C.H. Beck, 2014</a:t>
            </a:r>
          </a:p>
          <a:p>
            <a:pPr algn="just">
              <a:lnSpc>
                <a:spcPct val="80000"/>
              </a:lnSpc>
            </a:pPr>
            <a:endParaRPr lang="cs-CZ" altLang="cs-CZ" dirty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dirty="0" smtClean="0">
                <a:latin typeface="Arial Narrow" panose="020B0606020202030204" pitchFamily="34" charset="0"/>
              </a:rPr>
              <a:t>Vojáček</a:t>
            </a:r>
            <a:r>
              <a:rPr lang="cs-CZ" altLang="cs-CZ" dirty="0">
                <a:latin typeface="Arial Narrow" panose="020B0606020202030204" pitchFamily="34" charset="0"/>
              </a:rPr>
              <a:t>, L.: Urážky, pomluvy, nactiutrhání, </a:t>
            </a:r>
            <a:r>
              <a:rPr lang="cs-CZ" altLang="cs-CZ" dirty="0" err="1">
                <a:latin typeface="Arial Narrow" panose="020B0606020202030204" pitchFamily="34" charset="0"/>
              </a:rPr>
              <a:t>Eurolex</a:t>
            </a:r>
            <a:r>
              <a:rPr lang="cs-CZ" altLang="cs-CZ" dirty="0">
                <a:latin typeface="Arial Narrow" panose="020B0606020202030204" pitchFamily="34" charset="0"/>
              </a:rPr>
              <a:t> Bohemia, Praha, 2006</a:t>
            </a:r>
          </a:p>
          <a:p>
            <a:pPr algn="just">
              <a:lnSpc>
                <a:spcPct val="80000"/>
              </a:lnSpc>
            </a:pPr>
            <a:endParaRPr lang="cs-CZ" altLang="cs-CZ" dirty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dirty="0">
                <a:latin typeface="Arial Narrow" panose="020B0606020202030204" pitchFamily="34" charset="0"/>
              </a:rPr>
              <a:t>Bartoň, M: Svoboda projevu: Principy, garance, meze, Linde, Praha </a:t>
            </a:r>
            <a:r>
              <a:rPr lang="cs-CZ" altLang="cs-CZ" dirty="0" smtClean="0">
                <a:latin typeface="Arial Narrow" panose="020B0606020202030204" pitchFamily="34" charset="0"/>
              </a:rPr>
              <a:t>2010</a:t>
            </a:r>
          </a:p>
          <a:p>
            <a:pPr algn="just">
              <a:lnSpc>
                <a:spcPct val="80000"/>
              </a:lnSpc>
            </a:pPr>
            <a:r>
              <a:rPr lang="cs-CZ" altLang="cs-CZ" dirty="0" smtClean="0">
                <a:latin typeface="Arial Narrow" panose="020B0606020202030204" pitchFamily="34" charset="0"/>
              </a:rPr>
              <a:t>Jelínková, Tuháček: </a:t>
            </a:r>
            <a:r>
              <a:rPr lang="cs-CZ" dirty="0">
                <a:latin typeface="Arial Narrow" panose="020B0606020202030204" pitchFamily="34" charset="0"/>
              </a:rPr>
              <a:t>Zákon o svobodném přístupu k informacím (č. 106/1999 Sb.). Praktický komentář. 2. </a:t>
            </a:r>
            <a:r>
              <a:rPr lang="cs-CZ" dirty="0" smtClean="0">
                <a:latin typeface="Arial Narrow" panose="020B0606020202030204" pitchFamily="34" charset="0"/>
              </a:rPr>
              <a:t>vydání, WK, 2019.</a:t>
            </a:r>
          </a:p>
          <a:p>
            <a:pPr algn="just">
              <a:lnSpc>
                <a:spcPct val="80000"/>
              </a:lnSpc>
            </a:pPr>
            <a:r>
              <a:rPr lang="cs-CZ" altLang="cs-CZ" dirty="0" err="1" smtClean="0">
                <a:latin typeface="Arial Narrow" panose="020B0606020202030204" pitchFamily="34" charset="0"/>
              </a:rPr>
              <a:t>Nulíček</a:t>
            </a:r>
            <a:r>
              <a:rPr lang="cs-CZ" altLang="cs-CZ" dirty="0" smtClean="0">
                <a:latin typeface="Arial Narrow" panose="020B0606020202030204" pitchFamily="34" charset="0"/>
              </a:rPr>
              <a:t> a kol.: </a:t>
            </a:r>
            <a:r>
              <a:rPr lang="cs-CZ" dirty="0">
                <a:latin typeface="Arial Narrow" panose="020B0606020202030204" pitchFamily="34" charset="0"/>
              </a:rPr>
              <a:t>GDPR / Obecné nařízení o ochraně osobních údajů (2016/679/EU) - Praktický komentář - 2., aktualizované </a:t>
            </a:r>
            <a:r>
              <a:rPr lang="cs-CZ" dirty="0" smtClean="0">
                <a:latin typeface="Arial Narrow" panose="020B0606020202030204" pitchFamily="34" charset="0"/>
              </a:rPr>
              <a:t>vydání, WK, 2018.</a:t>
            </a:r>
            <a:endParaRPr lang="cs-CZ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endParaRPr lang="cs-CZ" altLang="cs-CZ" dirty="0">
              <a:latin typeface="Arial Narrow" panose="020B0606020202030204" pitchFamily="34" charset="0"/>
            </a:endParaRPr>
          </a:p>
          <a:p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00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 smtClean="0">
                <a:latin typeface="Arial Narrow" panose="020B0606020202030204" pitchFamily="34" charset="0"/>
              </a:rPr>
              <a:t> </a:t>
            </a:r>
            <a:br>
              <a:rPr lang="cs-CZ" sz="3200" cap="all" dirty="0" smtClean="0">
                <a:latin typeface="Arial Narrow" panose="020B0606020202030204" pitchFamily="34" charset="0"/>
              </a:rPr>
            </a:br>
            <a:r>
              <a:rPr lang="cs-CZ" sz="3100" cap="all" dirty="0" smtClean="0">
                <a:latin typeface="Arial Narrow" panose="020B0606020202030204" pitchFamily="34" charset="0"/>
              </a:rPr>
              <a:t>právo na ochranu osobnosti </a:t>
            </a:r>
            <a:br>
              <a:rPr lang="cs-CZ" sz="3100" cap="all" dirty="0" smtClean="0">
                <a:latin typeface="Arial Narrow" panose="020B0606020202030204" pitchFamily="34" charset="0"/>
              </a:rPr>
            </a:br>
            <a:endParaRPr lang="cs-CZ" altLang="cs-CZ" sz="3100" cap="all" dirty="0" smtClean="0">
              <a:latin typeface="Arial Narrow" panose="020B060602020203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u="sng" dirty="0" smtClean="0">
                <a:latin typeface="Arial Narrow" panose="020B0606020202030204" pitchFamily="34" charset="0"/>
              </a:rPr>
              <a:t/>
            </a:r>
            <a:br>
              <a:rPr lang="cs-CZ" u="sng" dirty="0" smtClean="0">
                <a:latin typeface="Arial Narrow" panose="020B0606020202030204" pitchFamily="34" charset="0"/>
              </a:rPr>
            </a:br>
            <a:endParaRPr lang="cs-CZ" u="sng" dirty="0" smtClean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cs-CZ" sz="9600" dirty="0" smtClean="0">
                <a:latin typeface="Arial Narrow" panose="020B0606020202030204" pitchFamily="34" charset="0"/>
              </a:rPr>
              <a:t>přirozenoprávní koncept - právní osobnost (subjektivita) je důsledek osobnosti člověka  </a:t>
            </a:r>
          </a:p>
          <a:p>
            <a:pPr>
              <a:defRPr/>
            </a:pPr>
            <a:endParaRPr lang="cs-CZ" sz="9600" dirty="0" smtClean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cs-CZ" sz="9600" dirty="0" smtClean="0">
                <a:latin typeface="Arial Narrow" panose="020B0606020202030204" pitchFamily="34" charset="0"/>
              </a:rPr>
              <a:t>stát člověku osobnost neposkytuje, ale garantuje (zaručuje) jí ochranu a upravuje způsoby jejího uplatnění</a:t>
            </a:r>
          </a:p>
          <a:p>
            <a:pPr>
              <a:defRPr/>
            </a:pPr>
            <a:endParaRPr lang="cs-CZ" sz="9600" dirty="0" smtClean="0">
              <a:latin typeface="Arial Narrow" panose="020B0606020202030204" pitchFamily="34" charset="0"/>
            </a:endParaRPr>
          </a:p>
          <a:p>
            <a:pPr marL="0" indent="0">
              <a:buNone/>
              <a:defRPr/>
            </a:pPr>
            <a:r>
              <a:rPr lang="cs-CZ" sz="9600" dirty="0">
                <a:latin typeface="Arial Narrow" panose="020B0606020202030204" pitchFamily="34" charset="0"/>
              </a:rPr>
              <a:t>S</a:t>
            </a:r>
            <a:r>
              <a:rPr lang="cs-CZ" sz="9600" dirty="0" smtClean="0">
                <a:latin typeface="Arial Narrow" panose="020B0606020202030204" pitchFamily="34" charset="0"/>
              </a:rPr>
              <a:t>tát reguluje: </a:t>
            </a:r>
          </a:p>
          <a:p>
            <a:pPr>
              <a:defRPr/>
            </a:pPr>
            <a:r>
              <a:rPr lang="cs-CZ" sz="9600" dirty="0" smtClean="0">
                <a:latin typeface="Arial Narrow" panose="020B0606020202030204" pitchFamily="34" charset="0"/>
              </a:rPr>
              <a:t>způsob výkonu přirozeného práva na ochranu osobnosti</a:t>
            </a:r>
          </a:p>
          <a:p>
            <a:pPr>
              <a:defRPr/>
            </a:pPr>
            <a:r>
              <a:rPr lang="cs-CZ" sz="9600" dirty="0" smtClean="0">
                <a:latin typeface="Arial Narrow" panose="020B0606020202030204" pitchFamily="34" charset="0"/>
              </a:rPr>
              <a:t>způsob uplatňování tohoto práva</a:t>
            </a:r>
          </a:p>
          <a:p>
            <a:pPr>
              <a:defRPr/>
            </a:pPr>
            <a:r>
              <a:rPr lang="cs-CZ" sz="9600" dirty="0" smtClean="0">
                <a:latin typeface="Arial Narrow" panose="020B0606020202030204" pitchFamily="34" charset="0"/>
              </a:rPr>
              <a:t>způsob ochrany 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 smtClean="0">
              <a:latin typeface="Arial Narrow" panose="020B0606020202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>
              <a:latin typeface="Arial Narrow" panose="020B0606020202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latin typeface="Arial Narrow" panose="020B0606020202030204" pitchFamily="34" charset="0"/>
              </a:rPr>
              <a:t/>
            </a:r>
            <a:br>
              <a:rPr lang="cs-CZ" dirty="0" smtClean="0">
                <a:latin typeface="Arial Narrow" panose="020B0606020202030204" pitchFamily="34" charset="0"/>
              </a:rPr>
            </a:br>
            <a:r>
              <a:rPr lang="cs-CZ" dirty="0" smtClean="0">
                <a:latin typeface="Arial Narrow" panose="020B0606020202030204" pitchFamily="34" charset="0"/>
              </a:rPr>
              <a:t/>
            </a:r>
            <a:br>
              <a:rPr lang="cs-CZ" dirty="0" smtClean="0">
                <a:latin typeface="Arial Narrow" panose="020B0606020202030204" pitchFamily="34" charset="0"/>
              </a:rPr>
            </a:br>
            <a:endParaRPr lang="cs-CZ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0801"/>
            <a:ext cx="8229600" cy="863947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Arial Narrow" panose="020B0606020202030204" pitchFamily="34" charset="0"/>
              </a:rPr>
              <a:t>PRÁVO NA OCHRANU OSOBNOSTI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775"/>
            <a:ext cx="8147050" cy="525658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sz="2200" dirty="0" smtClean="0">
                <a:latin typeface="Arial Narrow" panose="020B0606020202030204" pitchFamily="34" charset="0"/>
              </a:rPr>
              <a:t>náleží nerozlučně a neoddělitelně každému člověku jako jedinečné individualitě (přirozené právo)</a:t>
            </a:r>
          </a:p>
          <a:p>
            <a:pPr algn="just">
              <a:lnSpc>
                <a:spcPct val="80000"/>
              </a:lnSpc>
            </a:pPr>
            <a:endParaRPr lang="cs-CZ" altLang="cs-CZ" sz="2200" dirty="0" smtClean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sz="2200" dirty="0" smtClean="0">
                <a:latin typeface="Arial Narrow" panose="020B0606020202030204" pitchFamily="34" charset="0"/>
              </a:rPr>
              <a:t>je spjato se zásadou, že „každý člověk má právo si žít podle svého“, čemuž odpovídá povinnost všech ostatních to respektovat</a:t>
            </a:r>
          </a:p>
          <a:p>
            <a:pPr algn="just">
              <a:lnSpc>
                <a:spcPct val="80000"/>
              </a:lnSpc>
            </a:pPr>
            <a:endParaRPr lang="cs-CZ" altLang="cs-CZ" sz="2200" dirty="0" smtClean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sz="2200" dirty="0" smtClean="0">
                <a:latin typeface="Arial Narrow" panose="020B0606020202030204" pitchFamily="34" charset="0"/>
              </a:rPr>
              <a:t>chráněné jsou nehmotné statky osobnostní 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  <p:extLst>
      <p:ext uri="{BB962C8B-B14F-4D97-AF65-F5344CB8AC3E}">
        <p14:creationId xmlns:p14="http://schemas.microsoft.com/office/powerpoint/2010/main" val="19734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ZÁKLADNÍ LIDSKÁ </a:t>
            </a:r>
            <a:r>
              <a:rPr lang="cs-CZ" dirty="0" smtClean="0">
                <a:latin typeface="Arial Narrow" panose="020B0606020202030204" pitchFamily="34" charset="0"/>
              </a:rPr>
              <a:t>PRÁVA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latin typeface="Arial Narrow" panose="020B0606020202030204" pitchFamily="34" charset="0"/>
              </a:rPr>
              <a:t>Nezadatelná </a:t>
            </a:r>
            <a:r>
              <a:rPr lang="cs-CZ" dirty="0">
                <a:latin typeface="Arial Narrow" panose="020B0606020202030204" pitchFamily="34" charset="0"/>
              </a:rPr>
              <a:t>(vrozená)</a:t>
            </a:r>
          </a:p>
          <a:p>
            <a:pPr>
              <a:defRPr/>
            </a:pPr>
            <a:r>
              <a:rPr lang="cs-CZ" dirty="0" smtClean="0">
                <a:latin typeface="Arial Narrow" panose="020B0606020202030204" pitchFamily="34" charset="0"/>
              </a:rPr>
              <a:t>Nezcizitelná </a:t>
            </a:r>
            <a:r>
              <a:rPr lang="cs-CZ" dirty="0">
                <a:latin typeface="Arial Narrow" panose="020B0606020202030204" pitchFamily="34" charset="0"/>
              </a:rPr>
              <a:t>(nepřevoditelná)</a:t>
            </a:r>
          </a:p>
          <a:p>
            <a:pPr>
              <a:defRPr/>
            </a:pPr>
            <a:r>
              <a:rPr lang="cs-CZ" dirty="0" smtClean="0">
                <a:latin typeface="Arial Narrow" panose="020B0606020202030204" pitchFamily="34" charset="0"/>
              </a:rPr>
              <a:t>Nepromlčitelná</a:t>
            </a:r>
            <a:endParaRPr lang="cs-CZ" dirty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cs-CZ" dirty="0" smtClean="0">
                <a:latin typeface="Arial Narrow" panose="020B0606020202030204" pitchFamily="34" charset="0"/>
              </a:rPr>
              <a:t>Nezrušitelná </a:t>
            </a:r>
            <a:r>
              <a:rPr lang="cs-CZ" dirty="0">
                <a:latin typeface="Arial Narrow" panose="020B0606020202030204" pitchFamily="34" charset="0"/>
              </a:rPr>
              <a:t>(nemožnost se vzdát – subjektivní právo nemůže z vůle člověka zaniknout</a:t>
            </a:r>
            <a:r>
              <a:rPr lang="cs-CZ" dirty="0" smtClean="0">
                <a:latin typeface="Arial Narrow" panose="020B0606020202030204" pitchFamily="34" charset="0"/>
              </a:rPr>
              <a:t>)</a:t>
            </a:r>
          </a:p>
          <a:p>
            <a:pPr>
              <a:defRPr/>
            </a:pPr>
            <a:endParaRPr lang="cs-CZ" dirty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cs-CZ" dirty="0" smtClean="0">
                <a:latin typeface="Arial Narrow" panose="020B0606020202030204" pitchFamily="34" charset="0"/>
              </a:rPr>
              <a:t>LZPS</a:t>
            </a:r>
            <a:endParaRPr lang="cs-CZ" dirty="0">
              <a:latin typeface="Arial Narrow" panose="020B0606020202030204" pitchFamily="34" charset="0"/>
            </a:endParaRPr>
          </a:p>
          <a:p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Ochrana osobních údajů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GDPR (</a:t>
            </a:r>
            <a:r>
              <a:rPr lang="cs-CZ" dirty="0">
                <a:latin typeface="Arial Narrow" panose="020B0606020202030204" pitchFamily="34" charset="0"/>
              </a:rPr>
              <a:t>General Data </a:t>
            </a:r>
            <a:r>
              <a:rPr lang="cs-CZ" dirty="0" err="1">
                <a:latin typeface="Arial Narrow" panose="020B0606020202030204" pitchFamily="34" charset="0"/>
              </a:rPr>
              <a:t>Protection</a:t>
            </a:r>
            <a:r>
              <a:rPr lang="cs-CZ" dirty="0">
                <a:latin typeface="Arial Narrow" panose="020B0606020202030204" pitchFamily="34" charset="0"/>
              </a:rPr>
              <a:t> </a:t>
            </a:r>
            <a:r>
              <a:rPr lang="cs-CZ" dirty="0" err="1" smtClean="0">
                <a:latin typeface="Arial Narrow" panose="020B0606020202030204" pitchFamily="34" charset="0"/>
              </a:rPr>
              <a:t>Regulation</a:t>
            </a:r>
            <a:r>
              <a:rPr lang="cs-CZ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cs-CZ" dirty="0">
                <a:latin typeface="Arial Narrow" panose="020B0606020202030204" pitchFamily="34" charset="0"/>
              </a:rPr>
              <a:t>Nařízení Evropského parlamentu a Rady (EU) 2016/679 ze dne 27. dubna 2016 o ochraně fyzických osob v souvislosti se zpracováním osobních údajů a o volném pohybu těchto údajů a o zrušení směrnice 95/46/ES (Obecné nařízení o ochraně osobních údajů).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3368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GDPR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univerzální </a:t>
            </a:r>
            <a:r>
              <a:rPr lang="cs-CZ" dirty="0">
                <a:latin typeface="Arial Narrow" panose="020B0606020202030204" pitchFamily="34" charset="0"/>
              </a:rPr>
              <a:t>použitelnost ve všech státech </a:t>
            </a:r>
            <a:r>
              <a:rPr lang="cs-CZ" dirty="0" smtClean="0">
                <a:latin typeface="Arial Narrow" panose="020B0606020202030204" pitchFamily="34" charset="0"/>
              </a:rPr>
              <a:t>EU (a </a:t>
            </a:r>
            <a:r>
              <a:rPr lang="cs-CZ" dirty="0">
                <a:latin typeface="Arial Narrow" panose="020B0606020202030204" pitchFamily="34" charset="0"/>
              </a:rPr>
              <a:t>Islandu, Norska a Lichtenštejnska) </a:t>
            </a:r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sjednocující účinek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jednotná </a:t>
            </a:r>
            <a:r>
              <a:rPr lang="cs-CZ" dirty="0">
                <a:latin typeface="Arial Narrow" panose="020B0606020202030204" pitchFamily="34" charset="0"/>
              </a:rPr>
              <a:t>pravidla pro zpracování osobních údajů budou platit v každém státě EU a třech </a:t>
            </a:r>
            <a:r>
              <a:rPr lang="cs-CZ" dirty="0" smtClean="0">
                <a:latin typeface="Arial Narrow" panose="020B0606020202030204" pitchFamily="34" charset="0"/>
              </a:rPr>
              <a:t>vyjmenovaných</a:t>
            </a: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4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Arial Narrow" panose="020B0606020202030204" pitchFamily="34" charset="0"/>
              </a:rPr>
              <a:t>Jaký je rozdíl mezi Nařízením </a:t>
            </a:r>
            <a:r>
              <a:rPr lang="cs-CZ" b="1" dirty="0" smtClean="0">
                <a:latin typeface="Arial Narrow" panose="020B0606020202030204" pitchFamily="34" charset="0"/>
              </a:rPr>
              <a:t>(EU) a zákonem (ČR)?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 Narrow" panose="020B0606020202030204" pitchFamily="34" charset="0"/>
              </a:rPr>
              <a:t>oba dva právní předpisy přímo adresátům stanovují povinnosti a práva. </a:t>
            </a:r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Nařízení: Preambule</a:t>
            </a:r>
            <a:r>
              <a:rPr lang="cs-CZ" dirty="0">
                <a:latin typeface="Arial Narrow" panose="020B0606020202030204" pitchFamily="34" charset="0"/>
              </a:rPr>
              <a:t>, která obsahuje tzv. recitály, což jsou ustanovení předcházející vlastnímu textu </a:t>
            </a:r>
            <a:r>
              <a:rPr lang="cs-CZ" dirty="0" smtClean="0">
                <a:latin typeface="Arial Narrow" panose="020B0606020202030204" pitchFamily="34" charset="0"/>
              </a:rPr>
              <a:t>nařízení.</a:t>
            </a:r>
          </a:p>
          <a:p>
            <a:pPr lvl="1"/>
            <a:r>
              <a:rPr lang="cs-CZ" dirty="0" smtClean="0">
                <a:latin typeface="Arial Narrow" panose="020B0606020202030204" pitchFamily="34" charset="0"/>
              </a:rPr>
              <a:t>Výklad</a:t>
            </a:r>
          </a:p>
          <a:p>
            <a:pPr lvl="1"/>
            <a:r>
              <a:rPr lang="cs-CZ" dirty="0" smtClean="0">
                <a:latin typeface="Arial Narrow" panose="020B0606020202030204" pitchFamily="34" charset="0"/>
              </a:rPr>
              <a:t>Něco jako důvodová zpráva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adaptační zákon: zákon </a:t>
            </a:r>
            <a:r>
              <a:rPr lang="cs-CZ" dirty="0">
                <a:latin typeface="Arial Narrow" panose="020B0606020202030204" pitchFamily="34" charset="0"/>
              </a:rPr>
              <a:t>č. 101/2000 Sb., o ochraně osobních údajů a o změně některých zákonů </a:t>
            </a:r>
            <a:r>
              <a:rPr lang="cs-CZ" dirty="0" smtClean="0">
                <a:latin typeface="Arial Narrow" panose="020B0606020202030204" pitchFamily="34" charset="0"/>
              </a:rPr>
              <a:t> </a:t>
            </a: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7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Úřad pro ochranu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latin typeface="Arial Narrow" panose="020B0606020202030204" pitchFamily="34" charset="0"/>
                <a:hlinkClick r:id="rId2"/>
              </a:rPr>
              <a:t>https://www.uoou.cz</a:t>
            </a:r>
            <a:r>
              <a:rPr lang="cs-CZ" dirty="0" smtClean="0">
                <a:latin typeface="Arial Narrow" panose="020B0606020202030204" pitchFamily="34" charset="0"/>
                <a:hlinkClick r:id="rId2"/>
              </a:rPr>
              <a:t>/</a:t>
            </a:r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>
                <a:latin typeface="Arial Narrow" panose="020B0606020202030204" pitchFamily="34" charset="0"/>
              </a:rPr>
              <a:t>je podle článku 51 GDPR dozorovým úřadem, podle článku 52 GDPR nezávislým a podle § 50 zákona o zpracování osobních údajů ústředním správním úřadem. Podle § 54 odst. 2 zákona o zpracování osobních údajů zejména</a:t>
            </a:r>
            <a:br>
              <a:rPr lang="cs-CZ" dirty="0">
                <a:latin typeface="Arial Narrow" panose="020B0606020202030204" pitchFamily="34" charset="0"/>
              </a:rPr>
            </a:br>
            <a:endParaRPr lang="cs-CZ" dirty="0">
              <a:latin typeface="Arial Narrow" panose="020B0606020202030204" pitchFamily="34" charset="0"/>
            </a:endParaRPr>
          </a:p>
          <a:p>
            <a:r>
              <a:rPr lang="cs-CZ" dirty="0">
                <a:latin typeface="Arial Narrow" panose="020B0606020202030204" pitchFamily="34" charset="0"/>
              </a:rPr>
              <a:t>dozoruje dodržení povinností při zpracování osobních údajů, </a:t>
            </a:r>
          </a:p>
          <a:p>
            <a:r>
              <a:rPr lang="cs-CZ" dirty="0">
                <a:latin typeface="Arial Narrow" panose="020B0606020202030204" pitchFamily="34" charset="0"/>
              </a:rPr>
              <a:t>přijme podnět k zahájení dozoru nad zpracováním osobních údajů a stížnost na porušení povinností při zpracování osobních údajů, </a:t>
            </a:r>
          </a:p>
          <a:p>
            <a:r>
              <a:rPr lang="cs-CZ" dirty="0">
                <a:latin typeface="Arial Narrow" panose="020B0606020202030204" pitchFamily="34" charset="0"/>
              </a:rPr>
              <a:t>poskytuje předchozí konzultace před zpracováním osobních údajů podle článku 36 GDPR, </a:t>
            </a:r>
          </a:p>
          <a:p>
            <a:r>
              <a:rPr lang="cs-CZ" dirty="0">
                <a:latin typeface="Arial Narrow" panose="020B0606020202030204" pitchFamily="34" charset="0"/>
              </a:rPr>
              <a:t>poskytuje konzultace v oblasti ochrany osobních údajů. 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Účelem </a:t>
            </a:r>
            <a:r>
              <a:rPr lang="cs-CZ" dirty="0">
                <a:latin typeface="Arial Narrow" panose="020B0606020202030204" pitchFamily="34" charset="0"/>
              </a:rPr>
              <a:t>činnosti ÚOOÚ je veřejnoprávní vynucení Listinou základních práv a svobod zaručeného soukromí, konkrétně ochrany před neoprávněným shromážděním, zveřejněním nebo jiným zneužitím osobních údajů, děje-li se tak systémově, takže státní zásah je nezbytný.</a:t>
            </a:r>
          </a:p>
          <a:p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6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Svobodný </a:t>
            </a:r>
            <a:r>
              <a:rPr lang="cs-CZ" dirty="0">
                <a:latin typeface="Arial Narrow" panose="020B0606020202030204" pitchFamily="34" charset="0"/>
              </a:rPr>
              <a:t>přístup k </a:t>
            </a:r>
            <a:r>
              <a:rPr lang="cs-CZ" dirty="0" smtClean="0">
                <a:latin typeface="Arial Narrow" panose="020B0606020202030204" pitchFamily="34" charset="0"/>
              </a:rPr>
              <a:t>informacím 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zákon č. 106/1999 Sb., o svobodném přístupu k </a:t>
            </a:r>
            <a:r>
              <a:rPr lang="cs-CZ" dirty="0" smtClean="0">
                <a:latin typeface="Arial Narrow" panose="020B0606020202030204" pitchFamily="34" charset="0"/>
              </a:rPr>
              <a:t>informacím ve znění pozdějších předpisů</a:t>
            </a:r>
          </a:p>
          <a:p>
            <a:r>
              <a:rPr lang="cs-CZ" b="1" dirty="0" smtClean="0">
                <a:latin typeface="Arial Narrow" panose="020B0606020202030204" pitchFamily="34" charset="0"/>
              </a:rPr>
              <a:t>UOOU: </a:t>
            </a:r>
          </a:p>
          <a:p>
            <a:pPr marL="914400" lvl="1" indent="-457200">
              <a:buAutoNum type="arabicPeriod"/>
            </a:pPr>
            <a:r>
              <a:rPr lang="cs-CZ" dirty="0" smtClean="0">
                <a:latin typeface="Arial Narrow" panose="020B0606020202030204" pitchFamily="34" charset="0"/>
              </a:rPr>
              <a:t>Přezkumné </a:t>
            </a:r>
            <a:r>
              <a:rPr lang="cs-CZ" dirty="0">
                <a:latin typeface="Arial Narrow" panose="020B0606020202030204" pitchFamily="34" charset="0"/>
              </a:rPr>
              <a:t>řízení u rozhodnutí nadřízeného </a:t>
            </a:r>
            <a:r>
              <a:rPr lang="cs-CZ" dirty="0" smtClean="0">
                <a:latin typeface="Arial Narrow" panose="020B0606020202030204" pitchFamily="34" charset="0"/>
              </a:rPr>
              <a:t>orgánu </a:t>
            </a:r>
            <a:r>
              <a:rPr lang="pl-PL" dirty="0">
                <a:latin typeface="Arial Narrow" panose="020B0606020202030204" pitchFamily="34" charset="0"/>
              </a:rPr>
              <a:t>(§ 16b odst. 1 a odst. 2 zákona č. 106/1999 Sb.)</a:t>
            </a:r>
            <a:endParaRPr lang="cs-CZ" dirty="0" smtClean="0">
              <a:latin typeface="Arial Narrow" panose="020B0606020202030204" pitchFamily="34" charset="0"/>
            </a:endParaRPr>
          </a:p>
          <a:p>
            <a:pPr marL="914400" lvl="1" indent="-457200">
              <a:buAutoNum type="arabicPeriod"/>
            </a:pPr>
            <a:r>
              <a:rPr lang="cs-CZ" dirty="0">
                <a:latin typeface="Arial Narrow" panose="020B0606020202030204" pitchFamily="34" charset="0"/>
              </a:rPr>
              <a:t>Opatření proti nečinnosti nadřízeného orgánu (§ 16b odst. 3 zákona č. 106/1999 Sb.)</a:t>
            </a:r>
          </a:p>
        </p:txBody>
      </p:sp>
    </p:spTree>
    <p:extLst>
      <p:ext uri="{BB962C8B-B14F-4D97-AF65-F5344CB8AC3E}">
        <p14:creationId xmlns:p14="http://schemas.microsoft.com/office/powerpoint/2010/main" val="15634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E02FFD46-7EAF-4C44-AAC0-F841F6F638AD}" vid="{B459A070-2D7C-4166-99C4-999DE04453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e934d7ba-d00a-4f08-ad66-67ce6f4199d0"/>
    <ds:schemaRef ds:uri="f242274d-c577-47b4-9953-4e44103112f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ochrana osobních údajů_sel</Template>
  <TotalTime>1</TotalTime>
  <Words>760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Motiv Office</vt:lpstr>
      <vt:lpstr>Bezpečnost a ochrana osobních údajů, svobodný přístup k informacím, elektronická komunikace</vt:lpstr>
      <vt:lpstr>  právo na ochranu osobnosti  </vt:lpstr>
      <vt:lpstr>PRÁVO NA OCHRANU OSOBNOSTI</vt:lpstr>
      <vt:lpstr>ZÁKLADNÍ LIDSKÁ PRÁVA</vt:lpstr>
      <vt:lpstr>Ochrana osobních údajů</vt:lpstr>
      <vt:lpstr>GDPR</vt:lpstr>
      <vt:lpstr>Jaký je rozdíl mezi Nařízením (EU) a zákonem (ČR)?</vt:lpstr>
      <vt:lpstr>Úřad pro ochranu osobních údajů</vt:lpstr>
      <vt:lpstr>Svobodný přístup k informacím </vt:lpstr>
      <vt:lpstr>Elektronická komunikace</vt:lpstr>
      <vt:lpstr>Právo být zapomenut</vt:lpstr>
      <vt:lpstr>Literatura: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a ochrana osobních údajů, svobodný přístup k informacím, elektronická komunikace</dc:title>
  <dc:creator>Selucká Markéta</dc:creator>
  <cp:lastModifiedBy>Skoruša Leopold</cp:lastModifiedBy>
  <cp:revision>2</cp:revision>
  <dcterms:created xsi:type="dcterms:W3CDTF">2020-06-24T12:26:56Z</dcterms:created>
  <dcterms:modified xsi:type="dcterms:W3CDTF">2020-06-24T15:35:52Z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