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4" r:id="rId1"/>
  </p:sldMasterIdLst>
  <p:notesMasterIdLst>
    <p:notesMasterId r:id="rId35"/>
  </p:notesMasterIdLst>
  <p:sldIdLst>
    <p:sldId id="256" r:id="rId2"/>
    <p:sldId id="317" r:id="rId3"/>
    <p:sldId id="257" r:id="rId4"/>
    <p:sldId id="320" r:id="rId5"/>
    <p:sldId id="323" r:id="rId6"/>
    <p:sldId id="325" r:id="rId7"/>
    <p:sldId id="326" r:id="rId8"/>
    <p:sldId id="327" r:id="rId9"/>
    <p:sldId id="328" r:id="rId10"/>
    <p:sldId id="332" r:id="rId11"/>
    <p:sldId id="338" r:id="rId12"/>
    <p:sldId id="344" r:id="rId13"/>
    <p:sldId id="345" r:id="rId14"/>
    <p:sldId id="346" r:id="rId15"/>
    <p:sldId id="349" r:id="rId16"/>
    <p:sldId id="350" r:id="rId17"/>
    <p:sldId id="351" r:id="rId18"/>
    <p:sldId id="352" r:id="rId19"/>
    <p:sldId id="354" r:id="rId20"/>
    <p:sldId id="355" r:id="rId21"/>
    <p:sldId id="356" r:id="rId22"/>
    <p:sldId id="358" r:id="rId23"/>
    <p:sldId id="359" r:id="rId24"/>
    <p:sldId id="360" r:id="rId25"/>
    <p:sldId id="361" r:id="rId26"/>
    <p:sldId id="362" r:id="rId27"/>
    <p:sldId id="377" r:id="rId28"/>
    <p:sldId id="364" r:id="rId29"/>
    <p:sldId id="365" r:id="rId30"/>
    <p:sldId id="366" r:id="rId31"/>
    <p:sldId id="367" r:id="rId32"/>
    <p:sldId id="368" r:id="rId33"/>
    <p:sldId id="29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029" autoAdjust="0"/>
  </p:normalViewPr>
  <p:slideViewPr>
    <p:cSldViewPr>
      <p:cViewPr varScale="1">
        <p:scale>
          <a:sx n="98" d="100"/>
          <a:sy n="98" d="100"/>
        </p:scale>
        <p:origin x="15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42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7ADD6-4F8E-47E1-BC0D-F3BA08A00BB7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F55A-5929-400A-ABA7-AA7A8467E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31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0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821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165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45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88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10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68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31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631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00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7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405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40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99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758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750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118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0240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864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3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8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0378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1616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089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220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34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033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327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990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61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31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55A-5929-400A-ABA7-AA7A8467E07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64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88841"/>
            <a:ext cx="9144000" cy="161161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8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2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26940"/>
            <a:ext cx="4038600" cy="4699224"/>
          </a:xfrm>
        </p:spPr>
        <p:txBody>
          <a:bodyPr/>
          <a:lstStyle>
            <a:lvl1pPr>
              <a:defRPr sz="280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26938"/>
            <a:ext cx="4038600" cy="4699225"/>
          </a:xfrm>
        </p:spPr>
        <p:txBody>
          <a:bodyPr/>
          <a:lstStyle>
            <a:lvl1pPr>
              <a:defRPr sz="280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6" name="Obdélník 15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2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8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7C1F9-748E-443D-9E00-E3CD5CE25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72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8" r:id="rId3"/>
    <p:sldLayoutId id="2147484049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Informační analýza</a:t>
            </a:r>
            <a:br>
              <a:rPr lang="cs-CZ" dirty="0"/>
            </a:br>
            <a:r>
              <a:rPr lang="cs-CZ" sz="2800" dirty="0"/>
              <a:t>Informační a databázové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Bakalářský studijní program</a:t>
            </a:r>
          </a:p>
          <a:p>
            <a:r>
              <a:rPr lang="cs-CZ" dirty="0">
                <a:solidFill>
                  <a:srgbClr val="0070C0"/>
                </a:solidFill>
              </a:rPr>
              <a:t>Bezpečnost a obrana</a:t>
            </a:r>
          </a:p>
        </p:txBody>
      </p:sp>
    </p:spTree>
    <p:extLst>
      <p:ext uri="{BB962C8B-B14F-4D97-AF65-F5344CB8AC3E}">
        <p14:creationId xmlns:p14="http://schemas.microsoft.com/office/powerpoint/2010/main" val="98539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Architektura klient/server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Propojení jednotlivých prvků systému v rámci počítačové sítě (intranet, internet)</a:t>
            </a:r>
          </a:p>
          <a:p>
            <a:r>
              <a:rPr lang="cs-CZ" dirty="0"/>
              <a:t>Prvky systému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Klient</a:t>
            </a:r>
            <a:r>
              <a:rPr lang="cs-CZ" dirty="0"/>
              <a:t>: vyžaduje</a:t>
            </a:r>
            <a:br>
              <a:rPr lang="cs-CZ" dirty="0"/>
            </a:br>
            <a:r>
              <a:rPr lang="cs-CZ" dirty="0"/>
              <a:t>po serveru služby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Server</a:t>
            </a:r>
            <a:r>
              <a:rPr lang="cs-CZ" dirty="0"/>
              <a:t>: poskytuje</a:t>
            </a:r>
            <a:br>
              <a:rPr lang="cs-CZ" dirty="0"/>
            </a:br>
            <a:r>
              <a:rPr lang="cs-CZ" dirty="0"/>
              <a:t>klientům služby</a:t>
            </a:r>
            <a:br>
              <a:rPr lang="cs-CZ" dirty="0"/>
            </a:br>
            <a:r>
              <a:rPr lang="cs-CZ" dirty="0"/>
              <a:t>na vyžádání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573016"/>
            <a:ext cx="4896545" cy="239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7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Životní cyklus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Fáze životního cyklu</a:t>
            </a:r>
          </a:p>
          <a:p>
            <a:pPr lvl="1"/>
            <a:r>
              <a:rPr lang="cs-CZ" dirty="0"/>
              <a:t>Předprojektová příprava</a:t>
            </a:r>
          </a:p>
          <a:p>
            <a:pPr lvl="1"/>
            <a:r>
              <a:rPr lang="cs-CZ" dirty="0"/>
              <a:t>Analýza</a:t>
            </a:r>
          </a:p>
          <a:p>
            <a:pPr lvl="1"/>
            <a:r>
              <a:rPr lang="cs-CZ" dirty="0"/>
              <a:t>Návrh</a:t>
            </a:r>
          </a:p>
          <a:p>
            <a:pPr lvl="1"/>
            <a:r>
              <a:rPr lang="cs-CZ" dirty="0"/>
              <a:t>Tvorba</a:t>
            </a:r>
          </a:p>
          <a:p>
            <a:pPr lvl="1"/>
            <a:r>
              <a:rPr lang="cs-CZ" dirty="0"/>
              <a:t>Testování</a:t>
            </a:r>
          </a:p>
          <a:p>
            <a:pPr lvl="1"/>
            <a:r>
              <a:rPr lang="cs-CZ" dirty="0"/>
              <a:t>Zavádění do provozu</a:t>
            </a:r>
          </a:p>
          <a:p>
            <a:pPr lvl="1"/>
            <a:r>
              <a:rPr lang="cs-CZ" dirty="0"/>
              <a:t>Provoz a údržba</a:t>
            </a:r>
          </a:p>
        </p:txBody>
      </p:sp>
    </p:spTree>
    <p:extLst>
      <p:ext uri="{BB962C8B-B14F-4D97-AF65-F5344CB8AC3E}">
        <p14:creationId xmlns:p14="http://schemas.microsoft.com/office/powerpoint/2010/main" val="6885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Příklad sekvenčního životního cyklu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443" y="1268760"/>
            <a:ext cx="4781113" cy="558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Příklad spirálového životního cyklu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595" y="1700808"/>
            <a:ext cx="5986810" cy="416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Modelování informačního systému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Model</a:t>
            </a:r>
            <a:r>
              <a:rPr lang="cs-CZ" dirty="0"/>
              <a:t>: zjednodušený obraz skutečnosti</a:t>
            </a:r>
          </a:p>
          <a:p>
            <a:r>
              <a:rPr lang="cs-CZ" dirty="0">
                <a:solidFill>
                  <a:srgbClr val="0070C0"/>
                </a:solidFill>
              </a:rPr>
              <a:t>Modelování reality</a:t>
            </a:r>
            <a:r>
              <a:rPr lang="cs-CZ" dirty="0"/>
              <a:t>: co nejvěrnější zachycení skutečnosti</a:t>
            </a:r>
          </a:p>
          <a:p>
            <a:r>
              <a:rPr lang="cs-CZ" dirty="0"/>
              <a:t>Strukturovaný přístup k modelování IS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Data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Funkce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Události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23928" y="4149080"/>
            <a:ext cx="3245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Dimenze modelování</a:t>
            </a:r>
            <a:endParaRPr lang="cs-CZ" sz="16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203848" y="3762618"/>
            <a:ext cx="288032" cy="129614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4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Úrovně modelování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Konceptuální úroveň</a:t>
            </a:r>
            <a:endParaRPr lang="cs-CZ" dirty="0"/>
          </a:p>
          <a:p>
            <a:pPr lvl="1"/>
            <a:r>
              <a:rPr lang="cs-CZ" dirty="0"/>
              <a:t>Co nejvěrnější popis reality</a:t>
            </a:r>
          </a:p>
          <a:p>
            <a:pPr lvl="1"/>
            <a:r>
              <a:rPr lang="cs-CZ" dirty="0"/>
              <a:t>Bez uvážení technologického prostředí systému</a:t>
            </a:r>
          </a:p>
          <a:p>
            <a:r>
              <a:rPr lang="cs-CZ" dirty="0">
                <a:solidFill>
                  <a:srgbClr val="0070C0"/>
                </a:solidFill>
              </a:rPr>
              <a:t>Logická úroveň</a:t>
            </a:r>
          </a:p>
          <a:p>
            <a:pPr lvl="1"/>
            <a:r>
              <a:rPr lang="cs-CZ" dirty="0"/>
              <a:t>Vychází z konceptuální úrovně, upřesňuje ji</a:t>
            </a:r>
          </a:p>
          <a:p>
            <a:pPr lvl="1"/>
            <a:r>
              <a:rPr lang="cs-CZ" dirty="0"/>
              <a:t>Uvažuje technologické prostředí systému</a:t>
            </a:r>
          </a:p>
          <a:p>
            <a:r>
              <a:rPr lang="cs-CZ" dirty="0">
                <a:solidFill>
                  <a:srgbClr val="0070C0"/>
                </a:solidFill>
              </a:rPr>
              <a:t>Fyzická úroveň</a:t>
            </a:r>
          </a:p>
          <a:p>
            <a:pPr lvl="1"/>
            <a:r>
              <a:rPr lang="cs-CZ" dirty="0"/>
              <a:t>Vychází z logické úrovně</a:t>
            </a:r>
          </a:p>
          <a:p>
            <a:pPr lvl="1"/>
            <a:r>
              <a:rPr lang="cs-CZ" dirty="0"/>
              <a:t>Tvorba algoritmů a funkcí, definice struktury dat</a:t>
            </a:r>
          </a:p>
        </p:txBody>
      </p:sp>
    </p:spTree>
    <p:extLst>
      <p:ext uri="{BB962C8B-B14F-4D97-AF65-F5344CB8AC3E}">
        <p14:creationId xmlns:p14="http://schemas.microsoft.com/office/powerpoint/2010/main" val="271512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29" y="2276872"/>
            <a:ext cx="8003742" cy="28691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Úrovně modelování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948264" y="2556593"/>
            <a:ext cx="146488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sz="3200" dirty="0"/>
              <a:t>Analýza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48264" y="3645024"/>
            <a:ext cx="146488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dirty="0"/>
              <a:t>Návrh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8264" y="4733455"/>
            <a:ext cx="146488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dirty="0"/>
              <a:t>Tvorba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2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Databáze</a:t>
            </a:r>
          </a:p>
          <a:p>
            <a:pPr lvl="1"/>
            <a:r>
              <a:rPr lang="cs-CZ" dirty="0"/>
              <a:t>Uspořádaný informační zdroj</a:t>
            </a:r>
          </a:p>
          <a:p>
            <a:pPr lvl="1"/>
            <a:r>
              <a:rPr lang="cs-CZ" dirty="0"/>
              <a:t>Množina dat s pevnou strukturou</a:t>
            </a:r>
          </a:p>
          <a:p>
            <a:r>
              <a:rPr lang="cs-CZ" dirty="0">
                <a:solidFill>
                  <a:srgbClr val="0070C0"/>
                </a:solidFill>
              </a:rPr>
              <a:t>Databázová technologie</a:t>
            </a:r>
          </a:p>
          <a:p>
            <a:pPr lvl="1"/>
            <a:r>
              <a:rPr lang="cs-CZ" dirty="0"/>
              <a:t>Dosažený stav v oblasti existujících přístupů, metod, systémů a nástrojů pro ukládání, zpracování a využití dat uložených v databázi</a:t>
            </a:r>
          </a:p>
          <a:p>
            <a:r>
              <a:rPr lang="cs-CZ" dirty="0">
                <a:solidFill>
                  <a:srgbClr val="0070C0"/>
                </a:solidFill>
              </a:rPr>
              <a:t>Databázový systém</a:t>
            </a:r>
          </a:p>
          <a:p>
            <a:pPr lvl="1"/>
            <a:r>
              <a:rPr lang="cs-CZ" dirty="0"/>
              <a:t>Systém, který ukládá a zpracovává informace</a:t>
            </a:r>
            <a:br>
              <a:rPr lang="cs-CZ" dirty="0"/>
            </a:br>
            <a:r>
              <a:rPr lang="cs-CZ" dirty="0"/>
              <a:t>v databázích</a:t>
            </a:r>
          </a:p>
        </p:txBody>
      </p:sp>
    </p:spTree>
    <p:extLst>
      <p:ext uri="{BB962C8B-B14F-4D97-AF65-F5344CB8AC3E}">
        <p14:creationId xmlns:p14="http://schemas.microsoft.com/office/powerpoint/2010/main" val="10130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Databázový systém (DBS)</a:t>
            </a:r>
          </a:p>
          <a:p>
            <a:pPr lvl="1"/>
            <a:r>
              <a:rPr lang="cs-CZ" dirty="0"/>
              <a:t>V praktických aplikacích se typicky využívá jako datová základna do IS zavedené v organizacích</a:t>
            </a:r>
          </a:p>
          <a:p>
            <a:pPr lvl="1"/>
            <a:r>
              <a:rPr lang="cs-CZ" dirty="0"/>
              <a:t>Ukládá </a:t>
            </a:r>
            <a:r>
              <a:rPr lang="cs-CZ"/>
              <a:t>a zpracovává </a:t>
            </a:r>
            <a:r>
              <a:rPr lang="cs-CZ" dirty="0"/>
              <a:t>veškerá data, se kterými IS pracuje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01700" y="4221088"/>
          <a:ext cx="734060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7340760" imgH="1606680" progId="Paint.Picture">
                  <p:embed/>
                </p:oleObj>
              </mc:Choice>
              <mc:Fallback>
                <p:oleObj name="Rastrový obrázek" r:id="rId3" imgW="7340760" imgH="1606680" progId="Paint.Picture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700" y="4221088"/>
                        <a:ext cx="7340600" cy="160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60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Složení databázového systému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073" y="2348880"/>
            <a:ext cx="6663854" cy="28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a cíle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T2</a:t>
            </a:r>
            <a:r>
              <a:rPr lang="cs-CZ" dirty="0"/>
              <a:t>: Informační a databázové systémy</a:t>
            </a:r>
          </a:p>
          <a:p>
            <a:r>
              <a:rPr lang="cs-CZ" dirty="0"/>
              <a:t>Rozsah: 2P + 2C</a:t>
            </a:r>
          </a:p>
          <a:p>
            <a:r>
              <a:rPr lang="cs-CZ" dirty="0">
                <a:solidFill>
                  <a:srgbClr val="0070C0"/>
                </a:solidFill>
              </a:rPr>
              <a:t>Cíle</a:t>
            </a:r>
            <a:r>
              <a:rPr lang="cs-CZ" dirty="0"/>
              <a:t> přednášky:</a:t>
            </a:r>
          </a:p>
          <a:p>
            <a:pPr lvl="1"/>
            <a:r>
              <a:rPr lang="cs-CZ" dirty="0"/>
              <a:t>Definovat pojem informační systém, uvést jejich rozdělení a životní cyklus</a:t>
            </a:r>
          </a:p>
          <a:p>
            <a:pPr lvl="1"/>
            <a:r>
              <a:rPr lang="cs-CZ" dirty="0"/>
              <a:t>Definovat pojem databázový systém a relační datový model</a:t>
            </a:r>
          </a:p>
        </p:txBody>
      </p:sp>
    </p:spTree>
    <p:extLst>
      <p:ext uri="{BB962C8B-B14F-4D97-AF65-F5344CB8AC3E}">
        <p14:creationId xmlns:p14="http://schemas.microsoft.com/office/powerpoint/2010/main" val="14266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Složení databázového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Systém řízení báze dat (SŘBD)</a:t>
            </a:r>
          </a:p>
          <a:p>
            <a:pPr lvl="1"/>
            <a:r>
              <a:rPr lang="cs-CZ" dirty="0"/>
              <a:t>Komplexní sada programových nástrojů pro efektivní ukládání a zpracování strukturovaných dat</a:t>
            </a:r>
          </a:p>
          <a:p>
            <a:pPr lvl="1"/>
            <a:r>
              <a:rPr lang="cs-CZ" dirty="0"/>
              <a:t>Typicky umožňuje spravovat více nezávislých databází, každá je definovaná vlastním schématem</a:t>
            </a:r>
          </a:p>
          <a:p>
            <a:r>
              <a:rPr lang="cs-CZ" dirty="0">
                <a:solidFill>
                  <a:srgbClr val="0070C0"/>
                </a:solidFill>
              </a:rPr>
              <a:t>Schéma databáze</a:t>
            </a:r>
          </a:p>
          <a:p>
            <a:pPr lvl="1"/>
            <a:r>
              <a:rPr lang="cs-CZ" dirty="0"/>
              <a:t>Definuje přesnou strukturu dat ukládaných</a:t>
            </a:r>
            <a:br>
              <a:rPr lang="cs-CZ" dirty="0"/>
            </a:br>
            <a:r>
              <a:rPr lang="cs-CZ" dirty="0"/>
              <a:t>v konkrétním DBS a vzájemné vztahy mezi nimi</a:t>
            </a:r>
          </a:p>
          <a:p>
            <a:r>
              <a:rPr lang="cs-CZ" dirty="0">
                <a:solidFill>
                  <a:srgbClr val="0070C0"/>
                </a:solidFill>
              </a:rPr>
              <a:t>Databáze</a:t>
            </a:r>
          </a:p>
          <a:p>
            <a:pPr lvl="1"/>
            <a:r>
              <a:rPr lang="cs-CZ" dirty="0"/>
              <a:t>Konkrétní množina dat v určitém DBS se strukturou danou schématem databáze</a:t>
            </a:r>
          </a:p>
        </p:txBody>
      </p:sp>
    </p:spTree>
    <p:extLst>
      <p:ext uri="{BB962C8B-B14F-4D97-AF65-F5344CB8AC3E}">
        <p14:creationId xmlns:p14="http://schemas.microsoft.com/office/powerpoint/2010/main" val="37022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Schéma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Definuje strukturu dat a vztahy mezi nimi</a:t>
            </a:r>
          </a:p>
          <a:p>
            <a:r>
              <a:rPr lang="pl-PL" dirty="0">
                <a:solidFill>
                  <a:srgbClr val="0070C0"/>
                </a:solidFill>
              </a:rPr>
              <a:t>Relační datový model (RDM)</a:t>
            </a:r>
          </a:p>
          <a:p>
            <a:pPr lvl="1"/>
            <a:r>
              <a:rPr lang="cs-CZ" dirty="0"/>
              <a:t>Nejrozšířenější model</a:t>
            </a:r>
          </a:p>
          <a:p>
            <a:pPr lvl="1"/>
            <a:r>
              <a:rPr lang="cs-CZ" dirty="0"/>
              <a:t>Tabulkový pohled na data</a:t>
            </a:r>
          </a:p>
          <a:p>
            <a:pPr lvl="1"/>
            <a:r>
              <a:rPr lang="cs-CZ" dirty="0"/>
              <a:t>Autor: Edgar Frank </a:t>
            </a:r>
            <a:r>
              <a:rPr lang="cs-CZ" dirty="0" err="1"/>
              <a:t>Codd</a:t>
            </a:r>
            <a:endParaRPr lang="cs-CZ" dirty="0"/>
          </a:p>
          <a:p>
            <a:pPr lvl="1"/>
            <a:r>
              <a:rPr lang="cs-CZ" dirty="0"/>
              <a:t>Základní entita: </a:t>
            </a:r>
            <a:r>
              <a:rPr lang="cs-CZ" dirty="0">
                <a:solidFill>
                  <a:srgbClr val="0070C0"/>
                </a:solidFill>
              </a:rPr>
              <a:t>tabulka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Databáze</a:t>
            </a:r>
            <a:r>
              <a:rPr lang="cs-CZ" dirty="0"/>
              <a:t> se skládá z </a:t>
            </a:r>
            <a:r>
              <a:rPr lang="cs-CZ" dirty="0">
                <a:solidFill>
                  <a:srgbClr val="0070C0"/>
                </a:solidFill>
              </a:rPr>
              <a:t>množiny tabulek </a:t>
            </a:r>
            <a:r>
              <a:rPr lang="cs-CZ" dirty="0"/>
              <a:t>a </a:t>
            </a:r>
            <a:r>
              <a:rPr lang="cs-CZ" dirty="0">
                <a:solidFill>
                  <a:srgbClr val="0070C0"/>
                </a:solidFill>
              </a:rPr>
              <a:t>vztahů</a:t>
            </a:r>
            <a:r>
              <a:rPr lang="cs-CZ" dirty="0"/>
              <a:t> mezi mini</a:t>
            </a:r>
          </a:p>
        </p:txBody>
      </p:sp>
    </p:spTree>
    <p:extLst>
      <p:ext uri="{BB962C8B-B14F-4D97-AF65-F5344CB8AC3E}">
        <p14:creationId xmlns:p14="http://schemas.microsoft.com/office/powerpoint/2010/main" val="427186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Tabulka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15896" y="2892597"/>
          <a:ext cx="6096000" cy="2664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84054668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695619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075950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35104456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66858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83603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85817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76109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0838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55371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45955" y="2363542"/>
            <a:ext cx="1370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Tabulka </a:t>
            </a:r>
            <a:r>
              <a:rPr lang="cs-CZ" sz="2400" i="1" dirty="0"/>
              <a:t>R</a:t>
            </a:r>
            <a:endParaRPr lang="cs-CZ" i="1" dirty="0"/>
          </a:p>
        </p:txBody>
      </p:sp>
      <p:sp>
        <p:nvSpPr>
          <p:cNvPr id="9" name="Obdélník 8"/>
          <p:cNvSpPr/>
          <p:nvPr/>
        </p:nvSpPr>
        <p:spPr>
          <a:xfrm>
            <a:off x="1243616" y="2894220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-25000" dirty="0"/>
              <a:t>1</a:t>
            </a:r>
            <a:endParaRPr lang="cs-CZ" i="1" baseline="-25000" dirty="0"/>
          </a:p>
        </p:txBody>
      </p:sp>
      <p:sp>
        <p:nvSpPr>
          <p:cNvPr id="10" name="Obdélník 9"/>
          <p:cNvSpPr/>
          <p:nvPr/>
        </p:nvSpPr>
        <p:spPr>
          <a:xfrm>
            <a:off x="2755784" y="2892597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-25000" dirty="0"/>
              <a:t>2</a:t>
            </a:r>
            <a:endParaRPr lang="cs-CZ" i="1" baseline="-25000" dirty="0"/>
          </a:p>
        </p:txBody>
      </p:sp>
      <p:sp>
        <p:nvSpPr>
          <p:cNvPr id="11" name="Obdélník 10"/>
          <p:cNvSpPr/>
          <p:nvPr/>
        </p:nvSpPr>
        <p:spPr>
          <a:xfrm>
            <a:off x="5852128" y="2892596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err="1"/>
              <a:t>A</a:t>
            </a:r>
            <a:r>
              <a:rPr lang="cs-CZ" sz="2400" baseline="-25000" dirty="0" err="1"/>
              <a:t>n</a:t>
            </a:r>
            <a:endParaRPr lang="cs-CZ" i="1" baseline="-25000" dirty="0"/>
          </a:p>
        </p:txBody>
      </p:sp>
      <p:sp>
        <p:nvSpPr>
          <p:cNvPr id="12" name="Obdélník 11"/>
          <p:cNvSpPr/>
          <p:nvPr/>
        </p:nvSpPr>
        <p:spPr>
          <a:xfrm>
            <a:off x="4337406" y="2892595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…</a:t>
            </a:r>
            <a:endParaRPr lang="cs-CZ" i="1" baseline="-25000" dirty="0"/>
          </a:p>
        </p:txBody>
      </p:sp>
      <p:cxnSp>
        <p:nvCxnSpPr>
          <p:cNvPr id="14" name="Přímá spojnice 13"/>
          <p:cNvCxnSpPr>
            <a:endCxn id="15" idx="2"/>
          </p:cNvCxnSpPr>
          <p:nvPr/>
        </p:nvCxnSpPr>
        <p:spPr>
          <a:xfrm flipV="1">
            <a:off x="1477013" y="2378497"/>
            <a:ext cx="2286883" cy="51409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2555776" y="1916832"/>
            <a:ext cx="2416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Atributy (sloupce)</a:t>
            </a:r>
            <a:endParaRPr lang="cs-CZ" i="1" baseline="-25000" dirty="0"/>
          </a:p>
        </p:txBody>
      </p:sp>
      <p:cxnSp>
        <p:nvCxnSpPr>
          <p:cNvPr id="17" name="Přímá spojnice 16"/>
          <p:cNvCxnSpPr>
            <a:stCxn id="10" idx="0"/>
            <a:endCxn id="15" idx="2"/>
          </p:cNvCxnSpPr>
          <p:nvPr/>
        </p:nvCxnSpPr>
        <p:spPr>
          <a:xfrm flipV="1">
            <a:off x="2989181" y="2378497"/>
            <a:ext cx="774715" cy="514100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12" idx="0"/>
            <a:endCxn id="15" idx="2"/>
          </p:cNvCxnSpPr>
          <p:nvPr/>
        </p:nvCxnSpPr>
        <p:spPr>
          <a:xfrm flipH="1" flipV="1">
            <a:off x="3763896" y="2378497"/>
            <a:ext cx="772443" cy="51409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1" idx="0"/>
            <a:endCxn id="15" idx="2"/>
          </p:cNvCxnSpPr>
          <p:nvPr/>
        </p:nvCxnSpPr>
        <p:spPr>
          <a:xfrm flipH="1" flipV="1">
            <a:off x="3763896" y="2378497"/>
            <a:ext cx="2323232" cy="514099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844088" y="3123427"/>
            <a:ext cx="1600159" cy="0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7159087" y="2329468"/>
            <a:ext cx="12690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Množina</a:t>
            </a:r>
            <a:br>
              <a:rPr lang="cs-CZ" sz="2400" dirty="0"/>
            </a:br>
            <a:r>
              <a:rPr lang="cs-CZ" sz="2400" dirty="0"/>
              <a:t>atributů</a:t>
            </a:r>
            <a:endParaRPr lang="cs-CZ" i="1" baseline="-25000" dirty="0"/>
          </a:p>
        </p:txBody>
      </p:sp>
      <p:sp>
        <p:nvSpPr>
          <p:cNvPr id="32" name="Pravá složená závorka 31"/>
          <p:cNvSpPr/>
          <p:nvPr/>
        </p:nvSpPr>
        <p:spPr>
          <a:xfrm>
            <a:off x="6908584" y="3354260"/>
            <a:ext cx="240704" cy="2202631"/>
          </a:xfrm>
          <a:prstGeom prst="rightBrace">
            <a:avLst>
              <a:gd name="adj1" fmla="val 32376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159087" y="4040076"/>
            <a:ext cx="1285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Záznamy</a:t>
            </a:r>
            <a:br>
              <a:rPr lang="cs-CZ" sz="2400" dirty="0"/>
            </a:br>
            <a:r>
              <a:rPr lang="cs-CZ" sz="2400" dirty="0"/>
              <a:t>(řádky)</a:t>
            </a:r>
            <a:endParaRPr lang="cs-CZ" i="1" baseline="-25000" dirty="0"/>
          </a:p>
        </p:txBody>
      </p:sp>
      <p:sp>
        <p:nvSpPr>
          <p:cNvPr id="35" name="Obdélník 34"/>
          <p:cNvSpPr/>
          <p:nvPr/>
        </p:nvSpPr>
        <p:spPr>
          <a:xfrm>
            <a:off x="911505" y="3327375"/>
            <a:ext cx="1131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Položka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23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5" grpId="0"/>
      <p:bldP spid="30" grpId="0"/>
      <p:bldP spid="32" grpId="0" animBg="1"/>
      <p:bldP spid="33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Tabulka obsahuje jeden nebo více </a:t>
            </a:r>
            <a:r>
              <a:rPr lang="cs-CZ" dirty="0">
                <a:solidFill>
                  <a:srgbClr val="0070C0"/>
                </a:solidFill>
              </a:rPr>
              <a:t>atributů</a:t>
            </a:r>
          </a:p>
          <a:p>
            <a:pPr lvl="1"/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cs-CZ" dirty="0"/>
              <a:t>, kde </a:t>
            </a:r>
            <a:r>
              <a:rPr lang="cs-CZ" i="1" dirty="0"/>
              <a:t>n</a:t>
            </a:r>
            <a:r>
              <a:rPr lang="cs-CZ" dirty="0"/>
              <a:t> ≥ 1</a:t>
            </a:r>
          </a:p>
          <a:p>
            <a:pPr lvl="1"/>
            <a:r>
              <a:rPr lang="cs-CZ" dirty="0"/>
              <a:t>Atribut je neprázdná množina prvků, např.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 = </a:t>
            </a:r>
            <a:r>
              <a:rPr lang="en-US" dirty="0"/>
              <a:t>{</a:t>
            </a:r>
            <a:r>
              <a:rPr lang="cs-CZ" dirty="0"/>
              <a:t> 0, 1, 2 </a:t>
            </a:r>
            <a:r>
              <a:rPr lang="en-US" dirty="0"/>
              <a:t>}</a:t>
            </a:r>
            <a:endParaRPr lang="cs-CZ" dirty="0"/>
          </a:p>
          <a:p>
            <a:r>
              <a:rPr lang="cs-CZ" dirty="0"/>
              <a:t>Průsečík řádku a sloupce je </a:t>
            </a:r>
            <a:r>
              <a:rPr lang="cs-CZ" dirty="0">
                <a:solidFill>
                  <a:srgbClr val="0070C0"/>
                </a:solidFill>
              </a:rPr>
              <a:t>položka</a:t>
            </a:r>
          </a:p>
          <a:p>
            <a:pPr lvl="1"/>
            <a:r>
              <a:rPr lang="cs-CZ" dirty="0"/>
              <a:t>Nabývá hodnot z množiny prvků atributu</a:t>
            </a:r>
          </a:p>
          <a:p>
            <a:pPr lvl="1"/>
            <a:r>
              <a:rPr lang="cs-CZ" dirty="0"/>
              <a:t>Hodnoty ve sloupci nabývají vždy hodnot ze stejné množiny, např.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 = 0 nebo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 = 1 nebo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 = 2</a:t>
            </a:r>
          </a:p>
          <a:p>
            <a:r>
              <a:rPr lang="cs-CZ" dirty="0"/>
              <a:t>Řádek představuje </a:t>
            </a:r>
            <a:r>
              <a:rPr lang="cs-CZ" dirty="0">
                <a:solidFill>
                  <a:srgbClr val="0070C0"/>
                </a:solidFill>
              </a:rPr>
              <a:t>záznam</a:t>
            </a:r>
          </a:p>
          <a:p>
            <a:pPr lvl="1"/>
            <a:r>
              <a:rPr lang="cs-CZ" dirty="0"/>
              <a:t>Posloupnost prvků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endParaRPr lang="cs-CZ" i="1" baseline="-25000" dirty="0"/>
          </a:p>
          <a:p>
            <a:pPr lvl="1"/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 ∈</a:t>
            </a:r>
            <a:r>
              <a:rPr lang="cs-CZ" i="1" dirty="0"/>
              <a:t> 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 ∈</a:t>
            </a:r>
            <a:r>
              <a:rPr lang="cs-CZ" i="1" dirty="0"/>
              <a:t> A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a</a:t>
            </a:r>
            <a:r>
              <a:rPr lang="cs-CZ" baseline="-25000" dirty="0" err="1"/>
              <a:t>n</a:t>
            </a:r>
            <a:r>
              <a:rPr lang="cs-CZ" dirty="0"/>
              <a:t> ∈</a:t>
            </a:r>
            <a:r>
              <a:rPr lang="cs-CZ" i="1" dirty="0"/>
              <a:t> </a:t>
            </a:r>
            <a:r>
              <a:rPr lang="cs-CZ" i="1" dirty="0" err="1"/>
              <a:t>A</a:t>
            </a:r>
            <a:r>
              <a:rPr lang="cs-CZ" baseline="-25000" dirty="0" err="1"/>
              <a:t>n</a:t>
            </a:r>
            <a:endParaRPr lang="cs-CZ" baseline="-25000" dirty="0"/>
          </a:p>
          <a:p>
            <a:r>
              <a:rPr lang="cs-CZ" dirty="0">
                <a:solidFill>
                  <a:srgbClr val="0070C0"/>
                </a:solidFill>
              </a:rPr>
              <a:t>Tabulka</a:t>
            </a:r>
            <a:r>
              <a:rPr lang="cs-CZ" dirty="0"/>
              <a:t> je potom dána konkrétní množnou všech</a:t>
            </a:r>
            <a:br>
              <a:rPr lang="cs-CZ" dirty="0"/>
            </a:br>
            <a:r>
              <a:rPr lang="cs-CZ" dirty="0"/>
              <a:t>záznamů, které obsahuje</a:t>
            </a:r>
          </a:p>
        </p:txBody>
      </p:sp>
    </p:spTree>
    <p:extLst>
      <p:ext uri="{BB962C8B-B14F-4D97-AF65-F5344CB8AC3E}">
        <p14:creationId xmlns:p14="http://schemas.microsoft.com/office/powerpoint/2010/main" val="119237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tabulky</a:t>
            </a:r>
          </a:p>
          <a:p>
            <a:pPr lvl="1"/>
            <a:r>
              <a:rPr lang="cs-CZ" dirty="0"/>
              <a:t>5 atributů</a:t>
            </a:r>
          </a:p>
          <a:p>
            <a:pPr lvl="1"/>
            <a:r>
              <a:rPr lang="cs-CZ" dirty="0"/>
              <a:t>4 záznamy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717032"/>
            <a:ext cx="8229600" cy="2211240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181906" y="1596008"/>
          <a:ext cx="45339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4" imgW="4533840" imgH="1905120" progId="Paint.Picture">
                  <p:embed/>
                </p:oleObj>
              </mc:Choice>
              <mc:Fallback>
                <p:oleObj name="Rastrový obrázek" r:id="rId4" imgW="4533840" imgH="1905120" progId="Paint.Picture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81906" y="1596008"/>
                        <a:ext cx="45339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6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Pravidla tabulek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Jednoznačné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pojmenování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sloupců </a:t>
            </a:r>
            <a:r>
              <a:rPr lang="cs-CZ" dirty="0">
                <a:solidFill>
                  <a:srgbClr val="0070C0"/>
                </a:solidFill>
              </a:rPr>
              <a:t>názvem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Homogenita</a:t>
            </a:r>
            <a:r>
              <a:rPr lang="cs-CZ" dirty="0"/>
              <a:t> hodnot ve sloupcích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Jednoznačná </a:t>
            </a:r>
            <a:r>
              <a:rPr lang="cs-CZ" dirty="0">
                <a:solidFill>
                  <a:srgbClr val="0070C0"/>
                </a:solidFill>
              </a:rPr>
              <a:t>identifikace</a:t>
            </a:r>
            <a:r>
              <a:rPr lang="cs-CZ" dirty="0"/>
              <a:t> řádku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Nezáleží na pořadí řádků a sloupců v tabulce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Neexistují </a:t>
            </a:r>
            <a:r>
              <a:rPr lang="cs-CZ" dirty="0">
                <a:solidFill>
                  <a:srgbClr val="0070C0"/>
                </a:solidFill>
              </a:rPr>
              <a:t>stejné</a:t>
            </a:r>
            <a:r>
              <a:rPr lang="cs-CZ" dirty="0"/>
              <a:t> řádky a sloupce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Položku tabulky tvoří </a:t>
            </a:r>
            <a:r>
              <a:rPr lang="cs-CZ" dirty="0">
                <a:solidFill>
                  <a:srgbClr val="0070C0"/>
                </a:solidFill>
              </a:rPr>
              <a:t>jednoduchý údaj</a:t>
            </a:r>
          </a:p>
        </p:txBody>
      </p:sp>
    </p:spTree>
    <p:extLst>
      <p:ext uri="{BB962C8B-B14F-4D97-AF65-F5344CB8AC3E}">
        <p14:creationId xmlns:p14="http://schemas.microsoft.com/office/powerpoint/2010/main" val="220826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Pravidla tabulek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80928"/>
            <a:ext cx="8229600" cy="2211240"/>
          </a:xfrm>
          <a:prstGeom prst="rect">
            <a:avLst/>
          </a:prstGeom>
        </p:spPr>
      </p:pic>
      <p:cxnSp>
        <p:nvCxnSpPr>
          <p:cNvPr id="6" name="Přímá spojnice 5"/>
          <p:cNvCxnSpPr>
            <a:endCxn id="7" idx="2"/>
          </p:cNvCxnSpPr>
          <p:nvPr/>
        </p:nvCxnSpPr>
        <p:spPr>
          <a:xfrm flipV="1">
            <a:off x="1549021" y="2594521"/>
            <a:ext cx="2502006" cy="51409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2627784" y="2132856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Pojmenování sloupců</a:t>
            </a:r>
            <a:endParaRPr lang="cs-CZ" i="1" baseline="-25000" dirty="0"/>
          </a:p>
        </p:txBody>
      </p:sp>
      <p:cxnSp>
        <p:nvCxnSpPr>
          <p:cNvPr id="8" name="Přímá spojnice 7"/>
          <p:cNvCxnSpPr>
            <a:endCxn id="7" idx="2"/>
          </p:cNvCxnSpPr>
          <p:nvPr/>
        </p:nvCxnSpPr>
        <p:spPr>
          <a:xfrm flipV="1">
            <a:off x="3061190" y="2594521"/>
            <a:ext cx="989837" cy="514100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endCxn id="7" idx="2"/>
          </p:cNvCxnSpPr>
          <p:nvPr/>
        </p:nvCxnSpPr>
        <p:spPr>
          <a:xfrm flipH="1" flipV="1">
            <a:off x="4051027" y="2594521"/>
            <a:ext cx="557328" cy="51409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endCxn id="7" idx="2"/>
          </p:cNvCxnSpPr>
          <p:nvPr/>
        </p:nvCxnSpPr>
        <p:spPr>
          <a:xfrm flipH="1" flipV="1">
            <a:off x="4051027" y="2594521"/>
            <a:ext cx="2108116" cy="514100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7" idx="2"/>
          </p:cNvCxnSpPr>
          <p:nvPr/>
        </p:nvCxnSpPr>
        <p:spPr>
          <a:xfrm flipH="1" flipV="1">
            <a:off x="4051027" y="2594521"/>
            <a:ext cx="3689332" cy="51409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674576" y="5064176"/>
            <a:ext cx="0" cy="7410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258752" y="5064176"/>
            <a:ext cx="0" cy="7410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4386544" y="5805264"/>
            <a:ext cx="4298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Homogenita hodnot ve sloupcích</a:t>
            </a:r>
            <a:endParaRPr lang="cs-CZ" i="1" baseline="-25000" dirty="0"/>
          </a:p>
        </p:txBody>
      </p:sp>
      <p:cxnSp>
        <p:nvCxnSpPr>
          <p:cNvPr id="22" name="Přímá spojnice 21"/>
          <p:cNvCxnSpPr/>
          <p:nvPr/>
        </p:nvCxnSpPr>
        <p:spPr>
          <a:xfrm>
            <a:off x="7812360" y="5064176"/>
            <a:ext cx="0" cy="7410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331640" y="5064176"/>
            <a:ext cx="0" cy="525064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6695691" y="2013114"/>
            <a:ext cx="24643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Nezáleží na pořadí</a:t>
            </a:r>
            <a:br>
              <a:rPr lang="cs-CZ" sz="2400" dirty="0"/>
            </a:br>
            <a:r>
              <a:rPr lang="cs-CZ" sz="2400" dirty="0"/>
              <a:t>řádků a sloupců</a:t>
            </a:r>
            <a:endParaRPr lang="cs-CZ" i="1" baseline="-2500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8892480" y="2420888"/>
            <a:ext cx="0" cy="1656184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684772" y="4077072"/>
            <a:ext cx="207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684772" y="3717032"/>
            <a:ext cx="207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691358" y="5559626"/>
            <a:ext cx="28051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Jednoznačná</a:t>
            </a:r>
            <a:br>
              <a:rPr lang="cs-CZ" sz="2400" dirty="0"/>
            </a:br>
            <a:r>
              <a:rPr lang="cs-CZ" sz="2400" dirty="0"/>
              <a:t>identifikace záznamu</a:t>
            </a:r>
            <a:endParaRPr lang="cs-CZ" i="1" baseline="-25000" dirty="0"/>
          </a:p>
        </p:txBody>
      </p:sp>
      <p:cxnSp>
        <p:nvCxnSpPr>
          <p:cNvPr id="32" name="Přímá spojnice 31"/>
          <p:cNvCxnSpPr/>
          <p:nvPr/>
        </p:nvCxnSpPr>
        <p:spPr>
          <a:xfrm>
            <a:off x="251520" y="2564904"/>
            <a:ext cx="0" cy="151216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246651" y="4077072"/>
            <a:ext cx="207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51520" y="3717032"/>
            <a:ext cx="207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3238" y="1765719"/>
            <a:ext cx="2244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Neexistují stejné</a:t>
            </a:r>
            <a:br>
              <a:rPr lang="cs-CZ" sz="2400" dirty="0"/>
            </a:br>
            <a:r>
              <a:rPr lang="cs-CZ" sz="2400" dirty="0"/>
              <a:t>řádky a sloupce</a:t>
            </a:r>
            <a:endParaRPr lang="cs-CZ" i="1" baseline="-25000" dirty="0"/>
          </a:p>
        </p:txBody>
      </p:sp>
      <p:sp>
        <p:nvSpPr>
          <p:cNvPr id="36" name="Obdélník 35"/>
          <p:cNvSpPr/>
          <p:nvPr/>
        </p:nvSpPr>
        <p:spPr>
          <a:xfrm>
            <a:off x="3203848" y="1398012"/>
            <a:ext cx="3513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Jednoduchý údaj v položce</a:t>
            </a:r>
            <a:endParaRPr lang="cs-CZ" i="1" baseline="-25000" dirty="0"/>
          </a:p>
        </p:txBody>
      </p:sp>
      <p:cxnSp>
        <p:nvCxnSpPr>
          <p:cNvPr id="37" name="Přímá spojnice 36"/>
          <p:cNvCxnSpPr/>
          <p:nvPr/>
        </p:nvCxnSpPr>
        <p:spPr>
          <a:xfrm flipH="1" flipV="1">
            <a:off x="6300191" y="1831636"/>
            <a:ext cx="1" cy="1783771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8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4" grpId="0"/>
      <p:bldP spid="31" grpId="0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Datové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Hodnoty položek každého </a:t>
            </a:r>
            <a:r>
              <a:rPr lang="cs-CZ" dirty="0">
                <a:solidFill>
                  <a:srgbClr val="0070C0"/>
                </a:solidFill>
              </a:rPr>
              <a:t>atributu</a:t>
            </a:r>
            <a:r>
              <a:rPr lang="cs-CZ" dirty="0"/>
              <a:t> tabulky musí pocházet ze </a:t>
            </a:r>
            <a:r>
              <a:rPr lang="cs-CZ" dirty="0">
                <a:solidFill>
                  <a:srgbClr val="0070C0"/>
                </a:solidFill>
              </a:rPr>
              <a:t>stejné množiny </a:t>
            </a:r>
            <a:r>
              <a:rPr lang="cs-CZ" dirty="0"/>
              <a:t>prvků</a:t>
            </a:r>
          </a:p>
          <a:p>
            <a:r>
              <a:rPr lang="cs-CZ" dirty="0"/>
              <a:t>Množina prvků je dána </a:t>
            </a:r>
            <a:r>
              <a:rPr lang="cs-CZ" dirty="0">
                <a:solidFill>
                  <a:srgbClr val="0070C0"/>
                </a:solidFill>
              </a:rPr>
              <a:t>datovým typem</a:t>
            </a:r>
          </a:p>
          <a:p>
            <a:pPr lvl="1"/>
            <a:r>
              <a:rPr lang="cs-CZ" dirty="0"/>
              <a:t>Každý atribut je trvale spojen s jedním konkrétním datovým typem</a:t>
            </a:r>
          </a:p>
          <a:p>
            <a:pPr lvl="1"/>
            <a:r>
              <a:rPr lang="cs-CZ" dirty="0"/>
              <a:t>V průběhu životního cyklu databáze se datový typ nikdy nemění</a:t>
            </a:r>
          </a:p>
        </p:txBody>
      </p:sp>
    </p:spTree>
    <p:extLst>
      <p:ext uri="{BB962C8B-B14F-4D97-AF65-F5344CB8AC3E}">
        <p14:creationId xmlns:p14="http://schemas.microsoft.com/office/powerpoint/2010/main" val="9971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Datové typy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Nejčastější datové typy</a:t>
            </a:r>
          </a:p>
          <a:p>
            <a:pPr lvl="1"/>
            <a:r>
              <a:rPr lang="cs-CZ" dirty="0"/>
              <a:t>Binární hodnota (</a:t>
            </a:r>
            <a:r>
              <a:rPr lang="cs-CZ" dirty="0" err="1"/>
              <a:t>binary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Celá čísla (</a:t>
            </a:r>
            <a:r>
              <a:rPr lang="cs-CZ" dirty="0" err="1"/>
              <a:t>integer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Reálná čísla (</a:t>
            </a:r>
            <a:r>
              <a:rPr lang="cs-CZ" dirty="0" err="1"/>
              <a:t>float</a:t>
            </a:r>
            <a:r>
              <a:rPr lang="cs-CZ" dirty="0"/>
              <a:t>, double)</a:t>
            </a:r>
          </a:p>
          <a:p>
            <a:pPr lvl="1"/>
            <a:r>
              <a:rPr lang="cs-CZ" dirty="0"/>
              <a:t>Textové řetězce proměnné délky (</a:t>
            </a:r>
            <a:r>
              <a:rPr lang="cs-CZ" dirty="0" err="1"/>
              <a:t>varchar</a:t>
            </a:r>
            <a:r>
              <a:rPr lang="cs-CZ" dirty="0"/>
              <a:t>[</a:t>
            </a:r>
            <a:r>
              <a:rPr lang="cs-CZ" i="1" dirty="0"/>
              <a:t>n</a:t>
            </a:r>
            <a:r>
              <a:rPr lang="cs-CZ" dirty="0"/>
              <a:t>])</a:t>
            </a:r>
          </a:p>
          <a:p>
            <a:pPr lvl="1"/>
            <a:r>
              <a:rPr lang="sv-SE" dirty="0"/>
              <a:t>Textové řetězce nespecifikované délky (text, string)</a:t>
            </a:r>
            <a:endParaRPr lang="cs-CZ" dirty="0"/>
          </a:p>
          <a:p>
            <a:pPr lvl="1"/>
            <a:r>
              <a:rPr lang="cs-CZ" dirty="0"/>
              <a:t>Datum (</a:t>
            </a:r>
            <a:r>
              <a:rPr lang="cs-CZ" dirty="0" err="1"/>
              <a:t>date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Čas (</a:t>
            </a:r>
            <a:r>
              <a:rPr lang="cs-CZ" dirty="0" err="1"/>
              <a:t>time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BLOB (Binary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Výčet (</a:t>
            </a:r>
            <a:r>
              <a:rPr lang="cs-CZ" dirty="0" err="1"/>
              <a:t>enumerate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700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Datové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Datové typy a technologické prostředí</a:t>
            </a:r>
          </a:p>
          <a:p>
            <a:pPr lvl="1"/>
            <a:r>
              <a:rPr lang="cs-CZ" dirty="0"/>
              <a:t>Řešení konkrétního </a:t>
            </a:r>
            <a:r>
              <a:rPr lang="cs-CZ" dirty="0">
                <a:solidFill>
                  <a:srgbClr val="0070C0"/>
                </a:solidFill>
              </a:rPr>
              <a:t>způsobu</a:t>
            </a:r>
            <a:r>
              <a:rPr lang="cs-CZ" dirty="0"/>
              <a:t> uložení dat v databázi</a:t>
            </a:r>
          </a:p>
          <a:p>
            <a:pPr lvl="1"/>
            <a:r>
              <a:rPr lang="cs-CZ" dirty="0"/>
              <a:t>Např. u celočíselného typu je tento typ rozdělen na další podtypy podle </a:t>
            </a:r>
            <a:r>
              <a:rPr lang="cs-CZ" dirty="0">
                <a:solidFill>
                  <a:srgbClr val="0070C0"/>
                </a:solidFill>
              </a:rPr>
              <a:t>velikosti</a:t>
            </a:r>
            <a:r>
              <a:rPr lang="cs-CZ" dirty="0"/>
              <a:t>, kterou každá položka zabírá v paměti</a:t>
            </a:r>
          </a:p>
          <a:p>
            <a:pPr lvl="2"/>
            <a:r>
              <a:rPr lang="cs-CZ" dirty="0"/>
              <a:t>Tiny </a:t>
            </a:r>
            <a:r>
              <a:rPr lang="cs-CZ" dirty="0" err="1"/>
              <a:t>Integer</a:t>
            </a:r>
            <a:r>
              <a:rPr lang="cs-CZ" dirty="0"/>
              <a:t>: 1 bajt</a:t>
            </a:r>
          </a:p>
          <a:p>
            <a:pPr lvl="2"/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Integer</a:t>
            </a:r>
            <a:r>
              <a:rPr lang="cs-CZ" dirty="0"/>
              <a:t>: 2 bajty</a:t>
            </a:r>
          </a:p>
          <a:p>
            <a:pPr lvl="2"/>
            <a:r>
              <a:rPr lang="cs-CZ" dirty="0"/>
              <a:t>Medium </a:t>
            </a:r>
            <a:r>
              <a:rPr lang="cs-CZ" dirty="0" err="1"/>
              <a:t>Integer</a:t>
            </a:r>
            <a:r>
              <a:rPr lang="cs-CZ" dirty="0"/>
              <a:t>: 3 bajty</a:t>
            </a:r>
          </a:p>
          <a:p>
            <a:pPr lvl="2"/>
            <a:r>
              <a:rPr lang="cs-CZ" dirty="0" err="1"/>
              <a:t>Integer</a:t>
            </a:r>
            <a:r>
              <a:rPr lang="cs-CZ" dirty="0"/>
              <a:t>: 4 bajty</a:t>
            </a:r>
          </a:p>
          <a:p>
            <a:pPr lvl="2"/>
            <a:r>
              <a:rPr lang="cs-CZ" dirty="0"/>
              <a:t>Big </a:t>
            </a:r>
            <a:r>
              <a:rPr lang="cs-CZ" dirty="0" err="1"/>
              <a:t>Integer</a:t>
            </a:r>
            <a:r>
              <a:rPr lang="cs-CZ" dirty="0"/>
              <a:t>: 8 bajtů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5004048" y="4005064"/>
            <a:ext cx="240704" cy="1944020"/>
          </a:xfrm>
          <a:prstGeom prst="rightBrace">
            <a:avLst>
              <a:gd name="adj1" fmla="val 32376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44752" y="474624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err="1"/>
              <a:t>MySQL</a:t>
            </a:r>
            <a:endParaRPr lang="cs-CZ" i="1" baseline="-25000" dirty="0"/>
          </a:p>
        </p:txBody>
      </p:sp>
    </p:spTree>
    <p:extLst>
      <p:ext uri="{BB962C8B-B14F-4D97-AF65-F5344CB8AC3E}">
        <p14:creationId xmlns:p14="http://schemas.microsoft.com/office/powerpoint/2010/main" val="14792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Informační systémy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Databázové systémy</a:t>
            </a:r>
          </a:p>
        </p:txBody>
      </p:sp>
    </p:spTree>
    <p:extLst>
      <p:ext uri="{BB962C8B-B14F-4D97-AF65-F5344CB8AC3E}">
        <p14:creationId xmlns:p14="http://schemas.microsoft.com/office/powerpoint/2010/main" val="100156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Vztahy v databázích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Databáze je tvořena </a:t>
            </a:r>
            <a:r>
              <a:rPr lang="cs-CZ" dirty="0">
                <a:solidFill>
                  <a:srgbClr val="0070C0"/>
                </a:solidFill>
              </a:rPr>
              <a:t>množinou tabulek</a:t>
            </a:r>
            <a:r>
              <a:rPr lang="cs-CZ" dirty="0"/>
              <a:t>, mezi kterými mohou existovat </a:t>
            </a:r>
            <a:r>
              <a:rPr lang="cs-CZ" dirty="0">
                <a:solidFill>
                  <a:srgbClr val="0070C0"/>
                </a:solidFill>
              </a:rPr>
              <a:t>vzájemné vztahy</a:t>
            </a:r>
          </a:p>
          <a:p>
            <a:r>
              <a:rPr lang="cs-CZ" dirty="0"/>
              <a:t>Vztahy propojují jednotlivé tabulky a bývají popsány </a:t>
            </a:r>
            <a:r>
              <a:rPr lang="cs-CZ" dirty="0">
                <a:solidFill>
                  <a:srgbClr val="0070C0"/>
                </a:solidFill>
              </a:rPr>
              <a:t>slovesem</a:t>
            </a:r>
            <a:r>
              <a:rPr lang="cs-CZ" dirty="0"/>
              <a:t>, které vztah vysvětluje</a:t>
            </a:r>
          </a:p>
          <a:p>
            <a:r>
              <a:rPr lang="cs-CZ" dirty="0"/>
              <a:t>Každý vztah existuje pouze mezi </a:t>
            </a:r>
            <a:r>
              <a:rPr lang="cs-CZ" dirty="0">
                <a:solidFill>
                  <a:srgbClr val="0070C0"/>
                </a:solidFill>
              </a:rPr>
              <a:t>dvěma</a:t>
            </a:r>
            <a:r>
              <a:rPr lang="cs-CZ" dirty="0"/>
              <a:t> konkrétními tabulkami v rámci jedné databáze</a:t>
            </a:r>
          </a:p>
        </p:txBody>
      </p:sp>
    </p:spTree>
    <p:extLst>
      <p:ext uri="{BB962C8B-B14F-4D97-AF65-F5344CB8AC3E}">
        <p14:creationId xmlns:p14="http://schemas.microsoft.com/office/powerpoint/2010/main" val="39280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Typy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Vztah </a:t>
            </a:r>
            <a:r>
              <a:rPr lang="cs-CZ" dirty="0">
                <a:solidFill>
                  <a:srgbClr val="0070C0"/>
                </a:solidFill>
              </a:rPr>
              <a:t>1:1</a:t>
            </a:r>
          </a:p>
          <a:p>
            <a:pPr lvl="1"/>
            <a:r>
              <a:rPr lang="cs-CZ" dirty="0"/>
              <a:t> Jednomu záznamu v první tabulce je přiřazen pouze jeden záznam ve druhé tabulce</a:t>
            </a:r>
          </a:p>
          <a:p>
            <a:pPr lvl="1"/>
            <a:r>
              <a:rPr lang="cs-CZ" dirty="0"/>
              <a:t>Volnější varianty 1:0, 0:1, 0:0 (totalita / </a:t>
            </a:r>
            <a:r>
              <a:rPr lang="cs-CZ" dirty="0" err="1"/>
              <a:t>parcialita</a:t>
            </a:r>
            <a:r>
              <a:rPr lang="cs-CZ" dirty="0"/>
              <a:t>)</a:t>
            </a:r>
          </a:p>
          <a:p>
            <a:r>
              <a:rPr lang="cs-CZ" dirty="0"/>
              <a:t>Vztah </a:t>
            </a:r>
            <a:r>
              <a:rPr lang="cs-CZ" dirty="0">
                <a:solidFill>
                  <a:srgbClr val="0070C0"/>
                </a:solidFill>
              </a:rPr>
              <a:t>1:N</a:t>
            </a:r>
          </a:p>
          <a:p>
            <a:pPr lvl="1"/>
            <a:r>
              <a:rPr lang="cs-CZ" dirty="0"/>
              <a:t>Jednomu záznamu v první tabulce může být přiřazeno až </a:t>
            </a:r>
            <a:r>
              <a:rPr lang="cs-CZ" i="1" dirty="0"/>
              <a:t>N</a:t>
            </a:r>
            <a:r>
              <a:rPr lang="cs-CZ" dirty="0"/>
              <a:t> záznamů ve druhé tabulce</a:t>
            </a:r>
          </a:p>
          <a:p>
            <a:pPr lvl="1"/>
            <a:r>
              <a:rPr lang="cs-CZ" dirty="0"/>
              <a:t>Volnější varianta 0:N</a:t>
            </a:r>
          </a:p>
          <a:p>
            <a:r>
              <a:rPr lang="cs-CZ" dirty="0"/>
              <a:t>Vztah </a:t>
            </a:r>
            <a:r>
              <a:rPr lang="cs-CZ" dirty="0">
                <a:solidFill>
                  <a:srgbClr val="0070C0"/>
                </a:solidFill>
              </a:rPr>
              <a:t>M:N</a:t>
            </a:r>
          </a:p>
          <a:p>
            <a:pPr lvl="1"/>
            <a:r>
              <a:rPr lang="cs-CZ" i="1" dirty="0"/>
              <a:t>N</a:t>
            </a:r>
            <a:r>
              <a:rPr lang="cs-CZ" dirty="0"/>
              <a:t> záznamům v prvním tabulce může být přiřazeno až </a:t>
            </a:r>
            <a:r>
              <a:rPr lang="cs-CZ" i="1" dirty="0"/>
              <a:t>M</a:t>
            </a:r>
            <a:r>
              <a:rPr lang="cs-CZ" dirty="0"/>
              <a:t> záznamů ve druhé tabulce</a:t>
            </a:r>
          </a:p>
        </p:txBody>
      </p:sp>
    </p:spTree>
    <p:extLst>
      <p:ext uri="{BB962C8B-B14F-4D97-AF65-F5344CB8AC3E}">
        <p14:creationId xmlns:p14="http://schemas.microsoft.com/office/powerpoint/2010/main" val="26040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Databázové systémy</a:t>
            </a:r>
            <a:br>
              <a:rPr lang="cs-CZ" dirty="0"/>
            </a:br>
            <a:r>
              <a:rPr lang="cs-CZ" sz="3100" dirty="0"/>
              <a:t>Typy vztahů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1475656" y="1916832"/>
            <a:ext cx="6408712" cy="864096"/>
            <a:chOff x="1475656" y="1916832"/>
            <a:chExt cx="6408712" cy="864096"/>
          </a:xfrm>
        </p:grpSpPr>
        <p:sp>
          <p:nvSpPr>
            <p:cNvPr id="6" name="TextovéPole 5"/>
            <p:cNvSpPr txBox="1"/>
            <p:nvPr/>
          </p:nvSpPr>
          <p:spPr>
            <a:xfrm>
              <a:off x="1475656" y="1916832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VOJÁK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012160" y="1916832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ZBRAŇ</a:t>
              </a:r>
            </a:p>
          </p:txBody>
        </p:sp>
        <p:cxnSp>
          <p:nvCxnSpPr>
            <p:cNvPr id="8" name="Přímá spojnice 7"/>
            <p:cNvCxnSpPr>
              <a:stCxn id="7" idx="1"/>
              <a:endCxn id="6" idx="3"/>
            </p:cNvCxnSpPr>
            <p:nvPr/>
          </p:nvCxnSpPr>
          <p:spPr>
            <a:xfrm flipH="1">
              <a:off x="3347864" y="2348880"/>
              <a:ext cx="2664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bdélník 8"/>
            <p:cNvSpPr/>
            <p:nvPr/>
          </p:nvSpPr>
          <p:spPr>
            <a:xfrm>
              <a:off x="4423371" y="1928124"/>
              <a:ext cx="5132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má</a:t>
              </a:r>
              <a:endParaRPr lang="cs-CZ" sz="1600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334025" y="19487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1</a:t>
              </a:r>
              <a:endParaRPr lang="cs-CZ" sz="1600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11489" y="197942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1</a:t>
              </a:r>
              <a:endParaRPr lang="cs-CZ" sz="16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1451729" y="3356992"/>
            <a:ext cx="6408712" cy="864096"/>
            <a:chOff x="1451729" y="3356992"/>
            <a:chExt cx="6408712" cy="864096"/>
          </a:xfrm>
        </p:grpSpPr>
        <p:sp>
          <p:nvSpPr>
            <p:cNvPr id="13" name="TextovéPole 12"/>
            <p:cNvSpPr txBox="1"/>
            <p:nvPr/>
          </p:nvSpPr>
          <p:spPr>
            <a:xfrm>
              <a:off x="1451729" y="3356992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VOJÁK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988233" y="3356992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MATERIÁL</a:t>
              </a:r>
            </a:p>
          </p:txBody>
        </p:sp>
        <p:cxnSp>
          <p:nvCxnSpPr>
            <p:cNvPr id="15" name="Přímá spojnice 14"/>
            <p:cNvCxnSpPr>
              <a:stCxn id="14" idx="1"/>
              <a:endCxn id="13" idx="3"/>
            </p:cNvCxnSpPr>
            <p:nvPr/>
          </p:nvCxnSpPr>
          <p:spPr>
            <a:xfrm flipH="1">
              <a:off x="3323937" y="3789040"/>
              <a:ext cx="2664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bdélník 15"/>
            <p:cNvSpPr/>
            <p:nvPr/>
          </p:nvSpPr>
          <p:spPr>
            <a:xfrm>
              <a:off x="4056544" y="3395051"/>
              <a:ext cx="12502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zodpovídá</a:t>
              </a:r>
              <a:endParaRPr lang="cs-CZ" sz="1600" dirty="0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310098" y="338893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1</a:t>
              </a:r>
              <a:endParaRPr lang="cs-CZ" sz="1600" dirty="0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5652120" y="3419588"/>
              <a:ext cx="3497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N</a:t>
              </a:r>
              <a:endParaRPr lang="cs-CZ" sz="1600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461817" y="4766494"/>
            <a:ext cx="6408712" cy="864096"/>
            <a:chOff x="1461817" y="4766494"/>
            <a:chExt cx="6408712" cy="864096"/>
          </a:xfrm>
        </p:grpSpPr>
        <p:sp>
          <p:nvSpPr>
            <p:cNvPr id="20" name="TextovéPole 19"/>
            <p:cNvSpPr txBox="1"/>
            <p:nvPr/>
          </p:nvSpPr>
          <p:spPr>
            <a:xfrm>
              <a:off x="1461817" y="4766494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VOJÁK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998321" y="4766494"/>
              <a:ext cx="1872208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cs-CZ" sz="2400" dirty="0"/>
                <a:t>ŠKOLENÍ</a:t>
              </a:r>
            </a:p>
          </p:txBody>
        </p:sp>
        <p:cxnSp>
          <p:nvCxnSpPr>
            <p:cNvPr id="22" name="Přímá spojnice 21"/>
            <p:cNvCxnSpPr>
              <a:stCxn id="21" idx="1"/>
              <a:endCxn id="20" idx="3"/>
            </p:cNvCxnSpPr>
            <p:nvPr/>
          </p:nvCxnSpPr>
          <p:spPr>
            <a:xfrm flipH="1">
              <a:off x="3334025" y="5198542"/>
              <a:ext cx="2664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>
            <a:xfrm>
              <a:off x="3970809" y="4798432"/>
              <a:ext cx="13755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zúčastnil se</a:t>
              </a:r>
              <a:endParaRPr lang="cs-CZ" sz="1600" dirty="0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3320186" y="4798432"/>
              <a:ext cx="3497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N</a:t>
              </a:r>
              <a:endParaRPr lang="cs-CZ" sz="1600" dirty="0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5607882" y="4829090"/>
              <a:ext cx="404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000" dirty="0"/>
                <a:t>M</a:t>
              </a:r>
              <a:endParaRPr lang="cs-CZ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71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Díky za pozornost</a:t>
            </a:r>
            <a:r>
              <a:rPr lang="en-US" dirty="0"/>
              <a:t>!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7" y="2869356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39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28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Systém</a:t>
            </a:r>
          </a:p>
          <a:p>
            <a:pPr lvl="1"/>
            <a:r>
              <a:rPr lang="cs-CZ" dirty="0"/>
              <a:t>Celek (soustava) různých prvků (elementů) a vzájemných vztahů mezi nimi</a:t>
            </a:r>
          </a:p>
          <a:p>
            <a:pPr lvl="1"/>
            <a:r>
              <a:rPr lang="cs-CZ" dirty="0"/>
              <a:t>Mezi jednotlivými prvky probíhají toky informací, čímž na sebe vzájemně působí a ovlivňují se</a:t>
            </a:r>
          </a:p>
          <a:p>
            <a:pPr lvl="1"/>
            <a:r>
              <a:rPr lang="cs-CZ" dirty="0"/>
              <a:t>Míra neurčitosti systému</a:t>
            </a:r>
          </a:p>
        </p:txBody>
      </p:sp>
    </p:spTree>
    <p:extLst>
      <p:ext uri="{BB962C8B-B14F-4D97-AF65-F5344CB8AC3E}">
        <p14:creationId xmlns:p14="http://schemas.microsoft.com/office/powerpoint/2010/main" val="246918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2800" dirty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Informační technologie</a:t>
            </a:r>
          </a:p>
          <a:p>
            <a:pPr lvl="1"/>
            <a:r>
              <a:rPr lang="cs-CZ" dirty="0"/>
              <a:t>Dosažený technologický stav a možnosti v oblasti zpracování a využití informací</a:t>
            </a:r>
          </a:p>
          <a:p>
            <a:pPr lvl="1"/>
            <a:r>
              <a:rPr lang="cs-CZ" dirty="0"/>
              <a:t>Zahrnuje úroveň HW a SW vybavení i úroveň rozvoje teoretického poznání</a:t>
            </a:r>
          </a:p>
          <a:p>
            <a:r>
              <a:rPr lang="cs-CZ" dirty="0">
                <a:solidFill>
                  <a:srgbClr val="0070C0"/>
                </a:solidFill>
              </a:rPr>
              <a:t>Informační systém</a:t>
            </a:r>
          </a:p>
          <a:p>
            <a:pPr lvl="1"/>
            <a:r>
              <a:rPr lang="cs-CZ" dirty="0"/>
              <a:t>Soubor mnoha prvků tvořících ucelený celek pro sběr, zpracování a využití informací</a:t>
            </a:r>
          </a:p>
          <a:p>
            <a:pPr lvl="1"/>
            <a:r>
              <a:rPr lang="cs-CZ" dirty="0"/>
              <a:t>Součástí je HW i SW vybavení, osoby a procesy</a:t>
            </a:r>
          </a:p>
          <a:p>
            <a:pPr lvl="1"/>
            <a:r>
              <a:rPr lang="cs-CZ" dirty="0"/>
              <a:t>Využívá se k plánování, rozhodování a řízení procesů</a:t>
            </a:r>
            <a:br>
              <a:rPr lang="cs-CZ" dirty="0"/>
            </a:br>
            <a:r>
              <a:rPr lang="cs-CZ" dirty="0"/>
              <a:t>v organizaci s cílem zvýšit její celkovou efektivitu</a:t>
            </a:r>
          </a:p>
        </p:txBody>
      </p:sp>
    </p:spTree>
    <p:extLst>
      <p:ext uri="{BB962C8B-B14F-4D97-AF65-F5344CB8AC3E}">
        <p14:creationId xmlns:p14="http://schemas.microsoft.com/office/powerpoint/2010/main" val="182072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2800" dirty="0"/>
              <a:t>Rozdělení informačních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Kategorie pro rozdělení</a:t>
            </a:r>
          </a:p>
          <a:p>
            <a:pPr lvl="1"/>
            <a:r>
              <a:rPr lang="cs-CZ" dirty="0"/>
              <a:t>Účel, ke kterému slouží</a:t>
            </a:r>
          </a:p>
          <a:p>
            <a:pPr lvl="1"/>
            <a:r>
              <a:rPr lang="cs-CZ" dirty="0"/>
              <a:t>Počet uživatelů</a:t>
            </a:r>
          </a:p>
          <a:p>
            <a:pPr lvl="1"/>
            <a:r>
              <a:rPr lang="cs-CZ" dirty="0"/>
              <a:t>Úroveň nasazení v organizaci</a:t>
            </a:r>
          </a:p>
        </p:txBody>
      </p:sp>
    </p:spTree>
    <p:extLst>
      <p:ext uri="{BB962C8B-B14F-4D97-AF65-F5344CB8AC3E}">
        <p14:creationId xmlns:p14="http://schemas.microsoft.com/office/powerpoint/2010/main" val="14050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Rozdělení informačních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Rozdělení podle úrovně nasazení v organizaci</a:t>
            </a:r>
          </a:p>
          <a:p>
            <a:pPr lvl="1"/>
            <a:r>
              <a:rPr lang="cs-CZ" dirty="0"/>
              <a:t>Transakční systémy</a:t>
            </a:r>
          </a:p>
          <a:p>
            <a:pPr lvl="1"/>
            <a:r>
              <a:rPr lang="cs-CZ" dirty="0"/>
              <a:t>Systémy pro taktické řízení</a:t>
            </a:r>
          </a:p>
          <a:p>
            <a:pPr lvl="1"/>
            <a:r>
              <a:rPr lang="cs-CZ" dirty="0"/>
              <a:t>Systémy pro podporu rozhodování</a:t>
            </a:r>
          </a:p>
          <a:p>
            <a:pPr lvl="1"/>
            <a:r>
              <a:rPr lang="cs-CZ" dirty="0"/>
              <a:t>Systémy pro vrcholové řízení</a:t>
            </a:r>
          </a:p>
        </p:txBody>
      </p:sp>
    </p:spTree>
    <p:extLst>
      <p:ext uri="{BB962C8B-B14F-4D97-AF65-F5344CB8AC3E}">
        <p14:creationId xmlns:p14="http://schemas.microsoft.com/office/powerpoint/2010/main" val="145678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Rozdělení informačních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Informační pyramida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42" y="2276872"/>
            <a:ext cx="6919516" cy="373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Informační systémy</a:t>
            </a:r>
            <a:br>
              <a:rPr lang="cs-CZ" dirty="0"/>
            </a:br>
            <a:r>
              <a:rPr lang="cs-CZ" sz="3100" dirty="0"/>
              <a:t>Architektura informačních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Dávkové zpracování</a:t>
            </a:r>
          </a:p>
          <a:p>
            <a:r>
              <a:rPr lang="cs-CZ" dirty="0"/>
              <a:t>Architektura host/</a:t>
            </a:r>
            <a:r>
              <a:rPr lang="cs-CZ" dirty="0" err="1"/>
              <a:t>terminal</a:t>
            </a:r>
            <a:endParaRPr lang="cs-CZ" dirty="0"/>
          </a:p>
          <a:p>
            <a:r>
              <a:rPr lang="cs-CZ" dirty="0"/>
              <a:t>Architektura klient/</a:t>
            </a:r>
            <a:r>
              <a:rPr lang="cs-CZ" dirty="0" err="1"/>
              <a:t>file</a:t>
            </a:r>
            <a:r>
              <a:rPr lang="cs-CZ" dirty="0"/>
              <a:t> server</a:t>
            </a:r>
          </a:p>
          <a:p>
            <a:r>
              <a:rPr lang="cs-CZ" dirty="0"/>
              <a:t>Architektura </a:t>
            </a:r>
            <a:r>
              <a:rPr lang="cs-CZ" dirty="0">
                <a:solidFill>
                  <a:srgbClr val="0070C0"/>
                </a:solidFill>
              </a:rPr>
              <a:t>klient/server</a:t>
            </a:r>
          </a:p>
          <a:p>
            <a:r>
              <a:rPr lang="cs-CZ" dirty="0"/>
              <a:t>Architektura orientovaná na služby</a:t>
            </a:r>
          </a:p>
          <a:p>
            <a:r>
              <a:rPr lang="cs-CZ" dirty="0"/>
              <a:t>Architektura peer to peer</a:t>
            </a:r>
          </a:p>
          <a:p>
            <a:r>
              <a:rPr lang="cs-CZ" dirty="0" err="1"/>
              <a:t>Torrent</a:t>
            </a:r>
            <a:r>
              <a:rPr lang="cs-CZ" dirty="0"/>
              <a:t> architektura</a:t>
            </a:r>
          </a:p>
        </p:txBody>
      </p:sp>
    </p:spTree>
    <p:extLst>
      <p:ext uri="{BB962C8B-B14F-4D97-AF65-F5344CB8AC3E}">
        <p14:creationId xmlns:p14="http://schemas.microsoft.com/office/powerpoint/2010/main" val="26201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1205</Words>
  <Application>Microsoft Office PowerPoint</Application>
  <PresentationFormat>Předvádění na obrazovce (4:3)</PresentationFormat>
  <Paragraphs>242</Paragraphs>
  <Slides>33</Slides>
  <Notes>33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Wingdings</vt:lpstr>
      <vt:lpstr>Motiv systému Office</vt:lpstr>
      <vt:lpstr>Rastrový obrázek</vt:lpstr>
      <vt:lpstr>Informační analýza Informační a databázové systémy</vt:lpstr>
      <vt:lpstr>Téma a cíle přednášky</vt:lpstr>
      <vt:lpstr>Osnova přednášky</vt:lpstr>
      <vt:lpstr>1. Informační systémy Základní pojmy</vt:lpstr>
      <vt:lpstr>1. Informační systémy Základní pojmy</vt:lpstr>
      <vt:lpstr>1. Informační systémy Rozdělení informačních systémů</vt:lpstr>
      <vt:lpstr>1. Informační systémy Rozdělení informačních systémů</vt:lpstr>
      <vt:lpstr>1. Informační systémy Rozdělení informačních systémů</vt:lpstr>
      <vt:lpstr>1. Informační systémy Architektura informačních systémů</vt:lpstr>
      <vt:lpstr>1. Informační systémy Architektura klient/server</vt:lpstr>
      <vt:lpstr>1. Informační systémy Životní cyklus</vt:lpstr>
      <vt:lpstr>1. Informační systémy Příklad sekvenčního životního cyklu</vt:lpstr>
      <vt:lpstr>1. Informační systémy Příklad spirálového životního cyklu</vt:lpstr>
      <vt:lpstr>1. Informační systémy Modelování informačního systému</vt:lpstr>
      <vt:lpstr>1. Informační systémy Úrovně modelování</vt:lpstr>
      <vt:lpstr>1. Informační systémy Úrovně modelování</vt:lpstr>
      <vt:lpstr>2. Databázové systémy Základní pojmy</vt:lpstr>
      <vt:lpstr>2. Databázové systémy Využití</vt:lpstr>
      <vt:lpstr>2. Databázové systémy Složení databázového systému</vt:lpstr>
      <vt:lpstr>2. Databázové systémy Složení databázového systému</vt:lpstr>
      <vt:lpstr>2. Databázové systémy Schéma databáze</vt:lpstr>
      <vt:lpstr>2. Databázové systémy Tabulka</vt:lpstr>
      <vt:lpstr>2. Databázové systémy Tabulka</vt:lpstr>
      <vt:lpstr>2. Databázové systémy Tabulka</vt:lpstr>
      <vt:lpstr>2. Databázové systémy Pravidla tabulek</vt:lpstr>
      <vt:lpstr>2. Databázové systémy Pravidla tabulek</vt:lpstr>
      <vt:lpstr>2. Databázové systémy Datové typy</vt:lpstr>
      <vt:lpstr>2. Databázové systémy Datové typy</vt:lpstr>
      <vt:lpstr>2. Databázové systémy Datové typy</vt:lpstr>
      <vt:lpstr>2. Databázové systémy Vztahy v databázích</vt:lpstr>
      <vt:lpstr>2. Databázové systémy Typy vztahů</vt:lpstr>
      <vt:lpstr>2. Databázové systémy Typy vztahů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2023-03-27T07:36:06Z</dcterms:created>
  <dcterms:modified xsi:type="dcterms:W3CDTF">2023-03-27T07:36:15Z</dcterms:modified>
</cp:coreProperties>
</file>