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6" r:id="rId6"/>
    <p:sldId id="257" r:id="rId7"/>
    <p:sldId id="258" r:id="rId8"/>
    <p:sldId id="259" r:id="rId9"/>
    <p:sldId id="260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206"/>
    <a:srgbClr val="6188CD"/>
    <a:srgbClr val="276082"/>
    <a:srgbClr val="EA0937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3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en-US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44859198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18" name="TextovéPole 17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</a:p>
        </p:txBody>
      </p:sp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65700949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20" name="TextovéPole 19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</a:p>
        </p:txBody>
      </p:sp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69163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063319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1" name="Obrázek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364814"/>
            <a:ext cx="1060535" cy="43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Teorie vojenského umění, vojenská strategie</a:t>
            </a: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14536"/>
            <a:ext cx="5058032" cy="448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200" b="1" dirty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500" b="1" dirty="0"/>
              <a:t>Katedra </a:t>
            </a:r>
            <a:r>
              <a:rPr lang="cs-CZ" sz="1500" b="1" smtClean="0"/>
              <a:t>teorie vojenství, </a:t>
            </a:r>
            <a:r>
              <a:rPr lang="cs-CZ" sz="1500" b="1" dirty="0"/>
              <a:t>Fakulta vojenského </a:t>
            </a:r>
            <a:r>
              <a:rPr lang="cs-CZ" sz="1500" b="1" dirty="0" err="1"/>
              <a:t>leadershipu</a:t>
            </a:r>
            <a:endParaRPr lang="cs-CZ" sz="1500" b="1" dirty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500" b="1" dirty="0"/>
          </a:p>
        </p:txBody>
      </p:sp>
      <p:sp>
        <p:nvSpPr>
          <p:cNvPr id="5" name="Subtitle 2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400" b="1" dirty="0" smtClean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400" b="1" dirty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400" b="1" dirty="0" smtClean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400" b="1" dirty="0" smtClean="0"/>
              <a:t>major </a:t>
            </a:r>
            <a:r>
              <a:rPr lang="cs-CZ" sz="1400" b="1" dirty="0"/>
              <a:t>JUDr. </a:t>
            </a:r>
            <a:r>
              <a:rPr lang="cs-CZ" sz="1400" b="1" dirty="0" err="1"/>
              <a:t>et</a:t>
            </a:r>
            <a:r>
              <a:rPr lang="cs-CZ" sz="1400" b="1" dirty="0"/>
              <a:t> PhDr. Stanislav </a:t>
            </a:r>
            <a:r>
              <a:rPr lang="cs-CZ" sz="1400" b="1" dirty="0" err="1"/>
              <a:t>Polnar</a:t>
            </a:r>
            <a:r>
              <a:rPr lang="cs-CZ" sz="1400" b="1" dirty="0"/>
              <a:t>, </a:t>
            </a:r>
            <a:r>
              <a:rPr lang="cs-CZ" sz="1400" b="1" dirty="0" err="1"/>
              <a:t>Ph.D</a:t>
            </a:r>
            <a:r>
              <a:rPr lang="cs-CZ" sz="1400" b="1" dirty="0"/>
              <a:t>. </a:t>
            </a:r>
            <a:r>
              <a:rPr lang="cs-CZ" sz="1400" b="1" dirty="0" err="1"/>
              <a:t>et</a:t>
            </a:r>
            <a:r>
              <a:rPr lang="cs-CZ" sz="1400" b="1" dirty="0"/>
              <a:t> </a:t>
            </a:r>
            <a:r>
              <a:rPr lang="cs-CZ" sz="1400" b="1" dirty="0" err="1"/>
              <a:t>Ph.D</a:t>
            </a:r>
            <a:r>
              <a:rPr lang="cs-CZ" sz="14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31473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Cíl: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Vymezení základního rámce teorie vojenského umění jako jádra vojenské vědy</a:t>
            </a:r>
          </a:p>
          <a:p>
            <a:endParaRPr lang="cs-CZ" sz="2000" dirty="0"/>
          </a:p>
          <a:p>
            <a:r>
              <a:rPr lang="cs-CZ" sz="2000" dirty="0" smtClean="0"/>
              <a:t>Provedení rámcové charakteristiky jednotlivých složek vojenského umění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79440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Struktura přednášky: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Úvod</a:t>
            </a:r>
          </a:p>
          <a:p>
            <a:endParaRPr lang="cs-CZ" sz="2000" dirty="0" smtClean="0"/>
          </a:p>
          <a:p>
            <a:r>
              <a:rPr lang="cs-CZ" sz="2000" dirty="0" smtClean="0"/>
              <a:t>Charakteristika vojenského umění jako jádra vojenské vědy</a:t>
            </a:r>
          </a:p>
          <a:p>
            <a:endParaRPr lang="cs-CZ" sz="2000" dirty="0" smtClean="0"/>
          </a:p>
          <a:p>
            <a:r>
              <a:rPr lang="cs-CZ" sz="2000" dirty="0" smtClean="0"/>
              <a:t>Vymezení jednotlivých složek vojenského umění, vzájemné vztahy</a:t>
            </a:r>
          </a:p>
          <a:p>
            <a:endParaRPr lang="cs-CZ" sz="2000" dirty="0" smtClean="0"/>
          </a:p>
          <a:p>
            <a:r>
              <a:rPr lang="cs-CZ" sz="2000" dirty="0" smtClean="0"/>
              <a:t>Závěr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62914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Teorie vojenského umění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Je součástí širšího rámce:</a:t>
            </a:r>
          </a:p>
          <a:p>
            <a:endParaRPr lang="cs-CZ" sz="2000" dirty="0"/>
          </a:p>
          <a:p>
            <a:r>
              <a:rPr lang="cs-CZ" sz="2000" dirty="0" smtClean="0"/>
              <a:t>…vojenství</a:t>
            </a:r>
          </a:p>
          <a:p>
            <a:endParaRPr lang="cs-CZ" sz="2000" dirty="0"/>
          </a:p>
          <a:p>
            <a:r>
              <a:rPr lang="cs-CZ" sz="2000" dirty="0" smtClean="0"/>
              <a:t>……vojenské vědy</a:t>
            </a:r>
          </a:p>
          <a:p>
            <a:endParaRPr lang="cs-CZ" sz="2000" dirty="0"/>
          </a:p>
          <a:p>
            <a:r>
              <a:rPr lang="cs-CZ" sz="2000" dirty="0" smtClean="0"/>
              <a:t>Jako jejich společné definiční </a:t>
            </a:r>
            <a:r>
              <a:rPr lang="cs-CZ" sz="2000" dirty="0" smtClean="0"/>
              <a:t>jádro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54063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Zdroje: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Kolektiv autorů. </a:t>
            </a:r>
            <a:r>
              <a:rPr lang="cs-CZ" sz="2000" b="1" dirty="0" smtClean="0"/>
              <a:t>Úvod do studia vojenského umění</a:t>
            </a:r>
            <a:r>
              <a:rPr lang="cs-CZ" sz="2000" dirty="0" smtClean="0"/>
              <a:t>. UO FVL, Brno 2015. </a:t>
            </a:r>
          </a:p>
          <a:p>
            <a:endParaRPr lang="cs-CZ" sz="2000" dirty="0"/>
          </a:p>
          <a:p>
            <a:r>
              <a:rPr lang="cs-CZ" sz="2000" dirty="0" smtClean="0"/>
              <a:t>Karel Novotný. </a:t>
            </a:r>
            <a:r>
              <a:rPr lang="cs-CZ" sz="2000" b="1" dirty="0" smtClean="0"/>
              <a:t>Základy vojenské vědy 1. a 2. část</a:t>
            </a:r>
            <a:r>
              <a:rPr lang="cs-CZ" sz="2000" dirty="0" smtClean="0"/>
              <a:t>. VVŠ PV, Vyškov 2000.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99371259"/>
      </p:ext>
    </p:extLst>
  </p:cSld>
  <p:clrMapOvr>
    <a:masterClrMapping/>
  </p:clrMapOvr>
</p:sld>
</file>

<file path=ppt/theme/theme1.xml><?xml version="1.0" encoding="utf-8"?>
<a:theme xmlns:a="http://schemas.openxmlformats.org/drawingml/2006/main" name="FVL-CJ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-CJ.potx" id="{20AA89F3-A9E2-45B9-AD6D-801FEB10CACD}" vid="{36A5FA52-326F-444D-9FE7-53483EFB25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ruh_x0020_formul_x00e1__x0159_e xmlns="e934d7ba-d00a-4f08-ad66-67ce6f4199d0">formulář, tiskopis</Druh_x0020_formul_x00e1__x0159_e>
    <Jazyk_x0020_formul_x00e1__x0159_e xmlns="e934d7ba-d00a-4f08-ad66-67ce6f4199d0">CZ</Jazyk_x0020_formul_x00e1__x0159_e>
    <Oblast_x0020_formul_x00e1__x0159_e xmlns="e934d7ba-d00a-4f08-ad66-67ce6f4199d0">organizační</Oblast_x0020_formul_x00e1__x0159_e>
    <_dlc_DocId xmlns="f242274d-c577-47b4-9953-4e44103112f8">TH64JJ3HEHY5-1029827492-549</_dlc_DocId>
    <_dlc_DocIdUrl xmlns="f242274d-c577-47b4-9953-4e44103112f8">
      <Url>https://intranet.unob.cz/dokum/_layouts/15/DocIdRedir.aspx?ID=TH64JJ3HEHY5-1029827492-549</Url>
      <Description>TH64JJ3HEHY5-1029827492-549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8C81A9692E2304F805F9C0C709FE0CA" ma:contentTypeVersion="7" ma:contentTypeDescription="Vytvoří nový dokument" ma:contentTypeScope="" ma:versionID="aae8caf2d686d761e0f07e57c7f02979">
  <xsd:schema xmlns:xsd="http://www.w3.org/2001/XMLSchema" xmlns:xs="http://www.w3.org/2001/XMLSchema" xmlns:p="http://schemas.microsoft.com/office/2006/metadata/properties" xmlns:ns2="f242274d-c577-47b4-9953-4e44103112f8" xmlns:ns3="e934d7ba-d00a-4f08-ad66-67ce6f4199d0" targetNamespace="http://schemas.microsoft.com/office/2006/metadata/properties" ma:root="true" ma:fieldsID="932d2f79fd0e5d1a6384e323239cad28" ns2:_="" ns3:_="">
    <xsd:import namespace="f242274d-c577-47b4-9953-4e44103112f8"/>
    <xsd:import namespace="e934d7ba-d00a-4f08-ad66-67ce6f4199d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ruh_x0020_formul_x00e1__x0159_e"/>
                <xsd:element ref="ns3:Jazyk_x0020_formul_x00e1__x0159_e"/>
                <xsd:element ref="ns3:Oblast_x0020_formul_x00e1__x0159_e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42274d-c577-47b4-9953-4e44103112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4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4d7ba-d00a-4f08-ad66-67ce6f4199d0" elementFormDefault="qualified">
    <xsd:import namespace="http://schemas.microsoft.com/office/2006/documentManagement/types"/>
    <xsd:import namespace="http://schemas.microsoft.com/office/infopath/2007/PartnerControls"/>
    <xsd:element name="Druh_x0020_formul_x00e1__x0159_e" ma:index="11" ma:displayName="Druh formuláře" ma:format="Dropdown" ma:internalName="Druh_x0020_formul_x00e1__x0159_e">
      <xsd:simpleType>
        <xsd:restriction base="dms:Choice">
          <xsd:enumeration value="formulář, tiskopis"/>
          <xsd:enumeration value="pokyny k vyplnění"/>
          <xsd:enumeration value="vzor dokumentu, zápisu"/>
          <xsd:enumeration value="vzor vyplnění formuláře"/>
        </xsd:restriction>
      </xsd:simpleType>
    </xsd:element>
    <xsd:element name="Jazyk_x0020_formul_x00e1__x0159_e" ma:index="12" ma:displayName="Jazyk formuláře" ma:format="Dropdown" ma:internalName="Jazyk_x0020_formul_x00e1__x0159_e">
      <xsd:simpleType>
        <xsd:restriction base="dms:Choice">
          <xsd:enumeration value="CZ"/>
          <xsd:enumeration value="EN"/>
        </xsd:restriction>
      </xsd:simpleType>
    </xsd:element>
    <xsd:element name="Oblast_x0020_formul_x00e1__x0159_e" ma:index="13" ma:displayName="Oblast formuláře" ma:format="Dropdown" ma:internalName="Oblast_x0020_formul_x00e1__x0159_e">
      <xsd:simpleType>
        <xsd:restriction base="dms:Choice">
          <xsd:enumeration value="bezpečnost informací"/>
          <xsd:enumeration value="BOZP a PO"/>
          <xsd:enumeration value="finanční zabezpečení"/>
          <xsd:enumeration value="jiné"/>
          <xsd:enumeration value="Knihovna UO"/>
          <xsd:enumeration value="kultura, spolky apod."/>
          <xsd:enumeration value="logistika"/>
          <xsd:enumeration value="odbory"/>
          <xsd:enumeration value="organizační"/>
          <xsd:enumeration value="organizační, správní"/>
          <xsd:enumeration value="personalistika"/>
          <xsd:enumeration value="podpora práce uživatelů s IS"/>
          <xsd:enumeration value="studium a výuka"/>
          <xsd:enumeration value="tělovýchova, sport"/>
          <xsd:enumeration value="výzkum a vývoj"/>
          <xsd:enumeration value="zahraniční styk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292C6C-C82C-4382-A16F-07256B6566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2C1907-7DA0-439A-AA85-4AF741157715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4643AA17-3549-406E-B158-F01765B5ABBC}">
  <ds:schemaRefs>
    <ds:schemaRef ds:uri="e934d7ba-d00a-4f08-ad66-67ce6f4199d0"/>
    <ds:schemaRef ds:uri="http://schemas.microsoft.com/office/2006/metadata/properties"/>
    <ds:schemaRef ds:uri="http://purl.org/dc/elements/1.1/"/>
    <ds:schemaRef ds:uri="http://schemas.microsoft.com/office/infopath/2007/PartnerControls"/>
    <ds:schemaRef ds:uri="f242274d-c577-47b4-9953-4e44103112f8"/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B8BD02DC-7AE1-4A8F-9FEE-B71443179D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42274d-c577-47b4-9953-4e44103112f8"/>
    <ds:schemaRef ds:uri="e934d7ba-d00a-4f08-ad66-67ce6f419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FVL-CJ</Template>
  <TotalTime>7791</TotalTime>
  <Words>121</Words>
  <Application>Microsoft Office PowerPoint</Application>
  <PresentationFormat>Předvádění na obrazovce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FVL-CJ</vt:lpstr>
      <vt:lpstr>Teorie vojenského umění, vojenská strategie </vt:lpstr>
      <vt:lpstr>Cíl:</vt:lpstr>
      <vt:lpstr>Struktura přednášky:</vt:lpstr>
      <vt:lpstr>Teorie vojenského umění</vt:lpstr>
      <vt:lpstr>Zdroje: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Military Thinking in the Czech Republic Armed Forces</dc:title>
  <dc:creator>f24</dc:creator>
  <cp:lastModifiedBy>Polnar Stanislav</cp:lastModifiedBy>
  <cp:revision>108</cp:revision>
  <cp:lastPrinted>2019-06-24T09:07:32Z</cp:lastPrinted>
  <dcterms:created xsi:type="dcterms:W3CDTF">2019-03-25T18:27:44Z</dcterms:created>
  <dcterms:modified xsi:type="dcterms:W3CDTF">2020-07-07T11:52:05Z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2d24cf9b-45d5-4abe-90c6-13b95167f52a</vt:lpwstr>
  </property>
  <property fmtid="{D5CDD505-2E9C-101B-9397-08002B2CF9AE}" pid="3" name="ContentTypeId">
    <vt:lpwstr>0x01010088C81A9692E2304F805F9C0C709FE0CA</vt:lpwstr>
  </property>
</Properties>
</file>