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" y="-7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E1ED-AB1C-41B4-81C6-087B514EDB05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2F98-8821-4A88-BBAD-34FF8B7B4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E1ED-AB1C-41B4-81C6-087B514EDB05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2F98-8821-4A88-BBAD-34FF8B7B4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E1ED-AB1C-41B4-81C6-087B514EDB05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2F98-8821-4A88-BBAD-34FF8B7B4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E1ED-AB1C-41B4-81C6-087B514EDB05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2F98-8821-4A88-BBAD-34FF8B7B4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E1ED-AB1C-41B4-81C6-087B514EDB05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2F98-8821-4A88-BBAD-34FF8B7B4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E1ED-AB1C-41B4-81C6-087B514EDB05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2F98-8821-4A88-BBAD-34FF8B7B4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E1ED-AB1C-41B4-81C6-087B514EDB05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2F98-8821-4A88-BBAD-34FF8B7B4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E1ED-AB1C-41B4-81C6-087B514EDB05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2F98-8821-4A88-BBAD-34FF8B7B4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E1ED-AB1C-41B4-81C6-087B514EDB05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2F98-8821-4A88-BBAD-34FF8B7B4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1E1ED-AB1C-41B4-81C6-087B514EDB05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52F98-8821-4A88-BBAD-34FF8B7B4F19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sociálního zabezpečení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71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a předmět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SzPct val="80000"/>
              <a:defRPr/>
            </a:pPr>
            <a:r>
              <a:rPr lang="cs-CZ" sz="2400" dirty="0" smtClean="0"/>
              <a:t>Právo sociálního zabezpečení je: </a:t>
            </a:r>
          </a:p>
          <a:p>
            <a:pPr lvl="1" fontAlgn="auto">
              <a:spcAft>
                <a:spcPts val="1200"/>
              </a:spcAft>
              <a:buSzPct val="80000"/>
              <a:defRPr/>
            </a:pPr>
            <a:r>
              <a:rPr lang="cs-CZ" dirty="0"/>
              <a:t>v objektivním smyslu </a:t>
            </a:r>
            <a:r>
              <a:rPr lang="cs-CZ" b="1" dirty="0"/>
              <a:t>soubor právních norem</a:t>
            </a:r>
            <a:r>
              <a:rPr lang="cs-CZ" dirty="0"/>
              <a:t> upravujících společenské vztahy, které vznikají při 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cs-CZ" sz="2400" dirty="0"/>
              <a:t>poskytování hmotného zabezpečení, či 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cs-CZ" sz="2400" dirty="0"/>
              <a:t>jiné pomoci ze společenských prostředků nebo 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cs-CZ" sz="2400" dirty="0"/>
              <a:t>na jejich účet občanům, kteří takovou pomoc potřebují vzhledem k jejich </a:t>
            </a:r>
            <a:r>
              <a:rPr lang="cs-CZ" sz="2400" b="1" dirty="0"/>
              <a:t>sociální situaci.</a:t>
            </a:r>
            <a:r>
              <a:rPr lang="cs-CZ" sz="2400" dirty="0"/>
              <a:t> </a:t>
            </a:r>
          </a:p>
          <a:p>
            <a:pPr>
              <a:spcAft>
                <a:spcPts val="1200"/>
              </a:spcAft>
              <a:buSzPct val="80000"/>
              <a:defRPr/>
            </a:pPr>
            <a:endParaRPr lang="cs-CZ" sz="2400" dirty="0" smtClean="0"/>
          </a:p>
          <a:p>
            <a:pPr>
              <a:spcAft>
                <a:spcPts val="1200"/>
              </a:spcAft>
              <a:buSzPct val="80000"/>
              <a:defRPr/>
            </a:pPr>
            <a:r>
              <a:rPr lang="cs-CZ" sz="2400" dirty="0" smtClean="0"/>
              <a:t>Prostředkem </a:t>
            </a:r>
            <a:r>
              <a:rPr lang="cs-CZ" sz="2400" dirty="0"/>
              <a:t>k uskutečňování cílů a úkolů sociální politiky </a:t>
            </a:r>
            <a:r>
              <a:rPr lang="cs-CZ" sz="2400" dirty="0" smtClean="0"/>
              <a:t>státu,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67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Zákon č. 155/1995 Sb., o důchodovém pojištění,</a:t>
            </a:r>
          </a:p>
          <a:p>
            <a:r>
              <a:rPr lang="cs-CZ" sz="2400" dirty="0"/>
              <a:t>Zákon č. 187/2006 Sb., o nemocenském pojištění. </a:t>
            </a:r>
            <a:endParaRPr lang="cs-CZ" sz="2400" dirty="0" smtClean="0"/>
          </a:p>
          <a:p>
            <a:pPr marL="228600" lvl="1">
              <a:spcBef>
                <a:spcPts val="1000"/>
              </a:spcBef>
            </a:pPr>
            <a:r>
              <a:rPr lang="cs-CZ" dirty="0"/>
              <a:t>Zákon č. 117/1995 Sb., o státní sociální </a:t>
            </a:r>
            <a:r>
              <a:rPr lang="cs-CZ" dirty="0" smtClean="0"/>
              <a:t>podpoře,</a:t>
            </a:r>
          </a:p>
          <a:p>
            <a:pPr marL="228600" lvl="1">
              <a:spcBef>
                <a:spcPts val="1000"/>
              </a:spcBef>
            </a:pPr>
            <a:r>
              <a:rPr lang="cs-CZ" dirty="0" smtClean="0"/>
              <a:t>Zákon </a:t>
            </a:r>
            <a:r>
              <a:rPr lang="cs-CZ" dirty="0"/>
              <a:t>č. 108/2006 Sb., o sociálních </a:t>
            </a:r>
            <a:r>
              <a:rPr lang="cs-CZ" dirty="0" smtClean="0"/>
              <a:t>službách,</a:t>
            </a:r>
          </a:p>
          <a:p>
            <a:pPr marL="228600" lvl="1">
              <a:spcBef>
                <a:spcPts val="1000"/>
              </a:spcBef>
            </a:pPr>
            <a:r>
              <a:rPr lang="cs-CZ" dirty="0" smtClean="0"/>
              <a:t>Zákon </a:t>
            </a:r>
            <a:r>
              <a:rPr lang="cs-CZ" dirty="0"/>
              <a:t>č. 329/2011 Sb., o poskytování dávek osobám se zdravotním postižením,</a:t>
            </a:r>
          </a:p>
          <a:p>
            <a:pPr marL="228600" lvl="1">
              <a:spcBef>
                <a:spcPts val="1000"/>
              </a:spcBef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13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sociálního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SzPct val="80000"/>
              <a:defRPr/>
            </a:pPr>
            <a:r>
              <a:rPr lang="cs-CZ" sz="2400" b="1" dirty="0"/>
              <a:t>Sociální zabezpečení </a:t>
            </a:r>
            <a:r>
              <a:rPr lang="cs-CZ" sz="2400" dirty="0"/>
              <a:t>poskytuje lidem pomoc v případě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nemoci,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nezaměstnanosti,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zdravotního poškození a invalidity,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pracovního úrazu a nemoci z povolání,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stáří,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mateřství, rodičovství a úmrtí živitele,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SzPct val="8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či jiné zákonem předpokládané tíživé životní situaci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65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sociálního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Podle jednotlivých </a:t>
            </a:r>
            <a:r>
              <a:rPr lang="cs-CZ" sz="2200" b="1" dirty="0"/>
              <a:t>nástrojů (pilířů) dělíme právo </a:t>
            </a:r>
            <a:r>
              <a:rPr lang="cs-CZ" sz="2200" b="1" u="sng" dirty="0"/>
              <a:t>sociálního zabezpečení</a:t>
            </a:r>
            <a:r>
              <a:rPr lang="cs-CZ" sz="2200" b="1" dirty="0"/>
              <a:t> následovně</a:t>
            </a:r>
            <a:r>
              <a:rPr lang="cs-CZ" sz="2200" dirty="0"/>
              <a:t>:</a:t>
            </a:r>
          </a:p>
          <a:p>
            <a:pPr marL="800100" lvl="1" indent="-342900"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sz="2200" b="1" dirty="0"/>
              <a:t>sociální pojištění</a:t>
            </a:r>
            <a:endParaRPr lang="cs-CZ" sz="2200" dirty="0"/>
          </a:p>
          <a:p>
            <a:pPr marL="800100" lvl="1" indent="-342900"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sz="2200" b="1" dirty="0"/>
              <a:t>sociální zaopatření (podpora)</a:t>
            </a:r>
            <a:endParaRPr lang="cs-CZ" sz="2200" dirty="0"/>
          </a:p>
          <a:p>
            <a:pPr marL="800100" lvl="1" indent="-342900"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sz="2200" b="1" dirty="0"/>
              <a:t>sociální pomoc (péče)</a:t>
            </a:r>
            <a:endParaRPr lang="cs-CZ" sz="2200" dirty="0"/>
          </a:p>
          <a:p>
            <a:r>
              <a:rPr lang="cs-CZ" dirty="0" smtClean="0">
                <a:solidFill>
                  <a:schemeClr val="tx1"/>
                </a:solidFill>
              </a:rPr>
              <a:t>Z jiného hlediska můžeme dělit sociální zabezpečení na systémy </a:t>
            </a:r>
            <a:r>
              <a:rPr lang="cs-CZ" b="1" dirty="0" smtClean="0">
                <a:solidFill>
                  <a:schemeClr val="tx1"/>
                </a:solidFill>
              </a:rPr>
              <a:t>základní</a:t>
            </a:r>
            <a:r>
              <a:rPr lang="cs-CZ" dirty="0" smtClean="0">
                <a:solidFill>
                  <a:schemeClr val="tx1"/>
                </a:solidFill>
              </a:rPr>
              <a:t> a </a:t>
            </a:r>
            <a:r>
              <a:rPr lang="cs-CZ" b="1" dirty="0" smtClean="0">
                <a:solidFill>
                  <a:schemeClr val="tx1"/>
                </a:solidFill>
              </a:rPr>
              <a:t>doplňkové</a:t>
            </a:r>
            <a:r>
              <a:rPr lang="cs-CZ" dirty="0" smtClean="0">
                <a:solidFill>
                  <a:schemeClr val="tx1"/>
                </a:solidFill>
              </a:rPr>
              <a:t>, které lze dělit na nárokové (obligatorní) a dobrovolné (fakultativní).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245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32856"/>
            <a:ext cx="7886700" cy="4044107"/>
          </a:xfrm>
        </p:spPr>
        <p:txBody>
          <a:bodyPr>
            <a:noAutofit/>
          </a:bodyPr>
          <a:lstStyle/>
          <a:p>
            <a:pPr>
              <a:buSzPct val="80000"/>
              <a:defRPr/>
            </a:pPr>
            <a:r>
              <a:rPr lang="cs-CZ" sz="2400" b="1" dirty="0"/>
              <a:t>Sociální pojištění</a:t>
            </a:r>
            <a:endParaRPr lang="cs-CZ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SzPct val="80000"/>
              <a:buNone/>
              <a:defRPr/>
            </a:pPr>
            <a:r>
              <a:rPr lang="cs-CZ" b="1" i="1" dirty="0"/>
              <a:t>povinný systém</a:t>
            </a:r>
            <a:r>
              <a:rPr lang="cs-CZ" i="1" dirty="0"/>
              <a:t>, kterým se občan sám nebo někdo jiný občana povinně zajišťuje (formou pojištění) pro případ budoucí sociální události </a:t>
            </a:r>
            <a:r>
              <a:rPr lang="cs-CZ" dirty="0"/>
              <a:t>- nemoci, těhotenství a mateřství, ošetřování nemocného člena rodiny, pro případ dosažení stanoveného věku (stáří), invalidity a ztráty </a:t>
            </a:r>
            <a:r>
              <a:rPr lang="cs-CZ" dirty="0" smtClean="0"/>
              <a:t>živitele </a:t>
            </a:r>
          </a:p>
          <a:p>
            <a:pPr marL="457200" lvl="1" indent="0">
              <a:buSzPct val="80000"/>
              <a:buNone/>
              <a:defRPr/>
            </a:pPr>
            <a:r>
              <a:rPr lang="cs-CZ" i="1" dirty="0" smtClean="0"/>
              <a:t>systém </a:t>
            </a:r>
            <a:r>
              <a:rPr lang="cs-CZ" i="1" dirty="0"/>
              <a:t>sociálního pojištění zahrnuje </a:t>
            </a:r>
            <a:r>
              <a:rPr lang="cs-CZ" b="1" dirty="0"/>
              <a:t>nemocenské a důchodové </a:t>
            </a:r>
            <a:r>
              <a:rPr lang="cs-CZ" b="1" dirty="0" smtClean="0"/>
              <a:t>pojištění</a:t>
            </a:r>
            <a:endParaRPr lang="cs-CZ" i="1" dirty="0" smtClean="0"/>
          </a:p>
          <a:p>
            <a:r>
              <a:rPr lang="cs-CZ" sz="2400" i="1" dirty="0" smtClean="0"/>
              <a:t>Zákon č. 155/1995 Sb., o důchodovém pojištění,</a:t>
            </a:r>
          </a:p>
          <a:p>
            <a:r>
              <a:rPr lang="cs-CZ" sz="2400" i="1" dirty="0" smtClean="0"/>
              <a:t>Zákon č. 187/2006 Sb., o nemocenském pojištění.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214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zaopatření (podpora)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SzPct val="80000"/>
              <a:defRPr/>
            </a:pPr>
            <a:r>
              <a:rPr lang="cs-CZ" i="1" dirty="0"/>
              <a:t>systém poskytování peněžitých dávek v případech definovaných zákonem nebo smlouvou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cs-CZ" dirty="0"/>
              <a:t>tedy finanční převody ve prospěch těch, kdo splnili podmínky vzniku nároku, aniž by předtím do systému nutně museli přispívat. </a:t>
            </a:r>
          </a:p>
          <a:p>
            <a:pPr lvl="1" algn="just">
              <a:buSzPct val="80000"/>
              <a:defRPr/>
            </a:pPr>
            <a:r>
              <a:rPr lang="cs-CZ" dirty="0"/>
              <a:t>v současné době se forma sociálního zaopatření používá v </a:t>
            </a:r>
            <a:r>
              <a:rPr lang="cs-CZ" b="1" dirty="0"/>
              <a:t>systému státní sociální podpory</a:t>
            </a:r>
            <a:r>
              <a:rPr lang="cs-CZ" dirty="0"/>
              <a:t>, kde zajišťuje především </a:t>
            </a:r>
            <a:r>
              <a:rPr lang="cs-CZ" i="1" dirty="0"/>
              <a:t>ženy v souvislosti s porodem, dále rodiny, které pečují o nezaopatřené děti a rodiny v souvislosti se ztrátou živitele</a:t>
            </a:r>
            <a:r>
              <a:rPr lang="cs-CZ" dirty="0" smtClean="0"/>
              <a:t>.</a:t>
            </a:r>
          </a:p>
          <a:p>
            <a:pPr lvl="1" algn="just">
              <a:buSzPct val="80000"/>
              <a:defRPr/>
            </a:pPr>
            <a:r>
              <a:rPr lang="cs-CZ" dirty="0" smtClean="0"/>
              <a:t>Zákon č. 117/1995 Sb., o státní sociální podpoře,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00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SzPct val="80000"/>
              <a:defRPr/>
            </a:pPr>
            <a:r>
              <a:rPr lang="cs-CZ" dirty="0"/>
              <a:t>tento systém je určený osobám, které se nacházejí v </a:t>
            </a:r>
            <a:r>
              <a:rPr lang="cs-CZ" i="1" dirty="0"/>
              <a:t>hmotné nouzi nebo</a:t>
            </a:r>
            <a:r>
              <a:rPr lang="cs-CZ" dirty="0"/>
              <a:t> jiné zpravidla nepříznivé životní situaci, kterou nejsou schopny řešit vlastními silami. </a:t>
            </a:r>
          </a:p>
          <a:p>
            <a:pPr lvl="1">
              <a:buSzPct val="80000"/>
              <a:defRPr/>
            </a:pPr>
            <a:r>
              <a:rPr lang="cs-CZ" dirty="0"/>
              <a:t>platná právní úprava používá termín </a:t>
            </a:r>
            <a:r>
              <a:rPr lang="cs-CZ" b="1" dirty="0"/>
              <a:t>sociální péče</a:t>
            </a:r>
            <a:r>
              <a:rPr lang="cs-CZ" dirty="0"/>
              <a:t>.</a:t>
            </a:r>
            <a:r>
              <a:rPr lang="cs-CZ" b="1" dirty="0"/>
              <a:t> </a:t>
            </a:r>
            <a:endParaRPr lang="cs-CZ" b="1" dirty="0" smtClean="0"/>
          </a:p>
          <a:p>
            <a:pPr lvl="1">
              <a:buSzPct val="80000"/>
              <a:defRPr/>
            </a:pPr>
            <a:r>
              <a:rPr lang="cs-CZ" dirty="0"/>
              <a:t>Zákon č. 108/2006 Sb., o sociálních službách</a:t>
            </a:r>
            <a:r>
              <a:rPr lang="cs-CZ" dirty="0" smtClean="0"/>
              <a:t>,</a:t>
            </a:r>
          </a:p>
          <a:p>
            <a:pPr lvl="1">
              <a:buSzPct val="80000"/>
              <a:defRPr/>
            </a:pPr>
            <a:r>
              <a:rPr lang="cs-CZ" dirty="0"/>
              <a:t>Zákon č. 329/2011 Sb., o poskytování dávek osobám se zdravotním postižením,</a:t>
            </a:r>
          </a:p>
          <a:p>
            <a:pPr lvl="1">
              <a:buSzPct val="80000"/>
              <a:defRPr/>
            </a:pPr>
            <a:endParaRPr lang="cs-CZ" dirty="0"/>
          </a:p>
          <a:p>
            <a:pPr lvl="1">
              <a:buSzPct val="80000"/>
              <a:defRPr/>
            </a:pPr>
            <a:endParaRPr lang="cs-CZ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74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VL-CJ.potx [jen pro čtení]" id="{7A353DE0-7B06-4628-B469-85256371F51E}" vid="{5219372D-2BD7-4DCF-B91F-222681E01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130</TotalTime>
  <Words>335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Právo sociálního zabezpečení</vt:lpstr>
      <vt:lpstr>Pojem a předmět</vt:lpstr>
      <vt:lpstr>Prameny práva</vt:lpstr>
      <vt:lpstr>Cíl sociálního zabezpečení</vt:lpstr>
      <vt:lpstr>Systém sociálního zabezpečení</vt:lpstr>
      <vt:lpstr>Sociální pojištění</vt:lpstr>
      <vt:lpstr>Sociální zaopatření (podpora)</vt:lpstr>
      <vt:lpstr>Sociální pomoc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sociálního zabezpečení</dc:title>
  <dc:creator>Zbořil Tomáš</dc:creator>
  <cp:lastModifiedBy>Zbořil Tomáš</cp:lastModifiedBy>
  <cp:revision>8</cp:revision>
  <dcterms:created xsi:type="dcterms:W3CDTF">2018-07-24T11:15:29Z</dcterms:created>
  <dcterms:modified xsi:type="dcterms:W3CDTF">2018-07-26T06:59:35Z</dcterms:modified>
</cp:coreProperties>
</file>