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116" r:id="rId2"/>
  </p:sldMasterIdLst>
  <p:notesMasterIdLst>
    <p:notesMasterId r:id="rId13"/>
  </p:notesMasterIdLst>
  <p:sldIdLst>
    <p:sldId id="459" r:id="rId3"/>
    <p:sldId id="458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74" r:id="rId12"/>
  </p:sldIdLst>
  <p:sldSz cx="9144000" cy="6858000" type="screen4x3"/>
  <p:notesSz cx="6797675" cy="9926638"/>
  <p:defaultTextStyle>
    <a:defPPr>
      <a:defRPr lang="cs-CZ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6C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76" autoAdjust="0"/>
    <p:restoredTop sz="90431" autoAdjust="0"/>
  </p:normalViewPr>
  <p:slideViewPr>
    <p:cSldViewPr>
      <p:cViewPr varScale="1">
        <p:scale>
          <a:sx n="40" d="100"/>
          <a:sy n="40" d="100"/>
        </p:scale>
        <p:origin x="112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27"/>
    </p:cViewPr>
  </p:sorterViewPr>
  <p:notesViewPr>
    <p:cSldViewPr>
      <p:cViewPr varScale="1">
        <p:scale>
          <a:sx n="50" d="100"/>
          <a:sy n="50" d="100"/>
        </p:scale>
        <p:origin x="-1672" y="-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1810825-9784-4024-ACAD-D29DFD437C5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363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E2B5-5F83-4949-B31E-5D683C3B0366}" type="slidenum">
              <a:rPr lang="cs-CZ" smtClean="0"/>
              <a:pPr/>
              <a:t>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997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E2B5-5F83-4949-B31E-5D683C3B0366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001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9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2C80D-B867-441F-9BF7-7BCFDF4F25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25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55D29-72A0-48EF-878B-7AC6BB4AF6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78B5-254C-4D2E-AA99-817A34AD48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89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C751C-99FC-48E1-868E-4191C39502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952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8099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5557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8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87036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731414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12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30.07.2018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941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05DFD-D755-408B-9930-28FC7778F0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70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7F1BA-505C-417D-BB42-6931FDDDC7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17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30.07.2018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143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20920-E906-4FA6-9E15-B0BCA439AD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69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4131-A387-404C-AC74-6ADF9E28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09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AC33-232A-48C8-BCA8-77B034CACE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05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55D29-72A0-48EF-878B-7AC6BB4AF62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674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178B5-254C-4D2E-AA99-817A34AD48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709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C751C-99FC-48E1-868E-4191C39502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76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3768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05DFD-D755-408B-9930-28FC7778F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67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EC91F4-1782-49F7-B6C7-CC6FEEFBC7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64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1BA-505C-417D-BB42-6931FDDDC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99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8FEE-B756-435D-AFC5-2CEC3CA3A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39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0920-E906-4FA6-9E15-B0BCA439AD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5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C33-232A-48C8-BCA8-77B034CACE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73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99" y="304801"/>
            <a:ext cx="7966075" cy="747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776"/>
            <a:ext cx="795813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92931" y="119775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7" name="Line 5"/>
          <p:cNvSpPr>
            <a:spLocks noChangeShapeType="1"/>
          </p:cNvSpPr>
          <p:nvPr userDrawn="1"/>
        </p:nvSpPr>
        <p:spPr bwMode="auto">
          <a:xfrm flipV="1">
            <a:off x="609600" y="630932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55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None/>
        <a:defRPr sz="2800">
          <a:solidFill>
            <a:schemeClr val="tx1"/>
          </a:solidFill>
          <a:latin typeface="Bookman Old Style" pitchFamily="18" charset="0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7000"/>
        <a:buFont typeface="Wingdings" pitchFamily="2" charset="2"/>
        <a:buChar char="q"/>
        <a:defRPr sz="2600">
          <a:solidFill>
            <a:schemeClr val="tx1"/>
          </a:solidFill>
          <a:latin typeface="Bookman Old Style" pitchFamily="18" charset="0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6000"/>
        <a:buFont typeface="Wingdings" pitchFamily="2" charset="2"/>
        <a:buChar char="q"/>
        <a:defRPr sz="2300">
          <a:solidFill>
            <a:schemeClr val="tx1"/>
          </a:solidFill>
          <a:latin typeface="Bookman Old Style" pitchFamily="18" charset="0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Bookman Old Style" pitchFamily="18" charset="0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Bookman Old Style" pitchFamily="18" charset="0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30.07.2018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43160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46691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742161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3" name="Obrázek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53223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6" name="Obrázek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auto">
          <a:xfrm flipV="1">
            <a:off x="609600" y="630932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31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592288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latin typeface="Bookman Old Style" pitchFamily="18" charset="0"/>
                <a:cs typeface="Angsana New" pitchFamily="18" charset="-34"/>
              </a:rPr>
              <a:t>ZÁVĚREČNÝ SEMINÁŘ</a:t>
            </a:r>
            <a:endParaRPr lang="cs-CZ" sz="4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PhDr.</a:t>
            </a:r>
            <a:r>
              <a:rPr kumimoji="0" lang="cs-CZ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 Ľubomír Kubínyi, Ph.D., K 104</a:t>
            </a:r>
            <a:endParaRPr kumimoji="0" lang="cs-CZ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19656" y="3356992"/>
            <a:ext cx="6984776" cy="72008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>
                <a:latin typeface="Bookman Old Style" panose="02050604050505020204" pitchFamily="18" charset="0"/>
              </a:rPr>
              <a:t>Děkuji za pozornost.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000" dirty="0"/>
          </a:p>
        </p:txBody>
      </p:sp>
      <p:sp>
        <p:nvSpPr>
          <p:cNvPr id="6" name="Obdélník 1"/>
          <p:cNvSpPr>
            <a:spLocks noChangeArrowheads="1"/>
          </p:cNvSpPr>
          <p:nvPr/>
        </p:nvSpPr>
        <p:spPr bwMode="auto">
          <a:xfrm>
            <a:off x="1187624" y="1340768"/>
            <a:ext cx="6984776" cy="94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7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6000"/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chemeClr val="tx1"/>
              </a:buClr>
              <a:buNone/>
              <a:defRPr/>
            </a:pPr>
            <a:r>
              <a:rPr lang="cs-CZ" sz="3200" b="1" dirty="0" smtClean="0"/>
              <a:t>Závěr</a:t>
            </a:r>
            <a:endParaRPr lang="cs-CZ" sz="3200" b="1" dirty="0"/>
          </a:p>
          <a:p>
            <a:pPr eaLnBrk="1" hangingPunct="1">
              <a:spcBef>
                <a:spcPts val="300"/>
              </a:spcBef>
              <a:buClr>
                <a:schemeClr val="tx1"/>
              </a:buClr>
              <a:buNone/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528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040" y="1052736"/>
            <a:ext cx="8001000" cy="7839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latin typeface="Bookman Old Style" panose="02050604050505020204" pitchFamily="18" charset="0"/>
              </a:rPr>
              <a:t>Literatura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699705"/>
              </p:ext>
            </p:extLst>
          </p:nvPr>
        </p:nvGraphicFramePr>
        <p:xfrm>
          <a:off x="651112" y="1700809"/>
          <a:ext cx="8097352" cy="4464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97352">
                  <a:extLst>
                    <a:ext uri="{9D8B030D-6E8A-4147-A177-3AD203B41FA5}">
                      <a16:colId xmlns:a16="http://schemas.microsoft.com/office/drawing/2014/main" val="3682412783"/>
                    </a:ext>
                  </a:extLst>
                </a:gridCol>
              </a:tblGrid>
              <a:tr h="44644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Povinná: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ARMSTRONG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Michael a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Stephen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TAYLOR. Řízení lidských zdrojů: moderní pojetí a postupy: 13. vydání. Praha: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Grada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Publishing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2015. ISBN 978-80-247-5258-7.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DVOŘÁKOVÁ, Zuzana. Řízení lidských zdrojů. Praha: C. H. Beck, 2012. Beckova edice ekonomie. ISBN 978-80-7400-347-9.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KOUBEK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Josef. Řízení lidských zdrojů: základy moderní personalistiky. 4.,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rozš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 a dopl. vyd. Praha: Management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Press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2007. ISBN 9788072611683.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KURSCH, Martin.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Tailor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Made Talent Management - talent management druhé generace. Praha: Česká andragogická společnost, 2016. Česká a slovenská andragogika. ISBN </a:t>
                      </a: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9788090546059.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7471" marR="3747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742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5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040" y="1052736"/>
            <a:ext cx="8001000" cy="7839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latin typeface="Bookman Old Style" panose="02050604050505020204" pitchFamily="18" charset="0"/>
              </a:rPr>
              <a:t>Literatura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717192"/>
              </p:ext>
            </p:extLst>
          </p:nvPr>
        </p:nvGraphicFramePr>
        <p:xfrm>
          <a:off x="503040" y="1825625"/>
          <a:ext cx="8245424" cy="39076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45424">
                  <a:extLst>
                    <a:ext uri="{9D8B030D-6E8A-4147-A177-3AD203B41FA5}">
                      <a16:colId xmlns:a16="http://schemas.microsoft.com/office/drawing/2014/main" val="3682412783"/>
                    </a:ext>
                  </a:extLst>
                </a:gridCol>
              </a:tblGrid>
              <a:tr h="39076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NAKONEČNÝ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Milan. Motivace chování. 3.,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přeprac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 vyd. V Praze: Triton, 2014. ISBN 978-80-7387-830-6.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ŠIKÝŘ, Martin. Nejlepší praxe v řízení lidských zdrojů. Praha: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Grada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2014. Manažer. ISBN 978-80-247-5212-9.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WAGNEROVÁ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Irena. Hodnocení a řízení výkonnosti. Praha: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Grada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Publishing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2008. Vedení lidí v praxi. ISBN 9788024723617.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Doporučená</a:t>
                      </a: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HR </a:t>
                      </a:r>
                      <a:r>
                        <a:rPr lang="cs-CZ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forum</a:t>
                      </a:r>
                      <a:r>
                        <a:rPr lang="cs-CZ" sz="20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 Praha: </a:t>
                      </a:r>
                      <a:r>
                        <a:rPr lang="cs-CZ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People</a:t>
                      </a:r>
                      <a:r>
                        <a:rPr lang="cs-CZ" sz="20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management </a:t>
                      </a:r>
                      <a:r>
                        <a:rPr lang="cs-CZ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forum</a:t>
                      </a:r>
                      <a:r>
                        <a:rPr lang="cs-CZ" sz="20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, 2015-2018. ISSN 1212-690X.</a:t>
                      </a:r>
                    </a:p>
                  </a:txBody>
                  <a:tcPr marL="37471" marR="3747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742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8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536504"/>
          </a:xfrm>
        </p:spPr>
        <p:txBody>
          <a:bodyPr>
            <a:normAutofit fontScale="85000" lnSpcReduction="10000"/>
          </a:bodyPr>
          <a:lstStyle/>
          <a:p>
            <a:pPr marL="0" lvl="1" indent="0" algn="just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sz="3300" b="1" dirty="0">
                <a:latin typeface="Bookman Old Style" panose="02050604050505020204" pitchFamily="18" charset="0"/>
              </a:rPr>
              <a:t>Ověřování výstupů z učení </a:t>
            </a:r>
            <a:r>
              <a:rPr lang="cs-CZ" sz="3300" dirty="0">
                <a:latin typeface="Bookman Old Style" panose="02050604050505020204" pitchFamily="18" charset="0"/>
              </a:rPr>
              <a:t>u studentů bude realizováno v úrovní znalostí a dovedností:  </a:t>
            </a:r>
          </a:p>
          <a:p>
            <a:pPr marL="457200" lvl="1" indent="-457200" algn="just">
              <a:spcBef>
                <a:spcPts val="4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hodnocením </a:t>
            </a:r>
            <a:r>
              <a:rPr lang="cs-CZ" altLang="cs-CZ" sz="3100" dirty="0">
                <a:latin typeface="Bookman Old Style" panose="02050604050505020204" pitchFamily="18" charset="0"/>
              </a:rPr>
              <a:t>kvality splnění dílčích úkolů na cvičeních</a:t>
            </a:r>
            <a:r>
              <a:rPr lang="cs-CZ" altLang="cs-CZ" sz="3100" dirty="0" smtClean="0">
                <a:latin typeface="Bookman Old Style" panose="02050604050505020204" pitchFamily="18" charset="0"/>
              </a:rPr>
              <a:t>,</a:t>
            </a:r>
          </a:p>
          <a:p>
            <a:pPr marL="457200" lvl="1" indent="-457200" algn="just">
              <a:spcBef>
                <a:spcPts val="4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úspěšné absolvování didaktického testu, </a:t>
            </a:r>
            <a:endParaRPr lang="cs-CZ" altLang="cs-CZ" sz="3100" dirty="0">
              <a:latin typeface="Bookman Old Style" panose="02050604050505020204" pitchFamily="18" charset="0"/>
            </a:endParaRPr>
          </a:p>
          <a:p>
            <a:pPr marL="457200" lvl="1" indent="-457200" algn="just">
              <a:spcBef>
                <a:spcPts val="4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sz="3100" dirty="0">
                <a:latin typeface="Bookman Old Style" panose="02050604050505020204" pitchFamily="18" charset="0"/>
              </a:rPr>
              <a:t>zpracování a obhajoba připraveného seminárního projektu (vybrané téma z okruhů daných obsahem přednášek) a její úspěšná obhajoba v průběhu semináře ve stanovené struktuře a rozsahu min. 10 normostran,</a:t>
            </a:r>
          </a:p>
          <a:p>
            <a:pPr marL="457200" lvl="1" indent="-457200" algn="just">
              <a:spcBef>
                <a:spcPts val="4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výsledkem </a:t>
            </a:r>
            <a:r>
              <a:rPr lang="cs-CZ" altLang="cs-CZ" sz="3100" dirty="0">
                <a:latin typeface="Bookman Old Style" panose="02050604050505020204" pitchFamily="18" charset="0"/>
              </a:rPr>
              <a:t>splnění výše uvedených podmínek bude udělení zápočtu.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85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536504"/>
          </a:xfrm>
        </p:spPr>
        <p:txBody>
          <a:bodyPr>
            <a:normAutofit fontScale="92500"/>
          </a:bodyPr>
          <a:lstStyle/>
          <a:p>
            <a:pPr marL="0" lvl="1" indent="0" algn="just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sz="3100" b="1" dirty="0" smtClean="0">
                <a:latin typeface="Bookman Old Style" panose="02050604050505020204" pitchFamily="18" charset="0"/>
              </a:rPr>
              <a:t>Témata závěrečného projektu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Úspěšné absolvování didaktického testu, 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sz="3100" dirty="0" smtClean="0">
                <a:latin typeface="Bookman Old Style" panose="02050604050505020204" pitchFamily="18" charset="0"/>
              </a:rPr>
              <a:t>Zpracování a obhajoba připraveného seminárního projektu (vybrané téma z okruhů daných obsahem přednášek) a její úspěšná obhajoba v průběhu semináře ve stanovené struktuře a rozsahu min. 10 normostran,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Výsledkem splnění výše uvedených podmínek bude udělení zápočtu.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4536504"/>
          </a:xfrm>
        </p:spPr>
        <p:txBody>
          <a:bodyPr>
            <a:normAutofit/>
          </a:bodyPr>
          <a:lstStyle/>
          <a:p>
            <a:pPr marL="0" lvl="1" indent="0" algn="just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sz="3100" b="1" dirty="0" smtClean="0">
                <a:latin typeface="Bookman Old Style" panose="02050604050505020204" pitchFamily="18" charset="0"/>
              </a:rPr>
              <a:t>Závěrečný seminář</a:t>
            </a:r>
            <a:endParaRPr lang="cs-CZ" sz="3100" b="1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Vystoupení studenta k danému tématu. </a:t>
            </a: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sz="3100" dirty="0" smtClean="0">
                <a:latin typeface="Bookman Old Style" panose="02050604050505020204" pitchFamily="18" charset="0"/>
              </a:rPr>
              <a:t>Řízená diskuse studentů k danému tématu.</a:t>
            </a:r>
            <a:endParaRPr lang="cs-CZ" sz="3100" dirty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Doplňující otázky vyučujícího k tématu.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Zhodnocení obsahu zpracovaného tématu a doplňujících otázek.</a:t>
            </a: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54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536504"/>
          </a:xfrm>
        </p:spPr>
        <p:txBody>
          <a:bodyPr>
            <a:normAutofit fontScale="92500"/>
          </a:bodyPr>
          <a:lstStyle/>
          <a:p>
            <a:pPr marL="0" lvl="1" indent="0" algn="just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sz="3100" b="1" dirty="0" smtClean="0">
                <a:latin typeface="Bookman Old Style" panose="02050604050505020204" pitchFamily="18" charset="0"/>
              </a:rPr>
              <a:t>Témata závěrečného </a:t>
            </a:r>
            <a:r>
              <a:rPr lang="cs-CZ" sz="3100" b="1" dirty="0" smtClean="0">
                <a:latin typeface="Bookman Old Style" panose="02050604050505020204" pitchFamily="18" charset="0"/>
              </a:rPr>
              <a:t>projektu </a:t>
            </a:r>
            <a:r>
              <a:rPr lang="cs-CZ" sz="3100" dirty="0" smtClean="0">
                <a:latin typeface="Bookman Old Style" panose="02050604050505020204" pitchFamily="18" charset="0"/>
              </a:rPr>
              <a:t>budou zadaná jednotlivým studenům v úvodních hodinách výuky předmětu.</a:t>
            </a:r>
            <a:endParaRPr 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Historické etapy vývoje personálního řízení.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Podstata koncepce řízení lidských zdrojů</a:t>
            </a:r>
            <a:r>
              <a:rPr lang="cs-CZ" altLang="cs-CZ" sz="3100" dirty="0" smtClean="0">
                <a:latin typeface="Bookman Old Style" panose="02050604050505020204" pitchFamily="18" charset="0"/>
              </a:rPr>
              <a:t>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Podmínky ovlivňující personální řízení v organizaci.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Úkoly a struktura personálního útvaru v organizaci.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/>
              <a:defRPr/>
            </a:pP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53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536504"/>
          </a:xfrm>
        </p:spPr>
        <p:txBody>
          <a:bodyPr>
            <a:normAutofit/>
          </a:bodyPr>
          <a:lstStyle/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Odpovědnost managementu za personální řízení.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Vytváření popisu pracovního místa.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Typy organizačních struktur.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Východiska personálního plánování.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Metody odhady potřeby pracovníků.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Aktuální problémy získávání pracovníků.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Využití sociálních sítí v </a:t>
            </a:r>
            <a:r>
              <a:rPr lang="cs-CZ" altLang="cs-CZ" sz="3100" dirty="0" err="1" smtClean="0">
                <a:latin typeface="Bookman Old Style" panose="02050604050505020204" pitchFamily="18" charset="0"/>
              </a:rPr>
              <a:t>recruitmentu</a:t>
            </a: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5"/>
              <a:defRPr/>
            </a:pP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55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 lnSpcReduction="10000"/>
          </a:bodyPr>
          <a:lstStyle/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Aktuální trendy vzdělávání dospělých v organizacích.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Systematické vzdělávání pracovníků.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Podstata řízení pracovního výkony.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Přístupy ke zvyšování objektivity hodnocení pracovníků.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Rozhodující motivační teorie.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Meze využití </a:t>
            </a:r>
            <a:r>
              <a:rPr lang="cs-CZ" altLang="cs-CZ" sz="3100" dirty="0" err="1" smtClean="0">
                <a:latin typeface="Bookman Old Style" panose="02050604050505020204" pitchFamily="18" charset="0"/>
              </a:rPr>
              <a:t>Maslowové</a:t>
            </a:r>
            <a:r>
              <a:rPr lang="cs-CZ" altLang="cs-CZ" sz="3100" dirty="0" smtClean="0">
                <a:latin typeface="Bookman Old Style" panose="02050604050505020204" pitchFamily="18" charset="0"/>
              </a:rPr>
              <a:t> teorie potřeb.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Změny charakteristik profesních kariéry.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Dynamika kariéry.</a:t>
            </a: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r>
              <a:rPr lang="cs-CZ" altLang="cs-CZ" sz="3100" dirty="0" smtClean="0">
                <a:latin typeface="Bookman Old Style" panose="02050604050505020204" pitchFamily="18" charset="0"/>
              </a:rPr>
              <a:t>Podstata talent managementu.</a:t>
            </a: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pPr marL="514350" lvl="1" indent="-514350" algn="just">
              <a:spcBef>
                <a:spcPts val="400"/>
              </a:spcBef>
              <a:buSzPct val="80000"/>
              <a:buFont typeface="+mj-lt"/>
              <a:buAutoNum type="arabicPeriod" startAt="12"/>
              <a:defRPr/>
            </a:pPr>
            <a:endParaRPr lang="cs-CZ" altLang="cs-CZ" sz="3100" dirty="0" smtClean="0">
              <a:latin typeface="Bookman Old Style" panose="0205060405050502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760540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VL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" id="{5DAF4878-94D7-4E1B-9759-7CA18E9B4D8D}" vid="{F01E29CE-A5E6-452E-B569-CEAF2289F71C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423</Words>
  <Application>Microsoft Office PowerPoint</Application>
  <PresentationFormat>Předvádění na obrazovce (4:3)</PresentationFormat>
  <Paragraphs>59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20" baseType="lpstr">
      <vt:lpstr>Angsana New</vt:lpstr>
      <vt:lpstr>Arial</vt:lpstr>
      <vt:lpstr>Bookman Old Style</vt:lpstr>
      <vt:lpstr>Calibri</vt:lpstr>
      <vt:lpstr>Calibri Light</vt:lpstr>
      <vt:lpstr>Times New Roman</vt:lpstr>
      <vt:lpstr>Verdana</vt:lpstr>
      <vt:lpstr>Wingdings</vt:lpstr>
      <vt:lpstr>Profil</vt:lpstr>
      <vt:lpstr>FVL</vt:lpstr>
      <vt:lpstr>ZÁVĚREČNÝ SEMINÁŘ</vt:lpstr>
      <vt:lpstr>Literatura</vt:lpstr>
      <vt:lpstr>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 </vt:lpstr>
    </vt:vector>
  </TitlesOfParts>
  <Company>Univerzita obrany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v systému řízení podniku</dc:title>
  <dc:creator>Kubinyi Lubomir</dc:creator>
  <cp:lastModifiedBy>Kubínyi Ľubomír</cp:lastModifiedBy>
  <cp:revision>223</cp:revision>
  <cp:lastPrinted>2017-09-26T05:09:18Z</cp:lastPrinted>
  <dcterms:created xsi:type="dcterms:W3CDTF">2009-02-23T09:59:53Z</dcterms:created>
  <dcterms:modified xsi:type="dcterms:W3CDTF">2018-07-30T03:44:55Z</dcterms:modified>
</cp:coreProperties>
</file>