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827F-0456-48B5-8D42-D1694403E213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0853-434C-4E8F-BF2A-91A8CC5444D5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Vznik služebního poměru</a:t>
            </a:r>
            <a:br>
              <a:rPr lang="cs-CZ" dirty="0" smtClean="0"/>
            </a:br>
            <a:r>
              <a:rPr lang="cs-CZ" dirty="0" smtClean="0"/>
              <a:t>Průběh, změny a zánik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6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Voják je povinen na rozkaz zastupovat nadřízeného nebo jiného vojáka, nejdéle na 6 měsíců v kal. roce – lze až 12 měsíců,</a:t>
            </a:r>
          </a:p>
          <a:p>
            <a:r>
              <a:rPr lang="cs-CZ" dirty="0"/>
              <a:t>Voják plní nové i staré úkoly,</a:t>
            </a:r>
          </a:p>
          <a:p>
            <a:r>
              <a:rPr lang="cs-CZ" dirty="0"/>
              <a:t>Nevzniká nárok na vyšší hodnost, ale </a:t>
            </a:r>
            <a:r>
              <a:rPr lang="cs-CZ" b="1" dirty="0"/>
              <a:t>přísluší</a:t>
            </a:r>
            <a:r>
              <a:rPr lang="cs-CZ" dirty="0"/>
              <a:t> mu služební tarif z vyšší hodnosti, pokud zastupuje alespoň 4 týdny</a:t>
            </a:r>
            <a:r>
              <a:rPr lang="cs-CZ" dirty="0" smtClean="0"/>
              <a:t>. Personální rozkaz.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Upraveno v § 18,</a:t>
            </a:r>
          </a:p>
          <a:p>
            <a:r>
              <a:rPr lang="cs-CZ" dirty="0" smtClean="0"/>
              <a:t>uplynutím stanovené doby, propuštěním, odnětím hodnosti, rozhodnutím soudu o ztrátě vojenské hodnosti, úmrtím, pozbytím občanství ČR, ztrátou zdravotní způsobilosti, omezením svéprávnosti, zrušením ve zkušební době.</a:t>
            </a:r>
          </a:p>
        </p:txBody>
      </p:sp>
    </p:spTree>
    <p:extLst>
      <p:ext uri="{BB962C8B-B14F-4D97-AF65-F5344CB8AC3E}">
        <p14:creationId xmlns:p14="http://schemas.microsoft.com/office/powerpoint/2010/main" val="142036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Propuštění ze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Obligatorní důvody jsou stanoveny v § 19,</a:t>
            </a:r>
          </a:p>
          <a:p>
            <a:r>
              <a:rPr lang="cs-CZ" dirty="0" smtClean="0"/>
              <a:t>Dosažení důchodového věku, zdravotní důvody, zanechání studia, organizační změny, pravomocné odsouzení, nezpůsobilost na základě hodnocení, členství v politické straně, výkon výdělečné činnosti bez povolení, žádost vojáka, podpora, propagace, sympatizace s extrémisty, doba rozhodná, nezpůsobilost z vlastní viny,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29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úkony ve věcech služebního poměru vojáka činí prezident republiky a ministr obrany, dále pak jiní vedoucí zaměstnanci jimi zmocnění,</a:t>
            </a:r>
          </a:p>
          <a:p>
            <a:r>
              <a:rPr lang="cs-CZ" dirty="0" smtClean="0"/>
              <a:t>Zákaz diskriminace, zneužívání práv, </a:t>
            </a:r>
          </a:p>
          <a:p>
            <a:r>
              <a:rPr lang="cs-CZ" dirty="0" smtClean="0"/>
              <a:t>Zákonné domáhání se svých nároků.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3000" dirty="0">
                <a:cs typeface="Times New Roman" pitchFamily="18" charset="0"/>
              </a:rPr>
              <a:t>Služební poměr je právním poměrem státně zaměstnaneckým, </a:t>
            </a:r>
            <a:r>
              <a:rPr lang="cs-CZ" altLang="cs-CZ" sz="3000" b="1" dirty="0">
                <a:cs typeface="Times New Roman" pitchFamily="18" charset="0"/>
              </a:rPr>
              <a:t>veřejnoprávním</a:t>
            </a:r>
            <a:r>
              <a:rPr lang="cs-CZ" altLang="cs-CZ" sz="3000" dirty="0">
                <a:cs typeface="Times New Roman" pitchFamily="18" charset="0"/>
              </a:rPr>
              <a:t>. Vzniká </a:t>
            </a:r>
            <a:r>
              <a:rPr lang="cs-CZ" altLang="cs-CZ" sz="3000" b="1" dirty="0"/>
              <a:t>jednostranným</a:t>
            </a:r>
            <a:r>
              <a:rPr lang="cs-CZ" altLang="cs-CZ" sz="3000" dirty="0"/>
              <a:t>, </a:t>
            </a:r>
            <a:r>
              <a:rPr lang="cs-CZ" altLang="cs-CZ" sz="3000" dirty="0">
                <a:cs typeface="Times New Roman" pitchFamily="18" charset="0"/>
              </a:rPr>
              <a:t>mocenským aktem služebního orgánu</a:t>
            </a:r>
            <a:r>
              <a:rPr lang="cs-CZ" altLang="cs-CZ" sz="3000" dirty="0"/>
              <a:t>.</a:t>
            </a:r>
            <a:r>
              <a:rPr lang="cs-CZ" altLang="cs-CZ" sz="3000" dirty="0">
                <a:cs typeface="Times New Roman" pitchFamily="18" charset="0"/>
              </a:rPr>
              <a:t> </a:t>
            </a:r>
            <a:r>
              <a:rPr lang="cs-CZ" altLang="cs-CZ" sz="3000" dirty="0"/>
              <a:t>O</a:t>
            </a:r>
            <a:r>
              <a:rPr lang="cs-CZ" altLang="cs-CZ" sz="3000" dirty="0">
                <a:cs typeface="Times New Roman" pitchFamily="18" charset="0"/>
              </a:rPr>
              <a:t>dlišuje</a:t>
            </a:r>
            <a:r>
              <a:rPr lang="cs-CZ" altLang="cs-CZ" sz="3000" dirty="0"/>
              <a:t> se</a:t>
            </a:r>
            <a:r>
              <a:rPr lang="cs-CZ" altLang="cs-CZ" sz="3000" dirty="0">
                <a:cs typeface="Times New Roman" pitchFamily="18" charset="0"/>
              </a:rPr>
              <a:t> od poměru pracovního, který je poměrem </a:t>
            </a:r>
            <a:r>
              <a:rPr lang="cs-CZ" altLang="cs-CZ" sz="3000" b="1" dirty="0">
                <a:cs typeface="Times New Roman" pitchFamily="18" charset="0"/>
              </a:rPr>
              <a:t>soukromoprávním</a:t>
            </a:r>
            <a:r>
              <a:rPr lang="cs-CZ" altLang="cs-CZ" sz="3000" dirty="0">
                <a:cs typeface="Times New Roman" pitchFamily="18" charset="0"/>
              </a:rPr>
              <a:t>, jehož účastníci mají rovné postavení.</a:t>
            </a:r>
            <a:r>
              <a:rPr lang="cs-CZ" altLang="cs-CZ" sz="3000" dirty="0"/>
              <a:t> </a:t>
            </a:r>
            <a:r>
              <a:rPr lang="cs-CZ" altLang="cs-CZ" sz="3000" dirty="0">
                <a:cs typeface="Times New Roman" pitchFamily="18" charset="0"/>
              </a:rPr>
              <a:t>To se projevuje </a:t>
            </a:r>
            <a:r>
              <a:rPr lang="cs-CZ" altLang="cs-CZ" sz="3000" dirty="0"/>
              <a:t>mj. </a:t>
            </a:r>
            <a:r>
              <a:rPr lang="cs-CZ" altLang="cs-CZ" sz="3000" dirty="0">
                <a:cs typeface="Times New Roman" pitchFamily="18" charset="0"/>
              </a:rPr>
              <a:t>v právní úpravě služební kázně, možnosti ukládání kázeňských odměn a trestů</a:t>
            </a:r>
            <a:r>
              <a:rPr lang="cs-CZ" altLang="cs-CZ" sz="3000" dirty="0"/>
              <a:t> či</a:t>
            </a:r>
            <a:r>
              <a:rPr lang="cs-CZ" altLang="cs-CZ" sz="3000" dirty="0">
                <a:cs typeface="Times New Roman" pitchFamily="18" charset="0"/>
              </a:rPr>
              <a:t> omezených možnostech propuštění</a:t>
            </a:r>
            <a:r>
              <a:rPr lang="cs-CZ" altLang="cs-CZ" sz="3000" dirty="0"/>
              <a:t>.</a:t>
            </a:r>
            <a:r>
              <a:rPr lang="cs-CZ" altLang="cs-CZ" sz="3000" dirty="0">
                <a:cs typeface="Times New Roman" pitchFamily="18" charset="0"/>
              </a:rPr>
              <a:t> </a:t>
            </a:r>
            <a:endParaRPr lang="cs-CZ" alt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7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Povolání do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 ČR, starší 18 let, bezúhonný, zdravotně způsobilý, </a:t>
            </a:r>
          </a:p>
          <a:p>
            <a:r>
              <a:rPr lang="cs-CZ" dirty="0" smtClean="0"/>
              <a:t>Není členem politické strany a nesympatizuje a nepodporuje extrémistické skupiny,</a:t>
            </a:r>
          </a:p>
          <a:p>
            <a:r>
              <a:rPr lang="cs-CZ" dirty="0" smtClean="0"/>
              <a:t>Zahájení výběru na žádost, </a:t>
            </a:r>
            <a:r>
              <a:rPr lang="cs-CZ" dirty="0" smtClean="0"/>
              <a:t>rekrutační středisko,</a:t>
            </a:r>
            <a:endParaRPr lang="cs-CZ" dirty="0" smtClean="0"/>
          </a:p>
          <a:p>
            <a:r>
              <a:rPr lang="cs-CZ" dirty="0" smtClean="0"/>
              <a:t>Rozhodnutí o povolání do SP – den, hodnost, místo nástupu, doba trvání, zkušební doba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zařazení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Voják koná službu podle potřeb ČR na území státu i v zahraničí,</a:t>
            </a:r>
          </a:p>
          <a:p>
            <a:r>
              <a:rPr lang="cs-CZ" dirty="0" smtClean="0"/>
              <a:t>Zařazení podle kvalifikace, závěrů hodnocení, doby výkonu služby v hodnosti, seznam v NV,</a:t>
            </a:r>
          </a:p>
          <a:p>
            <a:r>
              <a:rPr lang="cs-CZ" dirty="0" smtClean="0"/>
              <a:t>Hodnostní sbory – mužstvo, poddůstojníci, praporčíci, nižší důstojníci, vyšší důstojníci, generálové, čekatelé,</a:t>
            </a:r>
          </a:p>
          <a:p>
            <a:r>
              <a:rPr lang="cs-CZ" dirty="0" smtClean="0"/>
              <a:t>Jmenování do hodnosti, propůjčení hodnosti,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5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Služební zařazení § 6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Dobu trvání služebního poměru lze se souhlasem vojáka </a:t>
            </a:r>
            <a:r>
              <a:rPr lang="cs-CZ" b="1" dirty="0"/>
              <a:t>jen prodloužit</a:t>
            </a:r>
            <a:r>
              <a:rPr lang="cs-CZ" dirty="0"/>
              <a:t>, </a:t>
            </a:r>
          </a:p>
          <a:p>
            <a:r>
              <a:rPr lang="cs-CZ" dirty="0"/>
              <a:t>Zkrátit jen ze závažných osobních nebo sociálních důvodů – např. péče o osobu blízkou,</a:t>
            </a:r>
          </a:p>
          <a:p>
            <a:r>
              <a:rPr lang="cs-CZ" dirty="0"/>
              <a:t>Voják se zařazuje podle kvalifikace a nejnáročnějších činností, které vykonává, podrobnosti stanoví vláda nařízením,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5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Rozhodná doba § 6a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tuto dobu může voják setrvat v daném sl. Zařazení, stanoví se v rozmezí 2 – 15 let,</a:t>
            </a:r>
          </a:p>
          <a:p>
            <a:r>
              <a:rPr lang="cs-CZ" dirty="0"/>
              <a:t>Před uplynutím se musí rozhodnout zda bude voják zařazen na vyšší místo, prodlouží se doba, bude zařazen na jiné místo se stejnou hodností nebo bude propuštěn,</a:t>
            </a:r>
          </a:p>
          <a:p>
            <a:r>
              <a:rPr lang="cs-CZ" dirty="0"/>
              <a:t>Rozhodná doba je stanovena vyhláškou MO č. 153/2015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0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Výkon služby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Plnění služebních povinností podle služebního zařazení a podle rozkazů nadřízeného,</a:t>
            </a:r>
          </a:p>
          <a:p>
            <a:r>
              <a:rPr lang="cs-CZ" smtClean="0"/>
              <a:t>Také činnost z vlastní iniciativy, není-li proti rozkazu,</a:t>
            </a:r>
          </a:p>
          <a:p>
            <a:r>
              <a:rPr lang="cs-CZ" smtClean="0"/>
              <a:t>Analogie s výkonem práce podle ZP</a:t>
            </a:r>
          </a:p>
        </p:txBody>
      </p:sp>
    </p:spTree>
    <p:extLst>
      <p:ext uri="{BB962C8B-B14F-4D97-AF65-F5344CB8AC3E}">
        <p14:creationId xmlns:p14="http://schemas.microsoft.com/office/powerpoint/2010/main" val="503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Pověření výkonem služby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Voják může být pověřen výkonem služby </a:t>
            </a:r>
            <a:br>
              <a:rPr lang="cs-CZ" dirty="0"/>
            </a:br>
            <a:r>
              <a:rPr lang="cs-CZ" dirty="0"/>
              <a:t>v jiném služebním zařazení stejné nebo vyšší úrovně, nejdéle na 1 rok,</a:t>
            </a:r>
          </a:p>
          <a:p>
            <a:r>
              <a:rPr lang="cs-CZ" dirty="0"/>
              <a:t>Voják plní jen nové úkoly, </a:t>
            </a:r>
          </a:p>
          <a:p>
            <a:r>
              <a:rPr lang="cs-CZ" dirty="0"/>
              <a:t>Nevzniká nárok na jmenování do vyšší hodnosti, ale </a:t>
            </a:r>
            <a:r>
              <a:rPr lang="cs-CZ" b="1" dirty="0"/>
              <a:t>přísluší</a:t>
            </a:r>
            <a:r>
              <a:rPr lang="cs-CZ" dirty="0"/>
              <a:t> mu služební tarif z vyšší hodnosti</a:t>
            </a:r>
            <a:r>
              <a:rPr lang="cs-CZ" dirty="0" smtClean="0"/>
              <a:t>. Personální rozkaz.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0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95</TotalTime>
  <Words>524</Words>
  <Application>Microsoft Office PowerPoint</Application>
  <PresentationFormat>Předvádění na obrazovce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Vznik služebního poměru Průběh, změny a zánik</vt:lpstr>
      <vt:lpstr>Všeobecná ustanovení</vt:lpstr>
      <vt:lpstr>Služební poměr</vt:lpstr>
      <vt:lpstr>Povolání do služebního poměru</vt:lpstr>
      <vt:lpstr>Služební zařazení</vt:lpstr>
      <vt:lpstr>Služební zařazení § 6 </vt:lpstr>
      <vt:lpstr>Rozhodná doba § 6a </vt:lpstr>
      <vt:lpstr>Výkon služby</vt:lpstr>
      <vt:lpstr>Pověření výkonem služby </vt:lpstr>
      <vt:lpstr>Zastupování</vt:lpstr>
      <vt:lpstr>Zánik služebního poměru</vt:lpstr>
      <vt:lpstr>Propuštění ze služebního poměru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 Tomáš</dc:creator>
  <cp:lastModifiedBy>Zbořil Tomáš</cp:lastModifiedBy>
  <cp:revision>3</cp:revision>
  <dcterms:created xsi:type="dcterms:W3CDTF">2018-07-19T09:41:16Z</dcterms:created>
  <dcterms:modified xsi:type="dcterms:W3CDTF">2018-07-19T11:16:29Z</dcterms:modified>
</cp:coreProperties>
</file>