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7.8.2018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cz,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kodys.cz/picture/aktuality/vocollect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Skladování a řízení zásob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8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Skladování - struktura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Franklin Gothic Medium" panose="020B0603020102020204" pitchFamily="34" charset="0"/>
              <a:buAutoNum type="arabicPeriod"/>
            </a:pPr>
            <a:r>
              <a:rPr lang="cs-CZ" altLang="cs-CZ" smtClean="0"/>
              <a:t>Funkce  skladů</a:t>
            </a:r>
          </a:p>
          <a:p>
            <a:pPr marL="514350" indent="-514350">
              <a:buFont typeface="Franklin Gothic Medium" panose="020B0603020102020204" pitchFamily="34" charset="0"/>
              <a:buAutoNum type="arabicPeriod"/>
            </a:pPr>
            <a:r>
              <a:rPr lang="cs-CZ" altLang="cs-CZ" smtClean="0"/>
              <a:t>Vybrané druhy skladů</a:t>
            </a:r>
          </a:p>
          <a:p>
            <a:pPr marL="514350" indent="-514350">
              <a:buFont typeface="Franklin Gothic Medium" panose="020B0603020102020204" pitchFamily="34" charset="0"/>
              <a:buAutoNum type="arabicPeriod"/>
            </a:pPr>
            <a:r>
              <a:rPr lang="cs-CZ" altLang="cs-CZ" smtClean="0">
                <a:solidFill>
                  <a:srgbClr val="FF0000"/>
                </a:solidFill>
              </a:rPr>
              <a:t>Manipulační jednotky</a:t>
            </a:r>
          </a:p>
          <a:p>
            <a:pPr marL="514350" indent="-514350">
              <a:buFont typeface="Franklin Gothic Medium" panose="020B0603020102020204" pitchFamily="34" charset="0"/>
              <a:buAutoNum type="arabicPeriod"/>
            </a:pPr>
            <a:r>
              <a:rPr lang="cs-CZ" altLang="cs-CZ" smtClean="0">
                <a:solidFill>
                  <a:schemeClr val="tx1"/>
                </a:solidFill>
              </a:rPr>
              <a:t>Skladové operace</a:t>
            </a:r>
          </a:p>
          <a:p>
            <a:pPr marL="514350" indent="-514350">
              <a:buFont typeface="Franklin Gothic Medium" panose="020B0603020102020204" pitchFamily="34" charset="0"/>
              <a:buAutoNum type="arabicPeriod"/>
            </a:pPr>
            <a:r>
              <a:rPr lang="cs-CZ" altLang="cs-CZ" smtClean="0">
                <a:solidFill>
                  <a:schemeClr val="tx1"/>
                </a:solidFill>
              </a:rPr>
              <a:t>Trendy ve skladovém hospodářství</a:t>
            </a:r>
          </a:p>
          <a:p>
            <a:pPr marL="514350" indent="-514350">
              <a:buFont typeface="Wingdings 2" panose="05020102010507070707" pitchFamily="18" charset="2"/>
              <a:buNone/>
            </a:pPr>
            <a:endParaRPr lang="cs-CZ" altLang="cs-CZ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5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1.Funkce skladů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vyrovnávací</a:t>
            </a:r>
          </a:p>
          <a:p>
            <a:r>
              <a:rPr lang="cs-CZ" altLang="cs-CZ" dirty="0" smtClean="0"/>
              <a:t>kompletační </a:t>
            </a:r>
          </a:p>
          <a:p>
            <a:r>
              <a:rPr lang="cs-CZ" altLang="cs-CZ" dirty="0" smtClean="0"/>
              <a:t>spekulační</a:t>
            </a:r>
          </a:p>
          <a:p>
            <a:r>
              <a:rPr lang="cs-CZ" altLang="cs-CZ" dirty="0" smtClean="0"/>
              <a:t>pojistná</a:t>
            </a:r>
          </a:p>
          <a:p>
            <a:r>
              <a:rPr lang="cs-CZ" altLang="cs-CZ" dirty="0" smtClean="0"/>
              <a:t>zušlechťovací (produktivní sklady)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9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2. Vybrané druhy skladů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dirty="0" smtClean="0"/>
              <a:t>Členění </a:t>
            </a:r>
            <a:r>
              <a:rPr lang="cs-CZ" altLang="cs-CZ" b="1" dirty="0" smtClean="0"/>
              <a:t>dle  použité skladové technologie</a:t>
            </a:r>
            <a:r>
              <a:rPr lang="cs-CZ" altLang="cs-CZ" dirty="0" smtClean="0"/>
              <a:t>: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dirty="0" smtClean="0"/>
              <a:t>Paletové regálové sklady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Sklady s </a:t>
            </a:r>
            <a:r>
              <a:rPr lang="cs-CZ" altLang="cs-CZ" b="1" dirty="0" smtClean="0"/>
              <a:t>posuvnými</a:t>
            </a:r>
            <a:r>
              <a:rPr lang="cs-CZ" altLang="cs-CZ" dirty="0" smtClean="0"/>
              <a:t> regály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Sklady se </a:t>
            </a:r>
            <a:r>
              <a:rPr lang="cs-CZ" altLang="cs-CZ" b="1" dirty="0" smtClean="0"/>
              <a:t>spádovými </a:t>
            </a:r>
            <a:r>
              <a:rPr lang="cs-CZ" altLang="cs-CZ" dirty="0" smtClean="0"/>
              <a:t>regály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Sklady s </a:t>
            </a:r>
            <a:r>
              <a:rPr lang="cs-CZ" altLang="cs-CZ" b="1" dirty="0" smtClean="0"/>
              <a:t>oběhovými</a:t>
            </a:r>
            <a:r>
              <a:rPr lang="cs-CZ" altLang="cs-CZ" dirty="0" smtClean="0"/>
              <a:t> regály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79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3. Manipulační jednotky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Definice pojmu</a:t>
            </a:r>
          </a:p>
          <a:p>
            <a:r>
              <a:rPr lang="cs-CZ" altLang="cs-CZ" dirty="0" smtClean="0"/>
              <a:t>Pojmy </a:t>
            </a:r>
            <a:r>
              <a:rPr lang="cs-CZ" altLang="cs-CZ" b="1" dirty="0" smtClean="0"/>
              <a:t>přepravní  a manipulační prostředek</a:t>
            </a:r>
          </a:p>
          <a:p>
            <a:r>
              <a:rPr lang="cs-CZ" altLang="cs-CZ" dirty="0" smtClean="0"/>
              <a:t>příklady</a:t>
            </a:r>
          </a:p>
          <a:p>
            <a:endParaRPr lang="cs-CZ" altLang="cs-CZ" dirty="0" smtClean="0"/>
          </a:p>
          <a:p>
            <a:r>
              <a:rPr lang="cs-CZ" altLang="cs-CZ" dirty="0" smtClean="0">
                <a:solidFill>
                  <a:schemeClr val="tx1"/>
                </a:solidFill>
              </a:rPr>
              <a:t>příklady přepravních prostředků, limity hmotnosti, příklady manipulačních prostředků – to vše pro každý z řádů </a:t>
            </a:r>
            <a:r>
              <a:rPr lang="cs-CZ" altLang="cs-CZ" dirty="0" err="1" smtClean="0">
                <a:solidFill>
                  <a:schemeClr val="tx1"/>
                </a:solidFill>
              </a:rPr>
              <a:t>MJk</a:t>
            </a:r>
            <a:r>
              <a:rPr lang="cs-CZ" altLang="cs-CZ" dirty="0" smtClean="0">
                <a:solidFill>
                  <a:schemeClr val="tx1"/>
                </a:solidFill>
              </a:rPr>
              <a:t> od 1ho do 4ho</a:t>
            </a:r>
          </a:p>
          <a:p>
            <a:endParaRPr lang="cs-CZ" alt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22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 Skladové operace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Příjem zboží (cross-docking?)</a:t>
            </a:r>
          </a:p>
          <a:p>
            <a:r>
              <a:rPr lang="cs-CZ" altLang="cs-CZ" smtClean="0"/>
              <a:t>Uskladnění (pevné/nahodilé?)</a:t>
            </a:r>
          </a:p>
          <a:p>
            <a:r>
              <a:rPr lang="cs-CZ" altLang="cs-CZ" smtClean="0"/>
              <a:t>Objednávky od odběratelů</a:t>
            </a:r>
          </a:p>
          <a:p>
            <a:r>
              <a:rPr lang="cs-CZ" altLang="cs-CZ" smtClean="0"/>
              <a:t>Vychystání zboží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2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917" y="785184"/>
            <a:ext cx="78867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 smtClean="0"/>
              <a:t> 5. TRENDY V SKLADOVÉM HOSPODÁŘSTVÍ - ŘÁROVÉ KÓDY</a:t>
            </a:r>
            <a:endParaRPr lang="cs-CZ" sz="3200" b="1" dirty="0"/>
          </a:p>
        </p:txBody>
      </p:sp>
      <p:pic>
        <p:nvPicPr>
          <p:cNvPr id="20483" name="Picture 3" descr="C:\Users\K104OLS\Pictures\gs1-128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3313" y="3339017"/>
            <a:ext cx="2000250" cy="576263"/>
          </a:xfrm>
        </p:spPr>
      </p:pic>
      <p:sp>
        <p:nvSpPr>
          <p:cNvPr id="7" name="Zástupný symbol pro text 6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cs-CZ" sz="4400" dirty="0" smtClean="0"/>
              <a:t>Princip?</a:t>
            </a:r>
          </a:p>
          <a:p>
            <a:pPr>
              <a:defRPr/>
            </a:pPr>
            <a:r>
              <a:rPr lang="cs-CZ" sz="4400" dirty="0" smtClean="0"/>
              <a:t>struktura?</a:t>
            </a:r>
            <a:endParaRPr lang="cs-CZ" sz="4400" b="1" dirty="0" smtClean="0"/>
          </a:p>
          <a:p>
            <a:pPr>
              <a:defRPr/>
            </a:pPr>
            <a:endParaRPr lang="cs-CZ" sz="4400" dirty="0" smtClean="0"/>
          </a:p>
          <a:p>
            <a:pPr>
              <a:defRPr/>
            </a:pPr>
            <a:r>
              <a:rPr lang="cs-CZ" sz="4400" dirty="0" smtClean="0">
                <a:solidFill>
                  <a:schemeClr val="tx1"/>
                </a:solidFill>
              </a:rPr>
              <a:t>GS1-128 : </a:t>
            </a:r>
            <a:r>
              <a:rPr lang="cs-CZ" sz="4400" dirty="0" smtClean="0">
                <a:solidFill>
                  <a:schemeClr val="tx1"/>
                </a:solidFill>
                <a:hlinkClick r:id="rId3"/>
              </a:rPr>
              <a:t>www.gs1cz,.</a:t>
            </a:r>
            <a:r>
              <a:rPr lang="cs-CZ" sz="4400" dirty="0" err="1" smtClean="0">
                <a:solidFill>
                  <a:schemeClr val="tx1"/>
                </a:solidFill>
                <a:hlinkClick r:id="rId3"/>
              </a:rPr>
              <a:t>org</a:t>
            </a:r>
            <a:r>
              <a:rPr lang="cs-CZ" sz="4400" dirty="0" smtClean="0">
                <a:solidFill>
                  <a:schemeClr val="tx1"/>
                </a:solidFill>
              </a:rPr>
              <a:t>,</a:t>
            </a:r>
          </a:p>
          <a:p>
            <a:pPr>
              <a:defRPr/>
            </a:pPr>
            <a:r>
              <a:rPr lang="cs-CZ" sz="4400" dirty="0" smtClean="0">
                <a:solidFill>
                  <a:schemeClr val="tx1"/>
                </a:solidFill>
              </a:rPr>
              <a:t>www.</a:t>
            </a:r>
            <a:r>
              <a:rPr lang="cs-CZ" sz="4400" dirty="0" err="1" smtClean="0">
                <a:solidFill>
                  <a:schemeClr val="tx1"/>
                </a:solidFill>
              </a:rPr>
              <a:t>kodys.cz</a:t>
            </a:r>
            <a:endParaRPr lang="cs-CZ" sz="4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4400" b="1" i="1" dirty="0" smtClean="0"/>
              <a:t>Univerzální, alfanumerický ČK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4400" b="1" i="1" dirty="0" smtClean="0"/>
          </a:p>
          <a:p>
            <a:pPr>
              <a:defRPr/>
            </a:pPr>
            <a:endParaRPr lang="cs-CZ" sz="4400" b="1" i="1" dirty="0" smtClean="0"/>
          </a:p>
          <a:p>
            <a:pPr>
              <a:defRPr/>
            </a:pPr>
            <a:r>
              <a:rPr lang="cs-CZ" sz="4400" b="1" i="1" dirty="0" smtClean="0"/>
              <a:t>2D čárové kódy</a:t>
            </a:r>
            <a:r>
              <a:rPr lang="cs-CZ" sz="4400" dirty="0" smtClean="0"/>
              <a:t>:</a:t>
            </a:r>
          </a:p>
          <a:p>
            <a:pPr>
              <a:defRPr/>
            </a:pPr>
            <a:r>
              <a:rPr lang="cs-CZ" sz="4400" dirty="0" smtClean="0"/>
              <a:t>Výhody oproti 1D</a:t>
            </a:r>
          </a:p>
          <a:p>
            <a:pPr>
              <a:defRPr/>
            </a:pPr>
            <a:r>
              <a:rPr lang="cs-CZ" sz="4400" dirty="0" err="1" smtClean="0"/>
              <a:t>Direct</a:t>
            </a:r>
            <a:r>
              <a:rPr lang="cs-CZ" sz="4400" dirty="0" smtClean="0"/>
              <a:t> part </a:t>
            </a:r>
            <a:r>
              <a:rPr lang="cs-CZ" sz="4400" dirty="0" err="1" smtClean="0"/>
              <a:t>marking</a:t>
            </a:r>
            <a:r>
              <a:rPr lang="cs-CZ" sz="4400" dirty="0" smtClean="0"/>
              <a:t> (DPM)</a:t>
            </a:r>
          </a:p>
          <a:p>
            <a:pPr>
              <a:defRPr/>
            </a:pPr>
            <a:endParaRPr lang="cs-CZ" sz="4400" dirty="0" smtClean="0"/>
          </a:p>
          <a:p>
            <a:pPr>
              <a:defRPr/>
            </a:pPr>
            <a:endParaRPr lang="cs-CZ" dirty="0"/>
          </a:p>
        </p:txBody>
      </p:sp>
      <p:pic>
        <p:nvPicPr>
          <p:cNvPr id="20485" name="Picture 2" descr="ukázka kód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1986971"/>
            <a:ext cx="17526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3" descr="pdf4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149725"/>
            <a:ext cx="187642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4" descr="C:\Users\K104OLS\Pictures\Matrix-4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52963"/>
            <a:ext cx="19050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0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2800" dirty="0" err="1" smtClean="0"/>
              <a:t>Radiofrekvenční</a:t>
            </a:r>
            <a:r>
              <a:rPr lang="cs-CZ" sz="2800" dirty="0" smtClean="0"/>
              <a:t>  identifikace</a:t>
            </a:r>
            <a:endParaRPr lang="cs-CZ" sz="2800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Radiové vlny (UHF pro L)</a:t>
            </a:r>
          </a:p>
          <a:p>
            <a:r>
              <a:rPr lang="cs-CZ" altLang="cs-CZ" sz="2800" smtClean="0"/>
              <a:t>Transponder/tag, </a:t>
            </a:r>
          </a:p>
          <a:p>
            <a:r>
              <a:rPr lang="cs-CZ" altLang="cs-CZ" sz="2800" smtClean="0"/>
              <a:t>smart label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PŘÍKLADY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POUŽITÍ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smtClean="0">
                <a:solidFill>
                  <a:schemeClr val="tx1"/>
                </a:solidFill>
              </a:rPr>
              <a:t>rfid-epc.cz</a:t>
            </a:r>
          </a:p>
        </p:txBody>
      </p:sp>
      <p:pic>
        <p:nvPicPr>
          <p:cNvPr id="21508" name="Picture 2" descr="C:\Users\K104OLS\Pictures\OBRÁZKY DO PŘEDNÁŠEK\Logistika 3 09\RFID řídí mat.tok LOGISTIKA 3 09.jpg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57188"/>
            <a:ext cx="2773363" cy="62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3" descr="C:\Users\K104OLS\Pictures\OBRÁZKY DO PŘEDNÁŠEK\Logistika 3 09\RFID řídí materiálový t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789363"/>
            <a:ext cx="33575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8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Hlasové vychystávání zboží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u="sng" smtClean="0"/>
              <a:t>Youtube.com</a:t>
            </a:r>
          </a:p>
          <a:p>
            <a:r>
              <a:rPr lang="cs-CZ" altLang="cs-CZ" b="1" u="sng" smtClean="0"/>
              <a:t>Globus</a:t>
            </a:r>
            <a:endParaRPr lang="cs-CZ" altLang="cs-CZ" smtClean="0"/>
          </a:p>
        </p:txBody>
      </p:sp>
      <p:pic>
        <p:nvPicPr>
          <p:cNvPr id="22532" name="Picture 5" descr="Využití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512" y="2294467"/>
            <a:ext cx="4415763" cy="408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6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e934d7ba-d00a-4f08-ad66-67ce6f4199d0"/>
    <ds:schemaRef ds:uri="http://schemas.microsoft.com/office/infopath/2007/PartnerControls"/>
    <ds:schemaRef ds:uri="f242274d-c577-47b4-9953-4e44103112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01a Šablona</Template>
  <TotalTime>3</TotalTime>
  <Words>213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Franklin Gothic Medium</vt:lpstr>
      <vt:lpstr>Wingdings 2</vt:lpstr>
      <vt:lpstr>Motiv Office</vt:lpstr>
      <vt:lpstr>Skladování a řízení zásob</vt:lpstr>
      <vt:lpstr>Skladování - struktura</vt:lpstr>
      <vt:lpstr>1.Funkce skladů</vt:lpstr>
      <vt:lpstr>2. Vybrané druhy skladů</vt:lpstr>
      <vt:lpstr>3. Manipulační jednotky</vt:lpstr>
      <vt:lpstr>4. Skladové operace</vt:lpstr>
      <vt:lpstr> 5. TRENDY V SKLADOVÉM HOSPODÁŘSTVÍ - ŘÁROVÉ KÓDY</vt:lpstr>
      <vt:lpstr>Radiofrekvenční  identifikace</vt:lpstr>
      <vt:lpstr>Hlasové vychystávání zboží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Skladování a řízení zásob</dc:title>
  <dc:creator>Foltin Pavel</dc:creator>
  <cp:lastModifiedBy>Foltin Pavel</cp:lastModifiedBy>
  <cp:revision>1</cp:revision>
  <dcterms:created xsi:type="dcterms:W3CDTF">2018-08-07T08:31:59Z</dcterms:created>
  <dcterms:modified xsi:type="dcterms:W3CDTF">2018-08-07T08:35:56Z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