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116" r:id="rId2"/>
  </p:sldMasterIdLst>
  <p:notesMasterIdLst>
    <p:notesMasterId r:id="rId18"/>
  </p:notesMasterIdLst>
  <p:sldIdLst>
    <p:sldId id="459" r:id="rId3"/>
    <p:sldId id="336" r:id="rId4"/>
    <p:sldId id="458" r:id="rId5"/>
    <p:sldId id="266" r:id="rId6"/>
    <p:sldId id="370" r:id="rId7"/>
    <p:sldId id="373" r:id="rId8"/>
    <p:sldId id="406" r:id="rId9"/>
    <p:sldId id="407" r:id="rId10"/>
    <p:sldId id="374" r:id="rId11"/>
    <p:sldId id="441" r:id="rId12"/>
    <p:sldId id="460" r:id="rId13"/>
    <p:sldId id="461" r:id="rId14"/>
    <p:sldId id="444" r:id="rId15"/>
    <p:sldId id="443" r:id="rId16"/>
    <p:sldId id="462" r:id="rId17"/>
  </p:sldIdLst>
  <p:sldSz cx="9144000" cy="6858000" type="screen4x3"/>
  <p:notesSz cx="6797675" cy="9926638"/>
  <p:defaultTextStyle>
    <a:defPPr>
      <a:defRPr lang="cs-CZ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6C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676" autoAdjust="0"/>
    <p:restoredTop sz="90431" autoAdjust="0"/>
  </p:normalViewPr>
  <p:slideViewPr>
    <p:cSldViewPr>
      <p:cViewPr varScale="1">
        <p:scale>
          <a:sx n="40" d="100"/>
          <a:sy n="40" d="100"/>
        </p:scale>
        <p:origin x="511" y="2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27"/>
    </p:cViewPr>
  </p:sorterViewPr>
  <p:notesViewPr>
    <p:cSldViewPr>
      <p:cViewPr varScale="1">
        <p:scale>
          <a:sx n="50" d="100"/>
          <a:sy n="50" d="100"/>
        </p:scale>
        <p:origin x="-1672" y="-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1810825-9784-4024-ACAD-D29DFD437C5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363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cs-CZ" dirty="0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E2B5-5F83-4949-B31E-5D683C3B0366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10825-9784-4024-ACAD-D29DFD437C5E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8049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10825-9784-4024-ACAD-D29DFD437C5E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072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004888" y="744538"/>
            <a:ext cx="4787900" cy="3592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WFPMA </a:t>
            </a:r>
            <a:r>
              <a:rPr lang="cs-CZ" b="0" dirty="0" err="1" smtClean="0"/>
              <a:t>World</a:t>
            </a:r>
            <a:r>
              <a:rPr lang="cs-CZ" b="0" dirty="0" smtClean="0"/>
              <a:t> </a:t>
            </a:r>
            <a:r>
              <a:rPr lang="cs-CZ" b="0" dirty="0" err="1" smtClean="0"/>
              <a:t>Federation</a:t>
            </a:r>
            <a:r>
              <a:rPr lang="cs-CZ" b="0" dirty="0" smtClean="0"/>
              <a:t> of </a:t>
            </a:r>
            <a:r>
              <a:rPr lang="cs-CZ" b="0" dirty="0" err="1" smtClean="0"/>
              <a:t>Personnel</a:t>
            </a:r>
            <a:r>
              <a:rPr lang="cs-CZ" b="0" dirty="0" smtClean="0"/>
              <a:t> Management </a:t>
            </a:r>
            <a:r>
              <a:rPr lang="cs-CZ" b="0" dirty="0" err="1" smtClean="0"/>
              <a:t>Associations</a:t>
            </a:r>
            <a:endParaRPr lang="cs-CZ" b="0" dirty="0" smtClean="0"/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 smtClean="0"/>
              <a:t>Způsobilosti</a:t>
            </a:r>
            <a:r>
              <a:rPr lang="cs-CZ" sz="1200" dirty="0" smtClean="0"/>
              <a:t> definované na základě pracovní pozice/role) určující požadavky na schopnosti, znalosti a dovednosti. </a:t>
            </a:r>
          </a:p>
          <a:p>
            <a:r>
              <a:rPr lang="cs-CZ" b="1" dirty="0" smtClean="0"/>
              <a:t>Role </a:t>
            </a:r>
            <a:r>
              <a:rPr lang="cs-CZ" b="0" dirty="0" smtClean="0"/>
              <a:t>ve smyslu očekávaných standardů chování je komplementárním pojmem k vymezeným charakteristikám </a:t>
            </a:r>
            <a:r>
              <a:rPr lang="cs-CZ" b="1" dirty="0" smtClean="0"/>
              <a:t>kompetence</a:t>
            </a:r>
            <a:r>
              <a:rPr lang="cs-CZ" b="1" baseline="0" dirty="0" smtClean="0"/>
              <a:t> jako způsobilosti personalisty. </a:t>
            </a:r>
            <a:r>
              <a:rPr lang="cs-CZ" b="0" baseline="0" dirty="0" smtClean="0"/>
              <a:t>Lze ji vymezit i jako schopnost člověka chovat se způsobem odpovídajícím požadavkům práce v parametrech daných prostředím organizace a přinášet tak žádoucí výsledky.</a:t>
            </a:r>
          </a:p>
          <a:p>
            <a:r>
              <a:rPr lang="cs-CZ" b="1" dirty="0" smtClean="0"/>
              <a:t>Role a způsobilosti personalistů </a:t>
            </a:r>
            <a:r>
              <a:rPr lang="cs-CZ" b="0" dirty="0" smtClean="0"/>
              <a:t>jsou odvozené z obecných pravidel určujících konkrétní způsoby a prostředky řízení lidí v kontextech</a:t>
            </a:r>
            <a:r>
              <a:rPr lang="cs-CZ" b="0" baseline="0" dirty="0" smtClean="0"/>
              <a:t> </a:t>
            </a:r>
            <a:r>
              <a:rPr lang="cs-CZ" b="1" baseline="0" dirty="0" smtClean="0"/>
              <a:t>národa </a:t>
            </a:r>
            <a:r>
              <a:rPr lang="cs-CZ" b="0" baseline="0" dirty="0" smtClean="0"/>
              <a:t>(země, lokality, působnosti) </a:t>
            </a:r>
            <a:r>
              <a:rPr lang="cs-CZ" b="1" baseline="0" dirty="0" smtClean="0"/>
              <a:t>odvětví </a:t>
            </a:r>
            <a:r>
              <a:rPr lang="cs-CZ" b="0" baseline="0" dirty="0" smtClean="0"/>
              <a:t>(sektoru) a v kontextu </a:t>
            </a:r>
            <a:r>
              <a:rPr lang="cs-CZ" b="1" baseline="0" dirty="0" smtClean="0"/>
              <a:t>vlastní organizace. </a:t>
            </a:r>
          </a:p>
          <a:p>
            <a:pPr marL="0" indent="0">
              <a:spcBef>
                <a:spcPts val="0"/>
              </a:spcBef>
              <a:buSzPct val="75000"/>
              <a:buFontTx/>
              <a:buNone/>
              <a:tabLst>
                <a:tab pos="719138" algn="l"/>
                <a:tab pos="804863" algn="l"/>
              </a:tabLst>
            </a:pPr>
            <a:r>
              <a:rPr lang="cs-CZ" sz="1200" b="1" dirty="0" smtClean="0"/>
              <a:t>Sociální</a:t>
            </a:r>
            <a:r>
              <a:rPr lang="cs-CZ" sz="1200" b="1" baseline="0" dirty="0" smtClean="0"/>
              <a:t> </a:t>
            </a:r>
            <a:r>
              <a:rPr lang="cs-CZ" sz="1200" b="0" baseline="0" dirty="0" smtClean="0"/>
              <a:t>komunikace, rozhodování a řešení problémů, podnikatelské uvažování, důvěryhodnost, profesionalita, vůdcovství, řízení vztahů, adaptabilita</a:t>
            </a:r>
            <a:endParaRPr lang="cs-CZ" sz="1200" b="1" dirty="0" smtClean="0"/>
          </a:p>
          <a:p>
            <a:pPr marL="0" indent="0">
              <a:spcBef>
                <a:spcPts val="0"/>
              </a:spcBef>
              <a:buSzPct val="75000"/>
              <a:buFontTx/>
              <a:buNone/>
              <a:tabLst>
                <a:tab pos="719138" algn="l"/>
                <a:tab pos="804863" algn="l"/>
              </a:tabLst>
            </a:pPr>
            <a:r>
              <a:rPr lang="cs-CZ" sz="1200" b="1" dirty="0" smtClean="0"/>
              <a:t>Organizační </a:t>
            </a:r>
            <a:r>
              <a:rPr lang="cs-CZ" sz="1200" b="0" dirty="0" smtClean="0"/>
              <a:t>znalost prostředí, znalost odvětví, znalost organizace, vliv na hodnocení, integrace</a:t>
            </a:r>
            <a:r>
              <a:rPr lang="cs-CZ" sz="1200" b="0" baseline="0" dirty="0" smtClean="0"/>
              <a:t> HR útvaru do organizace, </a:t>
            </a:r>
            <a:endParaRPr lang="cs-CZ" sz="1200" b="1" dirty="0" smtClean="0"/>
          </a:p>
          <a:p>
            <a:pPr marL="0" indent="0">
              <a:spcBef>
                <a:spcPts val="0"/>
              </a:spcBef>
              <a:buSzPct val="75000"/>
              <a:buFontTx/>
              <a:buNone/>
              <a:tabLst>
                <a:tab pos="719138" algn="l"/>
                <a:tab pos="804863" algn="l"/>
              </a:tabLst>
            </a:pPr>
            <a:r>
              <a:rPr lang="cs-CZ" sz="1200" b="1" dirty="0" smtClean="0"/>
              <a:t>Funkční</a:t>
            </a:r>
            <a:r>
              <a:rPr lang="cs-CZ" sz="1200" b="1" baseline="0" dirty="0" smtClean="0"/>
              <a:t> </a:t>
            </a:r>
            <a:r>
              <a:rPr lang="cs-CZ" sz="1200" b="0" baseline="0" dirty="0" smtClean="0"/>
              <a:t>sebeřízení, řízení jiných lidí, řízení zdrojů, řízení operací, řízení informací, řízení změn</a:t>
            </a:r>
            <a:r>
              <a:rPr lang="cs-CZ" sz="1200" b="1" dirty="0" smtClean="0"/>
              <a:t> </a:t>
            </a:r>
          </a:p>
          <a:p>
            <a:pPr marL="0" indent="0">
              <a:spcBef>
                <a:spcPts val="0"/>
              </a:spcBef>
              <a:buSzPct val="75000"/>
              <a:buFontTx/>
              <a:buNone/>
              <a:tabLst>
                <a:tab pos="719138" algn="l"/>
                <a:tab pos="804863" algn="l"/>
              </a:tabLst>
            </a:pPr>
            <a:r>
              <a:rPr lang="cs-CZ" sz="1200" b="1" dirty="0" smtClean="0"/>
              <a:t>Manažerské</a:t>
            </a:r>
            <a:r>
              <a:rPr lang="cs-CZ" sz="1200" b="1" baseline="0" dirty="0" smtClean="0"/>
              <a:t> </a:t>
            </a:r>
            <a:r>
              <a:rPr lang="cs-CZ" sz="1200" b="0" baseline="0" dirty="0" smtClean="0"/>
              <a:t>HR plánování a formování PS, hodnocení a rozvoj, péče o zaměstnance, odměňování, BOZP, systémy a informační management, organizační </a:t>
            </a:r>
            <a:r>
              <a:rPr lang="cs-CZ" sz="1200" b="0" baseline="0" dirty="0" err="1" smtClean="0"/>
              <a:t>desing</a:t>
            </a:r>
            <a:r>
              <a:rPr lang="cs-CZ" sz="1200" b="0" baseline="0" dirty="0" smtClean="0"/>
              <a:t> a rozvoj. </a:t>
            </a: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788F7-61A4-4C7F-8656-8777B2288C0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141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004888" y="744538"/>
            <a:ext cx="4787900" cy="3592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SzPct val="75000"/>
              <a:buFontTx/>
              <a:buNone/>
            </a:pPr>
            <a:r>
              <a:rPr lang="cs-CZ" sz="1200" b="1" dirty="0" smtClean="0"/>
              <a:t>znalost podnikové kultury</a:t>
            </a:r>
            <a:r>
              <a:rPr lang="cs-CZ" sz="1200" b="1" baseline="0" dirty="0" smtClean="0"/>
              <a:t> </a:t>
            </a:r>
            <a:r>
              <a:rPr lang="cs-CZ" sz="1200" b="0" baseline="0" dirty="0" smtClean="0"/>
              <a:t>rozumí 1. podnikovému prostředí, konkurenčním tlakům, kterým podnik čelí, hybným silám vysokého výkonu, 2. klíčovým činnostem a procesům podniku a jak tyto činnosti a procesy ovlivňují podnikové strategie, 3. podnikové kultuře (základní hodnoty a normy), 4. jak personální politika a praxe ovlivňuje výkon podniku a prokazuje snahu o jejich správné uplatňování, </a:t>
            </a:r>
            <a:endParaRPr lang="cs-CZ" sz="1200" b="1" dirty="0" smtClean="0"/>
          </a:p>
          <a:p>
            <a:pPr marL="0" indent="0">
              <a:buSzPct val="75000"/>
              <a:buFontTx/>
              <a:buNone/>
            </a:pPr>
            <a:r>
              <a:rPr lang="cs-CZ" sz="1200" b="1" dirty="0" smtClean="0"/>
              <a:t>strategické schopnosti</a:t>
            </a:r>
            <a:r>
              <a:rPr lang="cs-CZ" sz="1200" b="1" baseline="0" dirty="0" smtClean="0"/>
              <a:t> </a:t>
            </a:r>
            <a:r>
              <a:rPr lang="cs-CZ" sz="1200" b="0" baseline="0" dirty="0" smtClean="0"/>
              <a:t>1.usiluje o účast na formulování podnikové strategie, 2.přispívá vytváření jasné vize a souboru hodnot pro podnik,3.vytváří a realizuje promyšlené, logické a vzájemné propojené personální strategie, 4. chápe význam měření lidského kapitálu, zavádí systémy měření a zabezpečuje aby byly správně používaný (LK kombinace inteligence, dovedností a zkušeností, které dávají organizaci specifický charakter, soubor vrozených schopností, chování a osobní energie). </a:t>
            </a:r>
            <a:endParaRPr lang="cs-CZ" sz="1200" b="1" dirty="0" smtClean="0"/>
          </a:p>
          <a:p>
            <a:pPr marL="0" indent="0">
              <a:buSzPct val="75000"/>
              <a:buFontTx/>
              <a:buNone/>
            </a:pPr>
            <a:r>
              <a:rPr lang="cs-CZ" sz="1200" b="1" dirty="0" smtClean="0"/>
              <a:t>řízení efektivnosti organizace</a:t>
            </a:r>
            <a:r>
              <a:rPr lang="cs-CZ" sz="1200" b="1" baseline="0" dirty="0" smtClean="0"/>
              <a:t> </a:t>
            </a:r>
            <a:r>
              <a:rPr lang="cs-CZ" sz="1200" b="0" baseline="0" dirty="0" smtClean="0"/>
              <a:t>1.přispívá k analýzám a diagnózám problémů spojených s lidmi a navrhuje řešení, 2.pomáha formovat zdroje podniku, pomáhá formovat schopnost podniku v oblasti procesů, tím, že zavádí takové systémy práce, které vedou k optimálnímu využívání lidí, 3.přispívá k vytváření a rozvoji procesů řízení znalostí, </a:t>
            </a:r>
            <a:endParaRPr lang="cs-CZ" sz="1200" b="0" dirty="0" smtClean="0"/>
          </a:p>
          <a:p>
            <a:pPr marL="0" indent="0">
              <a:buSzPct val="75000"/>
              <a:buFontTx/>
              <a:buNone/>
            </a:pPr>
            <a:r>
              <a:rPr lang="cs-CZ" sz="1200" b="1" dirty="0" smtClean="0"/>
              <a:t>interní konzultování</a:t>
            </a:r>
            <a:r>
              <a:rPr lang="cs-CZ" sz="1200" b="1" baseline="0" dirty="0" smtClean="0"/>
              <a:t> </a:t>
            </a:r>
            <a:r>
              <a:rPr lang="cs-CZ" sz="1200" b="0" baseline="0" dirty="0" smtClean="0"/>
              <a:t>1.analyzuje a diagnostikuje problémy související s lidmi a navrhuje praktická opatření, 2.používá intervenční styl k uspokojení potřeb klientů-hraje roli katalyzátoru, usnadňovatele nebo experta, 4. koučuje klienty s cílem, aby se vyrovnali s problémy, </a:t>
            </a:r>
            <a:endParaRPr lang="cs-CZ" sz="1200" b="0" dirty="0" smtClean="0"/>
          </a:p>
          <a:p>
            <a:pPr marL="0" indent="0">
              <a:buSzPct val="75000"/>
              <a:buFontTx/>
              <a:buNone/>
            </a:pPr>
            <a:r>
              <a:rPr lang="cs-CZ" sz="1200" b="1" dirty="0" smtClean="0"/>
              <a:t>poskytování služeb</a:t>
            </a:r>
            <a:r>
              <a:rPr lang="cs-CZ" sz="1200" b="1" baseline="0" dirty="0" smtClean="0"/>
              <a:t> </a:t>
            </a:r>
            <a:r>
              <a:rPr lang="cs-CZ" sz="1200" b="0" baseline="0" dirty="0" smtClean="0"/>
              <a:t>1.předvídá požadavky a uzpůsobuje a provádí podle nich služby, 2.poskytuje účinné a efektivní služby v každé oblasti ŘLZ, 3.rychle a účinně reaguje na žádost o personální služby, pomoc a radu, 4. posiluje pravomoci liniových manažerů, tak aby mohli rozhodovat v personálních záležitostech, </a:t>
            </a:r>
            <a:endParaRPr lang="cs-CZ" sz="1200" b="1" dirty="0" smtClean="0"/>
          </a:p>
          <a:p>
            <a:pPr marL="0" indent="0">
              <a:buSzPct val="75000"/>
              <a:buFontTx/>
              <a:buNone/>
            </a:pPr>
            <a:r>
              <a:rPr lang="cs-CZ" sz="1200" b="1" dirty="0" smtClean="0"/>
              <a:t>soustavný odborný rozvoj</a:t>
            </a:r>
            <a:r>
              <a:rPr lang="cs-CZ" sz="1200" b="1" baseline="0" dirty="0" smtClean="0"/>
              <a:t> </a:t>
            </a:r>
            <a:r>
              <a:rPr lang="cs-CZ" sz="1200" b="0" baseline="0" dirty="0" smtClean="0"/>
              <a:t>1. soustavně se zdokonaluje a rozšiřuje své odborné znalosti a dovednosti 2. hledá nejlepší vzory personální praxe, 3.udržuje si přehled o novinkách v ŘLZ, 4. udržuje případně se podílí na výzkumech v oblasti ŘLZ včetně praktické aplikace výsledků aplikovaného výzkumu. </a:t>
            </a:r>
          </a:p>
          <a:p>
            <a:pPr marL="0" indent="0">
              <a:buSzPct val="75000"/>
              <a:buFontTx/>
              <a:buNone/>
            </a:pPr>
            <a:r>
              <a:rPr lang="cs-CZ" sz="1200" b="0" baseline="0" dirty="0" smtClean="0"/>
              <a:t>Profesionálové v oblasti lidských zdrojů jako </a:t>
            </a:r>
            <a:r>
              <a:rPr lang="cs-CZ" sz="1200" b="1" baseline="0" dirty="0" smtClean="0"/>
              <a:t>„myslící pragmatici“ </a:t>
            </a:r>
            <a:r>
              <a:rPr lang="cs-CZ" sz="1200" b="0" baseline="0" dirty="0" smtClean="0"/>
              <a:t>personalisté by měli pečlivě přemýšlet o tom, co dělají a to v souvislostech a podmínkách své organizace a na základě potřebného souborů znalostí musí poskytovat efektivní výkon ve smyslu poskytovaní rad, návodů a služeb, které pomohou organizaci dosahovat jejich strategických cílů.</a:t>
            </a:r>
          </a:p>
          <a:p>
            <a:pPr marL="0" indent="0">
              <a:buSzPct val="75000"/>
              <a:buFontTx/>
              <a:buNone/>
            </a:pPr>
            <a:r>
              <a:rPr lang="cs-CZ" sz="1200" b="1" baseline="0" dirty="0" smtClean="0"/>
              <a:t>Schopností</a:t>
            </a:r>
            <a:r>
              <a:rPr lang="cs-CZ" sz="1200" b="0" baseline="0" dirty="0" smtClean="0"/>
              <a:t>  </a:t>
            </a:r>
            <a:r>
              <a:rPr lang="cs-CZ" dirty="0" smtClean="0"/>
              <a:t>soubor předpokladů (individuální potenciál) nutný k úspěšnému vykonávání určité činnosti (aktivity). Míra užití (aplikace)</a:t>
            </a:r>
            <a:r>
              <a:rPr lang="cs-CZ" baseline="0" dirty="0" smtClean="0"/>
              <a:t> znalostí </a:t>
            </a:r>
            <a:r>
              <a:rPr lang="cs-CZ" dirty="0" smtClean="0"/>
              <a:t>a dovedností při řešení konkrétní situace. 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788F7-61A4-4C7F-8656-8777B2288C0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646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13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E2B5-5F83-4949-B31E-5D683C3B0366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997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cs-CZ" dirty="0" smtClean="0"/>
          </a:p>
        </p:txBody>
      </p:sp>
      <p:sp>
        <p:nvSpPr>
          <p:cNvPr id="737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DC9E6D-717B-4991-9662-54F584DFBF6B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10825-9784-4024-ACAD-D29DFD437C5E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10825-9784-4024-ACAD-D29DFD437C5E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10825-9784-4024-ACAD-D29DFD437C5E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20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10825-9784-4024-ACAD-D29DFD437C5E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63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810825-9784-4024-ACAD-D29DFD437C5E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004888" y="744538"/>
            <a:ext cx="4787900" cy="3592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SzPct val="75000"/>
              <a:buFontTx/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788F7-61A4-4C7F-8656-8777B2288C0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7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2C80D-B867-441F-9BF7-7BCFDF4F25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25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55D29-72A0-48EF-878B-7AC6BB4AF6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78B5-254C-4D2E-AA99-817A34AD48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89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C751C-99FC-48E1-868E-4191C39502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952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8099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5557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8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87036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731414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12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941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05DFD-D755-408B-9930-28FC7778F0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70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7F1BA-505C-417D-BB42-6931FDDDC7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17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143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20920-E906-4FA6-9E15-B0BCA439AD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69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4131-A387-404C-AC74-6ADF9E28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09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AC33-232A-48C8-BCA8-77B034CACE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05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55D29-72A0-48EF-878B-7AC6BB4AF62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674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178B5-254C-4D2E-AA99-817A34AD48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709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C751C-99FC-48E1-868E-4191C39502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76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3768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05DFD-D755-408B-9930-28FC7778F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67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EC91F4-1782-49F7-B6C7-CC6FEEFBC7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64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1BA-505C-417D-BB42-6931FDDDC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99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8FEE-B756-435D-AFC5-2CEC3CA3A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39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0920-E906-4FA6-9E15-B0BCA439AD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5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C33-232A-48C8-BCA8-77B034CACE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73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99" y="304801"/>
            <a:ext cx="7966075" cy="747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776"/>
            <a:ext cx="795813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92931" y="119775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7" name="Line 5"/>
          <p:cNvSpPr>
            <a:spLocks noChangeShapeType="1"/>
          </p:cNvSpPr>
          <p:nvPr userDrawn="1"/>
        </p:nvSpPr>
        <p:spPr bwMode="auto">
          <a:xfrm flipV="1">
            <a:off x="609600" y="630932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55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None/>
        <a:defRPr sz="2800">
          <a:solidFill>
            <a:schemeClr val="tx1"/>
          </a:solidFill>
          <a:latin typeface="Bookman Old Style" pitchFamily="18" charset="0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7000"/>
        <a:buFont typeface="Wingdings" pitchFamily="2" charset="2"/>
        <a:buChar char="q"/>
        <a:defRPr sz="2600">
          <a:solidFill>
            <a:schemeClr val="tx1"/>
          </a:solidFill>
          <a:latin typeface="Bookman Old Style" pitchFamily="18" charset="0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6000"/>
        <a:buFont typeface="Wingdings" pitchFamily="2" charset="2"/>
        <a:buChar char="q"/>
        <a:defRPr sz="2300">
          <a:solidFill>
            <a:schemeClr val="tx1"/>
          </a:solidFill>
          <a:latin typeface="Bookman Old Style" pitchFamily="18" charset="0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Bookman Old Style" pitchFamily="18" charset="0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Bookman Old Style" pitchFamily="18" charset="0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15.07.2018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43160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46691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742161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3" name="Obrázek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53223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6" name="Obrázek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auto">
          <a:xfrm flipV="1">
            <a:off x="609600" y="630932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31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Dokument_aplikace_Microsoft_Word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025178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>
                <a:latin typeface="Bookman Old Style" pitchFamily="18" charset="0"/>
                <a:cs typeface="Angsana New" pitchFamily="18" charset="-34"/>
              </a:rPr>
              <a:t>ODPOVĚDNOST </a:t>
            </a:r>
            <a:br>
              <a:rPr lang="cs-CZ" sz="4400" b="1" dirty="0" smtClean="0">
                <a:latin typeface="Bookman Old Style" pitchFamily="18" charset="0"/>
                <a:cs typeface="Angsana New" pitchFamily="18" charset="-34"/>
              </a:rPr>
            </a:br>
            <a:r>
              <a:rPr lang="cs-CZ" sz="4400" b="1" dirty="0" smtClean="0">
                <a:latin typeface="Bookman Old Style" pitchFamily="18" charset="0"/>
                <a:cs typeface="Angsana New" pitchFamily="18" charset="-34"/>
              </a:rPr>
              <a:t>ZA </a:t>
            </a:r>
            <a:br>
              <a:rPr lang="cs-CZ" sz="4400" b="1" dirty="0" smtClean="0">
                <a:latin typeface="Bookman Old Style" pitchFamily="18" charset="0"/>
                <a:cs typeface="Angsana New" pitchFamily="18" charset="-34"/>
              </a:rPr>
            </a:br>
            <a:r>
              <a:rPr lang="cs-CZ" sz="4400" b="1" dirty="0" smtClean="0">
                <a:latin typeface="Bookman Old Style" pitchFamily="18" charset="0"/>
                <a:cs typeface="Angsana New" pitchFamily="18" charset="-34"/>
              </a:rPr>
              <a:t>ŘÍZENÍ LIDSKÝCH ZDROJŮ</a:t>
            </a:r>
            <a:endParaRPr lang="cs-CZ" sz="4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PhDr.</a:t>
            </a:r>
            <a:r>
              <a:rPr kumimoji="0" lang="cs-CZ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 Ľubomír Kubínyi, Ph.D., K 104</a:t>
            </a:r>
            <a:endParaRPr kumimoji="0" lang="cs-CZ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655370"/>
          </a:xfrm>
        </p:spPr>
        <p:txBody>
          <a:bodyPr/>
          <a:lstStyle/>
          <a:p>
            <a:r>
              <a:rPr lang="cs-CZ" sz="3200" b="1" dirty="0">
                <a:latin typeface="Bookman Old Style" panose="02050604050505020204" pitchFamily="18" charset="0"/>
              </a:rPr>
              <a:t>2. Funkce a specifické úkoly PÚ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536" y="1714242"/>
            <a:ext cx="7886700" cy="36459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600" b="1" dirty="0">
                <a:latin typeface="Bookman Old Style" pitchFamily="18" charset="0"/>
              </a:rPr>
              <a:t>Typické pozice </a:t>
            </a:r>
            <a:r>
              <a:rPr lang="cs-CZ" sz="2600" dirty="0" smtClean="0">
                <a:latin typeface="Bookman Old Style" pitchFamily="18" charset="0"/>
              </a:rPr>
              <a:t>personalistů </a:t>
            </a:r>
            <a:r>
              <a:rPr lang="cs-CZ" sz="2600" dirty="0">
                <a:latin typeface="Bookman Old Style" pitchFamily="18" charset="0"/>
              </a:rPr>
              <a:t>v organizaci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 smtClean="0">
                <a:latin typeface="Bookman Old Style" pitchFamily="18" charset="0"/>
              </a:rPr>
              <a:t>administrativní </a:t>
            </a:r>
            <a:r>
              <a:rPr lang="cs-CZ" dirty="0">
                <a:latin typeface="Bookman Old Style" pitchFamily="18" charset="0"/>
              </a:rPr>
              <a:t>úředník,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personalista specialista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personální manažer.</a:t>
            </a:r>
          </a:p>
          <a:p>
            <a:pPr marL="134938" indent="0">
              <a:buClr>
                <a:srgbClr val="FF0000"/>
              </a:buClr>
              <a:buSzPct val="80000"/>
              <a:buNone/>
              <a:tabLst>
                <a:tab pos="901700" algn="l"/>
              </a:tabLst>
              <a:defRPr/>
            </a:pPr>
            <a:endParaRPr lang="cs-CZ" sz="1600" dirty="0" smtClean="0"/>
          </a:p>
          <a:p>
            <a:pPr marL="0" indent="0" algn="ctr">
              <a:buClr>
                <a:srgbClr val="FF0000"/>
              </a:buClr>
              <a:buSzPct val="80000"/>
              <a:buNone/>
              <a:tabLst>
                <a:tab pos="901700" algn="l"/>
              </a:tabLst>
              <a:defRPr/>
            </a:pPr>
            <a:r>
              <a:rPr lang="cs-CZ" sz="2400" dirty="0" smtClean="0">
                <a:latin typeface="Bookman Old Style" panose="02050604050505020204" pitchFamily="18" charset="0"/>
              </a:rPr>
              <a:t>Každá pozice požaduje pouze částečně překrývající se kompetence a zčásti úplně odlišné.</a:t>
            </a:r>
            <a:endParaRPr lang="cs-CZ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5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2167" y="1052736"/>
            <a:ext cx="8229600" cy="70792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latin typeface="Bookman Old Style" panose="02050604050505020204" pitchFamily="18" charset="0"/>
              </a:rPr>
              <a:t>3. Struktura </a:t>
            </a:r>
            <a:r>
              <a:rPr lang="cs-CZ" sz="3200" b="1" dirty="0">
                <a:latin typeface="Bookman Old Style" panose="02050604050505020204" pitchFamily="18" charset="0"/>
              </a:rPr>
              <a:t>personálního útvaru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887" y="1781014"/>
            <a:ext cx="7920880" cy="396044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600" dirty="0">
                <a:latin typeface="Bookman Old Style" pitchFamily="18" charset="0"/>
              </a:rPr>
              <a:t>Při řešení vnitřní organizace PÚ podniku jsou  možné v zásadě následující </a:t>
            </a:r>
            <a:r>
              <a:rPr lang="cs-CZ" sz="2600" dirty="0" smtClean="0">
                <a:latin typeface="Bookman Old Style" pitchFamily="18" charset="0"/>
              </a:rPr>
              <a:t>variantní </a:t>
            </a:r>
            <a:r>
              <a:rPr lang="cs-CZ" sz="2600" dirty="0">
                <a:latin typeface="Bookman Old Style" pitchFamily="18" charset="0"/>
              </a:rPr>
              <a:t>přístupy: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 smtClean="0">
                <a:latin typeface="Bookman Old Style" pitchFamily="18" charset="0"/>
              </a:rPr>
              <a:t>funkcionální </a:t>
            </a:r>
            <a:r>
              <a:rPr lang="cs-CZ" dirty="0">
                <a:latin typeface="Bookman Old Style" pitchFamily="18" charset="0"/>
              </a:rPr>
              <a:t>organizace PÚ,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divizionální organizace PÚ,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smíšená organizace PÚ,</a:t>
            </a:r>
          </a:p>
          <a:p>
            <a:pPr marL="628650" lvl="1" indent="-357188" algn="just" defTabSz="542925">
              <a:lnSpc>
                <a:spcPct val="12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některé další (centra excelence, virtuální HR, interní agentura , interní konzultační útvar, firma uvnitř podniku, externí konzultační útvar);</a:t>
            </a:r>
          </a:p>
        </p:txBody>
      </p:sp>
    </p:spTree>
    <p:extLst>
      <p:ext uri="{BB962C8B-B14F-4D97-AF65-F5344CB8AC3E}">
        <p14:creationId xmlns:p14="http://schemas.microsoft.com/office/powerpoint/2010/main" val="235997617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830496"/>
            <a:ext cx="8073936" cy="44644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600" b="1" dirty="0">
                <a:latin typeface="Bookman Old Style" pitchFamily="18" charset="0"/>
              </a:rPr>
              <a:t>Outsourcing</a:t>
            </a:r>
            <a:r>
              <a:rPr lang="cs-CZ" sz="2600" dirty="0">
                <a:latin typeface="Bookman Old Style" pitchFamily="18" charset="0"/>
              </a:rPr>
              <a:t> personálních činností prochází fázemi, které zahrnují organizační změny a úpravy zásad finančního řízení.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600" dirty="0">
                <a:latin typeface="Bookman Old Style" pitchFamily="18" charset="0"/>
              </a:rPr>
              <a:t>Postupný proces má: </a:t>
            </a:r>
          </a:p>
          <a:p>
            <a:pPr marL="628650" lvl="1" indent="-357188" algn="just" defTabSz="542925"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snížit režijní náklady spojené s útvarem lidských zdrojů, </a:t>
            </a:r>
          </a:p>
          <a:p>
            <a:pPr marL="628650" lvl="1" indent="-357188" algn="just" defTabSz="542925"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redukovat personální administrativu,  </a:t>
            </a:r>
          </a:p>
          <a:p>
            <a:pPr marL="628650" lvl="1" indent="-357188" algn="just" defTabSz="542925"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odstranit pozice, které neposkytují příležitosti ke kariérovému postupu.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95536" y="1096940"/>
            <a:ext cx="8229600" cy="707926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latin typeface="Bookman Old Style" panose="02050604050505020204" pitchFamily="18" charset="0"/>
              </a:rPr>
              <a:t>3. Struktura </a:t>
            </a:r>
            <a:r>
              <a:rPr lang="cs-CZ" sz="3200" b="1" dirty="0">
                <a:latin typeface="Bookman Old Style" panose="02050604050505020204" pitchFamily="18" charset="0"/>
              </a:rPr>
              <a:t>personálního útvaru</a:t>
            </a:r>
          </a:p>
        </p:txBody>
      </p:sp>
    </p:spTree>
    <p:extLst>
      <p:ext uri="{BB962C8B-B14F-4D97-AF65-F5344CB8AC3E}">
        <p14:creationId xmlns:p14="http://schemas.microsoft.com/office/powerpoint/2010/main" val="26038587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886700" cy="51135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latin typeface="Bookman Old Style" panose="02050604050505020204" pitchFamily="18" charset="0"/>
              </a:rPr>
              <a:t>4</a:t>
            </a:r>
            <a:r>
              <a:rPr lang="cs-CZ" sz="3200" b="1" dirty="0">
                <a:latin typeface="Bookman Old Style" panose="02050604050505020204" pitchFamily="18" charset="0"/>
              </a:rPr>
              <a:t>. Kompetence odborníků per. řízení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916832"/>
            <a:ext cx="8136904" cy="39604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sz="2600" b="1" dirty="0">
                <a:latin typeface="Bookman Old Style" pitchFamily="18" charset="0"/>
              </a:rPr>
              <a:t>Rozhodující kompetence </a:t>
            </a:r>
            <a:r>
              <a:rPr lang="cs-CZ" sz="2600" dirty="0">
                <a:latin typeface="Bookman Old Style" pitchFamily="18" charset="0"/>
              </a:rPr>
              <a:t>odborníků v personálním řízení podle WFPMA  </a:t>
            </a:r>
            <a:endParaRPr lang="cs-CZ" sz="1200" dirty="0" smtClean="0"/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sociální, 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organizační, 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funkční, 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dirty="0">
                <a:latin typeface="Bookman Old Style" pitchFamily="18" charset="0"/>
              </a:rPr>
              <a:t>manažerské. </a:t>
            </a:r>
          </a:p>
          <a:p>
            <a:pPr marL="39688" indent="0" algn="r">
              <a:buSzPct val="75000"/>
              <a:buNone/>
              <a:tabLst>
                <a:tab pos="719138" algn="l"/>
                <a:tab pos="804863" algn="l"/>
              </a:tabLst>
            </a:pPr>
            <a:r>
              <a:rPr lang="cs-CZ" sz="1800" dirty="0" smtClean="0">
                <a:latin typeface="Bookman Old Style" panose="02050604050505020204" pitchFamily="18" charset="0"/>
              </a:rPr>
              <a:t>(</a:t>
            </a:r>
            <a:r>
              <a:rPr lang="cs-CZ" sz="1800" dirty="0" err="1" smtClean="0">
                <a:latin typeface="Bookman Old Style" panose="02050604050505020204" pitchFamily="18" charset="0"/>
              </a:rPr>
              <a:t>Veteška</a:t>
            </a:r>
            <a:r>
              <a:rPr lang="cs-CZ" sz="1800" dirty="0" smtClean="0">
                <a:latin typeface="Bookman Old Style" panose="02050604050505020204" pitchFamily="18" charset="0"/>
              </a:rPr>
              <a:t>, </a:t>
            </a:r>
            <a:r>
              <a:rPr lang="cs-CZ" sz="1800" dirty="0" err="1" smtClean="0">
                <a:latin typeface="Bookman Old Style" panose="02050604050505020204" pitchFamily="18" charset="0"/>
              </a:rPr>
              <a:t>Tureckiová</a:t>
            </a:r>
            <a:r>
              <a:rPr lang="cs-CZ" sz="1800" dirty="0" smtClean="0">
                <a:latin typeface="Bookman Old Style" panose="02050604050505020204" pitchFamily="18" charset="0"/>
              </a:rPr>
              <a:t>, 2008, s. </a:t>
            </a:r>
            <a:r>
              <a:rPr lang="cs-CZ" sz="1800" dirty="0">
                <a:latin typeface="Bookman Old Style" panose="02050604050505020204" pitchFamily="18" charset="0"/>
              </a:rPr>
              <a:t>)</a:t>
            </a:r>
            <a:endParaRPr lang="cs-CZ" sz="18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7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45439"/>
            <a:ext cx="7886700" cy="5833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latin typeface="Bookman Old Style" panose="02050604050505020204" pitchFamily="18" charset="0"/>
              </a:rPr>
              <a:t>4. Kompetence odborníků</a:t>
            </a:r>
            <a:r>
              <a:rPr lang="cs-CZ" sz="3200" b="1" dirty="0">
                <a:latin typeface="Bookman Old Style" panose="02050604050505020204" pitchFamily="18" charset="0"/>
              </a:rPr>
              <a:t> </a:t>
            </a:r>
            <a:r>
              <a:rPr lang="cs-CZ" sz="3200" b="1" dirty="0" smtClean="0">
                <a:latin typeface="Bookman Old Style" panose="02050604050505020204" pitchFamily="18" charset="0"/>
              </a:rPr>
              <a:t>per. </a:t>
            </a:r>
            <a:r>
              <a:rPr lang="cs-CZ" sz="3200" b="1" dirty="0">
                <a:latin typeface="Bookman Old Style" panose="02050604050505020204" pitchFamily="18" charset="0"/>
              </a:rPr>
              <a:t>řízení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36459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dirty="0">
                <a:latin typeface="Bookman Old Style" pitchFamily="18" charset="0"/>
              </a:rPr>
              <a:t>Soustava základních schopností pro personalisty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sz="2600" dirty="0" smtClean="0">
                <a:latin typeface="Bookman Old Style" pitchFamily="18" charset="0"/>
              </a:rPr>
              <a:t>znalost </a:t>
            </a:r>
            <a:r>
              <a:rPr lang="cs-CZ" sz="2600" dirty="0">
                <a:latin typeface="Bookman Old Style" pitchFamily="18" charset="0"/>
              </a:rPr>
              <a:t>podnikové kultury,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sz="2600" dirty="0">
                <a:latin typeface="Bookman Old Style" pitchFamily="18" charset="0"/>
              </a:rPr>
              <a:t>strategické schopnosti,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sz="2600" dirty="0">
                <a:latin typeface="Bookman Old Style" pitchFamily="18" charset="0"/>
              </a:rPr>
              <a:t>řízení efektivnosti organizace,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sz="2600" dirty="0">
                <a:latin typeface="Bookman Old Style" pitchFamily="18" charset="0"/>
              </a:rPr>
              <a:t>interní konzultování,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sz="2600" dirty="0">
                <a:latin typeface="Bookman Old Style" pitchFamily="18" charset="0"/>
              </a:rPr>
              <a:t>poskytování služeb,</a:t>
            </a:r>
          </a:p>
          <a:p>
            <a:pPr marL="628650" lvl="1" indent="-357188" algn="just" defTabSz="542925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901700" algn="l"/>
              </a:tabLst>
              <a:defRPr/>
            </a:pPr>
            <a:r>
              <a:rPr lang="cs-CZ" sz="2600" dirty="0">
                <a:latin typeface="Bookman Old Style" pitchFamily="18" charset="0"/>
              </a:rPr>
              <a:t>soustavný odborný rozvoj. </a:t>
            </a:r>
          </a:p>
        </p:txBody>
      </p:sp>
    </p:spTree>
    <p:extLst>
      <p:ext uri="{BB962C8B-B14F-4D97-AF65-F5344CB8AC3E}">
        <p14:creationId xmlns:p14="http://schemas.microsoft.com/office/powerpoint/2010/main" val="34095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19656" y="3356992"/>
            <a:ext cx="6984776" cy="72008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>
                <a:latin typeface="Bookman Old Style" panose="02050604050505020204" pitchFamily="18" charset="0"/>
              </a:rPr>
              <a:t>Děkuji za pozornost.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000" dirty="0"/>
          </a:p>
        </p:txBody>
      </p:sp>
      <p:sp>
        <p:nvSpPr>
          <p:cNvPr id="6" name="Obdélník 1"/>
          <p:cNvSpPr>
            <a:spLocks noChangeArrowheads="1"/>
          </p:cNvSpPr>
          <p:nvPr/>
        </p:nvSpPr>
        <p:spPr bwMode="auto">
          <a:xfrm>
            <a:off x="1187624" y="1340768"/>
            <a:ext cx="6984776" cy="94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7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6000"/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chemeClr val="tx1"/>
              </a:buClr>
              <a:buNone/>
              <a:defRPr/>
            </a:pPr>
            <a:r>
              <a:rPr lang="cs-CZ" sz="3400" b="1" dirty="0" smtClean="0"/>
              <a:t>Závěr</a:t>
            </a:r>
            <a:endParaRPr lang="cs-CZ" sz="3200" b="1" dirty="0"/>
          </a:p>
          <a:p>
            <a:pPr eaLnBrk="1" hangingPunct="1">
              <a:spcBef>
                <a:spcPts val="300"/>
              </a:spcBef>
              <a:buClr>
                <a:schemeClr val="tx1"/>
              </a:buClr>
              <a:buNone/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196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001000" cy="7119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>
                <a:latin typeface="Bookman Old Style" panose="02050604050505020204" pitchFamily="18" charset="0"/>
              </a:rPr>
              <a:t>Osnova</a:t>
            </a:r>
          </a:p>
        </p:txBody>
      </p:sp>
      <p:sp useBgFill="1"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04864"/>
            <a:ext cx="7848000" cy="3244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latin typeface="Bookman Old Style" panose="02050604050505020204" pitchFamily="18" charset="0"/>
              </a:rPr>
              <a:t>Úvod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>
                <a:latin typeface="Bookman Old Style" panose="02050604050505020204" pitchFamily="18" charset="0"/>
              </a:rPr>
              <a:t>Subjekty personálního řízení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>
                <a:latin typeface="Bookman Old Style" panose="02050604050505020204" pitchFamily="18" charset="0"/>
              </a:rPr>
              <a:t>Funkce a specifické úkoly personálního </a:t>
            </a:r>
            <a:r>
              <a:rPr lang="cs-CZ" dirty="0" smtClean="0">
                <a:latin typeface="Bookman Old Style" panose="02050604050505020204" pitchFamily="18" charset="0"/>
              </a:rPr>
              <a:t>útvaru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Bookman Old Style" panose="02050604050505020204" pitchFamily="18" charset="0"/>
              </a:rPr>
              <a:t>Struktura personálního útvaru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>
                <a:latin typeface="Bookman Old Style" panose="02050604050505020204" pitchFamily="18" charset="0"/>
              </a:rPr>
              <a:t>Kompetence </a:t>
            </a:r>
            <a:r>
              <a:rPr lang="cs-CZ" dirty="0">
                <a:latin typeface="Bookman Old Style" panose="02050604050505020204" pitchFamily="18" charset="0"/>
              </a:rPr>
              <a:t>odborníků v personálním řízení</a:t>
            </a:r>
          </a:p>
          <a:p>
            <a:pPr marL="0" indent="0">
              <a:buNone/>
            </a:pPr>
            <a:r>
              <a:rPr lang="cs-CZ" dirty="0" smtClean="0">
                <a:latin typeface="Bookman Old Style" panose="02050604050505020204" pitchFamily="18" charset="0"/>
              </a:rPr>
              <a:t>Závěr</a:t>
            </a:r>
            <a:endParaRPr lang="cs-CZ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040" y="1052736"/>
            <a:ext cx="8001000" cy="7839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>
                <a:latin typeface="Bookman Old Style" panose="020506040505050202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3966" y="1721058"/>
            <a:ext cx="8192489" cy="45882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>
                <a:latin typeface="Bookman Old Style" panose="02050604050505020204" pitchFamily="18" charset="0"/>
              </a:rPr>
              <a:t>ARMSTRONG, Michael a </a:t>
            </a:r>
            <a:r>
              <a:rPr lang="cs-CZ" sz="2000" dirty="0" err="1">
                <a:latin typeface="Bookman Old Style" panose="02050604050505020204" pitchFamily="18" charset="0"/>
              </a:rPr>
              <a:t>Stephen</a:t>
            </a:r>
            <a:r>
              <a:rPr lang="cs-CZ" sz="2000" dirty="0">
                <a:latin typeface="Bookman Old Style" panose="02050604050505020204" pitchFamily="18" charset="0"/>
              </a:rPr>
              <a:t> TAYLOR. </a:t>
            </a:r>
            <a:r>
              <a:rPr lang="cs-CZ" sz="2000" i="1" dirty="0">
                <a:latin typeface="Bookman Old Style" panose="02050604050505020204" pitchFamily="18" charset="0"/>
              </a:rPr>
              <a:t>Řízení lidských zdrojů: moderní pojetí a postupy: 13. vydání</a:t>
            </a:r>
            <a:r>
              <a:rPr lang="cs-CZ" sz="2000" dirty="0">
                <a:latin typeface="Bookman Old Style" panose="02050604050505020204" pitchFamily="18" charset="0"/>
              </a:rPr>
              <a:t>. Praha: </a:t>
            </a:r>
            <a:r>
              <a:rPr lang="cs-CZ" sz="2000" dirty="0" err="1">
                <a:latin typeface="Bookman Old Style" panose="02050604050505020204" pitchFamily="18" charset="0"/>
              </a:rPr>
              <a:t>Grada</a:t>
            </a:r>
            <a:r>
              <a:rPr lang="cs-CZ" sz="2000" dirty="0">
                <a:latin typeface="Bookman Old Style" panose="02050604050505020204" pitchFamily="18" charset="0"/>
              </a:rPr>
              <a:t> </a:t>
            </a:r>
            <a:r>
              <a:rPr lang="cs-CZ" sz="2000" dirty="0" err="1">
                <a:latin typeface="Bookman Old Style" panose="02050604050505020204" pitchFamily="18" charset="0"/>
              </a:rPr>
              <a:t>Publishing</a:t>
            </a:r>
            <a:r>
              <a:rPr lang="cs-CZ" sz="2000" dirty="0">
                <a:latin typeface="Bookman Old Style" panose="02050604050505020204" pitchFamily="18" charset="0"/>
              </a:rPr>
              <a:t>, 2015. ISBN 978-80-247-5258-7.</a:t>
            </a:r>
          </a:p>
          <a:p>
            <a:pPr marL="0" indent="0" algn="just">
              <a:buNone/>
            </a:pPr>
            <a:r>
              <a:rPr lang="cs-CZ" sz="2000" dirty="0">
                <a:latin typeface="Bookman Old Style" panose="02050604050505020204" pitchFamily="18" charset="0"/>
              </a:rPr>
              <a:t>DVOŘÁKOVÁ, Zuzana. </a:t>
            </a:r>
            <a:r>
              <a:rPr lang="cs-CZ" sz="2000" i="1" dirty="0">
                <a:latin typeface="Bookman Old Style" panose="02050604050505020204" pitchFamily="18" charset="0"/>
              </a:rPr>
              <a:t>Řízení lidských zdrojů</a:t>
            </a:r>
            <a:r>
              <a:rPr lang="cs-CZ" sz="2000" dirty="0">
                <a:latin typeface="Bookman Old Style" panose="02050604050505020204" pitchFamily="18" charset="0"/>
              </a:rPr>
              <a:t>. Praha: C. H. Beck, 2012. Beckova edice ekonomie. ISBN 978-80-7400-347-9.</a:t>
            </a:r>
          </a:p>
          <a:p>
            <a:pPr marL="0" indent="0" algn="just">
              <a:buNone/>
            </a:pPr>
            <a:r>
              <a:rPr lang="cs-CZ" sz="2000" dirty="0" smtClean="0">
                <a:latin typeface="Bookman Old Style" panose="02050604050505020204" pitchFamily="18" charset="0"/>
              </a:rPr>
              <a:t>KOUBEK</a:t>
            </a:r>
            <a:r>
              <a:rPr lang="cs-CZ" sz="2000" dirty="0">
                <a:latin typeface="Bookman Old Style" panose="02050604050505020204" pitchFamily="18" charset="0"/>
              </a:rPr>
              <a:t>, Josef. </a:t>
            </a:r>
            <a:r>
              <a:rPr lang="cs-CZ" sz="2000" i="1" dirty="0">
                <a:latin typeface="Bookman Old Style" panose="02050604050505020204" pitchFamily="18" charset="0"/>
              </a:rPr>
              <a:t>Řízení lidských zdrojů: základy moderní personalistiky</a:t>
            </a:r>
            <a:r>
              <a:rPr lang="cs-CZ" sz="2000" dirty="0">
                <a:latin typeface="Bookman Old Style" panose="02050604050505020204" pitchFamily="18" charset="0"/>
              </a:rPr>
              <a:t>. 4., </a:t>
            </a:r>
            <a:r>
              <a:rPr lang="cs-CZ" sz="2000" dirty="0" err="1">
                <a:latin typeface="Bookman Old Style" panose="02050604050505020204" pitchFamily="18" charset="0"/>
              </a:rPr>
              <a:t>rozš</a:t>
            </a:r>
            <a:r>
              <a:rPr lang="cs-CZ" sz="2000" dirty="0">
                <a:latin typeface="Bookman Old Style" panose="02050604050505020204" pitchFamily="18" charset="0"/>
              </a:rPr>
              <a:t>. a dopl. vyd. </a:t>
            </a:r>
          </a:p>
          <a:p>
            <a:pPr marL="0" indent="0" algn="just">
              <a:buNone/>
            </a:pPr>
            <a:r>
              <a:rPr lang="cs-CZ" sz="2000" dirty="0">
                <a:latin typeface="Bookman Old Style" panose="02050604050505020204" pitchFamily="18" charset="0"/>
              </a:rPr>
              <a:t>ŠIKÝŘ, Martin. </a:t>
            </a:r>
            <a:r>
              <a:rPr lang="cs-CZ" sz="2000" i="1" dirty="0">
                <a:latin typeface="Bookman Old Style" panose="02050604050505020204" pitchFamily="18" charset="0"/>
              </a:rPr>
              <a:t>Nejlepší praxe v řízení lidských zdrojů</a:t>
            </a:r>
            <a:r>
              <a:rPr lang="cs-CZ" sz="2000" dirty="0">
                <a:latin typeface="Bookman Old Style" panose="02050604050505020204" pitchFamily="18" charset="0"/>
              </a:rPr>
              <a:t>. Praha: </a:t>
            </a:r>
            <a:r>
              <a:rPr lang="cs-CZ" sz="2000" dirty="0" err="1">
                <a:latin typeface="Bookman Old Style" panose="02050604050505020204" pitchFamily="18" charset="0"/>
              </a:rPr>
              <a:t>Grada</a:t>
            </a:r>
            <a:r>
              <a:rPr lang="cs-CZ" sz="2000" dirty="0">
                <a:latin typeface="Bookman Old Style" panose="02050604050505020204" pitchFamily="18" charset="0"/>
              </a:rPr>
              <a:t>, 2014. Manažer. ISBN 978-80-247-5212-9</a:t>
            </a:r>
            <a:r>
              <a:rPr lang="cs-CZ" sz="2000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sz="2000" dirty="0">
                <a:latin typeface="Bookman Old Style" panose="02050604050505020204" pitchFamily="18" charset="0"/>
              </a:rPr>
              <a:t>VETEŠKA, Jaroslav a Michaela TURECKIOVÁ. Kompetence ve vzdělávání. Praha: </a:t>
            </a:r>
            <a:r>
              <a:rPr lang="cs-CZ" sz="2000" dirty="0" err="1">
                <a:latin typeface="Bookman Old Style" panose="02050604050505020204" pitchFamily="18" charset="0"/>
              </a:rPr>
              <a:t>Grada</a:t>
            </a:r>
            <a:r>
              <a:rPr lang="cs-CZ" sz="2000" dirty="0">
                <a:latin typeface="Bookman Old Style" panose="02050604050505020204" pitchFamily="18" charset="0"/>
              </a:rPr>
              <a:t>, 2008. Pedagogika (</a:t>
            </a:r>
            <a:r>
              <a:rPr lang="cs-CZ" sz="2000" dirty="0" err="1">
                <a:latin typeface="Bookman Old Style" panose="02050604050505020204" pitchFamily="18" charset="0"/>
              </a:rPr>
              <a:t>Grada</a:t>
            </a:r>
            <a:r>
              <a:rPr lang="cs-CZ" sz="2000" dirty="0">
                <a:latin typeface="Bookman Old Style" panose="02050604050505020204" pitchFamily="18" charset="0"/>
              </a:rPr>
              <a:t>). ISBN 9788024717708.</a:t>
            </a:r>
          </a:p>
          <a:p>
            <a:pPr marL="0" indent="0" algn="just">
              <a:buNone/>
            </a:pPr>
            <a:r>
              <a:rPr lang="cs-CZ" sz="2000" dirty="0" smtClean="0">
                <a:latin typeface="Bookman Old Style" panose="02050604050505020204" pitchFamily="18" charset="0"/>
              </a:rPr>
              <a:t>Zákon č. 262/2006 Sb., zákoník práce.</a:t>
            </a:r>
            <a:endParaRPr lang="cs-CZ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5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1124744"/>
            <a:ext cx="8075613" cy="64807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1. </a:t>
            </a:r>
            <a:r>
              <a:rPr lang="cs-CZ" sz="3200" b="1" kern="1200" dirty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Subjekty personálního </a:t>
            </a:r>
            <a:r>
              <a:rPr lang="cs-CZ" sz="3200" b="1" kern="1200" dirty="0" smtClean="0">
                <a:solidFill>
                  <a:schemeClr val="tx1"/>
                </a:solidFill>
                <a:latin typeface="Bookman Old Style" pitchFamily="18" charset="0"/>
                <a:ea typeface="+mn-ea"/>
                <a:cs typeface="+mn-cs"/>
              </a:rPr>
              <a:t>řízení</a:t>
            </a:r>
            <a:endParaRPr lang="cs-CZ" sz="3200" b="1" dirty="0"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72817"/>
            <a:ext cx="7704138" cy="4176737"/>
          </a:xfrm>
        </p:spPr>
        <p:txBody>
          <a:bodyPr>
            <a:normAutofit/>
          </a:bodyPr>
          <a:lstStyle/>
          <a:p>
            <a:pPr marL="542925" indent="-357188" algn="just">
              <a:buClr>
                <a:srgbClr val="FF0000"/>
              </a:buClr>
              <a:buSzPct val="66000"/>
              <a:buFont typeface="Wingdings" pitchFamily="2" charset="2"/>
              <a:buChar char="q"/>
              <a:defRPr/>
            </a:pPr>
            <a:r>
              <a:rPr lang="cs-CZ" sz="2400" b="1" dirty="0">
                <a:latin typeface="Bookman Old Style" pitchFamily="18" charset="0"/>
              </a:rPr>
              <a:t>vedoucí pracovníci </a:t>
            </a:r>
            <a:r>
              <a:rPr lang="cs-CZ" sz="2400" dirty="0">
                <a:latin typeface="Bookman Old Style" pitchFamily="18" charset="0"/>
              </a:rPr>
              <a:t>všech stupňů řízení podniku, obsah podílu činnosti vedoucích pracovníků na zabezpečování a provádění personální práce je daná jejich postavením v hierarchii organizace, v odborné literatuře lze dohledat úkoly vedoucích pracovníků a úkoly v operativním personální práci liniového </a:t>
            </a:r>
            <a:r>
              <a:rPr lang="cs-CZ" sz="2400" dirty="0" smtClean="0">
                <a:latin typeface="Bookman Old Style" pitchFamily="18" charset="0"/>
              </a:rPr>
              <a:t>managementu, </a:t>
            </a:r>
            <a:endParaRPr lang="cs-CZ" sz="2400" dirty="0">
              <a:latin typeface="Bookman Old Style" pitchFamily="18" charset="0"/>
            </a:endParaRPr>
          </a:p>
          <a:p>
            <a:pPr marL="542925" indent="-357188" algn="just" eaLnBrk="1" fontAlgn="auto" hangingPunct="1">
              <a:spcAft>
                <a:spcPts val="0"/>
              </a:spcAft>
              <a:buClr>
                <a:srgbClr val="FF0000"/>
              </a:buClr>
              <a:buSzPct val="66000"/>
              <a:buFont typeface="Wingdings" pitchFamily="2" charset="2"/>
              <a:buChar char="q"/>
              <a:defRPr/>
            </a:pPr>
            <a:r>
              <a:rPr lang="cs-CZ" sz="2400" b="1" dirty="0" smtClean="0">
                <a:latin typeface="Bookman Old Style" pitchFamily="18" charset="0"/>
              </a:rPr>
              <a:t>odborný </a:t>
            </a:r>
            <a:r>
              <a:rPr lang="cs-CZ" sz="2400" b="1" dirty="0">
                <a:latin typeface="Bookman Old Style" pitchFamily="18" charset="0"/>
              </a:rPr>
              <a:t>útvar </a:t>
            </a:r>
            <a:r>
              <a:rPr lang="cs-CZ" sz="2400" dirty="0">
                <a:latin typeface="Bookman Old Style" pitchFamily="18" charset="0"/>
              </a:rPr>
              <a:t>(personální útvar, zaměstnanecký útvar nebo útvar řízení lidských zdrojů apod</a:t>
            </a:r>
            <a:r>
              <a:rPr lang="cs-CZ" sz="2400" dirty="0" smtClean="0">
                <a:latin typeface="Bookman Old Style" pitchFamily="18" charset="0"/>
              </a:rPr>
              <a:t>.); </a:t>
            </a:r>
            <a:endParaRPr lang="cs-CZ" sz="2400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09704"/>
          </a:xfrm>
        </p:spPr>
        <p:txBody>
          <a:bodyPr/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2152" y="1590753"/>
            <a:ext cx="8015286" cy="50786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cs-CZ" dirty="0" smtClean="0">
                <a:latin typeface="Bookman Old Style" panose="02050604050505020204" pitchFamily="18" charset="0"/>
              </a:rPr>
              <a:t>Rozhodující </a:t>
            </a:r>
            <a:r>
              <a:rPr lang="cs-CZ" dirty="0">
                <a:latin typeface="Bookman Old Style" panose="02050604050505020204" pitchFamily="18" charset="0"/>
              </a:rPr>
              <a:t>úkoly vedoucích zaměstnanců vymezuje zákoník práce č.  262/2006 Sb., a vedoucí zaměstnanec je v personální oblasti </a:t>
            </a:r>
            <a:r>
              <a:rPr lang="cs-CZ" b="1" dirty="0" smtClean="0">
                <a:latin typeface="Bookman Old Style" panose="02050604050505020204" pitchFamily="18" charset="0"/>
              </a:rPr>
              <a:t>povinen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sz="2600" dirty="0" smtClean="0">
                <a:latin typeface="Bookman Old Style" pitchFamily="18" charset="0"/>
              </a:rPr>
              <a:t>přidělovat </a:t>
            </a:r>
            <a:r>
              <a:rPr lang="cs-CZ" sz="2600" dirty="0">
                <a:latin typeface="Bookman Old Style" pitchFamily="18" charset="0"/>
              </a:rPr>
              <a:t>zaměstnanci práci podle jeho pracovní smlouvy, platit mu za vykonanou práci, vytvářet podmínky pro plnění jeho pracovních úkolů, dodržovat ostatní pracovní podmínky stanovené právními předpisy, smlouvou nebo právním předpisem,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sz="2600" dirty="0">
                <a:latin typeface="Bookman Old Style" pitchFamily="18" charset="0"/>
              </a:rPr>
              <a:t>zajišťovat rovné zacházení se všemi zaměstnanci pokud jde o jejich odměňování, poskytování jiných peněžních plnění, o odbornou přípravu a o příležitost dosáhnout funkčního nebo jiného postupu,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sz="2600" dirty="0">
                <a:latin typeface="Bookman Old Style" pitchFamily="18" charset="0"/>
              </a:rPr>
              <a:t>zabezpečovat dodržování pracovně  právních a jiných předpisů (par. 1a, 16, 38).</a:t>
            </a:r>
          </a:p>
          <a:p>
            <a:pPr lvl="1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q"/>
            </a:pP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3296" y="1055222"/>
            <a:ext cx="7920880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 smtClean="0">
                <a:latin typeface="Bookman Old Style" pitchFamily="18" charset="0"/>
              </a:rPr>
              <a:t>1. </a:t>
            </a:r>
            <a:r>
              <a:rPr lang="cs-CZ" sz="3200" b="1" dirty="0">
                <a:latin typeface="Bookman Old Style" pitchFamily="18" charset="0"/>
              </a:rPr>
              <a:t>Subjekty personálního řízení</a:t>
            </a: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509704"/>
          </a:xfrm>
        </p:spPr>
        <p:txBody>
          <a:bodyPr/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1871" y="1866870"/>
            <a:ext cx="7962577" cy="4248472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None/>
            </a:pPr>
            <a:r>
              <a:rPr lang="cs-CZ" sz="2600" b="1" dirty="0" smtClean="0">
                <a:latin typeface="Bookman Old Style" pitchFamily="18" charset="0"/>
              </a:rPr>
              <a:t>Personální útvar </a:t>
            </a:r>
            <a:r>
              <a:rPr lang="cs-CZ" sz="2600" dirty="0" smtClean="0">
                <a:latin typeface="Bookman Old Style" pitchFamily="18" charset="0"/>
              </a:rPr>
              <a:t>je pracoviště specializované na řízení lidských zdrojů, které:</a:t>
            </a:r>
          </a:p>
          <a:p>
            <a:pPr marL="628650" lvl="1" indent="-357188" algn="just" defTabSz="542925"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 smtClean="0">
                <a:latin typeface="Bookman Old Style" pitchFamily="18" charset="0"/>
              </a:rPr>
              <a:t>poskytuje koncepční, metodické, analytické, usměrňovací, organizační  a poradenské služby, </a:t>
            </a:r>
          </a:p>
          <a:p>
            <a:pPr marL="628650" lvl="1" indent="-357188" algn="just" defTabSz="542925"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 smtClean="0">
                <a:latin typeface="Bookman Old Style" pitchFamily="18" charset="0"/>
              </a:rPr>
              <a:t>zabezpečuje provádění operativních personálních činnosti, </a:t>
            </a:r>
          </a:p>
          <a:p>
            <a:pPr marL="628650" lvl="1" indent="-357188" algn="just" defTabSz="542925"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 smtClean="0">
                <a:latin typeface="Bookman Old Style" pitchFamily="18" charset="0"/>
              </a:rPr>
              <a:t>plní  některé úkoly směrem k vnějším institucím</a:t>
            </a:r>
            <a:r>
              <a:rPr lang="cs-CZ" dirty="0">
                <a:latin typeface="Bookman Old Style" pitchFamily="18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Bookman Old Style" pitchFamily="18" charset="0"/>
              </a:rPr>
              <a:t>(Koubek, 2007, s. X)</a:t>
            </a:r>
            <a:endParaRPr lang="cs-CZ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41871" y="1093269"/>
            <a:ext cx="7776864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>
                <a:latin typeface="Bookman Old Style" panose="02050604050505020204" pitchFamily="18" charset="0"/>
              </a:rPr>
              <a:t>2. Funkce a specifické úkoly PÚ</a:t>
            </a: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929754"/>
              </p:ext>
            </p:extLst>
          </p:nvPr>
        </p:nvGraphicFramePr>
        <p:xfrm>
          <a:off x="755650" y="1611031"/>
          <a:ext cx="7810500" cy="4618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Dokument" r:id="rId4" imgW="5800954" imgH="4338571" progId="Word.Document.12">
                  <p:embed/>
                </p:oleObj>
              </mc:Choice>
              <mc:Fallback>
                <p:oleObj name="Dokument" r:id="rId4" imgW="5800954" imgH="4338571" progId="Word.Document.12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11031"/>
                        <a:ext cx="7810500" cy="4618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délník 4"/>
          <p:cNvSpPr/>
          <p:nvPr/>
        </p:nvSpPr>
        <p:spPr>
          <a:xfrm>
            <a:off x="592448" y="1124744"/>
            <a:ext cx="8136904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>
                <a:latin typeface="Bookman Old Style" pitchFamily="18" charset="0"/>
              </a:rPr>
              <a:t>2. Funkce a specifické úkoly </a:t>
            </a:r>
            <a:r>
              <a:rPr lang="cs-CZ" sz="3200" b="1" dirty="0" smtClean="0">
                <a:latin typeface="Bookman Old Style" pitchFamily="18" charset="0"/>
              </a:rPr>
              <a:t>PÚ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0316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8867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b="1" dirty="0" smtClean="0">
                <a:latin typeface="Bookman Old Style" panose="02050604050505020204" pitchFamily="18" charset="0"/>
              </a:rPr>
              <a:t>2. Funkce a specifické úkoly PÚ</a:t>
            </a:r>
            <a:endParaRPr lang="cs-CZ" sz="3200" b="1" dirty="0">
              <a:latin typeface="Bookman Old Style" panose="02050604050505020204" pitchFamily="18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55576" y="2132856"/>
            <a:ext cx="7183710" cy="364590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ClrTx/>
              <a:buNone/>
            </a:pPr>
            <a:r>
              <a:rPr lang="cs-CZ" sz="2600" b="1" dirty="0">
                <a:latin typeface="Bookman Old Style" pitchFamily="18" charset="0"/>
              </a:rPr>
              <a:t>Funkce  personálního útvaru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 smtClean="0">
                <a:latin typeface="Bookman Old Style" pitchFamily="18" charset="0"/>
              </a:rPr>
              <a:t>koncepční </a:t>
            </a:r>
            <a:r>
              <a:rPr lang="cs-CZ" dirty="0">
                <a:latin typeface="Bookman Old Style" pitchFamily="18" charset="0"/>
              </a:rPr>
              <a:t>,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>
                <a:latin typeface="Bookman Old Style" pitchFamily="18" charset="0"/>
              </a:rPr>
              <a:t>plánovací, 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>
                <a:latin typeface="Bookman Old Style" pitchFamily="18" charset="0"/>
              </a:rPr>
              <a:t>řídící a koordinační, 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>
                <a:latin typeface="Bookman Old Style" pitchFamily="18" charset="0"/>
              </a:rPr>
              <a:t>metodická,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>
                <a:latin typeface="Bookman Old Style" pitchFamily="18" charset="0"/>
              </a:rPr>
              <a:t>informační, 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>
                <a:latin typeface="Bookman Old Style" pitchFamily="18" charset="0"/>
              </a:rPr>
              <a:t>poradenská,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>
                <a:latin typeface="Bookman Old Style" pitchFamily="18" charset="0"/>
              </a:rPr>
              <a:t>výzkumná a expertní. </a:t>
            </a:r>
          </a:p>
        </p:txBody>
      </p:sp>
    </p:spTree>
    <p:extLst>
      <p:ext uri="{BB962C8B-B14F-4D97-AF65-F5344CB8AC3E}">
        <p14:creationId xmlns:p14="http://schemas.microsoft.com/office/powerpoint/2010/main" val="27083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509704"/>
          </a:xfrm>
        </p:spPr>
        <p:txBody>
          <a:bodyPr/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7583" y="1772816"/>
            <a:ext cx="7975198" cy="3744416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600" b="1" dirty="0" smtClean="0">
                <a:latin typeface="Bookman Old Style" pitchFamily="18" charset="0"/>
              </a:rPr>
              <a:t>Specifické </a:t>
            </a:r>
            <a:r>
              <a:rPr lang="cs-CZ" sz="2600" b="1" dirty="0">
                <a:latin typeface="Bookman Old Style" pitchFamily="18" charset="0"/>
              </a:rPr>
              <a:t>úkoly personálního útvaru</a:t>
            </a:r>
            <a:r>
              <a:rPr lang="cs-CZ" sz="2600" dirty="0">
                <a:latin typeface="Bookman Old Style" pitchFamily="18" charset="0"/>
              </a:rPr>
              <a:t>: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 smtClean="0">
                <a:latin typeface="Bookman Old Style" pitchFamily="18" charset="0"/>
              </a:rPr>
              <a:t>formuluje</a:t>
            </a:r>
            <a:r>
              <a:rPr lang="cs-CZ" dirty="0">
                <a:latin typeface="Bookman Old Style" pitchFamily="18" charset="0"/>
              </a:rPr>
              <a:t>, navrhuje a prosazuje personální strategii a personální politiku organizace, </a:t>
            </a:r>
          </a:p>
          <a:p>
            <a:pPr marL="628650" lvl="1" indent="-357188" algn="just" defTabSz="542925">
              <a:lnSpc>
                <a:spcPct val="100000"/>
              </a:lnSpc>
              <a:buClr>
                <a:schemeClr val="tx1"/>
              </a:buClr>
              <a:buSzPct val="80000"/>
              <a:buFont typeface="Wingdings" pitchFamily="2" charset="2"/>
              <a:buChar char="q"/>
            </a:pPr>
            <a:r>
              <a:rPr lang="cs-CZ" dirty="0">
                <a:latin typeface="Bookman Old Style" pitchFamily="18" charset="0"/>
              </a:rPr>
              <a:t>radí vedoucím pracovníkům a usměrňuje je při plnění úkolů, jimiž se podílejí na personální práci, orientuje je na realizaci personální strategie a personální politiky organizace;</a:t>
            </a:r>
          </a:p>
        </p:txBody>
      </p:sp>
      <p:sp>
        <p:nvSpPr>
          <p:cNvPr id="4" name="Obdélník 3"/>
          <p:cNvSpPr/>
          <p:nvPr/>
        </p:nvSpPr>
        <p:spPr>
          <a:xfrm>
            <a:off x="737583" y="1096865"/>
            <a:ext cx="7992888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>
                <a:latin typeface="Bookman Old Style" panose="02050604050505020204" pitchFamily="18" charset="0"/>
              </a:rPr>
              <a:t>2. Funkce a specifické úkoly PÚ</a:t>
            </a: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VL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" id="{5DAF4878-94D7-4E1B-9759-7CA18E9B4D8D}" vid="{F01E29CE-A5E6-452E-B569-CEAF2289F71C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1866</TotalTime>
  <Words>1145</Words>
  <Application>Microsoft Office PowerPoint</Application>
  <PresentationFormat>Předvádění na obrazovce (4:3)</PresentationFormat>
  <Paragraphs>111</Paragraphs>
  <Slides>15</Slides>
  <Notes>14</Notes>
  <HiddenSlides>1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6" baseType="lpstr">
      <vt:lpstr>Angsana New</vt:lpstr>
      <vt:lpstr>Arial</vt:lpstr>
      <vt:lpstr>Bookman Old Style</vt:lpstr>
      <vt:lpstr>Calibri</vt:lpstr>
      <vt:lpstr>Calibri Light</vt:lpstr>
      <vt:lpstr>Times New Roman</vt:lpstr>
      <vt:lpstr>Verdana</vt:lpstr>
      <vt:lpstr>Wingdings</vt:lpstr>
      <vt:lpstr>Profil</vt:lpstr>
      <vt:lpstr>FVL</vt:lpstr>
      <vt:lpstr>Dokument</vt:lpstr>
      <vt:lpstr>ODPOVĚDNOST  ZA  ŘÍZENÍ LIDSKÝCH ZDROJŮ</vt:lpstr>
      <vt:lpstr>Osnova</vt:lpstr>
      <vt:lpstr>Literatura</vt:lpstr>
      <vt:lpstr>1. Subjekty personálního řízení</vt:lpstr>
      <vt:lpstr> </vt:lpstr>
      <vt:lpstr> </vt:lpstr>
      <vt:lpstr>Prezentace aplikace PowerPoint</vt:lpstr>
      <vt:lpstr>2. Funkce a specifické úkoly PÚ</vt:lpstr>
      <vt:lpstr> </vt:lpstr>
      <vt:lpstr>2. Funkce a specifické úkoly PÚ</vt:lpstr>
      <vt:lpstr>3. Struktura personálního útvaru</vt:lpstr>
      <vt:lpstr>3. Struktura personálního útvaru</vt:lpstr>
      <vt:lpstr>4. Kompetence odborníků per. řízení</vt:lpstr>
      <vt:lpstr>4. Kompetence odborníků per. řízení</vt:lpstr>
      <vt:lpstr>Děkuji za pozornost. </vt:lpstr>
    </vt:vector>
  </TitlesOfParts>
  <Company>Univerzita obrany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v systému řízení podniku</dc:title>
  <dc:creator>Kubinyi Lubomir</dc:creator>
  <cp:lastModifiedBy>Kubínyi Ľubomír</cp:lastModifiedBy>
  <cp:revision>204</cp:revision>
  <cp:lastPrinted>2017-09-26T05:09:18Z</cp:lastPrinted>
  <dcterms:created xsi:type="dcterms:W3CDTF">2009-02-23T09:59:53Z</dcterms:created>
  <dcterms:modified xsi:type="dcterms:W3CDTF">2018-07-15T13:35:36Z</dcterms:modified>
</cp:coreProperties>
</file>