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6" y="-3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2740-E6A7-405F-A78B-B581E07A84F6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7F93-BE19-4973-96E0-B06D7C3D6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2740-E6A7-405F-A78B-B581E07A84F6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7F93-BE19-4973-96E0-B06D7C3D6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2740-E6A7-405F-A78B-B581E07A84F6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7F93-BE19-4973-96E0-B06D7C3D6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2740-E6A7-405F-A78B-B581E07A84F6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7F93-BE19-4973-96E0-B06D7C3D6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2740-E6A7-405F-A78B-B581E07A84F6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7F93-BE19-4973-96E0-B06D7C3D6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2740-E6A7-405F-A78B-B581E07A84F6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7F93-BE19-4973-96E0-B06D7C3D6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2740-E6A7-405F-A78B-B581E07A84F6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7F93-BE19-4973-96E0-B06D7C3D6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2740-E6A7-405F-A78B-B581E07A84F6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7F93-BE19-4973-96E0-B06D7C3D6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2740-E6A7-405F-A78B-B581E07A84F6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7F93-BE19-4973-96E0-B06D7C3D6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52740-E6A7-405F-A78B-B581E07A84F6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D7F93-BE19-4973-96E0-B06D7C3D6A0F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=""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4800" smtClean="0"/>
              <a:t>Pracovní právo</a:t>
            </a:r>
            <a:br>
              <a:rPr lang="cs-CZ" altLang="cs-CZ" sz="4800" smtClean="0"/>
            </a:br>
            <a:r>
              <a:rPr lang="cs-CZ" altLang="cs-CZ" sz="4000" smtClean="0"/>
              <a:t>úvod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 smtClean="0"/>
              <a:t>Mgr. Tomáš Zbořil</a:t>
            </a:r>
          </a:p>
          <a:p>
            <a:pPr eaLnBrk="1" hangingPunct="1"/>
            <a:r>
              <a:rPr lang="cs-CZ" altLang="cs-CZ" sz="2400" dirty="0" smtClean="0"/>
              <a:t>Katedra ekonomie</a:t>
            </a:r>
          </a:p>
          <a:p>
            <a:pPr eaLnBrk="1" hangingPunct="1"/>
            <a:r>
              <a:rPr lang="cs-CZ" altLang="cs-CZ" sz="2400" dirty="0" smtClean="0"/>
              <a:t>FVL UO Brno</a:t>
            </a:r>
          </a:p>
        </p:txBody>
      </p:sp>
    </p:spTree>
    <p:extLst>
      <p:ext uri="{BB962C8B-B14F-4D97-AF65-F5344CB8AC3E}">
        <p14:creationId xmlns:p14="http://schemas.microsoft.com/office/powerpoint/2010/main" val="97241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Pojem prac. práva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Pracovní právo je jedním z významných právních odvětví českého právního řádu. </a:t>
            </a:r>
            <a:endParaRPr lang="cs-CZ" altLang="cs-CZ" b="1" smtClean="0"/>
          </a:p>
          <a:p>
            <a:pPr eaLnBrk="1" hangingPunct="1"/>
            <a:r>
              <a:rPr lang="cs-CZ" altLang="cs-CZ" b="1" smtClean="0"/>
              <a:t>Def. Relativně samostatný soubor právních norem, které upravují společenské vztahy vznikající při závislé </a:t>
            </a:r>
            <a:r>
              <a:rPr lang="cs-CZ" altLang="cs-CZ" sz="2800" i="1" smtClean="0"/>
              <a:t>(námezdní)</a:t>
            </a:r>
            <a:r>
              <a:rPr lang="cs-CZ" altLang="cs-CZ" b="1" smtClean="0"/>
              <a:t> práci a vztahy s nimi úzce související.</a:t>
            </a:r>
          </a:p>
        </p:txBody>
      </p:sp>
    </p:spTree>
    <p:extLst>
      <p:ext uri="{BB962C8B-B14F-4D97-AF65-F5344CB8AC3E}">
        <p14:creationId xmlns:p14="http://schemas.microsoft.com/office/powerpoint/2010/main" val="328040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Kolektivní pracovní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Jednání mezi odborovými organizacemi a zaměstnavateli (mohou být i jejich sdružení),</a:t>
            </a:r>
          </a:p>
          <a:p>
            <a:r>
              <a:rPr lang="cs-CZ" dirty="0" smtClean="0"/>
              <a:t>Cílem je uzavření kolektivní smlouvy,</a:t>
            </a:r>
          </a:p>
          <a:p>
            <a:r>
              <a:rPr lang="cs-CZ" dirty="0" smtClean="0"/>
              <a:t>Kolektivní smlouva může rozšiřovat nároky zaměstnanců nad rámec zákona či pracovní smlouvy,</a:t>
            </a:r>
          </a:p>
          <a:p>
            <a:r>
              <a:rPr lang="cs-CZ" dirty="0" smtClean="0"/>
              <a:t>Právní úprava – zákon č. 2/1991 Sb., o kolektivním vyjednávání v platném znění,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251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Prameny prac. práva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b="1" smtClean="0"/>
              <a:t>základní prameny</a:t>
            </a:r>
          </a:p>
          <a:p>
            <a:pPr eaLnBrk="1" hangingPunct="1"/>
            <a:r>
              <a:rPr lang="cs-CZ" altLang="cs-CZ" smtClean="0"/>
              <a:t>Ústava ČR 1/1993 Sb.</a:t>
            </a:r>
          </a:p>
          <a:p>
            <a:pPr eaLnBrk="1" hangingPunct="1"/>
            <a:r>
              <a:rPr lang="cs-CZ" altLang="cs-CZ" smtClean="0"/>
              <a:t>Listina ZPS  2/1993 Sb., </a:t>
            </a:r>
            <a:r>
              <a:rPr lang="cs-CZ" altLang="cs-CZ" sz="2400" i="1" smtClean="0"/>
              <a:t>(zákaz diskriminace, ochrana žen a mladistvých, právo na odměnu, sdružovací právo, atd.)</a:t>
            </a:r>
            <a:endParaRPr lang="cs-CZ" altLang="cs-CZ" sz="2400" smtClean="0"/>
          </a:p>
          <a:p>
            <a:pPr eaLnBrk="1" hangingPunct="1"/>
            <a:r>
              <a:rPr lang="cs-CZ" altLang="cs-CZ" smtClean="0"/>
              <a:t>Zákoník práce 262/2006 Sb.,</a:t>
            </a:r>
          </a:p>
          <a:p>
            <a:pPr eaLnBrk="1" hangingPunct="1"/>
            <a:r>
              <a:rPr lang="cs-CZ" altLang="cs-CZ" smtClean="0"/>
              <a:t>Zákon o zaměstnanosti 435/2004 Sb.,</a:t>
            </a:r>
          </a:p>
          <a:p>
            <a:pPr eaLnBrk="1" hangingPunct="1"/>
            <a:r>
              <a:rPr lang="cs-CZ" altLang="cs-CZ" smtClean="0"/>
              <a:t>Občanský zákoník 89/2012 Sb.,</a:t>
            </a:r>
          </a:p>
        </p:txBody>
      </p:sp>
    </p:spTree>
    <p:extLst>
      <p:ext uri="{BB962C8B-B14F-4D97-AF65-F5344CB8AC3E}">
        <p14:creationId xmlns:p14="http://schemas.microsoft.com/office/powerpoint/2010/main" val="26622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Prameny prac. práva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424863" cy="4824413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zákon o kolektivním vyjednávání 2/1991 Sb.,</a:t>
            </a:r>
          </a:p>
          <a:p>
            <a:pPr eaLnBrk="1" hangingPunct="1"/>
            <a:r>
              <a:rPr lang="cs-CZ" altLang="cs-CZ" sz="2800" smtClean="0"/>
              <a:t>antidiskriminační zákon 198/2009 Sb., </a:t>
            </a:r>
          </a:p>
          <a:p>
            <a:pPr eaLnBrk="1" hangingPunct="1"/>
            <a:r>
              <a:rPr lang="cs-CZ" altLang="cs-CZ" sz="2800" smtClean="0"/>
              <a:t>Zákon o zajištění dalších podmínek BOZP 309/2006 Sb.,</a:t>
            </a:r>
          </a:p>
          <a:p>
            <a:pPr eaLnBrk="1" hangingPunct="1"/>
            <a:r>
              <a:rPr lang="cs-CZ" altLang="cs-CZ" sz="2800" smtClean="0"/>
              <a:t>zákon o Úřadu práce 73/2011 Sb.,</a:t>
            </a:r>
          </a:p>
          <a:p>
            <a:pPr eaLnBrk="1" hangingPunct="1"/>
            <a:r>
              <a:rPr lang="cs-CZ" altLang="cs-CZ" sz="2800" smtClean="0"/>
              <a:t>zákon o inspekci práce 251/2005 Sb.</a:t>
            </a:r>
          </a:p>
          <a:p>
            <a:pPr eaLnBrk="1" hangingPunct="1"/>
            <a:r>
              <a:rPr lang="cs-CZ" altLang="cs-CZ" sz="2800" smtClean="0"/>
              <a:t>Zákon o státní službě 234/2014 Sb.</a:t>
            </a:r>
          </a:p>
          <a:p>
            <a:pPr eaLnBrk="1" hangingPunct="1"/>
            <a:r>
              <a:rPr lang="cs-CZ" altLang="cs-CZ" sz="2800" b="1" smtClean="0"/>
              <a:t>Prováděcí právní předpisy</a:t>
            </a:r>
          </a:p>
          <a:p>
            <a:pPr eaLnBrk="1" hangingPunct="1"/>
            <a:r>
              <a:rPr lang="cs-CZ" altLang="cs-CZ" sz="2800" smtClean="0"/>
              <a:t>nařízení vlády a vyhlášky MPSV,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564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VL-CJ.potx [jen pro čtení]" id="{7A353DE0-7B06-4628-B469-85256371F51E}" vid="{5219372D-2BD7-4DCF-B91F-222681E01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8</TotalTime>
  <Words>176</Words>
  <Application>Microsoft Office PowerPoint</Application>
  <PresentationFormat>Předvádění na obrazovce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Office</vt:lpstr>
      <vt:lpstr>Pracovní právo úvod</vt:lpstr>
      <vt:lpstr>Pojem prac. práva</vt:lpstr>
      <vt:lpstr>Kolektivní pracovní právo</vt:lpstr>
      <vt:lpstr>Prameny prac. práva</vt:lpstr>
      <vt:lpstr>Prameny prac. práva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 právo úvod</dc:title>
  <dc:creator>Zbořil Tomáš</dc:creator>
  <cp:lastModifiedBy>Zbořil Tomáš</cp:lastModifiedBy>
  <cp:revision>1</cp:revision>
  <dcterms:created xsi:type="dcterms:W3CDTF">2018-07-11T10:23:51Z</dcterms:created>
  <dcterms:modified xsi:type="dcterms:W3CDTF">2018-07-11T10:32:11Z</dcterms:modified>
</cp:coreProperties>
</file>