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1"/>
  </p:notesMasterIdLst>
  <p:sldIdLst>
    <p:sldId id="256" r:id="rId2"/>
    <p:sldId id="280" r:id="rId3"/>
    <p:sldId id="279" r:id="rId4"/>
    <p:sldId id="285" r:id="rId5"/>
    <p:sldId id="281" r:id="rId6"/>
    <p:sldId id="275" r:id="rId7"/>
    <p:sldId id="276" r:id="rId8"/>
    <p:sldId id="277" r:id="rId9"/>
    <p:sldId id="278" r:id="rId10"/>
    <p:sldId id="282" r:id="rId11"/>
    <p:sldId id="283" r:id="rId12"/>
    <p:sldId id="257" r:id="rId13"/>
    <p:sldId id="268" r:id="rId14"/>
    <p:sldId id="269" r:id="rId15"/>
    <p:sldId id="260" r:id="rId16"/>
    <p:sldId id="289" r:id="rId17"/>
    <p:sldId id="292" r:id="rId18"/>
    <p:sldId id="293" r:id="rId19"/>
    <p:sldId id="290" r:id="rId20"/>
    <p:sldId id="291" r:id="rId21"/>
    <p:sldId id="286" r:id="rId22"/>
    <p:sldId id="265" r:id="rId23"/>
    <p:sldId id="266" r:id="rId24"/>
    <p:sldId id="267" r:id="rId25"/>
    <p:sldId id="271" r:id="rId26"/>
    <p:sldId id="272" r:id="rId27"/>
    <p:sldId id="273" r:id="rId28"/>
    <p:sldId id="287" r:id="rId29"/>
    <p:sldId id="259" r:id="rId3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vlachovah\Desktop\Environmentalni_bezpecnost\Migrace\Graf.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cs-CZ"/>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cs-CZ" sz="2000" dirty="0" err="1" smtClean="0"/>
              <a:t>Number</a:t>
            </a:r>
            <a:r>
              <a:rPr lang="cs-CZ" sz="2000" baseline="0" dirty="0" smtClean="0"/>
              <a:t> </a:t>
            </a:r>
            <a:r>
              <a:rPr lang="cs-CZ" sz="2000" baseline="0" dirty="0" err="1" smtClean="0"/>
              <a:t>of</a:t>
            </a:r>
            <a:r>
              <a:rPr lang="cs-CZ" sz="2000" baseline="0" dirty="0" smtClean="0"/>
              <a:t> </a:t>
            </a:r>
            <a:r>
              <a:rPr lang="cs-CZ" sz="2000" baseline="0" dirty="0" err="1" smtClean="0"/>
              <a:t>migrants</a:t>
            </a:r>
            <a:r>
              <a:rPr lang="cs-CZ" sz="2000" baseline="0" dirty="0" smtClean="0"/>
              <a:t> (in </a:t>
            </a:r>
            <a:r>
              <a:rPr lang="cs-CZ" sz="2000" baseline="0" dirty="0" err="1" smtClean="0"/>
              <a:t>million</a:t>
            </a:r>
            <a:r>
              <a:rPr lang="en-US" sz="2000" dirty="0" smtClean="0"/>
              <a:t>)</a:t>
            </a:r>
            <a:endParaRPr lang="en-US" sz="2000" dirty="0"/>
          </a:p>
        </c:rich>
      </c:tx>
      <c:layout/>
      <c:overlay val="0"/>
    </c:title>
    <c:autoTitleDeleted val="0"/>
    <c:plotArea>
      <c:layout>
        <c:manualLayout>
          <c:layoutTarget val="inner"/>
          <c:xMode val="edge"/>
          <c:yMode val="edge"/>
          <c:x val="4.6274424030329539E-2"/>
          <c:y val="0.11807100499937803"/>
          <c:w val="0.93520705745115196"/>
          <c:h val="0.80120849419228568"/>
        </c:manualLayout>
      </c:layout>
      <c:barChart>
        <c:barDir val="col"/>
        <c:grouping val="clustered"/>
        <c:varyColors val="0"/>
        <c:ser>
          <c:idx val="0"/>
          <c:order val="0"/>
          <c:tx>
            <c:strRef>
              <c:f>List1!$A$2</c:f>
              <c:strCache>
                <c:ptCount val="1"/>
                <c:pt idx="0">
                  <c:v>počet migrantů (v milionech)</c:v>
                </c:pt>
              </c:strCache>
            </c:strRef>
          </c:tx>
          <c:invertIfNegative val="0"/>
          <c:dLbls>
            <c:spPr>
              <a:noFill/>
              <a:ln>
                <a:noFill/>
              </a:ln>
              <a:effectLst/>
            </c:spPr>
            <c:txPr>
              <a:bodyPr/>
              <a:lstStyle/>
              <a:p>
                <a:pPr>
                  <a:defRPr sz="1800" b="1"/>
                </a:pPr>
                <a:endParaRPr lang="cs-CZ"/>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List1!$B$1:$D$1</c:f>
              <c:numCache>
                <c:formatCode>General</c:formatCode>
                <c:ptCount val="3"/>
                <c:pt idx="0">
                  <c:v>2000</c:v>
                </c:pt>
                <c:pt idx="1">
                  <c:v>2010</c:v>
                </c:pt>
                <c:pt idx="2">
                  <c:v>2017</c:v>
                </c:pt>
              </c:numCache>
            </c:numRef>
          </c:cat>
          <c:val>
            <c:numRef>
              <c:f>List1!$B$2:$D$2</c:f>
              <c:numCache>
                <c:formatCode>General</c:formatCode>
                <c:ptCount val="3"/>
                <c:pt idx="0">
                  <c:v>173</c:v>
                </c:pt>
                <c:pt idx="1">
                  <c:v>220</c:v>
                </c:pt>
                <c:pt idx="2">
                  <c:v>258</c:v>
                </c:pt>
              </c:numCache>
            </c:numRef>
          </c:val>
          <c:extLst>
            <c:ext xmlns:c16="http://schemas.microsoft.com/office/drawing/2014/chart" uri="{C3380CC4-5D6E-409C-BE32-E72D297353CC}">
              <c16:uniqueId val="{00000000-C82B-4565-BD93-8A0C4573AD3A}"/>
            </c:ext>
          </c:extLst>
        </c:ser>
        <c:dLbls>
          <c:showLegendKey val="0"/>
          <c:showVal val="0"/>
          <c:showCatName val="0"/>
          <c:showSerName val="0"/>
          <c:showPercent val="0"/>
          <c:showBubbleSize val="0"/>
        </c:dLbls>
        <c:gapWidth val="150"/>
        <c:axId val="93381760"/>
        <c:axId val="93383296"/>
      </c:barChart>
      <c:catAx>
        <c:axId val="93381760"/>
        <c:scaling>
          <c:orientation val="minMax"/>
        </c:scaling>
        <c:delete val="0"/>
        <c:axPos val="b"/>
        <c:numFmt formatCode="General" sourceLinked="1"/>
        <c:majorTickMark val="out"/>
        <c:minorTickMark val="none"/>
        <c:tickLblPos val="nextTo"/>
        <c:txPr>
          <a:bodyPr/>
          <a:lstStyle/>
          <a:p>
            <a:pPr>
              <a:defRPr sz="1600"/>
            </a:pPr>
            <a:endParaRPr lang="cs-CZ"/>
          </a:p>
        </c:txPr>
        <c:crossAx val="93383296"/>
        <c:crosses val="autoZero"/>
        <c:auto val="1"/>
        <c:lblAlgn val="ctr"/>
        <c:lblOffset val="100"/>
        <c:noMultiLvlLbl val="0"/>
      </c:catAx>
      <c:valAx>
        <c:axId val="93383296"/>
        <c:scaling>
          <c:orientation val="minMax"/>
        </c:scaling>
        <c:delete val="0"/>
        <c:axPos val="l"/>
        <c:numFmt formatCode="General" sourceLinked="1"/>
        <c:majorTickMark val="out"/>
        <c:minorTickMark val="none"/>
        <c:tickLblPos val="nextTo"/>
        <c:crossAx val="93381760"/>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F8DE4B8-CB52-4DE7-87C3-CCE4C0F5C4DE}" type="datetimeFigureOut">
              <a:rPr lang="cs-CZ" smtClean="0"/>
              <a:t>19.08.2020</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DFC220-34A0-4FB9-9C2D-7386D9000999}" type="slidenum">
              <a:rPr lang="cs-CZ" smtClean="0"/>
              <a:t>‹#›</a:t>
            </a:fld>
            <a:endParaRPr lang="cs-CZ"/>
          </a:p>
        </p:txBody>
      </p:sp>
    </p:spTree>
    <p:extLst>
      <p:ext uri="{BB962C8B-B14F-4D97-AF65-F5344CB8AC3E}">
        <p14:creationId xmlns:p14="http://schemas.microsoft.com/office/powerpoint/2010/main" val="235014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BDFC220-34A0-4FB9-9C2D-7386D9000999}" type="slidenum">
              <a:rPr lang="cs-CZ" smtClean="0"/>
              <a:t>1</a:t>
            </a:fld>
            <a:endParaRPr lang="cs-CZ"/>
          </a:p>
        </p:txBody>
      </p:sp>
    </p:spTree>
    <p:extLst>
      <p:ext uri="{BB962C8B-B14F-4D97-AF65-F5344CB8AC3E}">
        <p14:creationId xmlns:p14="http://schemas.microsoft.com/office/powerpoint/2010/main" val="3352424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4BDFC220-34A0-4FB9-9C2D-7386D9000999}" type="slidenum">
              <a:rPr lang="cs-CZ" smtClean="0"/>
              <a:t>12</a:t>
            </a:fld>
            <a:endParaRPr lang="cs-CZ"/>
          </a:p>
        </p:txBody>
      </p:sp>
    </p:spTree>
    <p:extLst>
      <p:ext uri="{BB962C8B-B14F-4D97-AF65-F5344CB8AC3E}">
        <p14:creationId xmlns:p14="http://schemas.microsoft.com/office/powerpoint/2010/main" val="24818041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style>
          <a:lnRef idx="2">
            <a:schemeClr val="accent3"/>
          </a:lnRef>
          <a:fillRef idx="1">
            <a:schemeClr val="lt1"/>
          </a:fillRef>
          <a:effectRef idx="0">
            <a:schemeClr val="accent3"/>
          </a:effectRef>
          <a:fontRef idx="none"/>
        </p:style>
        <p:txBody>
          <a:bodyPr/>
          <a:lstStyle/>
          <a:p>
            <a:r>
              <a:rPr lang="cs-CZ" smtClean="0"/>
              <a:t>Kliknutím lze upravit styl.</a:t>
            </a:r>
            <a:endParaRPr lang="cs-CZ" dirty="0"/>
          </a:p>
        </p:txBody>
      </p:sp>
      <p:sp>
        <p:nvSpPr>
          <p:cNvPr id="3" name="Podnadpis 2"/>
          <p:cNvSpPr>
            <a:spLocks noGrp="1"/>
          </p:cNvSpPr>
          <p:nvPr>
            <p:ph type="subTitle" idx="1"/>
          </p:nvPr>
        </p:nvSpPr>
        <p:spPr>
          <a:xfrm>
            <a:off x="1371600" y="3886200"/>
            <a:ext cx="6400800" cy="1054968"/>
          </a:xfrm>
        </p:spPr>
        <p:style>
          <a:lnRef idx="2">
            <a:schemeClr val="accent3"/>
          </a:lnRef>
          <a:fillRef idx="1">
            <a:schemeClr val="lt1"/>
          </a:fillRef>
          <a:effectRef idx="0">
            <a:schemeClr val="accent3"/>
          </a:effectRef>
          <a:fontRef idx="none"/>
        </p:style>
        <p:txBody>
          <a:bodyPr anchor="ct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4" name="Zástupný symbol pro datum 3"/>
          <p:cNvSpPr>
            <a:spLocks noGrp="1"/>
          </p:cNvSpPr>
          <p:nvPr>
            <p:ph type="dt" sz="half" idx="10"/>
          </p:nvPr>
        </p:nvSpPr>
        <p:spPr/>
        <p:txBody>
          <a:bodyPr/>
          <a:lstStyle/>
          <a:p>
            <a:fld id="{2EBBE628-ECD7-4F4C-9592-91853EE7DE20}" type="datetime1">
              <a:rPr lang="cs-CZ" smtClean="0"/>
              <a:t>19.08.2020</a:t>
            </a:fld>
            <a:endParaRPr lang="cs-CZ"/>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7195B31C-E193-41A0-9F8C-8B4E434DDE71}" type="slidenum">
              <a:rPr lang="cs-CZ" smtClean="0"/>
              <a:t>‹#›</a:t>
            </a:fld>
            <a:endParaRPr lang="cs-CZ" dirty="0"/>
          </a:p>
        </p:txBody>
      </p:sp>
      <p:pic>
        <p:nvPicPr>
          <p:cNvPr id="1027"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35087" y="260648"/>
            <a:ext cx="3585715" cy="1119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94895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57D786A-5C8D-4B78-B104-0D65F91EAB91}" type="datetime1">
              <a:rPr lang="cs-CZ" smtClean="0"/>
              <a:t>19.08.2020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901676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lvl1pPr>
              <a:defRPr sz="4000"/>
            </a:lvl1pPr>
          </a:lstStyle>
          <a:p>
            <a:r>
              <a:rPr lang="cs-CZ" dirty="0" smtClean="0"/>
              <a:t>Kliknutím lze upravit styl.</a:t>
            </a:r>
            <a:endParaRPr lang="cs-CZ" dirty="0"/>
          </a:p>
        </p:txBody>
      </p:sp>
      <p:sp>
        <p:nvSpPr>
          <p:cNvPr id="3" name="Zástupný symbol pro obsah 2"/>
          <p:cNvSpPr>
            <a:spLocks noGrp="1"/>
          </p:cNvSpPr>
          <p:nvPr>
            <p:ph idx="1"/>
          </p:nvPr>
        </p:nvSpPr>
        <p:spPr/>
        <p:txBody>
          <a:bodyPr/>
          <a:lstStyle>
            <a:lvl1pPr>
              <a:spcBef>
                <a:spcPts val="600"/>
              </a:spcBef>
              <a:defRPr/>
            </a:lvl1pPr>
            <a:lvl2pPr>
              <a:spcBef>
                <a:spcPts val="600"/>
              </a:spcBef>
              <a:defRPr/>
            </a:lvl2pPr>
            <a:lvl3pPr>
              <a:spcBef>
                <a:spcPts val="600"/>
              </a:spcBef>
              <a:defRPr/>
            </a:lvl3pPr>
            <a:lvl4pPr>
              <a:spcBef>
                <a:spcPts val="600"/>
              </a:spcBef>
              <a:defRPr/>
            </a:lvl4pPr>
            <a:lvl5pPr>
              <a:spcBef>
                <a:spcPts val="600"/>
              </a:spcBef>
              <a:defRPr/>
            </a:lvl5p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10"/>
          </p:nvPr>
        </p:nvSpPr>
        <p:spPr/>
        <p:txBody>
          <a:bodyPr/>
          <a:lstStyle/>
          <a:p>
            <a:fld id="{347F55F9-E9C9-4432-96D6-2B3EBCF15614}" type="datetime1">
              <a:rPr lang="cs-CZ" smtClean="0"/>
              <a:t>19.08.2020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41642670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0E4A7D0-6212-4516-84C4-BD833581EC18}" type="datetime1">
              <a:rPr lang="cs-CZ" smtClean="0"/>
              <a:t>19.08.2020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3086009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632623C-C292-4B14-9A75-E5C9BF7861AD}" type="datetime1">
              <a:rPr lang="cs-CZ" smtClean="0"/>
              <a:t>19.08.2020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1666233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E4E93A1A-7D14-4A5B-8C67-D0EFBE7E780E}" type="datetime1">
              <a:rPr lang="cs-CZ" smtClean="0"/>
              <a:t>19.08.2020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37336497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8CA7A49-FD2C-432C-923A-415CC4F47A91}" type="datetime1">
              <a:rPr lang="cs-CZ" smtClean="0"/>
              <a:t>19.08.2020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2426880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93B0DE0-275E-403E-BCBC-3103A1AF663E}" type="datetime1">
              <a:rPr lang="cs-CZ" smtClean="0"/>
              <a:t>19.08.2020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2016294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78ACC91-D961-42E4-9D2F-3F6FE742D6CB}" type="datetime1">
              <a:rPr lang="cs-CZ" smtClean="0"/>
              <a:t>19.08.2020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a:t>
            </a:fld>
            <a:endParaRPr lang="cs-CZ"/>
          </a:p>
        </p:txBody>
      </p:sp>
      <p:sp>
        <p:nvSpPr>
          <p:cNvPr id="5" name="TextovéPole 4"/>
          <p:cNvSpPr txBox="1"/>
          <p:nvPr userDrawn="1"/>
        </p:nvSpPr>
        <p:spPr>
          <a:xfrm>
            <a:off x="1065633" y="2492896"/>
            <a:ext cx="6912768" cy="1446550"/>
          </a:xfrm>
          <a:prstGeom prst="rect">
            <a:avLst/>
          </a:prstGeom>
          <a:noFill/>
        </p:spPr>
        <p:txBody>
          <a:bodyPr wrap="square" rtlCol="0">
            <a:spAutoFit/>
          </a:bodyPr>
          <a:lstStyle/>
          <a:p>
            <a:pPr algn="ctr"/>
            <a:r>
              <a:rPr lang="cs-CZ" sz="4400" dirty="0" err="1" smtClean="0"/>
              <a:t>Thank</a:t>
            </a:r>
            <a:r>
              <a:rPr lang="cs-CZ" sz="4400" dirty="0" smtClean="0"/>
              <a:t> </a:t>
            </a:r>
            <a:r>
              <a:rPr lang="cs-CZ" sz="4400" dirty="0" err="1" smtClean="0"/>
              <a:t>you</a:t>
            </a:r>
            <a:r>
              <a:rPr lang="cs-CZ" sz="4400" dirty="0" smtClean="0"/>
              <a:t> </a:t>
            </a:r>
            <a:r>
              <a:rPr lang="cs-CZ" sz="4400" dirty="0" err="1" smtClean="0"/>
              <a:t>for</a:t>
            </a:r>
            <a:r>
              <a:rPr lang="cs-CZ" sz="4400" dirty="0" smtClean="0"/>
              <a:t> </a:t>
            </a:r>
            <a:r>
              <a:rPr lang="cs-CZ" sz="4400" dirty="0" err="1" smtClean="0"/>
              <a:t>your</a:t>
            </a:r>
            <a:r>
              <a:rPr lang="cs-CZ" sz="4400" dirty="0" smtClean="0"/>
              <a:t> </a:t>
            </a:r>
            <a:r>
              <a:rPr lang="cs-CZ" sz="4400" dirty="0" err="1" smtClean="0"/>
              <a:t>attention</a:t>
            </a:r>
            <a:r>
              <a:rPr lang="cs-CZ" sz="4400" dirty="0" smtClean="0"/>
              <a:t>.</a:t>
            </a:r>
            <a:br>
              <a:rPr lang="cs-CZ" sz="4400" dirty="0" smtClean="0"/>
            </a:br>
            <a:r>
              <a:rPr lang="cs-CZ" sz="4400" dirty="0" err="1" smtClean="0"/>
              <a:t>Questions</a:t>
            </a:r>
            <a:r>
              <a:rPr lang="cs-CZ" sz="4400" dirty="0" smtClean="0"/>
              <a:t>?</a:t>
            </a:r>
            <a:endParaRPr lang="cs-CZ" sz="4400" dirty="0"/>
          </a:p>
        </p:txBody>
      </p:sp>
      <p:pic>
        <p:nvPicPr>
          <p:cNvPr id="6" name="Picture 3"/>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263079" y="260648"/>
            <a:ext cx="3585715" cy="1119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8706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A5FB5405-0477-42ED-AD89-4327E8ADB254}" type="datetime1">
              <a:rPr lang="cs-CZ" smtClean="0"/>
              <a:t>19.08.2020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195B31C-E193-41A0-9F8C-8B4E434DDE71}" type="slidenum">
              <a:rPr lang="cs-CZ" smtClean="0"/>
              <a:t>‹#›</a:t>
            </a:fld>
            <a:endParaRPr lang="cs-CZ"/>
          </a:p>
        </p:txBody>
      </p:sp>
    </p:spTree>
    <p:extLst>
      <p:ext uri="{BB962C8B-B14F-4D97-AF65-F5344CB8AC3E}">
        <p14:creationId xmlns:p14="http://schemas.microsoft.com/office/powerpoint/2010/main" val="35869229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dirty="0" smtClean="0"/>
              <a:t>Kliknutím lze upravit styl.</a:t>
            </a:r>
            <a:endParaRPr lang="cs-CZ" dirty="0"/>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dirty="0" smtClean="0"/>
              <a:t>Kliknutím lze upravit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cs-CZ" dirty="0"/>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B0C3FC-0D24-4F41-8A3D-23D7FBB28C1A}" type="datetime1">
              <a:rPr lang="cs-CZ" smtClean="0"/>
              <a:t>19.08.2020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899989-28FE-46A4-91F4-F46B2CD45915}" type="slidenum">
              <a:rPr lang="cs-CZ" smtClean="0"/>
              <a:t>‹#›</a:t>
            </a:fld>
            <a:endParaRPr lang="cs-CZ" dirty="0"/>
          </a:p>
        </p:txBody>
      </p:sp>
      <p:cxnSp>
        <p:nvCxnSpPr>
          <p:cNvPr id="8" name="Přímá spojnice 7"/>
          <p:cNvCxnSpPr/>
          <p:nvPr/>
        </p:nvCxnSpPr>
        <p:spPr>
          <a:xfrm>
            <a:off x="107504" y="116632"/>
            <a:ext cx="8784976" cy="0"/>
          </a:xfrm>
          <a:prstGeom prst="line">
            <a:avLst/>
          </a:prstGeom>
          <a:ln>
            <a:solidFill>
              <a:schemeClr val="accent3"/>
            </a:solidFill>
          </a:ln>
        </p:spPr>
        <p:style>
          <a:lnRef idx="1">
            <a:schemeClr val="accent3"/>
          </a:lnRef>
          <a:fillRef idx="0">
            <a:schemeClr val="accent3"/>
          </a:fillRef>
          <a:effectRef idx="0">
            <a:schemeClr val="accent3"/>
          </a:effectRef>
          <a:fontRef idx="minor">
            <a:schemeClr val="tx1"/>
          </a:fontRef>
        </p:style>
      </p:cxnSp>
      <p:cxnSp>
        <p:nvCxnSpPr>
          <p:cNvPr id="9" name="Přímá spojnice 8"/>
          <p:cNvCxnSpPr/>
          <p:nvPr/>
        </p:nvCxnSpPr>
        <p:spPr>
          <a:xfrm>
            <a:off x="126939" y="6771811"/>
            <a:ext cx="8784976" cy="0"/>
          </a:xfrm>
          <a:prstGeom prst="line">
            <a:avLst/>
          </a:prstGeom>
          <a:ln>
            <a:solidFill>
              <a:schemeClr val="accent3"/>
            </a:solidFill>
          </a:ln>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194974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1" r:id="rId8"/>
    <p:sldLayoutId id="2147483656" r:id="rId9"/>
    <p:sldLayoutId id="2147483657" r:id="rId10"/>
  </p:sldLayoutIdLst>
  <p:timing>
    <p:tnLst>
      <p:par>
        <p:cTn id="1" dur="indefinite" restart="never" nodeType="tmRoot"/>
      </p:par>
    </p:tnLst>
  </p:timing>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just"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just"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just"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just"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just"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pPr algn="ctr"/>
            <a:r>
              <a:rPr lang="cs-CZ" dirty="0" err="1" smtClean="0"/>
              <a:t>Environmental</a:t>
            </a:r>
            <a:r>
              <a:rPr lang="cs-CZ" dirty="0" smtClean="0"/>
              <a:t> </a:t>
            </a:r>
            <a:r>
              <a:rPr lang="cs-CZ" dirty="0" err="1" smtClean="0"/>
              <a:t>Migration</a:t>
            </a:r>
            <a:endParaRPr lang="cs-CZ" dirty="0"/>
          </a:p>
        </p:txBody>
      </p:sp>
      <p:sp>
        <p:nvSpPr>
          <p:cNvPr id="3" name="Podnadpis 2"/>
          <p:cNvSpPr>
            <a:spLocks noGrp="1"/>
          </p:cNvSpPr>
          <p:nvPr>
            <p:ph type="subTitle" idx="1"/>
          </p:nvPr>
        </p:nvSpPr>
        <p:spPr/>
        <p:txBody>
          <a:bodyPr>
            <a:normAutofit/>
          </a:bodyPr>
          <a:lstStyle/>
          <a:p>
            <a:r>
              <a:rPr lang="cs-CZ" dirty="0" err="1" smtClean="0"/>
              <a:t>Environmental</a:t>
            </a:r>
            <a:r>
              <a:rPr lang="cs-CZ" dirty="0" smtClean="0"/>
              <a:t> </a:t>
            </a:r>
            <a:r>
              <a:rPr lang="cs-CZ" dirty="0" err="1" smtClean="0"/>
              <a:t>Security</a:t>
            </a:r>
            <a:endParaRPr lang="cs-CZ" dirty="0"/>
          </a:p>
        </p:txBody>
      </p:sp>
    </p:spTree>
    <p:extLst>
      <p:ext uri="{BB962C8B-B14F-4D97-AF65-F5344CB8AC3E}">
        <p14:creationId xmlns:p14="http://schemas.microsoft.com/office/powerpoint/2010/main" val="134856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74638"/>
            <a:ext cx="8964488" cy="1143000"/>
          </a:xfrm>
        </p:spPr>
        <p:txBody>
          <a:bodyPr>
            <a:normAutofit/>
          </a:bodyPr>
          <a:lstStyle/>
          <a:p>
            <a:r>
              <a:rPr lang="cs-CZ" sz="3600" dirty="0" err="1"/>
              <a:t>Categorization</a:t>
            </a:r>
            <a:r>
              <a:rPr lang="cs-CZ" sz="3600" dirty="0"/>
              <a:t> </a:t>
            </a:r>
            <a:r>
              <a:rPr lang="cs-CZ" sz="3600" dirty="0" err="1"/>
              <a:t>of</a:t>
            </a:r>
            <a:r>
              <a:rPr lang="cs-CZ" sz="3600" dirty="0"/>
              <a:t> </a:t>
            </a:r>
            <a:r>
              <a:rPr lang="cs-CZ" sz="3600" dirty="0" err="1"/>
              <a:t>environmental</a:t>
            </a:r>
            <a:r>
              <a:rPr lang="cs-CZ" sz="3600" dirty="0"/>
              <a:t> </a:t>
            </a:r>
            <a:r>
              <a:rPr lang="cs-CZ" sz="3600" dirty="0" err="1"/>
              <a:t>migration</a:t>
            </a:r>
            <a:r>
              <a:rPr lang="cs-CZ" dirty="0" smtClean="0"/>
              <a:t> </a:t>
            </a:r>
            <a:r>
              <a:rPr lang="cs-CZ" sz="2000" dirty="0" smtClean="0"/>
              <a:t>(2/3)</a:t>
            </a:r>
            <a:endParaRPr lang="cs-CZ" sz="3600" dirty="0"/>
          </a:p>
        </p:txBody>
      </p:sp>
      <p:sp>
        <p:nvSpPr>
          <p:cNvPr id="3" name="Zástupný symbol pro obsah 2"/>
          <p:cNvSpPr>
            <a:spLocks noGrp="1"/>
          </p:cNvSpPr>
          <p:nvPr>
            <p:ph idx="1"/>
          </p:nvPr>
        </p:nvSpPr>
        <p:spPr/>
        <p:txBody>
          <a:bodyPr>
            <a:noAutofit/>
          </a:bodyPr>
          <a:lstStyle/>
          <a:p>
            <a:pPr>
              <a:spcBef>
                <a:spcPts val="300"/>
              </a:spcBef>
            </a:pPr>
            <a:r>
              <a:rPr lang="en-US" sz="2400" b="1" dirty="0" smtClean="0"/>
              <a:t>Categorization </a:t>
            </a:r>
            <a:r>
              <a:rPr lang="en-US" sz="2400" b="1" dirty="0"/>
              <a:t>for internal and external migration</a:t>
            </a:r>
          </a:p>
          <a:p>
            <a:pPr lvl="1">
              <a:spcBef>
                <a:spcPts val="300"/>
              </a:spcBef>
            </a:pPr>
            <a:r>
              <a:rPr lang="en-US" sz="2000" b="1" dirty="0"/>
              <a:t>internal</a:t>
            </a:r>
            <a:r>
              <a:rPr lang="en-US" sz="2000" dirty="0"/>
              <a:t> </a:t>
            </a:r>
            <a:r>
              <a:rPr lang="en-US" sz="2000" b="1" dirty="0"/>
              <a:t>migration</a:t>
            </a:r>
            <a:r>
              <a:rPr lang="en-US" sz="2000" dirty="0"/>
              <a:t> </a:t>
            </a:r>
            <a:r>
              <a:rPr lang="en-US" sz="2000" dirty="0" smtClean="0"/>
              <a:t>– a </a:t>
            </a:r>
            <a:r>
              <a:rPr lang="en-US" sz="2000" dirty="0"/>
              <a:t>person does not cross state borders, </a:t>
            </a:r>
            <a:r>
              <a:rPr lang="en-US" sz="2000" dirty="0" err="1" smtClean="0"/>
              <a:t>i</a:t>
            </a:r>
            <a:r>
              <a:rPr lang="cs-CZ" sz="2000" dirty="0" smtClean="0"/>
              <a:t>.</a:t>
            </a:r>
            <a:r>
              <a:rPr lang="en-US" sz="2000" dirty="0" smtClean="0"/>
              <a:t>e</a:t>
            </a:r>
            <a:r>
              <a:rPr lang="cs-CZ" sz="2000" dirty="0" smtClean="0"/>
              <a:t>.</a:t>
            </a:r>
            <a:r>
              <a:rPr lang="en-US" sz="2000" dirty="0" smtClean="0"/>
              <a:t> </a:t>
            </a:r>
            <a:r>
              <a:rPr lang="en-US" sz="2000" dirty="0"/>
              <a:t>he / she migrates within his / her state</a:t>
            </a:r>
          </a:p>
          <a:p>
            <a:pPr lvl="1">
              <a:spcBef>
                <a:spcPts val="300"/>
              </a:spcBef>
            </a:pPr>
            <a:r>
              <a:rPr lang="en-US" sz="2000" b="1" dirty="0"/>
              <a:t>external</a:t>
            </a:r>
            <a:r>
              <a:rPr lang="en-US" sz="2000" dirty="0"/>
              <a:t> </a:t>
            </a:r>
            <a:r>
              <a:rPr lang="en-US" sz="2000" b="1" dirty="0"/>
              <a:t>migration</a:t>
            </a:r>
            <a:r>
              <a:rPr lang="en-US" sz="2000" dirty="0"/>
              <a:t> </a:t>
            </a:r>
            <a:r>
              <a:rPr lang="en-US" sz="2000" dirty="0" smtClean="0"/>
              <a:t>– a </a:t>
            </a:r>
            <a:r>
              <a:rPr lang="en-US" sz="2000" dirty="0"/>
              <a:t>person crosses state borders</a:t>
            </a:r>
          </a:p>
          <a:p>
            <a:pPr>
              <a:spcBef>
                <a:spcPts val="300"/>
              </a:spcBef>
            </a:pPr>
            <a:r>
              <a:rPr lang="en-US" sz="2400" b="1" dirty="0"/>
              <a:t>Categorization by migration length</a:t>
            </a:r>
          </a:p>
          <a:p>
            <a:pPr lvl="1">
              <a:spcBef>
                <a:spcPts val="300"/>
              </a:spcBef>
            </a:pPr>
            <a:r>
              <a:rPr lang="en-US" sz="2000" b="1" dirty="0"/>
              <a:t>short-term</a:t>
            </a:r>
            <a:r>
              <a:rPr lang="en-US" sz="2000" dirty="0"/>
              <a:t> </a:t>
            </a:r>
            <a:r>
              <a:rPr lang="en-US" sz="2000" dirty="0" smtClean="0"/>
              <a:t>– people </a:t>
            </a:r>
            <a:r>
              <a:rPr lang="en-US" sz="2000" dirty="0"/>
              <a:t>move for more than 3 months, but less than </a:t>
            </a:r>
            <a:r>
              <a:rPr lang="cs-CZ" sz="2000" dirty="0" smtClean="0"/>
              <a:t/>
            </a:r>
            <a:br>
              <a:rPr lang="cs-CZ" sz="2000" dirty="0" smtClean="0"/>
            </a:br>
            <a:r>
              <a:rPr lang="en-US" sz="2000" dirty="0" smtClean="0"/>
              <a:t>1 </a:t>
            </a:r>
            <a:r>
              <a:rPr lang="en-US" sz="2000" dirty="0"/>
              <a:t>year</a:t>
            </a:r>
          </a:p>
          <a:p>
            <a:pPr lvl="1">
              <a:spcBef>
                <a:spcPts val="300"/>
              </a:spcBef>
            </a:pPr>
            <a:r>
              <a:rPr lang="en-US" sz="2000" b="1" dirty="0"/>
              <a:t>long-term</a:t>
            </a:r>
            <a:r>
              <a:rPr lang="en-US" sz="2000" dirty="0"/>
              <a:t> </a:t>
            </a:r>
            <a:r>
              <a:rPr lang="en-US" sz="2000" dirty="0" smtClean="0"/>
              <a:t>– people </a:t>
            </a:r>
            <a:r>
              <a:rPr lang="en-US" sz="2000" dirty="0"/>
              <a:t>move to another country for more than 1 year, with the proviso that the destination country may become their new home in the future</a:t>
            </a:r>
          </a:p>
          <a:p>
            <a:pPr lvl="1">
              <a:spcBef>
                <a:spcPts val="300"/>
              </a:spcBef>
            </a:pPr>
            <a:r>
              <a:rPr lang="en-US" sz="2000" b="1" dirty="0"/>
              <a:t>permanent</a:t>
            </a:r>
            <a:endParaRPr lang="cs-CZ" sz="2000" b="1"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10</a:t>
            </a:fld>
            <a:endParaRPr lang="cs-CZ" dirty="0"/>
          </a:p>
        </p:txBody>
      </p:sp>
    </p:spTree>
    <p:extLst>
      <p:ext uri="{BB962C8B-B14F-4D97-AF65-F5344CB8AC3E}">
        <p14:creationId xmlns:p14="http://schemas.microsoft.com/office/powerpoint/2010/main" val="3968294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274638"/>
            <a:ext cx="8712968" cy="1143000"/>
          </a:xfrm>
        </p:spPr>
        <p:txBody>
          <a:bodyPr>
            <a:normAutofit fontScale="90000"/>
          </a:bodyPr>
          <a:lstStyle/>
          <a:p>
            <a:r>
              <a:rPr lang="cs-CZ" dirty="0" err="1"/>
              <a:t>Categorization</a:t>
            </a:r>
            <a:r>
              <a:rPr lang="cs-CZ" dirty="0"/>
              <a:t> </a:t>
            </a:r>
            <a:r>
              <a:rPr lang="cs-CZ" dirty="0" err="1"/>
              <a:t>of</a:t>
            </a:r>
            <a:r>
              <a:rPr lang="cs-CZ" dirty="0"/>
              <a:t> </a:t>
            </a:r>
            <a:r>
              <a:rPr lang="cs-CZ" dirty="0" err="1"/>
              <a:t>environmental</a:t>
            </a:r>
            <a:r>
              <a:rPr lang="cs-CZ" dirty="0"/>
              <a:t> </a:t>
            </a:r>
            <a:r>
              <a:rPr lang="cs-CZ" dirty="0" err="1"/>
              <a:t>migration</a:t>
            </a:r>
            <a:r>
              <a:rPr lang="cs-CZ" dirty="0"/>
              <a:t> </a:t>
            </a:r>
            <a:r>
              <a:rPr lang="cs-CZ" sz="2200" dirty="0"/>
              <a:t>(</a:t>
            </a:r>
            <a:r>
              <a:rPr lang="cs-CZ" sz="2200" dirty="0" smtClean="0"/>
              <a:t>3/3)</a:t>
            </a:r>
            <a:endParaRPr lang="cs-CZ" dirty="0"/>
          </a:p>
        </p:txBody>
      </p:sp>
      <p:sp>
        <p:nvSpPr>
          <p:cNvPr id="3" name="Zástupný symbol pro obsah 2"/>
          <p:cNvSpPr>
            <a:spLocks noGrp="1"/>
          </p:cNvSpPr>
          <p:nvPr>
            <p:ph idx="1"/>
          </p:nvPr>
        </p:nvSpPr>
        <p:spPr/>
        <p:txBody>
          <a:bodyPr>
            <a:normAutofit lnSpcReduction="10000"/>
          </a:bodyPr>
          <a:lstStyle/>
          <a:p>
            <a:r>
              <a:rPr lang="en-US" sz="2600" b="1" dirty="0" smtClean="0"/>
              <a:t>Categorization </a:t>
            </a:r>
            <a:r>
              <a:rPr lang="en-US" sz="2600" b="1" dirty="0"/>
              <a:t>by voluntariness</a:t>
            </a:r>
          </a:p>
          <a:p>
            <a:pPr lvl="1"/>
            <a:r>
              <a:rPr lang="en-US" sz="2200" b="1" dirty="0"/>
              <a:t>voluntary</a:t>
            </a:r>
            <a:r>
              <a:rPr lang="en-US" sz="2200" dirty="0"/>
              <a:t> - it stems from the desire to improve one's economic and other position, it does not mean the possibility to decide completely freely (only between real possibilities)</a:t>
            </a:r>
          </a:p>
          <a:p>
            <a:pPr lvl="1"/>
            <a:r>
              <a:rPr lang="en-US" sz="2200" b="1" dirty="0"/>
              <a:t>forced</a:t>
            </a:r>
            <a:r>
              <a:rPr lang="en-US" sz="2200" dirty="0"/>
              <a:t> - not based on free choice between real possibilities, migrant is "pushed" out of his / her place of residence for reasons beyond his / her control</a:t>
            </a:r>
          </a:p>
          <a:p>
            <a:r>
              <a:rPr lang="en-US" sz="2600" dirty="0"/>
              <a:t>the distinction between voluntary and forced migration is key to activating the Convention relating to the Status of Refugees and the Guiding Principles on Internal Resettlement </a:t>
            </a:r>
            <a:r>
              <a:rPr lang="cs-CZ" sz="2600" dirty="0">
                <a:sym typeface="Wingdings 3"/>
              </a:rPr>
              <a:t></a:t>
            </a:r>
            <a:r>
              <a:rPr lang="en-US" sz="2600" dirty="0" smtClean="0"/>
              <a:t> </a:t>
            </a:r>
            <a:r>
              <a:rPr lang="en-US" sz="2600" dirty="0"/>
              <a:t>documents intended only for the protection of forced migrants (refugees)</a:t>
            </a:r>
            <a:endParaRPr lang="cs-CZ" sz="26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11</a:t>
            </a:fld>
            <a:endParaRPr lang="cs-CZ"/>
          </a:p>
        </p:txBody>
      </p:sp>
    </p:spTree>
    <p:extLst>
      <p:ext uri="{BB962C8B-B14F-4D97-AF65-F5344CB8AC3E}">
        <p14:creationId xmlns:p14="http://schemas.microsoft.com/office/powerpoint/2010/main" val="1401103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7195B31C-E193-41A0-9F8C-8B4E434DDE71}" type="slidenum">
              <a:rPr lang="cs-CZ" smtClean="0"/>
              <a:t>12</a:t>
            </a:fld>
            <a:endParaRPr lang="cs-CZ"/>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3424934416"/>
              </p:ext>
            </p:extLst>
          </p:nvPr>
        </p:nvGraphicFramePr>
        <p:xfrm>
          <a:off x="251520" y="404664"/>
          <a:ext cx="8445624" cy="475252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ovéPole 5"/>
          <p:cNvSpPr txBox="1"/>
          <p:nvPr/>
        </p:nvSpPr>
        <p:spPr>
          <a:xfrm>
            <a:off x="465766" y="5445224"/>
            <a:ext cx="8352928" cy="1200329"/>
          </a:xfrm>
          <a:prstGeom prst="rect">
            <a:avLst/>
          </a:prstGeom>
          <a:noFill/>
        </p:spPr>
        <p:txBody>
          <a:bodyPr wrap="square" rtlCol="0">
            <a:spAutoFit/>
          </a:bodyPr>
          <a:lstStyle/>
          <a:p>
            <a:pPr marL="285750" indent="-285750" algn="just">
              <a:buFont typeface="Arial" panose="020B0604020202020204" pitchFamily="34" charset="0"/>
              <a:buChar char="•"/>
            </a:pPr>
            <a:r>
              <a:rPr lang="en-US" dirty="0" smtClean="0"/>
              <a:t>reasons </a:t>
            </a:r>
            <a:r>
              <a:rPr lang="en-US" dirty="0"/>
              <a:t>for mass migration </a:t>
            </a:r>
            <a:r>
              <a:rPr lang="en-US" dirty="0" smtClean="0"/>
              <a:t>– war </a:t>
            </a:r>
            <a:r>
              <a:rPr lang="en-US" dirty="0"/>
              <a:t>conflicts, political persecution or poor economic situation in the country, but also natural disasters and climate change</a:t>
            </a:r>
          </a:p>
          <a:p>
            <a:pPr marL="285750" indent="-285750" algn="just">
              <a:buFont typeface="Arial" panose="020B0604020202020204" pitchFamily="34" charset="0"/>
              <a:buChar char="•"/>
            </a:pPr>
            <a:r>
              <a:rPr lang="en-US" dirty="0"/>
              <a:t>since 2008, an average of over 26 million people leave their homes each year due to increasing floods, earthquakes or droughts</a:t>
            </a:r>
            <a:endParaRPr lang="cs-CZ" dirty="0"/>
          </a:p>
        </p:txBody>
      </p:sp>
    </p:spTree>
    <p:extLst>
      <p:ext uri="{BB962C8B-B14F-4D97-AF65-F5344CB8AC3E}">
        <p14:creationId xmlns:p14="http://schemas.microsoft.com/office/powerpoint/2010/main" val="5398123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Causes</a:t>
            </a:r>
            <a:r>
              <a:rPr lang="cs-CZ" dirty="0"/>
              <a:t> </a:t>
            </a:r>
            <a:r>
              <a:rPr lang="cs-CZ" dirty="0" err="1"/>
              <a:t>of</a:t>
            </a:r>
            <a:r>
              <a:rPr lang="cs-CZ" dirty="0"/>
              <a:t> </a:t>
            </a:r>
            <a:r>
              <a:rPr lang="cs-CZ" dirty="0" err="1"/>
              <a:t>environmental</a:t>
            </a:r>
            <a:r>
              <a:rPr lang="cs-CZ" dirty="0"/>
              <a:t> </a:t>
            </a:r>
            <a:r>
              <a:rPr lang="cs-CZ" dirty="0" err="1" smtClean="0"/>
              <a:t>migration</a:t>
            </a:r>
            <a:r>
              <a:rPr lang="cs-CZ" dirty="0" smtClean="0"/>
              <a:t> </a:t>
            </a:r>
            <a:r>
              <a:rPr lang="cs-CZ" sz="2000" dirty="0" smtClean="0"/>
              <a:t>(1/3)</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r>
              <a:rPr lang="en-US" sz="3000" dirty="0" err="1" smtClean="0"/>
              <a:t>Oli</a:t>
            </a:r>
            <a:r>
              <a:rPr lang="en-US" sz="3000" dirty="0" smtClean="0"/>
              <a:t> Brown (International Institute for Sustainable Development)</a:t>
            </a:r>
          </a:p>
          <a:p>
            <a:r>
              <a:rPr lang="en-US" sz="3000" b="1" dirty="0" smtClean="0"/>
              <a:t>climate </a:t>
            </a:r>
            <a:r>
              <a:rPr lang="en-US" sz="3000" b="1" dirty="0"/>
              <a:t>drivers</a:t>
            </a:r>
          </a:p>
          <a:p>
            <a:pPr lvl="1"/>
            <a:r>
              <a:rPr lang="cs-CZ" sz="2600" b="1" dirty="0" smtClean="0"/>
              <a:t>c</a:t>
            </a:r>
            <a:r>
              <a:rPr lang="en-US" sz="2600" b="1" dirty="0" err="1" smtClean="0"/>
              <a:t>limate</a:t>
            </a:r>
            <a:r>
              <a:rPr lang="en-US" sz="2600" b="1" dirty="0" smtClean="0"/>
              <a:t> </a:t>
            </a:r>
            <a:r>
              <a:rPr lang="en-US" sz="2600" b="1" dirty="0"/>
              <a:t>processes </a:t>
            </a:r>
            <a:r>
              <a:rPr lang="en-US" sz="2600" dirty="0" smtClean="0"/>
              <a:t>– sea </a:t>
            </a:r>
            <a:r>
              <a:rPr lang="en-US" sz="2600" dirty="0"/>
              <a:t>level rise, </a:t>
            </a:r>
            <a:r>
              <a:rPr lang="en-US" sz="2600" dirty="0" smtClean="0"/>
              <a:t>salinization </a:t>
            </a:r>
            <a:r>
              <a:rPr lang="en-US" sz="2600" dirty="0"/>
              <a:t>of agricultural land, desertification and growing water scarcity</a:t>
            </a:r>
          </a:p>
          <a:p>
            <a:pPr lvl="1"/>
            <a:r>
              <a:rPr lang="cs-CZ" sz="2600" b="1" dirty="0" smtClean="0"/>
              <a:t>c</a:t>
            </a:r>
            <a:r>
              <a:rPr lang="en-US" sz="2600" b="1" dirty="0" err="1" smtClean="0"/>
              <a:t>limate</a:t>
            </a:r>
            <a:r>
              <a:rPr lang="en-US" sz="2600" b="1" dirty="0" smtClean="0"/>
              <a:t> </a:t>
            </a:r>
            <a:r>
              <a:rPr lang="en-US" sz="2600" b="1" dirty="0"/>
              <a:t>events </a:t>
            </a:r>
            <a:r>
              <a:rPr lang="en-US" sz="2600" dirty="0" smtClean="0"/>
              <a:t>– sudden </a:t>
            </a:r>
            <a:r>
              <a:rPr lang="en-US" sz="2600" dirty="0"/>
              <a:t>and dramatic changes in the environment, such as floods, storms, hurricanes and typhoons </a:t>
            </a:r>
            <a:r>
              <a:rPr lang="en-US" sz="2600" dirty="0" smtClean="0"/>
              <a:t>– are </a:t>
            </a:r>
            <a:r>
              <a:rPr lang="en-US" sz="2600" dirty="0"/>
              <a:t>urgent in nature and force residents to leave their homes much more urgently</a:t>
            </a:r>
          </a:p>
          <a:p>
            <a:r>
              <a:rPr lang="en-US" sz="3000" b="1" dirty="0"/>
              <a:t>non-climate drivers</a:t>
            </a:r>
            <a:endParaRPr lang="cs-CZ" sz="3000" b="1" dirty="0" smtClean="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13</a:t>
            </a:fld>
            <a:endParaRPr lang="cs-CZ"/>
          </a:p>
        </p:txBody>
      </p:sp>
    </p:spTree>
    <p:extLst>
      <p:ext uri="{BB962C8B-B14F-4D97-AF65-F5344CB8AC3E}">
        <p14:creationId xmlns:p14="http://schemas.microsoft.com/office/powerpoint/2010/main" val="32979185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Causes</a:t>
            </a:r>
            <a:r>
              <a:rPr lang="cs-CZ" dirty="0"/>
              <a:t> </a:t>
            </a:r>
            <a:r>
              <a:rPr lang="cs-CZ" dirty="0" err="1"/>
              <a:t>of</a:t>
            </a:r>
            <a:r>
              <a:rPr lang="cs-CZ" dirty="0"/>
              <a:t> </a:t>
            </a:r>
            <a:r>
              <a:rPr lang="cs-CZ" dirty="0" err="1"/>
              <a:t>environmental</a:t>
            </a:r>
            <a:r>
              <a:rPr lang="cs-CZ" dirty="0"/>
              <a:t> </a:t>
            </a:r>
            <a:r>
              <a:rPr lang="cs-CZ" dirty="0" err="1"/>
              <a:t>migration</a:t>
            </a:r>
            <a:r>
              <a:rPr lang="cs-CZ" dirty="0"/>
              <a:t> </a:t>
            </a:r>
            <a:r>
              <a:rPr lang="cs-CZ" sz="2000" dirty="0" smtClean="0"/>
              <a:t>(2/3)</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lnSpc>
                <a:spcPct val="120000"/>
              </a:lnSpc>
              <a:spcBef>
                <a:spcPts val="300"/>
              </a:spcBef>
              <a:buNone/>
            </a:pPr>
            <a:r>
              <a:rPr lang="en-US" dirty="0" smtClean="0"/>
              <a:t>Professor </a:t>
            </a:r>
            <a:r>
              <a:rPr lang="en-US" dirty="0" err="1"/>
              <a:t>McLeman</a:t>
            </a:r>
            <a:r>
              <a:rPr lang="en-US" dirty="0"/>
              <a:t> </a:t>
            </a:r>
            <a:r>
              <a:rPr lang="en-US" dirty="0" smtClean="0"/>
              <a:t>– </a:t>
            </a:r>
            <a:r>
              <a:rPr lang="en-US" b="1" dirty="0" smtClean="0"/>
              <a:t>climate-related </a:t>
            </a:r>
            <a:r>
              <a:rPr lang="en-US" b="1" dirty="0"/>
              <a:t>drivers</a:t>
            </a:r>
          </a:p>
          <a:p>
            <a:pPr>
              <a:lnSpc>
                <a:spcPct val="120000"/>
              </a:lnSpc>
              <a:spcBef>
                <a:spcPts val="300"/>
              </a:spcBef>
            </a:pPr>
            <a:r>
              <a:rPr lang="en-US" b="1" dirty="0"/>
              <a:t>sudden-onset events</a:t>
            </a:r>
          </a:p>
          <a:p>
            <a:pPr lvl="1">
              <a:lnSpc>
                <a:spcPct val="120000"/>
              </a:lnSpc>
              <a:spcBef>
                <a:spcPts val="300"/>
              </a:spcBef>
            </a:pPr>
            <a:r>
              <a:rPr lang="en-US" dirty="0"/>
              <a:t>rapid onset, extreme </a:t>
            </a:r>
            <a:r>
              <a:rPr lang="en-US" dirty="0" err="1"/>
              <a:t>hydrometeorological</a:t>
            </a:r>
            <a:r>
              <a:rPr lang="en-US" dirty="0"/>
              <a:t> events and related phenomena, commonly referred to as natural disasters</a:t>
            </a:r>
          </a:p>
          <a:p>
            <a:pPr lvl="1">
              <a:lnSpc>
                <a:spcPct val="120000"/>
              </a:lnSpc>
              <a:spcBef>
                <a:spcPts val="300"/>
              </a:spcBef>
            </a:pPr>
            <a:r>
              <a:rPr lang="cs-CZ" dirty="0" smtClean="0"/>
              <a:t>t</a:t>
            </a:r>
            <a:r>
              <a:rPr lang="en-US" dirty="0" smtClean="0"/>
              <a:t>he </a:t>
            </a:r>
            <a:r>
              <a:rPr lang="en-US" dirty="0"/>
              <a:t>duration and geographical extent of these events can vary, from short and localized events </a:t>
            </a:r>
            <a:r>
              <a:rPr lang="en-US" dirty="0" smtClean="0"/>
              <a:t>(e.g. </a:t>
            </a:r>
            <a:r>
              <a:rPr lang="en-US" dirty="0"/>
              <a:t>tornadoes) to events lasting many days and affecting large areas </a:t>
            </a:r>
            <a:r>
              <a:rPr lang="en-US" dirty="0" smtClean="0"/>
              <a:t>(e.g. </a:t>
            </a:r>
            <a:r>
              <a:rPr lang="en-US" dirty="0"/>
              <a:t>long-lasting precipitation</a:t>
            </a:r>
            <a:r>
              <a:rPr lang="en-US" dirty="0" smtClean="0"/>
              <a:t>)</a:t>
            </a:r>
            <a:endParaRPr lang="en-US" dirty="0"/>
          </a:p>
          <a:p>
            <a:pPr>
              <a:lnSpc>
                <a:spcPct val="120000"/>
              </a:lnSpc>
              <a:spcBef>
                <a:spcPts val="300"/>
              </a:spcBef>
            </a:pPr>
            <a:r>
              <a:rPr lang="en-US" b="1" dirty="0"/>
              <a:t>slow-onset events and conditions</a:t>
            </a:r>
          </a:p>
          <a:p>
            <a:pPr lvl="1">
              <a:lnSpc>
                <a:spcPct val="120000"/>
              </a:lnSpc>
              <a:spcBef>
                <a:spcPts val="300"/>
              </a:spcBef>
            </a:pPr>
            <a:r>
              <a:rPr lang="en-US" dirty="0"/>
              <a:t>gradual changes in the environment, which can range from a few months to several years and usually affect large areas</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14</a:t>
            </a:fld>
            <a:endParaRPr lang="cs-CZ"/>
          </a:p>
        </p:txBody>
      </p:sp>
    </p:spTree>
    <p:extLst>
      <p:ext uri="{BB962C8B-B14F-4D97-AF65-F5344CB8AC3E}">
        <p14:creationId xmlns:p14="http://schemas.microsoft.com/office/powerpoint/2010/main" val="420111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Causes</a:t>
            </a:r>
            <a:r>
              <a:rPr lang="cs-CZ" dirty="0"/>
              <a:t> </a:t>
            </a:r>
            <a:r>
              <a:rPr lang="cs-CZ" dirty="0" err="1"/>
              <a:t>of</a:t>
            </a:r>
            <a:r>
              <a:rPr lang="cs-CZ" dirty="0"/>
              <a:t> </a:t>
            </a:r>
            <a:r>
              <a:rPr lang="cs-CZ" dirty="0" err="1"/>
              <a:t>environmental</a:t>
            </a:r>
            <a:r>
              <a:rPr lang="cs-CZ" dirty="0"/>
              <a:t> </a:t>
            </a:r>
            <a:r>
              <a:rPr lang="cs-CZ" dirty="0" err="1"/>
              <a:t>migration</a:t>
            </a:r>
            <a:r>
              <a:rPr lang="cs-CZ" dirty="0"/>
              <a:t> </a:t>
            </a:r>
            <a:r>
              <a:rPr lang="cs-CZ" sz="2000" dirty="0" smtClean="0"/>
              <a:t>(3/3)</a:t>
            </a:r>
            <a:endParaRPr lang="cs-CZ" dirty="0"/>
          </a:p>
        </p:txBody>
      </p:sp>
      <p:sp>
        <p:nvSpPr>
          <p:cNvPr id="3" name="Zástupný symbol pro obsah 2"/>
          <p:cNvSpPr>
            <a:spLocks noGrp="1"/>
          </p:cNvSpPr>
          <p:nvPr>
            <p:ph idx="1"/>
          </p:nvPr>
        </p:nvSpPr>
        <p:spPr>
          <a:xfrm>
            <a:off x="457200" y="1600200"/>
            <a:ext cx="8229600" cy="4925144"/>
          </a:xfrm>
        </p:spPr>
        <p:txBody>
          <a:bodyPr>
            <a:normAutofit fontScale="92500"/>
          </a:bodyPr>
          <a:lstStyle/>
          <a:p>
            <a:r>
              <a:rPr lang="en-US" sz="2600" dirty="0" smtClean="0"/>
              <a:t>Etienne </a:t>
            </a:r>
            <a:r>
              <a:rPr lang="en-US" sz="2600" dirty="0" err="1"/>
              <a:t>Piguet</a:t>
            </a:r>
            <a:endParaRPr lang="en-US" sz="2600" dirty="0"/>
          </a:p>
          <a:p>
            <a:pPr lvl="1"/>
            <a:r>
              <a:rPr lang="en-US" sz="2200" dirty="0"/>
              <a:t>natural disasters</a:t>
            </a:r>
          </a:p>
          <a:p>
            <a:pPr lvl="1"/>
            <a:r>
              <a:rPr lang="en-US" sz="2200" dirty="0"/>
              <a:t>progressive evolution of the environment</a:t>
            </a:r>
          </a:p>
          <a:p>
            <a:pPr lvl="1"/>
            <a:r>
              <a:rPr lang="en-US" sz="2200" dirty="0"/>
              <a:t>development projects (development projects, large-scale projects)</a:t>
            </a:r>
          </a:p>
          <a:p>
            <a:pPr lvl="1"/>
            <a:r>
              <a:rPr lang="en-US" sz="2200" dirty="0"/>
              <a:t>industrial accidents</a:t>
            </a:r>
          </a:p>
          <a:p>
            <a:pPr lvl="1"/>
            <a:r>
              <a:rPr lang="en-US" sz="2200" dirty="0"/>
              <a:t>environmental consequences due to conflicts</a:t>
            </a:r>
          </a:p>
          <a:p>
            <a:r>
              <a:rPr lang="en-US" sz="2600" dirty="0"/>
              <a:t>the individual causes of migration are interconnected and cannot be strictly separated </a:t>
            </a:r>
            <a:r>
              <a:rPr lang="cs-CZ" sz="2600" dirty="0">
                <a:sym typeface="Wingdings 3"/>
              </a:rPr>
              <a:t></a:t>
            </a:r>
            <a:r>
              <a:rPr lang="en-US" sz="2600" dirty="0" smtClean="0"/>
              <a:t> </a:t>
            </a:r>
            <a:r>
              <a:rPr lang="en-US" sz="2600" dirty="0" smtClean="0"/>
              <a:t>e.g. </a:t>
            </a:r>
            <a:r>
              <a:rPr lang="en-US" sz="2600" dirty="0"/>
              <a:t>a natural disaster in a country where the government is unable to help people deal with the consequences in the affected area </a:t>
            </a:r>
            <a:r>
              <a:rPr lang="cs-CZ" sz="2600" dirty="0">
                <a:sym typeface="Wingdings 3"/>
              </a:rPr>
              <a:t></a:t>
            </a:r>
            <a:r>
              <a:rPr lang="en-US" sz="2600" dirty="0" smtClean="0"/>
              <a:t> </a:t>
            </a:r>
            <a:r>
              <a:rPr lang="en-US" sz="2600" dirty="0"/>
              <a:t>was environmental migration caused by a natural disaster or the state's inability to deal with its consequences?</a:t>
            </a:r>
            <a:endParaRPr lang="cs-CZ" sz="26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15</a:t>
            </a:fld>
            <a:endParaRPr lang="cs-CZ"/>
          </a:p>
        </p:txBody>
      </p:sp>
    </p:spTree>
    <p:extLst>
      <p:ext uri="{BB962C8B-B14F-4D97-AF65-F5344CB8AC3E}">
        <p14:creationId xmlns:p14="http://schemas.microsoft.com/office/powerpoint/2010/main" val="33207462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Natural </a:t>
            </a:r>
            <a:r>
              <a:rPr lang="cs-CZ" dirty="0" err="1"/>
              <a:t>disasters</a:t>
            </a:r>
            <a:endParaRPr lang="cs-CZ" dirty="0"/>
          </a:p>
        </p:txBody>
      </p:sp>
      <p:sp>
        <p:nvSpPr>
          <p:cNvPr id="3" name="Zástupný symbol pro obsah 2"/>
          <p:cNvSpPr>
            <a:spLocks noGrp="1"/>
          </p:cNvSpPr>
          <p:nvPr>
            <p:ph idx="1"/>
          </p:nvPr>
        </p:nvSpPr>
        <p:spPr/>
        <p:txBody>
          <a:bodyPr>
            <a:noAutofit/>
          </a:bodyPr>
          <a:lstStyle/>
          <a:p>
            <a:r>
              <a:rPr lang="en-US" sz="1600" dirty="0"/>
              <a:t>floods, earthquakes, volcanic eruptions, landslides or tropical cyclones,…</a:t>
            </a:r>
          </a:p>
          <a:p>
            <a:r>
              <a:rPr lang="en-US" sz="1600" dirty="0"/>
              <a:t>a characteristic feature is a rapid onset</a:t>
            </a:r>
          </a:p>
          <a:p>
            <a:r>
              <a:rPr lang="en-US" sz="1600" dirty="0"/>
              <a:t>the devastating consequences depend not only on the intensity of the natural disaster, but mainly on the vulnerability of the affected community</a:t>
            </a:r>
          </a:p>
          <a:p>
            <a:r>
              <a:rPr lang="en-US" sz="1600" dirty="0"/>
              <a:t>in the event of sudden disasters, it is usually necessary to seek temporary refuge </a:t>
            </a:r>
            <a:r>
              <a:rPr lang="en-US" sz="1600" dirty="0" smtClean="0">
                <a:sym typeface="Wingdings" panose="05000000000000000000" pitchFamily="2" charset="2"/>
              </a:rPr>
              <a:t></a:t>
            </a:r>
            <a:r>
              <a:rPr lang="en-US" sz="1600" dirty="0" smtClean="0"/>
              <a:t> </a:t>
            </a:r>
            <a:r>
              <a:rPr lang="en-US" sz="1600" dirty="0"/>
              <a:t>migration mainly takes the form of short-term internal relocation for shorter distances, with a high proportion of the affected population returning to their homes as soon as possible</a:t>
            </a:r>
          </a:p>
          <a:p>
            <a:r>
              <a:rPr lang="en-US" sz="1600" dirty="0"/>
              <a:t>long-distance migration is mainly limited by a lack of funding</a:t>
            </a:r>
          </a:p>
          <a:p>
            <a:r>
              <a:rPr lang="en-US" sz="1600" dirty="0"/>
              <a:t>natural disasters lead to both temporary and permanent migration</a:t>
            </a:r>
          </a:p>
          <a:p>
            <a:r>
              <a:rPr lang="cs-CZ" sz="1600" dirty="0" smtClean="0"/>
              <a:t>a</a:t>
            </a:r>
            <a:r>
              <a:rPr lang="en-US" sz="1600" dirty="0" smtClean="0"/>
              <a:t>n </a:t>
            </a:r>
            <a:r>
              <a:rPr lang="en-US" sz="1600" dirty="0"/>
              <a:t>example of a natural disaster that spurred migration is the volcanic eruption on the island of Montserrat in 1995, when the southern half of the island became uninhabitable and more than 7,000 people had to leave the </a:t>
            </a:r>
            <a:r>
              <a:rPr lang="en-US" sz="1600" dirty="0" smtClean="0"/>
              <a:t>island</a:t>
            </a:r>
            <a:endParaRPr lang="en-US" sz="1600" dirty="0"/>
          </a:p>
          <a:p>
            <a:r>
              <a:rPr lang="en-US" sz="1600" dirty="0"/>
              <a:t>According to some authors, in the case of natural disasters, the use of the term environmental refugee is the most relevant, because in these cases the impact of environmental disturbance on the decision to migrate is clear.</a:t>
            </a:r>
          </a:p>
          <a:p>
            <a:r>
              <a:rPr lang="en-US" sz="1600" dirty="0"/>
              <a:t>according to the International Committee of the Red Cross, natural disasters affect 144 million people a year and contribute to the resettlement of more people than armed conflicts</a:t>
            </a:r>
            <a:endParaRPr lang="cs-CZ" sz="16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16</a:t>
            </a:fld>
            <a:endParaRPr lang="cs-CZ"/>
          </a:p>
        </p:txBody>
      </p:sp>
    </p:spTree>
    <p:extLst>
      <p:ext uri="{BB962C8B-B14F-4D97-AF65-F5344CB8AC3E}">
        <p14:creationId xmlns:p14="http://schemas.microsoft.com/office/powerpoint/2010/main" val="25812243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a:t>
            </a:r>
            <a:r>
              <a:rPr lang="en-US" dirty="0" err="1" smtClean="0"/>
              <a:t>rogressive</a:t>
            </a:r>
            <a:r>
              <a:rPr lang="en-US" dirty="0" smtClean="0"/>
              <a:t> </a:t>
            </a:r>
            <a:r>
              <a:rPr lang="en-US" dirty="0"/>
              <a:t>evolution of the environment</a:t>
            </a:r>
          </a:p>
        </p:txBody>
      </p:sp>
      <p:sp>
        <p:nvSpPr>
          <p:cNvPr id="3" name="Zástupný symbol pro obsah 2"/>
          <p:cNvSpPr>
            <a:spLocks noGrp="1"/>
          </p:cNvSpPr>
          <p:nvPr>
            <p:ph idx="1"/>
          </p:nvPr>
        </p:nvSpPr>
        <p:spPr/>
        <p:txBody>
          <a:bodyPr>
            <a:normAutofit/>
          </a:bodyPr>
          <a:lstStyle/>
          <a:p>
            <a:r>
              <a:rPr lang="en-US" sz="2200" dirty="0"/>
              <a:t>slow-acting natural processes that are more or less influenced by human activity</a:t>
            </a:r>
          </a:p>
          <a:p>
            <a:r>
              <a:rPr lang="en-US" sz="2200" dirty="0"/>
              <a:t>deforestation, </a:t>
            </a:r>
            <a:r>
              <a:rPr lang="en-US" sz="2200" dirty="0" smtClean="0"/>
              <a:t>salinization, </a:t>
            </a:r>
            <a:r>
              <a:rPr lang="en-US" sz="2200" dirty="0"/>
              <a:t>mud clogging, desertification, lack of drinking water, climate change</a:t>
            </a:r>
            <a:r>
              <a:rPr lang="en-US" sz="2200" dirty="0" smtClean="0"/>
              <a:t>,</a:t>
            </a:r>
            <a:r>
              <a:rPr lang="cs-CZ" sz="2200" dirty="0" smtClean="0"/>
              <a:t> </a:t>
            </a:r>
            <a:r>
              <a:rPr lang="en-US" sz="2200" dirty="0" smtClean="0"/>
              <a:t>…</a:t>
            </a:r>
            <a:endParaRPr lang="en-US" sz="2200" dirty="0"/>
          </a:p>
          <a:p>
            <a:r>
              <a:rPr lang="en-US" sz="2200" dirty="0"/>
              <a:t>the most vulnerable group due to long-term degradation processes are poor people whose livelihood is directly linked to the environment</a:t>
            </a:r>
          </a:p>
          <a:p>
            <a:r>
              <a:rPr lang="en-US" sz="2200" dirty="0"/>
              <a:t>in the future, this group is likely to become the most important in terms of the number of people migrating due to negative environmental damage</a:t>
            </a:r>
          </a:p>
          <a:p>
            <a:r>
              <a:rPr lang="en-US" sz="2200" dirty="0"/>
              <a:t>small island states that are losing territory due to climate change can also be included here</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17</a:t>
            </a:fld>
            <a:endParaRPr lang="cs-CZ"/>
          </a:p>
        </p:txBody>
      </p:sp>
    </p:spTree>
    <p:extLst>
      <p:ext uri="{BB962C8B-B14F-4D97-AF65-F5344CB8AC3E}">
        <p14:creationId xmlns:p14="http://schemas.microsoft.com/office/powerpoint/2010/main" val="29788331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Development</a:t>
            </a:r>
            <a:r>
              <a:rPr lang="cs-CZ" dirty="0" smtClean="0"/>
              <a:t> </a:t>
            </a:r>
            <a:r>
              <a:rPr lang="cs-CZ" dirty="0" err="1"/>
              <a:t>projects</a:t>
            </a:r>
            <a:r>
              <a:rPr lang="cs-CZ" dirty="0"/>
              <a:t> </a:t>
            </a:r>
          </a:p>
        </p:txBody>
      </p:sp>
      <p:sp>
        <p:nvSpPr>
          <p:cNvPr id="3" name="Zástupný symbol pro obsah 2"/>
          <p:cNvSpPr>
            <a:spLocks noGrp="1"/>
          </p:cNvSpPr>
          <p:nvPr>
            <p:ph idx="1"/>
          </p:nvPr>
        </p:nvSpPr>
        <p:spPr>
          <a:xfrm>
            <a:off x="457200" y="1600200"/>
            <a:ext cx="8229600" cy="4853136"/>
          </a:xfrm>
        </p:spPr>
        <p:txBody>
          <a:bodyPr>
            <a:normAutofit fontScale="70000" lnSpcReduction="20000"/>
          </a:bodyPr>
          <a:lstStyle/>
          <a:p>
            <a:r>
              <a:rPr lang="en-US" dirty="0" smtClean="0"/>
              <a:t>construction </a:t>
            </a:r>
            <a:r>
              <a:rPr lang="en-US" dirty="0"/>
              <a:t>of a dam and hydroelectric power plant Three Gorges Dam in China</a:t>
            </a:r>
          </a:p>
          <a:p>
            <a:pPr lvl="1"/>
            <a:r>
              <a:rPr lang="en-US" dirty="0"/>
              <a:t>considered by experts from the </a:t>
            </a:r>
            <a:r>
              <a:rPr lang="cs-CZ" dirty="0" err="1" smtClean="0"/>
              <a:t>beginning</a:t>
            </a:r>
            <a:r>
              <a:rPr lang="en-US" dirty="0" smtClean="0"/>
              <a:t> </a:t>
            </a:r>
            <a:r>
              <a:rPr lang="en-US" dirty="0"/>
              <a:t>to be a threat to the environment</a:t>
            </a:r>
          </a:p>
          <a:p>
            <a:pPr lvl="1"/>
            <a:r>
              <a:rPr lang="en-US" dirty="0"/>
              <a:t>around the dam (the largest hydroelectric project in the world) there is a risk of landslides, erosion, deterioration of drinking water quality and pollution, ecosystem changes and other environmental problems</a:t>
            </a:r>
          </a:p>
          <a:p>
            <a:pPr lvl="1"/>
            <a:r>
              <a:rPr lang="en-US" dirty="0"/>
              <a:t>more than 4 million people have been displaced</a:t>
            </a:r>
          </a:p>
          <a:p>
            <a:pPr lvl="1"/>
            <a:r>
              <a:rPr lang="en-US" dirty="0"/>
              <a:t>many have been moved a second time </a:t>
            </a:r>
            <a:r>
              <a:rPr lang="en-US" dirty="0" smtClean="0"/>
              <a:t>– first </a:t>
            </a:r>
            <a:r>
              <a:rPr lang="en-US" dirty="0"/>
              <a:t>because of the construction of the dam itself, second time because of the threat it poses to the environment</a:t>
            </a:r>
          </a:p>
          <a:p>
            <a:pPr lvl="1"/>
            <a:r>
              <a:rPr lang="en-US" dirty="0"/>
              <a:t>most have invested savings in new housing, from which they are now displaced</a:t>
            </a:r>
          </a:p>
          <a:p>
            <a:pPr lvl="1"/>
            <a:r>
              <a:rPr lang="en-US" dirty="0"/>
              <a:t>some of the displaced were not provided with the new homes that were promised or compensation</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18</a:t>
            </a:fld>
            <a:endParaRPr lang="cs-CZ" dirty="0"/>
          </a:p>
        </p:txBody>
      </p:sp>
    </p:spTree>
    <p:extLst>
      <p:ext uri="{BB962C8B-B14F-4D97-AF65-F5344CB8AC3E}">
        <p14:creationId xmlns:p14="http://schemas.microsoft.com/office/powerpoint/2010/main" val="19415137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Industrial</a:t>
            </a:r>
            <a:r>
              <a:rPr lang="cs-CZ" dirty="0" smtClean="0"/>
              <a:t> </a:t>
            </a:r>
            <a:r>
              <a:rPr lang="cs-CZ" dirty="0" err="1"/>
              <a:t>accidents</a:t>
            </a:r>
            <a:endParaRPr lang="cs-CZ" dirty="0"/>
          </a:p>
        </p:txBody>
      </p:sp>
      <p:sp>
        <p:nvSpPr>
          <p:cNvPr id="3" name="Zástupný symbol pro obsah 2"/>
          <p:cNvSpPr>
            <a:spLocks noGrp="1"/>
          </p:cNvSpPr>
          <p:nvPr>
            <p:ph idx="1"/>
          </p:nvPr>
        </p:nvSpPr>
        <p:spPr>
          <a:xfrm>
            <a:off x="457200" y="1628800"/>
            <a:ext cx="8229600" cy="4525963"/>
          </a:xfrm>
        </p:spPr>
        <p:txBody>
          <a:bodyPr>
            <a:normAutofit/>
          </a:bodyPr>
          <a:lstStyle/>
          <a:p>
            <a:r>
              <a:rPr lang="en-US" dirty="0" smtClean="0"/>
              <a:t>in </a:t>
            </a:r>
            <a:r>
              <a:rPr lang="en-US" dirty="0"/>
              <a:t>particular accidents caused by the chemical industry, transport or nuclear accidents</a:t>
            </a:r>
          </a:p>
          <a:p>
            <a:pPr lvl="1"/>
            <a:r>
              <a:rPr lang="en-US" dirty="0"/>
              <a:t>accident at a chemical plant in </a:t>
            </a:r>
            <a:r>
              <a:rPr lang="en-US" dirty="0" err="1" smtClean="0"/>
              <a:t>Seves</a:t>
            </a:r>
            <a:r>
              <a:rPr lang="cs-CZ" dirty="0" smtClean="0"/>
              <a:t>o</a:t>
            </a:r>
            <a:r>
              <a:rPr lang="en-US" dirty="0" smtClean="0"/>
              <a:t>, </a:t>
            </a:r>
            <a:r>
              <a:rPr lang="en-US" dirty="0"/>
              <a:t>Italy (1974)</a:t>
            </a:r>
          </a:p>
          <a:p>
            <a:pPr lvl="1"/>
            <a:r>
              <a:rPr lang="en-US" dirty="0"/>
              <a:t>chemical accident in Bhopal, India (1984)</a:t>
            </a:r>
          </a:p>
          <a:p>
            <a:pPr lvl="1"/>
            <a:r>
              <a:rPr lang="en-US" dirty="0"/>
              <a:t>accident at the Chernobyl nuclear power plant in Ukraine (1986)</a:t>
            </a:r>
          </a:p>
          <a:p>
            <a:pPr lvl="1"/>
            <a:r>
              <a:rPr lang="en-US" dirty="0"/>
              <a:t>accident at Fukushima nuclear power plant in Japan (2011)</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19</a:t>
            </a:fld>
            <a:endParaRPr lang="cs-CZ"/>
          </a:p>
        </p:txBody>
      </p:sp>
    </p:spTree>
    <p:extLst>
      <p:ext uri="{BB962C8B-B14F-4D97-AF65-F5344CB8AC3E}">
        <p14:creationId xmlns:p14="http://schemas.microsoft.com/office/powerpoint/2010/main" val="954276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Definition</a:t>
            </a:r>
            <a:r>
              <a:rPr lang="cs-CZ" dirty="0" smtClean="0"/>
              <a:t> </a:t>
            </a:r>
            <a:r>
              <a:rPr lang="cs-CZ" sz="2400" dirty="0" smtClean="0"/>
              <a:t>(1/3</a:t>
            </a:r>
            <a:r>
              <a:rPr lang="cs-CZ" sz="2400" dirty="0"/>
              <a:t>)</a:t>
            </a:r>
            <a:endParaRPr lang="cs-CZ" dirty="0"/>
          </a:p>
        </p:txBody>
      </p:sp>
      <p:sp>
        <p:nvSpPr>
          <p:cNvPr id="3" name="Zástupný symbol pro obsah 2"/>
          <p:cNvSpPr>
            <a:spLocks noGrp="1"/>
          </p:cNvSpPr>
          <p:nvPr>
            <p:ph idx="1"/>
          </p:nvPr>
        </p:nvSpPr>
        <p:spPr/>
        <p:txBody>
          <a:bodyPr>
            <a:normAutofit fontScale="92500" lnSpcReduction="20000"/>
          </a:bodyPr>
          <a:lstStyle/>
          <a:p>
            <a:r>
              <a:rPr lang="en-US" i="1" dirty="0"/>
              <a:t>"</a:t>
            </a:r>
            <a:r>
              <a:rPr lang="en-US" b="1" i="1" dirty="0"/>
              <a:t>Environmental refugees </a:t>
            </a:r>
            <a:r>
              <a:rPr lang="en-US" i="1" dirty="0"/>
              <a:t>are persons who have been forced to leave their traditional homes, temporarily or permanently, as a result of significant environmental disturbances (due to natural or man-made forces) which endanger their existence or seriously reduce their quality of life. Environmental damage means any physical, chemical or biological change in the ecosystem (or natural resources) which renders it temporarily or permanently unsuitable for the promotion of human life ... "</a:t>
            </a:r>
            <a:r>
              <a:rPr lang="en-US" dirty="0"/>
              <a:t>(</a:t>
            </a:r>
            <a:r>
              <a:rPr lang="en-US" dirty="0" err="1"/>
              <a:t>Essam</a:t>
            </a:r>
            <a:r>
              <a:rPr lang="en-US" dirty="0"/>
              <a:t> El-</a:t>
            </a:r>
            <a:r>
              <a:rPr lang="en-US" dirty="0" err="1"/>
              <a:t>Hinnawi</a:t>
            </a:r>
            <a:r>
              <a:rPr lang="en-US" dirty="0"/>
              <a:t>, UNEP Special Rapporteur, 1985)</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2</a:t>
            </a:fld>
            <a:endParaRPr lang="cs-CZ"/>
          </a:p>
        </p:txBody>
      </p:sp>
    </p:spTree>
    <p:extLst>
      <p:ext uri="{BB962C8B-B14F-4D97-AF65-F5344CB8AC3E}">
        <p14:creationId xmlns:p14="http://schemas.microsoft.com/office/powerpoint/2010/main" val="40463103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Environmental</a:t>
            </a:r>
            <a:r>
              <a:rPr lang="cs-CZ" dirty="0" smtClean="0"/>
              <a:t> </a:t>
            </a:r>
            <a:r>
              <a:rPr lang="cs-CZ" dirty="0" err="1"/>
              <a:t>consequences</a:t>
            </a:r>
            <a:r>
              <a:rPr lang="cs-CZ" dirty="0"/>
              <a:t> </a:t>
            </a:r>
            <a:r>
              <a:rPr lang="cs-CZ" dirty="0" err="1"/>
              <a:t>due</a:t>
            </a:r>
            <a:r>
              <a:rPr lang="cs-CZ" dirty="0"/>
              <a:t> to </a:t>
            </a:r>
            <a:r>
              <a:rPr lang="cs-CZ" dirty="0" err="1"/>
              <a:t>conflicts</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smtClean="0"/>
              <a:t>the </a:t>
            </a:r>
            <a:r>
              <a:rPr lang="en-US" dirty="0"/>
              <a:t>use of biological weapons, the destruction of the environment during some armed conflicts, and conflicts over natural resources (especially drinking water) are likely to be the most important in the future</a:t>
            </a:r>
          </a:p>
          <a:p>
            <a:r>
              <a:rPr lang="en-US" dirty="0" smtClean="0"/>
              <a:t>e.g. </a:t>
            </a:r>
            <a:r>
              <a:rPr lang="en-US" dirty="0"/>
              <a:t>the use of Agent Orange during the Vietnam War or the ignition of oil fields in Kuwait</a:t>
            </a:r>
          </a:p>
          <a:p>
            <a:r>
              <a:rPr lang="en-US" dirty="0" smtClean="0"/>
              <a:t>environmental degradation increases the risk of armed conflict by only 1% </a:t>
            </a:r>
            <a:r>
              <a:rPr lang="cs-CZ" dirty="0">
                <a:sym typeface="Wingdings 3"/>
              </a:rPr>
              <a:t></a:t>
            </a:r>
            <a:r>
              <a:rPr lang="en-US" dirty="0" smtClean="0"/>
              <a:t> </a:t>
            </a:r>
            <a:r>
              <a:rPr lang="en-US" dirty="0"/>
              <a:t>the main risk factors are poverty, political regime and instability</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20</a:t>
            </a:fld>
            <a:endParaRPr lang="cs-CZ"/>
          </a:p>
        </p:txBody>
      </p:sp>
    </p:spTree>
    <p:extLst>
      <p:ext uri="{BB962C8B-B14F-4D97-AF65-F5344CB8AC3E}">
        <p14:creationId xmlns:p14="http://schemas.microsoft.com/office/powerpoint/2010/main" val="529894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Number and geographical distribution </a:t>
            </a:r>
            <a:r>
              <a:rPr lang="cs-CZ" dirty="0" smtClean="0"/>
              <a:t/>
            </a:r>
            <a:br>
              <a:rPr lang="cs-CZ" dirty="0" smtClean="0"/>
            </a:br>
            <a:r>
              <a:rPr lang="en-US" dirty="0" smtClean="0"/>
              <a:t>of </a:t>
            </a:r>
            <a:r>
              <a:rPr lang="en-US" dirty="0"/>
              <a:t>environmental migrants</a:t>
            </a:r>
            <a:endParaRPr lang="cs-CZ" dirty="0"/>
          </a:p>
        </p:txBody>
      </p:sp>
      <p:sp>
        <p:nvSpPr>
          <p:cNvPr id="3" name="Zástupný symbol pro obsah 2"/>
          <p:cNvSpPr>
            <a:spLocks noGrp="1"/>
          </p:cNvSpPr>
          <p:nvPr>
            <p:ph idx="1"/>
          </p:nvPr>
        </p:nvSpPr>
        <p:spPr/>
        <p:txBody>
          <a:bodyPr>
            <a:normAutofit fontScale="70000" lnSpcReduction="20000"/>
          </a:bodyPr>
          <a:lstStyle/>
          <a:p>
            <a:r>
              <a:rPr lang="en-US" dirty="0" smtClean="0"/>
              <a:t>the </a:t>
            </a:r>
            <a:r>
              <a:rPr lang="en-US" dirty="0"/>
              <a:t>exact number of environmental migrants is not known</a:t>
            </a:r>
          </a:p>
          <a:p>
            <a:pPr lvl="1"/>
            <a:r>
              <a:rPr lang="en-US" dirty="0"/>
              <a:t>difficult to distinguish environmental factors from economic or political factors</a:t>
            </a:r>
          </a:p>
          <a:p>
            <a:pPr lvl="1"/>
            <a:r>
              <a:rPr lang="en-US" dirty="0"/>
              <a:t>especially in developing countries, data on migration are difficult to obtain</a:t>
            </a:r>
          </a:p>
          <a:p>
            <a:pPr lvl="1"/>
            <a:r>
              <a:rPr lang="en-US" dirty="0"/>
              <a:t>inconsistent definition of environmental migrants</a:t>
            </a:r>
          </a:p>
          <a:p>
            <a:pPr lvl="1"/>
            <a:r>
              <a:rPr lang="en-US" dirty="0"/>
              <a:t>most environmental migrants migrate within their country and are therefore internal migration, for which data are even more difficult to access than external migration</a:t>
            </a:r>
          </a:p>
          <a:p>
            <a:r>
              <a:rPr lang="en-US" dirty="0"/>
              <a:t>estimates</a:t>
            </a:r>
          </a:p>
          <a:p>
            <a:pPr lvl="1"/>
            <a:r>
              <a:rPr lang="en-US" dirty="0"/>
              <a:t>the number was around 25 million in the 1990s</a:t>
            </a:r>
          </a:p>
          <a:p>
            <a:pPr lvl="1"/>
            <a:r>
              <a:rPr lang="en-US" dirty="0"/>
              <a:t>projected increase to 150 to 200 million in 2050</a:t>
            </a:r>
          </a:p>
          <a:p>
            <a:pPr lvl="1"/>
            <a:r>
              <a:rPr lang="en-US" dirty="0"/>
              <a:t>at present the number ranges from 15 to 64 million</a:t>
            </a:r>
          </a:p>
          <a:p>
            <a:pPr lvl="1"/>
            <a:r>
              <a:rPr lang="en-US" dirty="0"/>
              <a:t>2/3 comes from sub-Saharan Africa (local lack of precipitation, deforestation and soil degradation)</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21</a:t>
            </a:fld>
            <a:endParaRPr lang="cs-CZ"/>
          </a:p>
        </p:txBody>
      </p:sp>
    </p:spTree>
    <p:extLst>
      <p:ext uri="{BB962C8B-B14F-4D97-AF65-F5344CB8AC3E}">
        <p14:creationId xmlns:p14="http://schemas.microsoft.com/office/powerpoint/2010/main" val="29659596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Negative </a:t>
            </a:r>
            <a:r>
              <a:rPr lang="cs-CZ" dirty="0" err="1"/>
              <a:t>consequences</a:t>
            </a:r>
            <a:r>
              <a:rPr lang="cs-CZ" dirty="0"/>
              <a:t> </a:t>
            </a:r>
            <a:r>
              <a:rPr lang="cs-CZ" dirty="0" err="1"/>
              <a:t>of</a:t>
            </a:r>
            <a:r>
              <a:rPr lang="cs-CZ" dirty="0"/>
              <a:t> </a:t>
            </a:r>
            <a:r>
              <a:rPr lang="cs-CZ" dirty="0" err="1"/>
              <a:t>environmental</a:t>
            </a:r>
            <a:r>
              <a:rPr lang="cs-CZ" dirty="0"/>
              <a:t> </a:t>
            </a:r>
            <a:r>
              <a:rPr lang="cs-CZ" dirty="0" err="1"/>
              <a:t>migration</a:t>
            </a:r>
            <a:r>
              <a:rPr lang="cs-CZ" dirty="0"/>
              <a:t> </a:t>
            </a:r>
            <a:r>
              <a:rPr lang="cs-CZ" sz="2200" dirty="0" smtClean="0"/>
              <a:t>(1/3)</a:t>
            </a:r>
            <a:endParaRPr lang="cs-CZ" sz="2200" dirty="0"/>
          </a:p>
        </p:txBody>
      </p:sp>
      <p:sp>
        <p:nvSpPr>
          <p:cNvPr id="3" name="Zástupný symbol pro obsah 2"/>
          <p:cNvSpPr>
            <a:spLocks noGrp="1"/>
          </p:cNvSpPr>
          <p:nvPr>
            <p:ph idx="1"/>
          </p:nvPr>
        </p:nvSpPr>
        <p:spPr>
          <a:xfrm>
            <a:off x="457200" y="1600200"/>
            <a:ext cx="8229600" cy="5069160"/>
          </a:xfrm>
        </p:spPr>
        <p:txBody>
          <a:bodyPr>
            <a:normAutofit fontScale="55000" lnSpcReduction="20000"/>
          </a:bodyPr>
          <a:lstStyle/>
          <a:p>
            <a:pPr>
              <a:lnSpc>
                <a:spcPct val="120000"/>
              </a:lnSpc>
              <a:spcBef>
                <a:spcPts val="300"/>
              </a:spcBef>
            </a:pPr>
            <a:r>
              <a:rPr lang="en-US" dirty="0" smtClean="0"/>
              <a:t>forced </a:t>
            </a:r>
            <a:r>
              <a:rPr lang="en-US" dirty="0"/>
              <a:t>environmental migration </a:t>
            </a:r>
            <a:r>
              <a:rPr lang="cs-CZ" dirty="0">
                <a:sym typeface="Wingdings 3"/>
              </a:rPr>
              <a:t></a:t>
            </a:r>
            <a:r>
              <a:rPr lang="en-US" dirty="0" smtClean="0"/>
              <a:t> </a:t>
            </a:r>
            <a:r>
              <a:rPr lang="en-US" dirty="0"/>
              <a:t>negative impact on the population itself as well as on the environment</a:t>
            </a:r>
          </a:p>
          <a:p>
            <a:pPr>
              <a:lnSpc>
                <a:spcPct val="120000"/>
              </a:lnSpc>
              <a:spcBef>
                <a:spcPts val="300"/>
              </a:spcBef>
            </a:pPr>
            <a:r>
              <a:rPr lang="en-US" dirty="0"/>
              <a:t>socio-economic impacts (because it increases the demands on urban infrastructure, reduces economic growth, leads to deteriorating health and hygiene conditions and increases the risk of conflict)</a:t>
            </a:r>
          </a:p>
          <a:p>
            <a:pPr lvl="1">
              <a:lnSpc>
                <a:spcPct val="120000"/>
              </a:lnSpc>
              <a:spcBef>
                <a:spcPts val="300"/>
              </a:spcBef>
            </a:pPr>
            <a:r>
              <a:rPr lang="en-US" dirty="0"/>
              <a:t>increasing the risk of conflicts and secondary environmental damage in the target area</a:t>
            </a:r>
          </a:p>
          <a:p>
            <a:pPr lvl="1">
              <a:lnSpc>
                <a:spcPct val="120000"/>
              </a:lnSpc>
              <a:spcBef>
                <a:spcPts val="300"/>
              </a:spcBef>
            </a:pPr>
            <a:r>
              <a:rPr lang="en-US" dirty="0"/>
              <a:t>negative impact on the exercise of human rights (individual or group)</a:t>
            </a:r>
          </a:p>
          <a:p>
            <a:pPr>
              <a:lnSpc>
                <a:spcPct val="120000"/>
              </a:lnSpc>
              <a:spcBef>
                <a:spcPts val="300"/>
              </a:spcBef>
            </a:pPr>
            <a:r>
              <a:rPr lang="en-US" dirty="0"/>
              <a:t>environmental degradation due to over-exploitation of natural resources  exacerbation of existing problems</a:t>
            </a:r>
          </a:p>
          <a:p>
            <a:pPr lvl="1">
              <a:lnSpc>
                <a:spcPct val="120000"/>
              </a:lnSpc>
              <a:spcBef>
                <a:spcPts val="300"/>
              </a:spcBef>
            </a:pPr>
            <a:r>
              <a:rPr lang="en-US" dirty="0"/>
              <a:t>soil degradation causing a food crisis or depletion of natural resources associated with population growth</a:t>
            </a:r>
          </a:p>
          <a:p>
            <a:pPr lvl="1">
              <a:lnSpc>
                <a:spcPct val="120000"/>
              </a:lnSpc>
              <a:spcBef>
                <a:spcPts val="300"/>
              </a:spcBef>
            </a:pPr>
            <a:r>
              <a:rPr lang="en-US" dirty="0"/>
              <a:t>for example, water scarcity can cause distributional conflicts and social discrimination in access to safe and clean water</a:t>
            </a:r>
          </a:p>
          <a:p>
            <a:pPr lvl="1">
              <a:lnSpc>
                <a:spcPct val="120000"/>
              </a:lnSpc>
              <a:spcBef>
                <a:spcPts val="300"/>
              </a:spcBef>
            </a:pPr>
            <a:r>
              <a:rPr lang="en-US" dirty="0"/>
              <a:t>"Water wars" </a:t>
            </a:r>
            <a:r>
              <a:rPr lang="en-US" dirty="0" smtClean="0"/>
              <a:t>(e.g. </a:t>
            </a:r>
            <a:r>
              <a:rPr lang="en-US" dirty="0"/>
              <a:t>the six-day war between Israel and neighboring states in 1967 over the Jordan River is considered by some authors to be the first modern water war)</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22</a:t>
            </a:fld>
            <a:endParaRPr lang="cs-CZ"/>
          </a:p>
        </p:txBody>
      </p:sp>
    </p:spTree>
    <p:extLst>
      <p:ext uri="{BB962C8B-B14F-4D97-AF65-F5344CB8AC3E}">
        <p14:creationId xmlns:p14="http://schemas.microsoft.com/office/powerpoint/2010/main" val="11244181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Negative </a:t>
            </a:r>
            <a:r>
              <a:rPr lang="cs-CZ" dirty="0" err="1"/>
              <a:t>consequences</a:t>
            </a:r>
            <a:r>
              <a:rPr lang="cs-CZ" dirty="0"/>
              <a:t> </a:t>
            </a:r>
            <a:r>
              <a:rPr lang="cs-CZ" dirty="0" err="1"/>
              <a:t>of</a:t>
            </a:r>
            <a:r>
              <a:rPr lang="cs-CZ" dirty="0"/>
              <a:t> </a:t>
            </a:r>
            <a:r>
              <a:rPr lang="cs-CZ" dirty="0" err="1"/>
              <a:t>environmental</a:t>
            </a:r>
            <a:r>
              <a:rPr lang="cs-CZ" dirty="0"/>
              <a:t> </a:t>
            </a:r>
            <a:r>
              <a:rPr lang="cs-CZ" dirty="0" err="1" smtClean="0"/>
              <a:t>migration</a:t>
            </a:r>
            <a:r>
              <a:rPr lang="cs-CZ" dirty="0" smtClean="0"/>
              <a:t> </a:t>
            </a:r>
            <a:r>
              <a:rPr lang="cs-CZ" sz="2200" dirty="0" smtClean="0"/>
              <a:t>(2/3)</a:t>
            </a:r>
            <a:endParaRPr lang="cs-CZ" sz="2200" dirty="0"/>
          </a:p>
        </p:txBody>
      </p:sp>
      <p:sp>
        <p:nvSpPr>
          <p:cNvPr id="3" name="Zástupný symbol pro obsah 2"/>
          <p:cNvSpPr>
            <a:spLocks noGrp="1"/>
          </p:cNvSpPr>
          <p:nvPr>
            <p:ph idx="1"/>
          </p:nvPr>
        </p:nvSpPr>
        <p:spPr/>
        <p:txBody>
          <a:bodyPr>
            <a:normAutofit fontScale="77500" lnSpcReduction="20000"/>
          </a:bodyPr>
          <a:lstStyle/>
          <a:p>
            <a:r>
              <a:rPr lang="en-US" dirty="0" smtClean="0"/>
              <a:t>UN </a:t>
            </a:r>
            <a:r>
              <a:rPr lang="en-US" dirty="0"/>
              <a:t>Security Council </a:t>
            </a:r>
            <a:r>
              <a:rPr lang="cs-CZ" dirty="0">
                <a:sym typeface="Wingdings 3"/>
              </a:rPr>
              <a:t></a:t>
            </a:r>
            <a:r>
              <a:rPr lang="en-US" dirty="0" smtClean="0"/>
              <a:t> </a:t>
            </a:r>
            <a:r>
              <a:rPr lang="en-US" dirty="0"/>
              <a:t>population movements pose a threat to international peace and security, especially if there are ethnic and social tensions in the destination country </a:t>
            </a:r>
            <a:r>
              <a:rPr lang="cs-CZ" dirty="0">
                <a:sym typeface="Wingdings 3"/>
              </a:rPr>
              <a:t></a:t>
            </a:r>
            <a:r>
              <a:rPr lang="en-US" dirty="0" smtClean="0"/>
              <a:t> </a:t>
            </a:r>
            <a:r>
              <a:rPr lang="en-US" dirty="0"/>
              <a:t>Africa has the highest risk of conflict </a:t>
            </a:r>
            <a:r>
              <a:rPr lang="en-US" dirty="0" smtClean="0"/>
              <a:t>– it </a:t>
            </a:r>
            <a:r>
              <a:rPr lang="en-US" dirty="0"/>
              <a:t>suffers from climate change (desertification) and has the largest number of fragile states</a:t>
            </a:r>
          </a:p>
          <a:p>
            <a:r>
              <a:rPr lang="en-US" dirty="0"/>
              <a:t>conflict in Darfur </a:t>
            </a:r>
            <a:r>
              <a:rPr lang="en-US" dirty="0" smtClean="0"/>
              <a:t>– climate </a:t>
            </a:r>
            <a:r>
              <a:rPr lang="en-US" dirty="0"/>
              <a:t>change has resulted in a violent conflict</a:t>
            </a:r>
          </a:p>
          <a:p>
            <a:pPr lvl="1"/>
            <a:r>
              <a:rPr lang="cs-CZ" dirty="0" smtClean="0"/>
              <a:t>t</a:t>
            </a:r>
            <a:r>
              <a:rPr lang="en-US" dirty="0" smtClean="0"/>
              <a:t>he </a:t>
            </a:r>
            <a:r>
              <a:rPr lang="en-US" dirty="0"/>
              <a:t>conflict was originally blamed on existing ethnic differences between Arabs and Africans </a:t>
            </a:r>
            <a:r>
              <a:rPr lang="cs-CZ" dirty="0">
                <a:sym typeface="Wingdings 3"/>
              </a:rPr>
              <a:t></a:t>
            </a:r>
            <a:r>
              <a:rPr lang="en-US" dirty="0" smtClean="0"/>
              <a:t> </a:t>
            </a:r>
            <a:r>
              <a:rPr lang="cs-CZ" dirty="0" smtClean="0"/>
              <a:t>a</a:t>
            </a:r>
            <a:r>
              <a:rPr lang="en-US" dirty="0" smtClean="0"/>
              <a:t> </a:t>
            </a:r>
            <a:r>
              <a:rPr lang="en-US" dirty="0"/>
              <a:t>few years later, the UN Secretary-General acknowledged that the conflict began as an ecological crisis stemming at least in part from climate change </a:t>
            </a:r>
            <a:r>
              <a:rPr lang="cs-CZ" dirty="0">
                <a:sym typeface="Wingdings 3"/>
              </a:rPr>
              <a:t></a:t>
            </a:r>
            <a:r>
              <a:rPr lang="en-US" dirty="0" smtClean="0"/>
              <a:t> </a:t>
            </a:r>
            <a:r>
              <a:rPr lang="cs-CZ" dirty="0" smtClean="0"/>
              <a:t>a</a:t>
            </a:r>
            <a:r>
              <a:rPr lang="en-US" dirty="0" smtClean="0"/>
              <a:t> </a:t>
            </a:r>
            <a:r>
              <a:rPr lang="en-US" dirty="0"/>
              <a:t>study by UNEP showed that there was a very strong link between soil </a:t>
            </a:r>
            <a:r>
              <a:rPr lang="en-US" dirty="0" smtClean="0"/>
              <a:t>degradation, </a:t>
            </a:r>
            <a:r>
              <a:rPr lang="en-US" dirty="0"/>
              <a:t>desertification and conflict</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23</a:t>
            </a:fld>
            <a:endParaRPr lang="cs-CZ"/>
          </a:p>
        </p:txBody>
      </p:sp>
    </p:spTree>
    <p:extLst>
      <p:ext uri="{BB962C8B-B14F-4D97-AF65-F5344CB8AC3E}">
        <p14:creationId xmlns:p14="http://schemas.microsoft.com/office/powerpoint/2010/main" val="12113507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Negative </a:t>
            </a:r>
            <a:r>
              <a:rPr lang="cs-CZ" dirty="0" err="1"/>
              <a:t>consequences</a:t>
            </a:r>
            <a:r>
              <a:rPr lang="cs-CZ" dirty="0"/>
              <a:t> </a:t>
            </a:r>
            <a:r>
              <a:rPr lang="cs-CZ" dirty="0" err="1"/>
              <a:t>of</a:t>
            </a:r>
            <a:r>
              <a:rPr lang="cs-CZ" dirty="0"/>
              <a:t> </a:t>
            </a:r>
            <a:r>
              <a:rPr lang="cs-CZ" dirty="0" err="1"/>
              <a:t>environmental</a:t>
            </a:r>
            <a:r>
              <a:rPr lang="cs-CZ" dirty="0"/>
              <a:t> </a:t>
            </a:r>
            <a:r>
              <a:rPr lang="cs-CZ" dirty="0" err="1" smtClean="0"/>
              <a:t>migration</a:t>
            </a:r>
            <a:r>
              <a:rPr lang="cs-CZ" dirty="0" smtClean="0"/>
              <a:t> </a:t>
            </a:r>
            <a:r>
              <a:rPr lang="cs-CZ" sz="2200" dirty="0" smtClean="0"/>
              <a:t>(3/3)</a:t>
            </a:r>
            <a:endParaRPr lang="cs-CZ" dirty="0"/>
          </a:p>
        </p:txBody>
      </p:sp>
      <p:sp>
        <p:nvSpPr>
          <p:cNvPr id="3" name="Zástupný symbol pro obsah 2"/>
          <p:cNvSpPr>
            <a:spLocks noGrp="1"/>
          </p:cNvSpPr>
          <p:nvPr>
            <p:ph idx="1"/>
          </p:nvPr>
        </p:nvSpPr>
        <p:spPr>
          <a:xfrm>
            <a:off x="457200" y="1484784"/>
            <a:ext cx="8229600" cy="4925144"/>
          </a:xfrm>
        </p:spPr>
        <p:txBody>
          <a:bodyPr>
            <a:noAutofit/>
          </a:bodyPr>
          <a:lstStyle/>
          <a:p>
            <a:pPr>
              <a:spcBef>
                <a:spcPts val="300"/>
              </a:spcBef>
            </a:pPr>
            <a:r>
              <a:rPr lang="en-US" sz="2100" dirty="0" smtClean="0"/>
              <a:t>consequence </a:t>
            </a:r>
            <a:r>
              <a:rPr lang="en-US" sz="2100" dirty="0"/>
              <a:t>of migration caused by the implementation of development projects </a:t>
            </a:r>
            <a:r>
              <a:rPr lang="cs-CZ" sz="2100" dirty="0">
                <a:sym typeface="Wingdings 3"/>
              </a:rPr>
              <a:t></a:t>
            </a:r>
            <a:r>
              <a:rPr lang="en-US" sz="2100" dirty="0" smtClean="0"/>
              <a:t> </a:t>
            </a:r>
            <a:r>
              <a:rPr lang="en-US" sz="2100" dirty="0"/>
              <a:t>people often do not receive sufficient compensation for the loss of their property and effective assistance to start a productive life in the place of new residence</a:t>
            </a:r>
          </a:p>
          <a:p>
            <a:pPr>
              <a:spcBef>
                <a:spcPts val="300"/>
              </a:spcBef>
            </a:pPr>
            <a:r>
              <a:rPr lang="en-US" sz="2100" dirty="0"/>
              <a:t>in addition to the expropriation associated with resettlement, the change of residence carries a number of risks (especially ethnic minorities are exposed to them</a:t>
            </a:r>
            <a:r>
              <a:rPr lang="en-US" sz="2100" dirty="0" smtClean="0"/>
              <a:t>)</a:t>
            </a:r>
            <a:endParaRPr lang="cs-CZ" sz="2100" dirty="0" smtClean="0"/>
          </a:p>
          <a:p>
            <a:pPr>
              <a:spcBef>
                <a:spcPts val="300"/>
              </a:spcBef>
            </a:pPr>
            <a:endParaRPr lang="cs-CZ" sz="2200" dirty="0"/>
          </a:p>
          <a:p>
            <a:pPr>
              <a:lnSpc>
                <a:spcPct val="120000"/>
              </a:lnSpc>
              <a:spcBef>
                <a:spcPts val="300"/>
              </a:spcBef>
            </a:pPr>
            <a:r>
              <a:rPr lang="en-US" sz="2100" dirty="0"/>
              <a:t>environmental migration is also closely linked to the protection of human rights</a:t>
            </a:r>
          </a:p>
          <a:p>
            <a:pPr>
              <a:lnSpc>
                <a:spcPct val="120000"/>
              </a:lnSpc>
              <a:spcBef>
                <a:spcPts val="300"/>
              </a:spcBef>
            </a:pPr>
            <a:r>
              <a:rPr lang="en-US" sz="2100" dirty="0"/>
              <a:t>environmental degradation itself can be an interference with individual and group human rights</a:t>
            </a:r>
          </a:p>
          <a:p>
            <a:pPr>
              <a:lnSpc>
                <a:spcPct val="120000"/>
              </a:lnSpc>
              <a:spcBef>
                <a:spcPts val="300"/>
              </a:spcBef>
            </a:pPr>
            <a:r>
              <a:rPr lang="en-US" sz="2100" dirty="0"/>
              <a:t>human rights are then compromised during the transfer and when settling in the destination area</a:t>
            </a:r>
            <a:endParaRPr lang="cs-CZ" sz="2100" dirty="0"/>
          </a:p>
          <a:p>
            <a:pPr>
              <a:spcBef>
                <a:spcPts val="300"/>
              </a:spcBef>
            </a:pPr>
            <a:endParaRPr lang="cs-CZ" sz="2200" dirty="0" smtClean="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24</a:t>
            </a:fld>
            <a:endParaRPr lang="cs-CZ"/>
          </a:p>
        </p:txBody>
      </p:sp>
    </p:spTree>
    <p:extLst>
      <p:ext uri="{BB962C8B-B14F-4D97-AF65-F5344CB8AC3E}">
        <p14:creationId xmlns:p14="http://schemas.microsoft.com/office/powerpoint/2010/main" val="3229020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a:t>Prevention</a:t>
            </a:r>
            <a:r>
              <a:rPr lang="cs-CZ" dirty="0"/>
              <a:t> </a:t>
            </a:r>
            <a:r>
              <a:rPr lang="cs-CZ" dirty="0" err="1"/>
              <a:t>of</a:t>
            </a:r>
            <a:r>
              <a:rPr lang="cs-CZ" dirty="0"/>
              <a:t> </a:t>
            </a:r>
            <a:r>
              <a:rPr lang="cs-CZ" dirty="0" err="1"/>
              <a:t>environmental</a:t>
            </a:r>
            <a:r>
              <a:rPr lang="cs-CZ" dirty="0"/>
              <a:t> </a:t>
            </a:r>
            <a:r>
              <a:rPr lang="cs-CZ" dirty="0" err="1"/>
              <a:t>migration</a:t>
            </a:r>
            <a:endParaRPr lang="cs-CZ" sz="4000" dirty="0"/>
          </a:p>
        </p:txBody>
      </p:sp>
      <p:sp>
        <p:nvSpPr>
          <p:cNvPr id="3" name="Zástupný symbol pro obsah 2"/>
          <p:cNvSpPr>
            <a:spLocks noGrp="1"/>
          </p:cNvSpPr>
          <p:nvPr>
            <p:ph idx="1"/>
          </p:nvPr>
        </p:nvSpPr>
        <p:spPr/>
        <p:txBody>
          <a:bodyPr>
            <a:normAutofit/>
          </a:bodyPr>
          <a:lstStyle/>
          <a:p>
            <a:r>
              <a:rPr lang="en-US" sz="2400" dirty="0" smtClean="0"/>
              <a:t>prevention </a:t>
            </a:r>
            <a:r>
              <a:rPr lang="en-US" sz="2400" dirty="0"/>
              <a:t>in connection with averting the causes of environmental migration (includes in particular the obligation of states to prevent climate change)</a:t>
            </a:r>
          </a:p>
          <a:p>
            <a:pPr lvl="1"/>
            <a:r>
              <a:rPr lang="en-US" sz="2000" dirty="0"/>
              <a:t>the obligation of states to prevent climate change under international environmental law</a:t>
            </a:r>
          </a:p>
          <a:p>
            <a:pPr lvl="1"/>
            <a:r>
              <a:rPr lang="en-US" sz="2000" dirty="0"/>
              <a:t>the obligation of states to prevent climate change related to the protection of human rights</a:t>
            </a:r>
          </a:p>
          <a:p>
            <a:r>
              <a:rPr lang="en-US" sz="2400" dirty="0"/>
              <a:t>prevention of environmental migration itself </a:t>
            </a:r>
            <a:r>
              <a:rPr lang="en-US" sz="2400" dirty="0" smtClean="0"/>
              <a:t>– adaptation </a:t>
            </a:r>
            <a:r>
              <a:rPr lang="en-US" sz="2400" dirty="0"/>
              <a:t>to environmental changes so that migration does not occur (mitigation and adaptation measures)</a:t>
            </a:r>
            <a:endParaRPr lang="cs-CZ" sz="2400" dirty="0" smtClean="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25</a:t>
            </a:fld>
            <a:endParaRPr lang="cs-CZ"/>
          </a:p>
        </p:txBody>
      </p:sp>
    </p:spTree>
    <p:extLst>
      <p:ext uri="{BB962C8B-B14F-4D97-AF65-F5344CB8AC3E}">
        <p14:creationId xmlns:p14="http://schemas.microsoft.com/office/powerpoint/2010/main" val="249090520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274638"/>
            <a:ext cx="8712968" cy="1143000"/>
          </a:xfrm>
        </p:spPr>
        <p:txBody>
          <a:bodyPr>
            <a:noAutofit/>
          </a:bodyPr>
          <a:lstStyle/>
          <a:p>
            <a:r>
              <a:rPr lang="en-US" sz="3200" dirty="0"/>
              <a:t>The obligation of states to prevent climate change under international environmental </a:t>
            </a:r>
            <a:r>
              <a:rPr lang="en-US" sz="3200" dirty="0" smtClean="0"/>
              <a:t>law</a:t>
            </a:r>
            <a:r>
              <a:rPr lang="cs-CZ" sz="3200" dirty="0"/>
              <a:t> </a:t>
            </a:r>
            <a:r>
              <a:rPr lang="cs-CZ" sz="2000" dirty="0" smtClean="0"/>
              <a:t>(1/2</a:t>
            </a:r>
            <a:r>
              <a:rPr lang="cs-CZ" sz="2000" dirty="0"/>
              <a:t>)</a:t>
            </a:r>
          </a:p>
        </p:txBody>
      </p:sp>
      <p:sp>
        <p:nvSpPr>
          <p:cNvPr id="3" name="Zástupný symbol pro obsah 2"/>
          <p:cNvSpPr>
            <a:spLocks noGrp="1"/>
          </p:cNvSpPr>
          <p:nvPr>
            <p:ph idx="1"/>
          </p:nvPr>
        </p:nvSpPr>
        <p:spPr>
          <a:xfrm>
            <a:off x="457200" y="1600200"/>
            <a:ext cx="8229600" cy="4925144"/>
          </a:xfrm>
        </p:spPr>
        <p:txBody>
          <a:bodyPr>
            <a:noAutofit/>
          </a:bodyPr>
          <a:lstStyle/>
          <a:p>
            <a:pPr>
              <a:spcBef>
                <a:spcPts val="300"/>
              </a:spcBef>
            </a:pPr>
            <a:r>
              <a:rPr lang="en-US" sz="1600" dirty="0" smtClean="0"/>
              <a:t>it </a:t>
            </a:r>
            <a:r>
              <a:rPr lang="en-US" sz="1600" dirty="0"/>
              <a:t>is based on international obligations within the framework of international environmental protection</a:t>
            </a:r>
          </a:p>
          <a:p>
            <a:pPr>
              <a:spcBef>
                <a:spcPts val="300"/>
              </a:spcBef>
            </a:pPr>
            <a:r>
              <a:rPr lang="en-US" sz="1600" b="1" dirty="0"/>
              <a:t>UN</a:t>
            </a:r>
            <a:r>
              <a:rPr lang="en-US" sz="1600" dirty="0"/>
              <a:t> </a:t>
            </a:r>
            <a:r>
              <a:rPr lang="en-US" sz="1600" b="1" dirty="0"/>
              <a:t>Framework Convention on Climate Change </a:t>
            </a:r>
            <a:r>
              <a:rPr lang="en-US" sz="1600" dirty="0" smtClean="0"/>
              <a:t>– </a:t>
            </a:r>
            <a:r>
              <a:rPr lang="cs-CZ" sz="1600" dirty="0" smtClean="0"/>
              <a:t>s</a:t>
            </a:r>
            <a:r>
              <a:rPr lang="en-US" sz="1600" dirty="0" err="1" smtClean="0"/>
              <a:t>tates</a:t>
            </a:r>
            <a:r>
              <a:rPr lang="en-US" sz="1600" dirty="0" smtClean="0"/>
              <a:t> </a:t>
            </a:r>
            <a:r>
              <a:rPr lang="en-US" sz="1600" dirty="0"/>
              <a:t>recognize climate change and its adverse consequences as a common concern of all mankind</a:t>
            </a:r>
          </a:p>
          <a:p>
            <a:pPr>
              <a:spcBef>
                <a:spcPts val="300"/>
              </a:spcBef>
            </a:pPr>
            <a:r>
              <a:rPr lang="en-US" sz="1600" dirty="0"/>
              <a:t>the aim of the </a:t>
            </a:r>
            <a:r>
              <a:rPr lang="cs-CZ" sz="1600" dirty="0" smtClean="0"/>
              <a:t>C</a:t>
            </a:r>
            <a:r>
              <a:rPr lang="en-US" sz="1600" dirty="0" err="1" smtClean="0"/>
              <a:t>onvention</a:t>
            </a:r>
            <a:r>
              <a:rPr lang="en-US" sz="1600" dirty="0" smtClean="0"/>
              <a:t> </a:t>
            </a:r>
            <a:r>
              <a:rPr lang="en-US" sz="1600" dirty="0"/>
              <a:t>is to stabilize the concentration of greenhouse gases in the </a:t>
            </a:r>
            <a:r>
              <a:rPr lang="en-US" sz="1600" dirty="0" smtClean="0"/>
              <a:t>atmosphere</a:t>
            </a:r>
            <a:r>
              <a:rPr lang="cs-CZ" sz="1600" dirty="0" smtClean="0"/>
              <a:t> </a:t>
            </a:r>
            <a:r>
              <a:rPr lang="cs-CZ" sz="1600" dirty="0">
                <a:sym typeface="Wingdings 3"/>
              </a:rPr>
              <a:t> </a:t>
            </a:r>
            <a:r>
              <a:rPr lang="en-US" sz="1600" dirty="0" smtClean="0"/>
              <a:t> </a:t>
            </a:r>
            <a:r>
              <a:rPr lang="en-US" sz="1600" dirty="0"/>
              <a:t>to prevent dangerous consequences</a:t>
            </a:r>
          </a:p>
          <a:p>
            <a:pPr>
              <a:spcBef>
                <a:spcPts val="300"/>
              </a:spcBef>
            </a:pPr>
            <a:r>
              <a:rPr lang="cs-CZ" sz="1600" dirty="0" smtClean="0"/>
              <a:t>t</a:t>
            </a:r>
            <a:r>
              <a:rPr lang="en-US" sz="1600" dirty="0" smtClean="0"/>
              <a:t>he </a:t>
            </a:r>
            <a:r>
              <a:rPr lang="en-US" sz="1600" dirty="0"/>
              <a:t>Convention contains four main principles:</a:t>
            </a:r>
          </a:p>
          <a:p>
            <a:pPr lvl="1">
              <a:spcBef>
                <a:spcPts val="300"/>
              </a:spcBef>
            </a:pPr>
            <a:r>
              <a:rPr lang="en-US" sz="1200" b="1" dirty="0"/>
              <a:t>the principle of intergenerational justice </a:t>
            </a:r>
            <a:r>
              <a:rPr lang="en-US" sz="1200" dirty="0" smtClean="0"/>
              <a:t>– the </a:t>
            </a:r>
            <a:r>
              <a:rPr lang="en-US" sz="1200" dirty="0"/>
              <a:t>obligation of states to protect the climate system for the benefit not only of the present but also of future generations</a:t>
            </a:r>
          </a:p>
          <a:p>
            <a:pPr lvl="1">
              <a:spcBef>
                <a:spcPts val="300"/>
              </a:spcBef>
            </a:pPr>
            <a:r>
              <a:rPr lang="en-US" sz="1200" b="1" dirty="0"/>
              <a:t>principle of common but differentiated responsibility </a:t>
            </a:r>
            <a:r>
              <a:rPr lang="en-US" sz="1200" dirty="0" smtClean="0"/>
              <a:t>– responsibility </a:t>
            </a:r>
            <a:r>
              <a:rPr lang="en-US" sz="1200" dirty="0"/>
              <a:t>of economically developed countries for increasing concentrations of greenhouse gases in the atmosphere and the obligation to provide assistance to developing countries</a:t>
            </a:r>
          </a:p>
          <a:p>
            <a:pPr lvl="1">
              <a:spcBef>
                <a:spcPts val="300"/>
              </a:spcBef>
            </a:pPr>
            <a:r>
              <a:rPr lang="cs-CZ" sz="1200" b="1" dirty="0" smtClean="0"/>
              <a:t>t</a:t>
            </a:r>
            <a:r>
              <a:rPr lang="en-US" sz="1200" b="1" dirty="0" smtClean="0"/>
              <a:t>he </a:t>
            </a:r>
            <a:r>
              <a:rPr lang="en-US" sz="1200" b="1" dirty="0"/>
              <a:t>principle emphasizes the need to protect</a:t>
            </a:r>
            <a:r>
              <a:rPr lang="en-US" sz="1200" dirty="0"/>
              <a:t>, in particular, those parts of the planet which </a:t>
            </a:r>
            <a:r>
              <a:rPr lang="en-US" sz="1200" dirty="0" smtClean="0"/>
              <a:t>are </a:t>
            </a:r>
            <a:r>
              <a:rPr lang="en-US" sz="1200" dirty="0"/>
              <a:t>more </a:t>
            </a:r>
            <a:r>
              <a:rPr lang="en-US" sz="1200" b="1" dirty="0"/>
              <a:t>vulnerable to the negative effects of climate change </a:t>
            </a:r>
            <a:r>
              <a:rPr lang="en-US" sz="1200" dirty="0"/>
              <a:t>(especially developing countries) which are more vulnerable due to economic development and geographical location.</a:t>
            </a:r>
          </a:p>
          <a:p>
            <a:pPr lvl="1">
              <a:spcBef>
                <a:spcPts val="300"/>
              </a:spcBef>
            </a:pPr>
            <a:r>
              <a:rPr lang="cs-CZ" sz="1200" b="1" dirty="0" smtClean="0"/>
              <a:t>p</a:t>
            </a:r>
            <a:r>
              <a:rPr lang="en-US" sz="1200" b="1" dirty="0" err="1" smtClean="0"/>
              <a:t>recautionary</a:t>
            </a:r>
            <a:r>
              <a:rPr lang="en-US" sz="1200" b="1" dirty="0" smtClean="0"/>
              <a:t> </a:t>
            </a:r>
            <a:r>
              <a:rPr lang="en-US" sz="1200" b="1" dirty="0"/>
              <a:t>principle </a:t>
            </a:r>
            <a:r>
              <a:rPr lang="en-US" sz="1200" dirty="0" smtClean="0"/>
              <a:t>– </a:t>
            </a:r>
            <a:r>
              <a:rPr lang="cs-CZ" sz="1200" dirty="0" smtClean="0"/>
              <a:t>p</a:t>
            </a:r>
            <a:r>
              <a:rPr lang="en-US" sz="1200" dirty="0" smtClean="0"/>
              <a:t>arties </a:t>
            </a:r>
            <a:r>
              <a:rPr lang="en-US" sz="1200" dirty="0"/>
              <a:t>should take measures to anticipate, prevent and minimize the causes of climate change and thus mitigate its adverse effects</a:t>
            </a:r>
          </a:p>
          <a:p>
            <a:pPr>
              <a:spcBef>
                <a:spcPts val="300"/>
              </a:spcBef>
            </a:pPr>
            <a:r>
              <a:rPr lang="en-US" sz="1600" dirty="0"/>
              <a:t>the general commitments contained in the Convention are specified in the Kyoto Protocol to the </a:t>
            </a:r>
            <a:r>
              <a:rPr lang="en-US" sz="1600" dirty="0" smtClean="0"/>
              <a:t>U</a:t>
            </a:r>
            <a:r>
              <a:rPr lang="cs-CZ" sz="1600" dirty="0" smtClean="0"/>
              <a:t>N</a:t>
            </a:r>
            <a:r>
              <a:rPr lang="en-US" sz="1600" dirty="0" smtClean="0"/>
              <a:t> </a:t>
            </a:r>
            <a:r>
              <a:rPr lang="en-US" sz="1600" dirty="0"/>
              <a:t>Framework Convention on Climate Change </a:t>
            </a:r>
            <a:r>
              <a:rPr lang="en-US" sz="1600" dirty="0" smtClean="0"/>
              <a:t>– </a:t>
            </a:r>
            <a:r>
              <a:rPr lang="cs-CZ" sz="1600" dirty="0" err="1" smtClean="0"/>
              <a:t>appoints</a:t>
            </a:r>
            <a:r>
              <a:rPr lang="en-US" sz="1600" dirty="0" smtClean="0"/>
              <a:t> </a:t>
            </a:r>
            <a:r>
              <a:rPr lang="en-US" sz="1600" dirty="0"/>
              <a:t>quantitative requirements for reducing greenhouse gas </a:t>
            </a:r>
            <a:r>
              <a:rPr lang="en-US" sz="1600" dirty="0" smtClean="0"/>
              <a:t>emissions</a:t>
            </a:r>
            <a:r>
              <a:rPr lang="cs-CZ" sz="1600" dirty="0" smtClean="0"/>
              <a:t> </a:t>
            </a:r>
            <a:r>
              <a:rPr lang="cs-CZ" sz="1600" dirty="0">
                <a:sym typeface="Wingdings 3"/>
              </a:rPr>
              <a:t> </a:t>
            </a:r>
            <a:r>
              <a:rPr lang="en-US" sz="1600" dirty="0" smtClean="0"/>
              <a:t>the </a:t>
            </a:r>
            <a:r>
              <a:rPr lang="en-US" sz="1600" dirty="0"/>
              <a:t>actual fulfillment of commitments lags behind the </a:t>
            </a:r>
            <a:r>
              <a:rPr lang="en-US" sz="1600" dirty="0" smtClean="0"/>
              <a:t>Convention </a:t>
            </a:r>
            <a:r>
              <a:rPr lang="en-US" sz="1600" dirty="0"/>
              <a:t>and the Protocol </a:t>
            </a:r>
            <a:r>
              <a:rPr lang="cs-CZ" sz="1600" dirty="0">
                <a:sym typeface="Wingdings 3"/>
              </a:rPr>
              <a:t></a:t>
            </a:r>
            <a:r>
              <a:rPr lang="en-US" sz="1600" dirty="0" smtClean="0"/>
              <a:t> </a:t>
            </a:r>
            <a:r>
              <a:rPr lang="en-US" sz="1600" dirty="0"/>
              <a:t>a number of countries have not yet ratified the Protocol and are unlikely to do so</a:t>
            </a:r>
            <a:endParaRPr lang="cs-CZ" sz="16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26</a:t>
            </a:fld>
            <a:endParaRPr lang="cs-CZ" dirty="0"/>
          </a:p>
        </p:txBody>
      </p:sp>
    </p:spTree>
    <p:extLst>
      <p:ext uri="{BB962C8B-B14F-4D97-AF65-F5344CB8AC3E}">
        <p14:creationId xmlns:p14="http://schemas.microsoft.com/office/powerpoint/2010/main" val="30231981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435280" cy="1143000"/>
          </a:xfrm>
        </p:spPr>
        <p:txBody>
          <a:bodyPr>
            <a:noAutofit/>
          </a:bodyPr>
          <a:lstStyle/>
          <a:p>
            <a:r>
              <a:rPr lang="en-US" sz="3200" dirty="0"/>
              <a:t>The obligation of states to prevent climate change under international environmental </a:t>
            </a:r>
            <a:r>
              <a:rPr lang="en-US" sz="3200" dirty="0" smtClean="0"/>
              <a:t>law</a:t>
            </a:r>
            <a:r>
              <a:rPr lang="cs-CZ" sz="3200" dirty="0" smtClean="0"/>
              <a:t> </a:t>
            </a:r>
            <a:r>
              <a:rPr lang="cs-CZ" sz="2000" dirty="0" smtClean="0"/>
              <a:t>(2/2)</a:t>
            </a:r>
            <a:endParaRPr lang="cs-CZ" sz="2000" dirty="0"/>
          </a:p>
        </p:txBody>
      </p:sp>
      <p:sp>
        <p:nvSpPr>
          <p:cNvPr id="3" name="Zástupný symbol pro obsah 2"/>
          <p:cNvSpPr>
            <a:spLocks noGrp="1"/>
          </p:cNvSpPr>
          <p:nvPr>
            <p:ph idx="1"/>
          </p:nvPr>
        </p:nvSpPr>
        <p:spPr>
          <a:xfrm>
            <a:off x="179512" y="1556792"/>
            <a:ext cx="8784976" cy="5141168"/>
          </a:xfrm>
        </p:spPr>
        <p:txBody>
          <a:bodyPr>
            <a:noAutofit/>
          </a:bodyPr>
          <a:lstStyle/>
          <a:p>
            <a:pPr>
              <a:spcBef>
                <a:spcPts val="300"/>
              </a:spcBef>
            </a:pPr>
            <a:r>
              <a:rPr lang="en-US" sz="1750" dirty="0" smtClean="0"/>
              <a:t>individuals </a:t>
            </a:r>
            <a:r>
              <a:rPr lang="en-US" sz="1750" dirty="0"/>
              <a:t>and peoples whose way of life is inextricably linked to nature (indigenous groups), and coastal and low-lying island states that do not have the economic resources to adapt to rising sea levels </a:t>
            </a:r>
            <a:r>
              <a:rPr lang="en-US" sz="1750" dirty="0" smtClean="0"/>
              <a:t>– </a:t>
            </a:r>
            <a:r>
              <a:rPr lang="en-US" sz="1750" b="1" dirty="0" smtClean="0"/>
              <a:t>vulnerable </a:t>
            </a:r>
            <a:r>
              <a:rPr lang="en-US" sz="1750" b="1" dirty="0"/>
              <a:t>to the effects of climate change</a:t>
            </a:r>
          </a:p>
          <a:p>
            <a:pPr>
              <a:spcBef>
                <a:spcPts val="300"/>
              </a:spcBef>
            </a:pPr>
            <a:r>
              <a:rPr lang="cs-CZ" sz="1750" dirty="0" smtClean="0"/>
              <a:t>c</a:t>
            </a:r>
            <a:r>
              <a:rPr lang="en-US" sz="1750" dirty="0" err="1" smtClean="0"/>
              <a:t>limate</a:t>
            </a:r>
            <a:r>
              <a:rPr lang="en-US" sz="1750" dirty="0" smtClean="0"/>
              <a:t> </a:t>
            </a:r>
            <a:r>
              <a:rPr lang="en-US" sz="1750" dirty="0"/>
              <a:t>change affects a large number of human rights</a:t>
            </a:r>
          </a:p>
          <a:p>
            <a:pPr>
              <a:spcBef>
                <a:spcPts val="300"/>
              </a:spcBef>
            </a:pPr>
            <a:r>
              <a:rPr lang="en-US" sz="1750" dirty="0"/>
              <a:t>the obligation of states to take measures to protect their rights from the effects of climate change </a:t>
            </a:r>
            <a:r>
              <a:rPr lang="en-US" sz="1750" dirty="0" smtClean="0"/>
              <a:t>– measures </a:t>
            </a:r>
            <a:r>
              <a:rPr lang="en-US" sz="1750" dirty="0"/>
              <a:t>must be in line with their obligations under the protection of human rights</a:t>
            </a:r>
          </a:p>
          <a:p>
            <a:pPr>
              <a:spcBef>
                <a:spcPts val="300"/>
              </a:spcBef>
            </a:pPr>
            <a:r>
              <a:rPr lang="en-US" sz="1750" dirty="0"/>
              <a:t>The UN Council (2009) adopted a Resolution reaffirming that </a:t>
            </a:r>
            <a:r>
              <a:rPr lang="en-US" sz="1750" b="1" dirty="0"/>
              <a:t>climate change has direct and indirect implications for the implementation of human rights</a:t>
            </a:r>
          </a:p>
          <a:p>
            <a:pPr>
              <a:spcBef>
                <a:spcPts val="300"/>
              </a:spcBef>
            </a:pPr>
            <a:r>
              <a:rPr lang="cs-CZ" sz="1750" dirty="0" smtClean="0"/>
              <a:t>s</a:t>
            </a:r>
            <a:r>
              <a:rPr lang="en-US" sz="1750" dirty="0" err="1" smtClean="0"/>
              <a:t>tates</a:t>
            </a:r>
            <a:r>
              <a:rPr lang="en-US" sz="1750" dirty="0" smtClean="0"/>
              <a:t> </a:t>
            </a:r>
            <a:r>
              <a:rPr lang="en-US" sz="1750" dirty="0"/>
              <a:t>have a duty to ensure that human rights are not violated </a:t>
            </a:r>
            <a:r>
              <a:rPr lang="cs-CZ" sz="1750" dirty="0">
                <a:sym typeface="Wingdings 3"/>
              </a:rPr>
              <a:t></a:t>
            </a:r>
            <a:r>
              <a:rPr lang="en-US" sz="1750" dirty="0" smtClean="0"/>
              <a:t> the </a:t>
            </a:r>
            <a:r>
              <a:rPr lang="en-US" sz="1750" dirty="0"/>
              <a:t>obligation to prevent climate change </a:t>
            </a:r>
            <a:r>
              <a:rPr lang="cs-CZ" sz="1750" dirty="0" err="1" smtClean="0"/>
              <a:t>is</a:t>
            </a:r>
            <a:r>
              <a:rPr lang="cs-CZ" sz="1750" dirty="0" smtClean="0"/>
              <a:t> </a:t>
            </a:r>
            <a:r>
              <a:rPr lang="en-US" sz="1750" dirty="0" smtClean="0"/>
              <a:t>also </a:t>
            </a:r>
            <a:r>
              <a:rPr lang="cs-CZ" sz="1750" dirty="0" err="1" smtClean="0"/>
              <a:t>based</a:t>
            </a:r>
            <a:r>
              <a:rPr lang="cs-CZ" sz="1750" dirty="0" smtClean="0"/>
              <a:t> on</a:t>
            </a:r>
            <a:r>
              <a:rPr lang="en-US" sz="1750" dirty="0" smtClean="0"/>
              <a:t> </a:t>
            </a:r>
            <a:r>
              <a:rPr lang="en-US" sz="1750" dirty="0"/>
              <a:t>the obligation to protect human rights</a:t>
            </a:r>
          </a:p>
          <a:p>
            <a:pPr>
              <a:spcBef>
                <a:spcPts val="300"/>
              </a:spcBef>
            </a:pPr>
            <a:r>
              <a:rPr lang="en-US" sz="1750" dirty="0"/>
              <a:t>the application of the obligation in practice is difficult </a:t>
            </a:r>
            <a:r>
              <a:rPr lang="cs-CZ" sz="1750" dirty="0">
                <a:sym typeface="Wingdings 3"/>
              </a:rPr>
              <a:t></a:t>
            </a:r>
            <a:r>
              <a:rPr lang="en-US" sz="1750" dirty="0" smtClean="0"/>
              <a:t> </a:t>
            </a:r>
            <a:r>
              <a:rPr lang="en-US" sz="1750" dirty="0"/>
              <a:t>the causal link between the state's actions and the negative change of the environment due to climate change is difficult to prove</a:t>
            </a:r>
          </a:p>
          <a:p>
            <a:pPr>
              <a:spcBef>
                <a:spcPts val="300"/>
              </a:spcBef>
            </a:pPr>
            <a:r>
              <a:rPr lang="cs-CZ" sz="1750" dirty="0" smtClean="0"/>
              <a:t>a</a:t>
            </a:r>
            <a:r>
              <a:rPr lang="en-US" sz="1750" dirty="0" err="1" smtClean="0"/>
              <a:t>nother</a:t>
            </a:r>
            <a:r>
              <a:rPr lang="en-US" sz="1750" dirty="0" smtClean="0"/>
              <a:t> </a:t>
            </a:r>
            <a:r>
              <a:rPr lang="en-US" sz="1750" dirty="0"/>
              <a:t>problematic aspect is the global nature of climate change</a:t>
            </a:r>
          </a:p>
          <a:p>
            <a:pPr>
              <a:spcBef>
                <a:spcPts val="300"/>
              </a:spcBef>
            </a:pPr>
            <a:r>
              <a:rPr lang="cs-CZ" sz="1750" dirty="0" smtClean="0"/>
              <a:t>s</a:t>
            </a:r>
            <a:r>
              <a:rPr lang="en-US" sz="1750" dirty="0" err="1" smtClean="0"/>
              <a:t>tates</a:t>
            </a:r>
            <a:r>
              <a:rPr lang="en-US" sz="1750" dirty="0" smtClean="0"/>
              <a:t> </a:t>
            </a:r>
            <a:r>
              <a:rPr lang="en-US" sz="1750" dirty="0"/>
              <a:t>have a duty to protect the rights of persons under their jurisdiction</a:t>
            </a:r>
          </a:p>
          <a:p>
            <a:pPr>
              <a:spcBef>
                <a:spcPts val="300"/>
              </a:spcBef>
            </a:pPr>
            <a:r>
              <a:rPr lang="cs-CZ" sz="1750" dirty="0" smtClean="0"/>
              <a:t>i</a:t>
            </a:r>
            <a:r>
              <a:rPr lang="en-US" sz="1750" dirty="0" smtClean="0"/>
              <a:t>t </a:t>
            </a:r>
            <a:r>
              <a:rPr lang="en-US" sz="1750" dirty="0"/>
              <a:t>is problematic to oblige states to avert climate change in order to protect the rights of people on the other side of the world</a:t>
            </a:r>
            <a:endParaRPr lang="cs-CZ" sz="175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27</a:t>
            </a:fld>
            <a:endParaRPr lang="cs-CZ"/>
          </a:p>
        </p:txBody>
      </p:sp>
    </p:spTree>
    <p:extLst>
      <p:ext uri="{BB962C8B-B14F-4D97-AF65-F5344CB8AC3E}">
        <p14:creationId xmlns:p14="http://schemas.microsoft.com/office/powerpoint/2010/main" val="40408652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4624"/>
            <a:ext cx="8229600" cy="1143000"/>
          </a:xfrm>
        </p:spPr>
        <p:txBody>
          <a:bodyPr>
            <a:normAutofit/>
          </a:bodyPr>
          <a:lstStyle/>
          <a:p>
            <a:r>
              <a:rPr lang="cs-CZ" dirty="0" err="1"/>
              <a:t>Mitigation</a:t>
            </a:r>
            <a:r>
              <a:rPr lang="cs-CZ" dirty="0"/>
              <a:t> and </a:t>
            </a:r>
            <a:r>
              <a:rPr lang="cs-CZ" dirty="0" err="1"/>
              <a:t>adaptation</a:t>
            </a:r>
            <a:r>
              <a:rPr lang="cs-CZ" dirty="0"/>
              <a:t> </a:t>
            </a:r>
            <a:r>
              <a:rPr lang="cs-CZ" dirty="0" err="1"/>
              <a:t>measures</a:t>
            </a:r>
            <a:endParaRPr lang="cs-CZ" sz="4000" dirty="0"/>
          </a:p>
        </p:txBody>
      </p:sp>
      <p:sp>
        <p:nvSpPr>
          <p:cNvPr id="3" name="Zástupný symbol pro obsah 2"/>
          <p:cNvSpPr>
            <a:spLocks noGrp="1"/>
          </p:cNvSpPr>
          <p:nvPr>
            <p:ph idx="1"/>
          </p:nvPr>
        </p:nvSpPr>
        <p:spPr>
          <a:xfrm>
            <a:off x="323528" y="1196752"/>
            <a:ext cx="8640960" cy="5184576"/>
          </a:xfrm>
        </p:spPr>
        <p:txBody>
          <a:bodyPr>
            <a:noAutofit/>
          </a:bodyPr>
          <a:lstStyle/>
          <a:p>
            <a:pPr>
              <a:spcBef>
                <a:spcPts val="300"/>
              </a:spcBef>
            </a:pPr>
            <a:r>
              <a:rPr lang="cs-CZ" sz="1800" dirty="0" smtClean="0"/>
              <a:t>c</a:t>
            </a:r>
            <a:r>
              <a:rPr lang="en-US" sz="1800" dirty="0" err="1" smtClean="0"/>
              <a:t>limate</a:t>
            </a:r>
            <a:r>
              <a:rPr lang="en-US" sz="1800" dirty="0" smtClean="0"/>
              <a:t> </a:t>
            </a:r>
            <a:r>
              <a:rPr lang="en-US" sz="1800" dirty="0"/>
              <a:t>change mitigation measures (mitigation measures) </a:t>
            </a:r>
            <a:r>
              <a:rPr lang="en-US" sz="1800" dirty="0" smtClean="0"/>
              <a:t>– efforts </a:t>
            </a:r>
            <a:r>
              <a:rPr lang="en-US" sz="1800" dirty="0"/>
              <a:t>to minimize the causes</a:t>
            </a:r>
          </a:p>
          <a:p>
            <a:pPr lvl="1">
              <a:spcBef>
                <a:spcPts val="300"/>
              </a:spcBef>
            </a:pPr>
            <a:r>
              <a:rPr lang="en-US" sz="1400" dirty="0"/>
              <a:t>the obligation to adopt them is enshrined in the UN Framework Convention on Climate Change</a:t>
            </a:r>
          </a:p>
          <a:p>
            <a:pPr lvl="1">
              <a:spcBef>
                <a:spcPts val="300"/>
              </a:spcBef>
            </a:pPr>
            <a:r>
              <a:rPr lang="en-US" sz="1400" dirty="0"/>
              <a:t>States have a range of policies and tools at their disposal to develop climate change mitigation measures</a:t>
            </a:r>
          </a:p>
          <a:p>
            <a:pPr lvl="1">
              <a:spcBef>
                <a:spcPts val="300"/>
              </a:spcBef>
            </a:pPr>
            <a:r>
              <a:rPr lang="en-US" sz="1400" dirty="0"/>
              <a:t>are necessary to meet the objective of stabilizing greenhouse gas concentrations in the atmosphere</a:t>
            </a:r>
          </a:p>
          <a:p>
            <a:pPr>
              <a:spcBef>
                <a:spcPts val="300"/>
              </a:spcBef>
            </a:pPr>
            <a:r>
              <a:rPr lang="cs-CZ" sz="1800" dirty="0" smtClean="0"/>
              <a:t>c</a:t>
            </a:r>
            <a:r>
              <a:rPr lang="en-US" sz="1800" dirty="0" err="1" smtClean="0"/>
              <a:t>limate</a:t>
            </a:r>
            <a:r>
              <a:rPr lang="en-US" sz="1800" dirty="0" smtClean="0"/>
              <a:t> </a:t>
            </a:r>
            <a:r>
              <a:rPr lang="en-US" sz="1800" dirty="0"/>
              <a:t>change adaptation and mitigation measures (adaptation measures)</a:t>
            </a:r>
          </a:p>
          <a:p>
            <a:pPr lvl="1">
              <a:spcBef>
                <a:spcPts val="300"/>
              </a:spcBef>
            </a:pPr>
            <a:r>
              <a:rPr lang="en-US" sz="1400" dirty="0"/>
              <a:t>they concern only the territory and population of the State concerned</a:t>
            </a:r>
          </a:p>
          <a:p>
            <a:pPr lvl="1">
              <a:spcBef>
                <a:spcPts val="300"/>
              </a:spcBef>
            </a:pPr>
            <a:r>
              <a:rPr lang="en-US" sz="1400" dirty="0"/>
              <a:t>adaptation is generally defined as a set of measures "to mitigate the current impacts of climate change and increase resilience to future impacts"</a:t>
            </a:r>
          </a:p>
          <a:p>
            <a:pPr lvl="1">
              <a:spcBef>
                <a:spcPts val="300"/>
              </a:spcBef>
            </a:pPr>
            <a:r>
              <a:rPr lang="en-US" sz="1400" dirty="0"/>
              <a:t>Adaptation means the adaptation of ecological, social or economic systems in response to the current or expected impacts of climate change, with the aim of mitigating potential damage or even exploiting those impacts.</a:t>
            </a:r>
          </a:p>
          <a:p>
            <a:pPr lvl="1">
              <a:spcBef>
                <a:spcPts val="300"/>
              </a:spcBef>
            </a:pPr>
            <a:r>
              <a:rPr lang="en-US" sz="1400" dirty="0"/>
              <a:t>example </a:t>
            </a:r>
            <a:r>
              <a:rPr lang="en-US" sz="1400" dirty="0" smtClean="0"/>
              <a:t>– spatial </a:t>
            </a:r>
            <a:r>
              <a:rPr lang="en-US" sz="1400" dirty="0"/>
              <a:t>planning tools, technical measures or early warning systems</a:t>
            </a:r>
          </a:p>
          <a:p>
            <a:pPr lvl="1">
              <a:spcBef>
                <a:spcPts val="300"/>
              </a:spcBef>
            </a:pPr>
            <a:r>
              <a:rPr lang="en-US" sz="1400" dirty="0"/>
              <a:t>problem </a:t>
            </a:r>
            <a:r>
              <a:rPr lang="en-US" sz="1400" dirty="0" smtClean="0"/>
              <a:t>– adaptation </a:t>
            </a:r>
            <a:r>
              <a:rPr lang="en-US" sz="1400" dirty="0"/>
              <a:t>will often no longer be possible, or will be very costly or unpromising (protection of low-lying areas and island states - costly and in the long run does not lead to effective protection of the population)</a:t>
            </a:r>
          </a:p>
          <a:p>
            <a:pPr lvl="1">
              <a:spcBef>
                <a:spcPts val="300"/>
              </a:spcBef>
            </a:pPr>
            <a:r>
              <a:rPr lang="en-US" sz="1400" dirty="0"/>
              <a:t>they require sufficient resources on the part of the state - developing countries usually do not have them</a:t>
            </a:r>
          </a:p>
          <a:p>
            <a:pPr lvl="1">
              <a:spcBef>
                <a:spcPts val="300"/>
              </a:spcBef>
            </a:pPr>
            <a:r>
              <a:rPr lang="en-US" sz="1400" dirty="0"/>
              <a:t>between 1994 and 2003, natural disasters in developed countries resulted in the deaths of an average of 44 people per event, in developing countries the number was 300</a:t>
            </a:r>
          </a:p>
          <a:p>
            <a:pPr lvl="1">
              <a:spcBef>
                <a:spcPts val="300"/>
              </a:spcBef>
            </a:pPr>
            <a:r>
              <a:rPr lang="en-US" sz="1400" dirty="0"/>
              <a:t>the risk of violations of fundamental human rights by complying with standards </a:t>
            </a:r>
            <a:r>
              <a:rPr lang="en-US" sz="1400" dirty="0" smtClean="0">
                <a:sym typeface="Wingdings" panose="05000000000000000000" pitchFamily="2" charset="2"/>
              </a:rPr>
              <a:t></a:t>
            </a:r>
            <a:r>
              <a:rPr lang="en-US" sz="1400" dirty="0" smtClean="0"/>
              <a:t> </a:t>
            </a:r>
            <a:r>
              <a:rPr lang="en-US" sz="1400" dirty="0"/>
              <a:t>measures may exacerbate existing social inequalities </a:t>
            </a:r>
            <a:r>
              <a:rPr lang="en-US" sz="1400" dirty="0" smtClean="0"/>
              <a:t>(e.g. </a:t>
            </a:r>
            <a:r>
              <a:rPr lang="en-US" sz="1400" dirty="0"/>
              <a:t>by adopting restrictive measures on food, water and the availability of other resources to support vulnerable groups)</a:t>
            </a:r>
            <a:endParaRPr lang="cs-CZ" sz="14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28</a:t>
            </a:fld>
            <a:endParaRPr lang="cs-CZ"/>
          </a:p>
        </p:txBody>
      </p:sp>
    </p:spTree>
    <p:extLst>
      <p:ext uri="{BB962C8B-B14F-4D97-AF65-F5344CB8AC3E}">
        <p14:creationId xmlns:p14="http://schemas.microsoft.com/office/powerpoint/2010/main" val="20854223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7195B31C-E193-41A0-9F8C-8B4E434DDE71}" type="slidenum">
              <a:rPr lang="cs-CZ" smtClean="0"/>
              <a:t>29</a:t>
            </a:fld>
            <a:endParaRPr lang="cs-CZ"/>
          </a:p>
        </p:txBody>
      </p:sp>
    </p:spTree>
    <p:extLst>
      <p:ext uri="{BB962C8B-B14F-4D97-AF65-F5344CB8AC3E}">
        <p14:creationId xmlns:p14="http://schemas.microsoft.com/office/powerpoint/2010/main" val="1029179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Definition</a:t>
            </a:r>
            <a:r>
              <a:rPr lang="cs-CZ" dirty="0" smtClean="0"/>
              <a:t> </a:t>
            </a:r>
            <a:r>
              <a:rPr lang="cs-CZ" sz="2400" dirty="0"/>
              <a:t>(2/3)</a:t>
            </a:r>
            <a:endParaRPr lang="cs-CZ" dirty="0"/>
          </a:p>
        </p:txBody>
      </p:sp>
      <p:sp>
        <p:nvSpPr>
          <p:cNvPr id="3" name="Zástupný symbol pro obsah 2"/>
          <p:cNvSpPr>
            <a:spLocks noGrp="1"/>
          </p:cNvSpPr>
          <p:nvPr>
            <p:ph idx="1"/>
          </p:nvPr>
        </p:nvSpPr>
        <p:spPr>
          <a:xfrm>
            <a:off x="457200" y="1600200"/>
            <a:ext cx="8229600" cy="5069160"/>
          </a:xfrm>
        </p:spPr>
        <p:txBody>
          <a:bodyPr>
            <a:normAutofit fontScale="77500" lnSpcReduction="20000"/>
          </a:bodyPr>
          <a:lstStyle/>
          <a:p>
            <a:pPr>
              <a:lnSpc>
                <a:spcPct val="120000"/>
              </a:lnSpc>
            </a:pPr>
            <a:r>
              <a:rPr lang="cs-CZ" sz="2400" dirty="0" err="1" smtClean="0"/>
              <a:t>according</a:t>
            </a:r>
            <a:r>
              <a:rPr lang="cs-CZ" sz="2400" dirty="0" smtClean="0"/>
              <a:t> </a:t>
            </a:r>
            <a:r>
              <a:rPr lang="cs-CZ" sz="2400" dirty="0"/>
              <a:t>to  International </a:t>
            </a:r>
            <a:r>
              <a:rPr lang="cs-CZ" sz="2400" dirty="0" err="1"/>
              <a:t>Organization</a:t>
            </a:r>
            <a:r>
              <a:rPr lang="cs-CZ" sz="2400" dirty="0"/>
              <a:t> </a:t>
            </a:r>
            <a:r>
              <a:rPr lang="cs-CZ" sz="2400" dirty="0" err="1"/>
              <a:t>for</a:t>
            </a:r>
            <a:r>
              <a:rPr lang="cs-CZ" sz="2400" dirty="0"/>
              <a:t> </a:t>
            </a:r>
            <a:r>
              <a:rPr lang="cs-CZ" sz="2400" dirty="0" err="1"/>
              <a:t>Migration</a:t>
            </a:r>
            <a:r>
              <a:rPr lang="cs-CZ" sz="2400" dirty="0"/>
              <a:t> (IOM) </a:t>
            </a:r>
            <a:r>
              <a:rPr lang="cs-CZ" sz="2400" dirty="0" err="1" smtClean="0"/>
              <a:t>definition</a:t>
            </a:r>
            <a:r>
              <a:rPr lang="cs-CZ" sz="2400" dirty="0" smtClean="0"/>
              <a:t> (2008) </a:t>
            </a:r>
            <a:r>
              <a:rPr lang="en-US" sz="2400" b="1" dirty="0" smtClean="0"/>
              <a:t>environmental migrant</a:t>
            </a:r>
            <a:r>
              <a:rPr lang="cs-CZ" sz="2400" dirty="0" smtClean="0"/>
              <a:t> </a:t>
            </a:r>
            <a:r>
              <a:rPr lang="cs-CZ" sz="2400" dirty="0" err="1" smtClean="0"/>
              <a:t>is</a:t>
            </a:r>
            <a:r>
              <a:rPr lang="cs-CZ" sz="2400" dirty="0" smtClean="0"/>
              <a:t> </a:t>
            </a:r>
            <a:r>
              <a:rPr lang="cs-CZ" sz="2400" i="1" dirty="0" smtClean="0"/>
              <a:t>„a </a:t>
            </a:r>
            <a:r>
              <a:rPr lang="en-US" sz="2400" i="1" dirty="0" smtClean="0"/>
              <a:t>person </a:t>
            </a:r>
            <a:r>
              <a:rPr lang="en-US" sz="2400" i="1" dirty="0"/>
              <a:t>or group(s) of persons who, predominantly </a:t>
            </a:r>
            <a:r>
              <a:rPr lang="en-US" sz="2400" i="1" dirty="0" smtClean="0"/>
              <a:t>for</a:t>
            </a:r>
            <a:r>
              <a:rPr lang="cs-CZ" sz="2400" i="1" dirty="0" smtClean="0"/>
              <a:t> </a:t>
            </a:r>
            <a:r>
              <a:rPr lang="en-US" sz="2400" i="1" dirty="0" smtClean="0"/>
              <a:t>reasons </a:t>
            </a:r>
            <a:r>
              <a:rPr lang="en-US" sz="2400" i="1" dirty="0"/>
              <a:t>of sudden or progressive changes in the </a:t>
            </a:r>
            <a:r>
              <a:rPr lang="en-US" sz="2400" i="1" dirty="0" smtClean="0"/>
              <a:t>environment</a:t>
            </a:r>
            <a:r>
              <a:rPr lang="cs-CZ" sz="2400" i="1" dirty="0" smtClean="0"/>
              <a:t> </a:t>
            </a:r>
            <a:r>
              <a:rPr lang="en-US" sz="2400" i="1" dirty="0" smtClean="0"/>
              <a:t>that </a:t>
            </a:r>
            <a:r>
              <a:rPr lang="en-US" sz="2400" i="1" dirty="0"/>
              <a:t>adversely affect their lives or living conditions, are </a:t>
            </a:r>
            <a:r>
              <a:rPr lang="en-US" sz="2400" i="1" dirty="0" smtClean="0"/>
              <a:t>forced</a:t>
            </a:r>
            <a:r>
              <a:rPr lang="cs-CZ" sz="2400" i="1" dirty="0" smtClean="0"/>
              <a:t> </a:t>
            </a:r>
            <a:r>
              <a:rPr lang="en-US" sz="2400" i="1" dirty="0" smtClean="0"/>
              <a:t>to </a:t>
            </a:r>
            <a:r>
              <a:rPr lang="en-US" sz="2400" i="1" dirty="0"/>
              <a:t>leave their places of habitual residence, or choose to do so</a:t>
            </a:r>
            <a:r>
              <a:rPr lang="en-US" sz="2400" i="1" dirty="0" smtClean="0"/>
              <a:t>,</a:t>
            </a:r>
            <a:r>
              <a:rPr lang="cs-CZ" sz="2400" i="1" dirty="0" smtClean="0"/>
              <a:t> </a:t>
            </a:r>
            <a:r>
              <a:rPr lang="en-US" sz="2400" i="1" dirty="0" smtClean="0"/>
              <a:t>either </a:t>
            </a:r>
            <a:r>
              <a:rPr lang="en-US" sz="2400" i="1" dirty="0"/>
              <a:t>temporarily or permanently, and who move within </a:t>
            </a:r>
            <a:r>
              <a:rPr lang="en-US" sz="2400" i="1" dirty="0" smtClean="0"/>
              <a:t>or</a:t>
            </a:r>
            <a:r>
              <a:rPr lang="cs-CZ" sz="2400" i="1" dirty="0" smtClean="0"/>
              <a:t> </a:t>
            </a:r>
            <a:r>
              <a:rPr lang="en-US" sz="2400" i="1" dirty="0" smtClean="0"/>
              <a:t>outside </a:t>
            </a:r>
            <a:r>
              <a:rPr lang="en-US" sz="2400" i="1" dirty="0"/>
              <a:t>their country of origin or habitual </a:t>
            </a:r>
            <a:r>
              <a:rPr lang="en-US" sz="2400" i="1" dirty="0" smtClean="0"/>
              <a:t>residence</a:t>
            </a:r>
            <a:r>
              <a:rPr lang="cs-CZ" sz="2400" i="1" dirty="0" smtClean="0"/>
              <a:t>“</a:t>
            </a:r>
            <a:endParaRPr lang="cs-CZ" sz="2400" i="1" dirty="0"/>
          </a:p>
          <a:p>
            <a:pPr>
              <a:lnSpc>
                <a:spcPct val="120000"/>
              </a:lnSpc>
            </a:pPr>
            <a:r>
              <a:rPr lang="en-US" sz="2400" dirty="0" smtClean="0"/>
              <a:t>broad </a:t>
            </a:r>
            <a:r>
              <a:rPr lang="en-US" sz="2400" dirty="0"/>
              <a:t>definition </a:t>
            </a:r>
            <a:r>
              <a:rPr lang="en-US" sz="2400" dirty="0" smtClean="0"/>
              <a:t>also </a:t>
            </a:r>
            <a:r>
              <a:rPr lang="en-US" sz="2400" dirty="0"/>
              <a:t>considers </a:t>
            </a:r>
            <a:r>
              <a:rPr lang="en-US" sz="2400" i="1" dirty="0"/>
              <a:t>a person who decides to migrate due to deterioration of living conditions (</a:t>
            </a:r>
            <a:r>
              <a:rPr lang="en-US" sz="2400" i="1" dirty="0" smtClean="0"/>
              <a:t>e</a:t>
            </a:r>
            <a:r>
              <a:rPr lang="cs-CZ" sz="2400" i="1" dirty="0" smtClean="0"/>
              <a:t>.</a:t>
            </a:r>
            <a:r>
              <a:rPr lang="en-US" sz="2400" i="1" dirty="0" smtClean="0"/>
              <a:t>g</a:t>
            </a:r>
            <a:r>
              <a:rPr lang="cs-CZ" sz="2400" i="1" dirty="0" smtClean="0"/>
              <a:t>.</a:t>
            </a:r>
            <a:r>
              <a:rPr lang="en-US" sz="2400" i="1" dirty="0" smtClean="0"/>
              <a:t> </a:t>
            </a:r>
            <a:r>
              <a:rPr lang="en-US" sz="2400" i="1" dirty="0"/>
              <a:t>air pollution) </a:t>
            </a:r>
            <a:r>
              <a:rPr lang="en-US" sz="2400" dirty="0"/>
              <a:t>to be an </a:t>
            </a:r>
            <a:r>
              <a:rPr lang="en-US" sz="2400" b="1" dirty="0"/>
              <a:t>environmental migrant </a:t>
            </a:r>
            <a:r>
              <a:rPr lang="cs-CZ" sz="2400" dirty="0">
                <a:sym typeface="Wingdings 3"/>
              </a:rPr>
              <a:t></a:t>
            </a:r>
            <a:r>
              <a:rPr lang="en-US" sz="2400" dirty="0" smtClean="0"/>
              <a:t> </a:t>
            </a:r>
            <a:r>
              <a:rPr lang="en-US" sz="2400" dirty="0"/>
              <a:t>very difficult to distinguish whether persons migrate for economic reasons or for reasons of deterioration of the environment</a:t>
            </a:r>
          </a:p>
          <a:p>
            <a:pPr>
              <a:lnSpc>
                <a:spcPct val="120000"/>
              </a:lnSpc>
            </a:pPr>
            <a:r>
              <a:rPr lang="en-US" sz="2400" dirty="0"/>
              <a:t>different definitions also result in different categorizations of environmental migrants</a:t>
            </a:r>
          </a:p>
          <a:p>
            <a:pPr>
              <a:lnSpc>
                <a:spcPct val="120000"/>
              </a:lnSpc>
            </a:pPr>
            <a:r>
              <a:rPr lang="en-US" sz="2400" dirty="0"/>
              <a:t>forced and unplanned migration is most important for regulation at both international and national levels</a:t>
            </a:r>
            <a:endParaRPr lang="cs-CZ" sz="2400" dirty="0"/>
          </a:p>
          <a:p>
            <a:endParaRPr lang="cs-CZ" sz="24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3</a:t>
            </a:fld>
            <a:endParaRPr lang="cs-CZ"/>
          </a:p>
        </p:txBody>
      </p:sp>
    </p:spTree>
    <p:extLst>
      <p:ext uri="{BB962C8B-B14F-4D97-AF65-F5344CB8AC3E}">
        <p14:creationId xmlns:p14="http://schemas.microsoft.com/office/powerpoint/2010/main" val="852665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Definition</a:t>
            </a:r>
            <a:r>
              <a:rPr lang="cs-CZ" dirty="0" smtClean="0"/>
              <a:t> </a:t>
            </a:r>
            <a:r>
              <a:rPr lang="cs-CZ" sz="2400" dirty="0" smtClean="0"/>
              <a:t>(3/3</a:t>
            </a:r>
            <a:r>
              <a:rPr lang="cs-CZ" sz="2400" dirty="0"/>
              <a:t>)</a:t>
            </a:r>
            <a:endParaRPr lang="cs-CZ" dirty="0"/>
          </a:p>
        </p:txBody>
      </p:sp>
      <p:sp>
        <p:nvSpPr>
          <p:cNvPr id="3" name="Zástupný symbol pro obsah 2"/>
          <p:cNvSpPr>
            <a:spLocks noGrp="1"/>
          </p:cNvSpPr>
          <p:nvPr>
            <p:ph idx="1"/>
          </p:nvPr>
        </p:nvSpPr>
        <p:spPr/>
        <p:txBody>
          <a:bodyPr>
            <a:normAutofit fontScale="77500" lnSpcReduction="20000"/>
          </a:bodyPr>
          <a:lstStyle/>
          <a:p>
            <a:r>
              <a:rPr lang="en-US" dirty="0" smtClean="0"/>
              <a:t>The </a:t>
            </a:r>
            <a:r>
              <a:rPr lang="en-US" dirty="0"/>
              <a:t>International Organization for Migration also works with the term </a:t>
            </a:r>
            <a:r>
              <a:rPr lang="en-US" b="1" dirty="0"/>
              <a:t>resettled for environmental reasons</a:t>
            </a:r>
            <a:r>
              <a:rPr lang="en-US" dirty="0"/>
              <a:t> = </a:t>
            </a:r>
            <a:r>
              <a:rPr lang="en-US" dirty="0" smtClean="0"/>
              <a:t>“</a:t>
            </a:r>
            <a:r>
              <a:rPr lang="en-US" i="1" dirty="0" smtClean="0"/>
              <a:t>a </a:t>
            </a:r>
            <a:r>
              <a:rPr lang="en-US" i="1" dirty="0"/>
              <a:t>person who has changed his or her habitual residence either in the territory of one state or internationally, mainly as a result of environmental degradation, damage or destruction, although this may not necessarily </a:t>
            </a:r>
            <a:r>
              <a:rPr lang="en-US" i="1" dirty="0" smtClean="0"/>
              <a:t>be </a:t>
            </a:r>
            <a:r>
              <a:rPr lang="en-US" i="1" dirty="0"/>
              <a:t>the case. the only motive for such </a:t>
            </a:r>
            <a:r>
              <a:rPr lang="en-US" i="1" dirty="0" smtClean="0"/>
              <a:t>relocation</a:t>
            </a:r>
            <a:r>
              <a:rPr lang="cs-CZ" i="1" dirty="0" smtClean="0"/>
              <a:t>“</a:t>
            </a:r>
            <a:endParaRPr lang="en-US" i="1" dirty="0"/>
          </a:p>
          <a:p>
            <a:r>
              <a:rPr lang="en-US" dirty="0"/>
              <a:t>the term is used as a less controversial alternative to the terms environmental refugee and climate refugee, which have no legal basis in any provision of international law and cannot validly refer to a category of environmental migrants whose transfer is purely </a:t>
            </a:r>
            <a:r>
              <a:rPr lang="en-US" dirty="0" smtClean="0"/>
              <a:t>forced </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4</a:t>
            </a:fld>
            <a:endParaRPr lang="cs-CZ"/>
          </a:p>
        </p:txBody>
      </p:sp>
    </p:spTree>
    <p:extLst>
      <p:ext uri="{BB962C8B-B14F-4D97-AF65-F5344CB8AC3E}">
        <p14:creationId xmlns:p14="http://schemas.microsoft.com/office/powerpoint/2010/main" val="3840710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Legislation</a:t>
            </a:r>
            <a:endParaRPr lang="cs-CZ" sz="2000" dirty="0"/>
          </a:p>
        </p:txBody>
      </p:sp>
      <p:sp>
        <p:nvSpPr>
          <p:cNvPr id="3" name="Zástupný symbol pro obsah 2"/>
          <p:cNvSpPr>
            <a:spLocks noGrp="1"/>
          </p:cNvSpPr>
          <p:nvPr>
            <p:ph idx="1"/>
          </p:nvPr>
        </p:nvSpPr>
        <p:spPr/>
        <p:txBody>
          <a:bodyPr>
            <a:noAutofit/>
          </a:bodyPr>
          <a:lstStyle/>
          <a:p>
            <a:pPr>
              <a:spcBef>
                <a:spcPts val="300"/>
              </a:spcBef>
            </a:pPr>
            <a:r>
              <a:rPr lang="en-US" sz="2000" b="1" dirty="0"/>
              <a:t>International law</a:t>
            </a:r>
          </a:p>
          <a:p>
            <a:pPr lvl="1">
              <a:spcBef>
                <a:spcPts val="300"/>
              </a:spcBef>
            </a:pPr>
            <a:r>
              <a:rPr lang="en-US" sz="1800" dirty="0"/>
              <a:t>there is a lack of consensus on international law, especially from states' fears of a mass influx of environmental migrants</a:t>
            </a:r>
          </a:p>
          <a:p>
            <a:pPr lvl="1">
              <a:spcBef>
                <a:spcPts val="300"/>
              </a:spcBef>
            </a:pPr>
            <a:r>
              <a:rPr lang="cs-CZ" sz="1800" dirty="0" smtClean="0"/>
              <a:t>t</a:t>
            </a:r>
            <a:r>
              <a:rPr lang="en-US" sz="1800" dirty="0" smtClean="0"/>
              <a:t>he </a:t>
            </a:r>
            <a:r>
              <a:rPr lang="en-US" sz="1800" dirty="0"/>
              <a:t>Geneva Convention (Convention Relating to the Status of Refugees) defines a refugee as </a:t>
            </a:r>
            <a:r>
              <a:rPr lang="en-US" sz="1800" i="1" dirty="0"/>
              <a:t>"who is outside his or her home country and has legitimate concerns about persecution on racial, religious or national grounds or on the grounds of social affiliation or political opinion"</a:t>
            </a:r>
            <a:r>
              <a:rPr lang="en-US" sz="1800" dirty="0"/>
              <a:t> </a:t>
            </a:r>
            <a:r>
              <a:rPr lang="cs-CZ" sz="1800" dirty="0">
                <a:sym typeface="Wingdings 3"/>
              </a:rPr>
              <a:t></a:t>
            </a:r>
            <a:r>
              <a:rPr lang="en-US" sz="1800" dirty="0" smtClean="0"/>
              <a:t> </a:t>
            </a:r>
            <a:r>
              <a:rPr lang="en-US" sz="1800" dirty="0"/>
              <a:t>the environmental refugee is not entitled to international legal protection under the Geneva Convention</a:t>
            </a:r>
          </a:p>
          <a:p>
            <a:pPr lvl="1">
              <a:spcBef>
                <a:spcPts val="300"/>
              </a:spcBef>
            </a:pPr>
            <a:r>
              <a:rPr lang="en-US" sz="1800" b="1" dirty="0"/>
              <a:t>Guiding Principles for Internal Resettlement </a:t>
            </a:r>
            <a:r>
              <a:rPr lang="en-US" sz="1800" dirty="0"/>
              <a:t>(1998), are relevant to cases of internal involuntary migration </a:t>
            </a:r>
            <a:r>
              <a:rPr lang="cs-CZ" sz="1800" dirty="0">
                <a:sym typeface="Wingdings 3"/>
              </a:rPr>
              <a:t> </a:t>
            </a:r>
            <a:r>
              <a:rPr lang="en-US" sz="1800" dirty="0" smtClean="0"/>
              <a:t>a </a:t>
            </a:r>
            <a:r>
              <a:rPr lang="en-US" sz="1800" dirty="0"/>
              <a:t>source of non-binding nature, but enjoys a relatively large authority</a:t>
            </a:r>
          </a:p>
          <a:p>
            <a:pPr lvl="1">
              <a:spcBef>
                <a:spcPts val="300"/>
              </a:spcBef>
            </a:pPr>
            <a:r>
              <a:rPr lang="en-US" sz="1800" b="1" dirty="0"/>
              <a:t>The African Union Convention on the Protection and Assistance of Internally Displaced Persons in Africa</a:t>
            </a:r>
            <a:r>
              <a:rPr lang="en-US" sz="1800" dirty="0"/>
              <a:t> 2009 </a:t>
            </a:r>
            <a:r>
              <a:rPr lang="en-US" sz="1800" dirty="0" smtClean="0"/>
              <a:t>(Kampala Convention) </a:t>
            </a:r>
            <a:r>
              <a:rPr lang="en-US" sz="1800" dirty="0"/>
              <a:t>is based on the Guiding Principles for Internal </a:t>
            </a:r>
            <a:r>
              <a:rPr lang="en-US" sz="1800" dirty="0" smtClean="0"/>
              <a:t>Resettlement</a:t>
            </a:r>
            <a:endParaRPr lang="cs-CZ" sz="1800" dirty="0" smtClean="0"/>
          </a:p>
          <a:p>
            <a:pPr>
              <a:spcBef>
                <a:spcPts val="300"/>
              </a:spcBef>
            </a:pPr>
            <a:r>
              <a:rPr lang="cs-CZ" sz="2000" b="1" dirty="0" err="1" smtClean="0"/>
              <a:t>National</a:t>
            </a:r>
            <a:r>
              <a:rPr lang="cs-CZ" sz="2000" dirty="0" smtClean="0"/>
              <a:t> </a:t>
            </a:r>
            <a:r>
              <a:rPr lang="cs-CZ" sz="2000" b="1" dirty="0" err="1" smtClean="0"/>
              <a:t>law</a:t>
            </a:r>
            <a:endParaRPr lang="cs-CZ" sz="2000" b="1"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5</a:t>
            </a:fld>
            <a:endParaRPr lang="cs-CZ"/>
          </a:p>
        </p:txBody>
      </p:sp>
    </p:spTree>
    <p:extLst>
      <p:ext uri="{BB962C8B-B14F-4D97-AF65-F5344CB8AC3E}">
        <p14:creationId xmlns:p14="http://schemas.microsoft.com/office/powerpoint/2010/main" val="616149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274638"/>
            <a:ext cx="9036496" cy="1143000"/>
          </a:xfrm>
        </p:spPr>
        <p:txBody>
          <a:bodyPr>
            <a:normAutofit/>
          </a:bodyPr>
          <a:lstStyle/>
          <a:p>
            <a:r>
              <a:rPr lang="en-US" dirty="0"/>
              <a:t>The problematic nature of the </a:t>
            </a:r>
            <a:r>
              <a:rPr lang="en-US" dirty="0" smtClean="0"/>
              <a:t>concept</a:t>
            </a:r>
            <a:r>
              <a:rPr lang="cs-CZ" dirty="0" smtClean="0"/>
              <a:t> </a:t>
            </a:r>
            <a:r>
              <a:rPr lang="cs-CZ" sz="2000" dirty="0" smtClean="0"/>
              <a:t>(1/3)</a:t>
            </a:r>
            <a:endParaRPr lang="cs-CZ" sz="2000" dirty="0"/>
          </a:p>
        </p:txBody>
      </p:sp>
      <p:sp>
        <p:nvSpPr>
          <p:cNvPr id="3" name="Zástupný symbol pro obsah 2"/>
          <p:cNvSpPr>
            <a:spLocks noGrp="1"/>
          </p:cNvSpPr>
          <p:nvPr>
            <p:ph idx="1"/>
          </p:nvPr>
        </p:nvSpPr>
        <p:spPr/>
        <p:txBody>
          <a:bodyPr>
            <a:noAutofit/>
          </a:bodyPr>
          <a:lstStyle/>
          <a:p>
            <a:r>
              <a:rPr lang="en-US" sz="2400" dirty="0" smtClean="0"/>
              <a:t>the </a:t>
            </a:r>
            <a:r>
              <a:rPr lang="en-US" sz="2400" dirty="0"/>
              <a:t>concept of environmental migration is not fully developed</a:t>
            </a:r>
          </a:p>
          <a:p>
            <a:pPr lvl="1"/>
            <a:r>
              <a:rPr lang="en-US" sz="2000" dirty="0"/>
              <a:t>it began to </a:t>
            </a:r>
            <a:r>
              <a:rPr lang="cs-CZ" sz="2000" dirty="0" err="1" smtClean="0"/>
              <a:t>form</a:t>
            </a:r>
            <a:r>
              <a:rPr lang="cs-CZ" sz="2000" dirty="0" smtClean="0"/>
              <a:t> </a:t>
            </a:r>
            <a:r>
              <a:rPr lang="en-US" sz="2000" dirty="0" smtClean="0"/>
              <a:t>relatively </a:t>
            </a:r>
            <a:r>
              <a:rPr lang="en-US" sz="2000" dirty="0"/>
              <a:t>recently </a:t>
            </a:r>
            <a:r>
              <a:rPr lang="en-US" sz="2000" dirty="0" smtClean="0"/>
              <a:t>– in </a:t>
            </a:r>
            <a:r>
              <a:rPr lang="en-US" sz="2000" dirty="0"/>
              <a:t>the 1980s</a:t>
            </a:r>
          </a:p>
          <a:p>
            <a:pPr lvl="1"/>
            <a:r>
              <a:rPr lang="en-US" sz="2000" dirty="0"/>
              <a:t>complexity of the phenomenon of migration itself, when, for example, it is very difficult to separate environmental factors from other factors that lead to migration</a:t>
            </a:r>
          </a:p>
          <a:p>
            <a:pPr lvl="1"/>
            <a:r>
              <a:rPr lang="en-US" sz="2000" dirty="0"/>
              <a:t>migration scientists and environmental scientists work rather separately</a:t>
            </a:r>
          </a:p>
          <a:p>
            <a:r>
              <a:rPr lang="en-US" sz="2400" dirty="0"/>
              <a:t>the </a:t>
            </a:r>
            <a:r>
              <a:rPr lang="cs-CZ" sz="2400" dirty="0" err="1" smtClean="0"/>
              <a:t>width</a:t>
            </a:r>
            <a:r>
              <a:rPr lang="en-US" sz="2400" dirty="0" smtClean="0"/>
              <a:t> </a:t>
            </a:r>
            <a:r>
              <a:rPr lang="en-US" sz="2400" dirty="0"/>
              <a:t>of the concept and the diversity of situations it affects</a:t>
            </a:r>
          </a:p>
          <a:p>
            <a:r>
              <a:rPr lang="en-US" sz="2400" dirty="0"/>
              <a:t>the actual number of environmental migrants is unclear (often confused with economic migrants + limited information on national movements)</a:t>
            </a:r>
          </a:p>
          <a:p>
            <a:pPr lvl="1"/>
            <a:r>
              <a:rPr lang="en-US" sz="2000" dirty="0"/>
              <a:t>it is estimated that tens of millions of people can be included in this category</a:t>
            </a:r>
            <a:endParaRPr lang="cs-CZ" sz="20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6</a:t>
            </a:fld>
            <a:endParaRPr lang="cs-CZ"/>
          </a:p>
        </p:txBody>
      </p:sp>
    </p:spTree>
    <p:extLst>
      <p:ext uri="{BB962C8B-B14F-4D97-AF65-F5344CB8AC3E}">
        <p14:creationId xmlns:p14="http://schemas.microsoft.com/office/powerpoint/2010/main" val="2950263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260648"/>
            <a:ext cx="9004775" cy="1143000"/>
          </a:xfrm>
        </p:spPr>
        <p:txBody>
          <a:bodyPr/>
          <a:lstStyle/>
          <a:p>
            <a:r>
              <a:rPr lang="en-US" dirty="0"/>
              <a:t>The problematic nature of the concept</a:t>
            </a:r>
            <a:r>
              <a:rPr lang="cs-CZ" dirty="0" smtClean="0"/>
              <a:t> </a:t>
            </a:r>
            <a:r>
              <a:rPr lang="cs-CZ" sz="2000" dirty="0" smtClean="0"/>
              <a:t>(2/3)</a:t>
            </a:r>
            <a:endParaRPr lang="cs-CZ" dirty="0"/>
          </a:p>
        </p:txBody>
      </p:sp>
      <p:sp>
        <p:nvSpPr>
          <p:cNvPr id="3" name="Zástupný symbol pro obsah 2"/>
          <p:cNvSpPr>
            <a:spLocks noGrp="1"/>
          </p:cNvSpPr>
          <p:nvPr>
            <p:ph idx="1"/>
          </p:nvPr>
        </p:nvSpPr>
        <p:spPr/>
        <p:txBody>
          <a:bodyPr>
            <a:normAutofit/>
          </a:bodyPr>
          <a:lstStyle/>
          <a:p>
            <a:r>
              <a:rPr lang="en-US" sz="2400" dirty="0" smtClean="0"/>
              <a:t>according to the Red Cross, more people are currently leaving their homes for environmental reasons than because of the war</a:t>
            </a:r>
          </a:p>
          <a:p>
            <a:r>
              <a:rPr lang="en-US" sz="2400" dirty="0" smtClean="0"/>
              <a:t>the concept is not unequivocally accepted</a:t>
            </a:r>
          </a:p>
          <a:p>
            <a:r>
              <a:rPr lang="en-US" sz="2400" dirty="0" smtClean="0"/>
              <a:t>there is no uniform terminology (refugees / migrants / </a:t>
            </a:r>
            <a:r>
              <a:rPr lang="en-US" sz="2400" dirty="0" err="1" smtClean="0"/>
              <a:t>resettlers</a:t>
            </a:r>
            <a:r>
              <a:rPr lang="en-US" sz="2400" dirty="0" smtClean="0"/>
              <a:t>), nor a generally accepted definition (necessary to specify the international legal status of these persons)</a:t>
            </a:r>
            <a:endParaRPr lang="en-US" sz="24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7</a:t>
            </a:fld>
            <a:endParaRPr lang="cs-CZ"/>
          </a:p>
        </p:txBody>
      </p:sp>
    </p:spTree>
    <p:extLst>
      <p:ext uri="{BB962C8B-B14F-4D97-AF65-F5344CB8AC3E}">
        <p14:creationId xmlns:p14="http://schemas.microsoft.com/office/powerpoint/2010/main" val="359495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274638"/>
            <a:ext cx="8964488" cy="1143000"/>
          </a:xfrm>
        </p:spPr>
        <p:txBody>
          <a:bodyPr>
            <a:normAutofit/>
          </a:bodyPr>
          <a:lstStyle/>
          <a:p>
            <a:r>
              <a:rPr lang="en-US" dirty="0"/>
              <a:t>The problematic nature of the concept</a:t>
            </a:r>
            <a:r>
              <a:rPr lang="cs-CZ" dirty="0" smtClean="0"/>
              <a:t> </a:t>
            </a:r>
            <a:r>
              <a:rPr lang="cs-CZ" sz="2000" dirty="0" smtClean="0"/>
              <a:t>(3/3)</a:t>
            </a:r>
            <a:endParaRPr lang="cs-CZ" sz="2000" dirty="0"/>
          </a:p>
        </p:txBody>
      </p:sp>
      <p:sp>
        <p:nvSpPr>
          <p:cNvPr id="3" name="Zástupný symbol pro obsah 2"/>
          <p:cNvSpPr>
            <a:spLocks noGrp="1"/>
          </p:cNvSpPr>
          <p:nvPr>
            <p:ph idx="1"/>
          </p:nvPr>
        </p:nvSpPr>
        <p:spPr>
          <a:xfrm>
            <a:off x="467544" y="1312168"/>
            <a:ext cx="8229600" cy="4925144"/>
          </a:xfrm>
        </p:spPr>
        <p:txBody>
          <a:bodyPr>
            <a:noAutofit/>
          </a:bodyPr>
          <a:lstStyle/>
          <a:p>
            <a:pPr>
              <a:lnSpc>
                <a:spcPct val="120000"/>
              </a:lnSpc>
              <a:spcBef>
                <a:spcPts val="300"/>
              </a:spcBef>
            </a:pPr>
            <a:r>
              <a:rPr lang="en-US" sz="1600" b="1" dirty="0" smtClean="0"/>
              <a:t>Convention </a:t>
            </a:r>
            <a:r>
              <a:rPr lang="en-US" sz="1600" b="1" dirty="0"/>
              <a:t>relating to the Status of Refugees </a:t>
            </a:r>
            <a:r>
              <a:rPr lang="en-US" sz="1600" dirty="0"/>
              <a:t>(1951</a:t>
            </a:r>
            <a:r>
              <a:rPr lang="en-US" sz="1600" dirty="0" smtClean="0"/>
              <a:t>)</a:t>
            </a:r>
            <a:r>
              <a:rPr lang="cs-CZ" sz="1600" dirty="0" smtClean="0"/>
              <a:t> </a:t>
            </a:r>
            <a:r>
              <a:rPr lang="en-US" sz="1600" dirty="0" smtClean="0"/>
              <a:t>-</a:t>
            </a:r>
            <a:r>
              <a:rPr lang="cs-CZ" sz="1600" dirty="0" smtClean="0"/>
              <a:t> </a:t>
            </a:r>
            <a:r>
              <a:rPr lang="en-US" sz="1600" dirty="0" smtClean="0"/>
              <a:t>defines </a:t>
            </a:r>
            <a:r>
              <a:rPr lang="en-US" sz="1600" dirty="0"/>
              <a:t>the difference between a migrant and a refugee</a:t>
            </a:r>
          </a:p>
          <a:p>
            <a:pPr>
              <a:lnSpc>
                <a:spcPct val="120000"/>
              </a:lnSpc>
              <a:spcBef>
                <a:spcPts val="300"/>
              </a:spcBef>
            </a:pPr>
            <a:r>
              <a:rPr lang="en-US" sz="1600" dirty="0"/>
              <a:t>if </a:t>
            </a:r>
            <a:r>
              <a:rPr lang="cs-CZ" sz="1600" dirty="0" smtClean="0"/>
              <a:t> a person</a:t>
            </a:r>
            <a:r>
              <a:rPr lang="en-US" sz="1600" dirty="0" smtClean="0"/>
              <a:t> </a:t>
            </a:r>
            <a:r>
              <a:rPr lang="en-US" sz="1600" dirty="0"/>
              <a:t>meets the definition of a </a:t>
            </a:r>
            <a:r>
              <a:rPr lang="en-US" sz="1600" dirty="0" smtClean="0"/>
              <a:t>refugee</a:t>
            </a:r>
            <a:r>
              <a:rPr lang="cs-CZ" sz="1600" dirty="0">
                <a:sym typeface="Wingdings 3"/>
              </a:rPr>
              <a:t>  </a:t>
            </a:r>
            <a:r>
              <a:rPr lang="en-US" sz="1600" dirty="0" smtClean="0"/>
              <a:t>he </a:t>
            </a:r>
            <a:r>
              <a:rPr lang="en-US" sz="1600" dirty="0"/>
              <a:t>automatically acquires certain rights and his status is governed (unlike a migrant whose fate is decided by nation states and whose departure is voluntary), refugee cannot be refused by international law </a:t>
            </a:r>
            <a:r>
              <a:rPr lang="en-US" sz="1600" dirty="0" smtClean="0"/>
              <a:t>and </a:t>
            </a:r>
            <a:r>
              <a:rPr lang="en-US" sz="1600" dirty="0"/>
              <a:t>must be </a:t>
            </a:r>
            <a:r>
              <a:rPr lang="en-US" sz="1600" dirty="0" smtClean="0"/>
              <a:t>protected</a:t>
            </a:r>
            <a:endParaRPr lang="en-US" sz="1600" dirty="0"/>
          </a:p>
          <a:p>
            <a:pPr>
              <a:lnSpc>
                <a:spcPct val="120000"/>
              </a:lnSpc>
              <a:spcBef>
                <a:spcPts val="300"/>
              </a:spcBef>
            </a:pPr>
            <a:r>
              <a:rPr lang="en-US" sz="1600" dirty="0"/>
              <a:t>the problem is that natural disasters and climate change are not among the reasons set out in the Convention </a:t>
            </a:r>
            <a:r>
              <a:rPr lang="cs-CZ" sz="1600" dirty="0">
                <a:sym typeface="Wingdings 3"/>
              </a:rPr>
              <a:t></a:t>
            </a:r>
            <a:r>
              <a:rPr lang="en-US" sz="1600" dirty="0" smtClean="0"/>
              <a:t> </a:t>
            </a:r>
            <a:r>
              <a:rPr lang="en-US" sz="1600" dirty="0"/>
              <a:t>they only speak of political persecution on the grounds of race, religion, nationality, membership of a particular social group or political opinion</a:t>
            </a:r>
          </a:p>
          <a:p>
            <a:pPr>
              <a:lnSpc>
                <a:spcPct val="120000"/>
              </a:lnSpc>
              <a:spcBef>
                <a:spcPts val="300"/>
              </a:spcBef>
            </a:pPr>
            <a:r>
              <a:rPr lang="en-US" sz="1600" dirty="0"/>
              <a:t>people fleeing the country due to natural disasters and climate change are not covered by protection</a:t>
            </a:r>
          </a:p>
          <a:p>
            <a:pPr lvl="1">
              <a:lnSpc>
                <a:spcPct val="120000"/>
              </a:lnSpc>
              <a:spcBef>
                <a:spcPts val="300"/>
              </a:spcBef>
            </a:pPr>
            <a:r>
              <a:rPr lang="en-US" sz="1400" dirty="0"/>
              <a:t>in Bangladesh, 200,000 people lose their homes every year due to river erosion</a:t>
            </a:r>
          </a:p>
          <a:p>
            <a:pPr lvl="1">
              <a:lnSpc>
                <a:spcPct val="120000"/>
              </a:lnSpc>
              <a:spcBef>
                <a:spcPts val="300"/>
              </a:spcBef>
            </a:pPr>
            <a:r>
              <a:rPr lang="en-US" sz="1400" dirty="0"/>
              <a:t>refugee status also does not apply to a citizen of the endangered islands of Kiribati, Nauru or Tuvalu, which has already left 10% of the population in the last decade</a:t>
            </a:r>
          </a:p>
          <a:p>
            <a:pPr lvl="1">
              <a:lnSpc>
                <a:spcPct val="120000"/>
              </a:lnSpc>
              <a:spcBef>
                <a:spcPts val="300"/>
              </a:spcBef>
            </a:pPr>
            <a:r>
              <a:rPr lang="en-US" sz="1400" dirty="0"/>
              <a:t>the most endangered are Chad and other Central African countries or states in South and Southeast Asia</a:t>
            </a:r>
          </a:p>
          <a:p>
            <a:pPr>
              <a:lnSpc>
                <a:spcPct val="120000"/>
              </a:lnSpc>
              <a:spcBef>
                <a:spcPts val="300"/>
              </a:spcBef>
            </a:pPr>
            <a:r>
              <a:rPr lang="cs-CZ" sz="1600" dirty="0" smtClean="0"/>
              <a:t>t</a:t>
            </a:r>
            <a:r>
              <a:rPr lang="en-US" sz="1600" dirty="0" smtClean="0"/>
              <a:t>he </a:t>
            </a:r>
            <a:r>
              <a:rPr lang="en-US" sz="1600" dirty="0"/>
              <a:t>International Organization for Migration (IOM) estimates that by 2050 there will be 200 million climate refugees</a:t>
            </a:r>
            <a:endParaRPr lang="cs-CZ" sz="1600"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8</a:t>
            </a:fld>
            <a:endParaRPr lang="cs-CZ"/>
          </a:p>
        </p:txBody>
      </p:sp>
    </p:spTree>
    <p:extLst>
      <p:ext uri="{BB962C8B-B14F-4D97-AF65-F5344CB8AC3E}">
        <p14:creationId xmlns:p14="http://schemas.microsoft.com/office/powerpoint/2010/main" val="2414659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274638"/>
            <a:ext cx="8784976" cy="1143000"/>
          </a:xfrm>
        </p:spPr>
        <p:txBody>
          <a:bodyPr>
            <a:normAutofit fontScale="90000"/>
          </a:bodyPr>
          <a:lstStyle/>
          <a:p>
            <a:r>
              <a:rPr lang="cs-CZ" dirty="0" err="1"/>
              <a:t>Categorization</a:t>
            </a:r>
            <a:r>
              <a:rPr lang="cs-CZ" dirty="0"/>
              <a:t> </a:t>
            </a:r>
            <a:r>
              <a:rPr lang="cs-CZ" dirty="0" err="1"/>
              <a:t>of</a:t>
            </a:r>
            <a:r>
              <a:rPr lang="cs-CZ" dirty="0"/>
              <a:t> </a:t>
            </a:r>
            <a:r>
              <a:rPr lang="cs-CZ" dirty="0" err="1"/>
              <a:t>environmental</a:t>
            </a:r>
            <a:r>
              <a:rPr lang="cs-CZ" dirty="0"/>
              <a:t> </a:t>
            </a:r>
            <a:r>
              <a:rPr lang="cs-CZ" dirty="0" err="1" smtClean="0"/>
              <a:t>migration</a:t>
            </a:r>
            <a:r>
              <a:rPr lang="cs-CZ" dirty="0" smtClean="0"/>
              <a:t> </a:t>
            </a:r>
            <a:r>
              <a:rPr lang="cs-CZ" sz="2200" dirty="0" smtClean="0"/>
              <a:t>(1/3)</a:t>
            </a:r>
            <a:endParaRPr lang="cs-CZ" sz="2200" dirty="0"/>
          </a:p>
        </p:txBody>
      </p:sp>
      <p:sp>
        <p:nvSpPr>
          <p:cNvPr id="3" name="Zástupný symbol pro obsah 2"/>
          <p:cNvSpPr>
            <a:spLocks noGrp="1"/>
          </p:cNvSpPr>
          <p:nvPr>
            <p:ph idx="1"/>
          </p:nvPr>
        </p:nvSpPr>
        <p:spPr>
          <a:xfrm>
            <a:off x="457200" y="1600200"/>
            <a:ext cx="8229600" cy="4925144"/>
          </a:xfrm>
        </p:spPr>
        <p:txBody>
          <a:bodyPr>
            <a:normAutofit fontScale="62500" lnSpcReduction="20000"/>
          </a:bodyPr>
          <a:lstStyle/>
          <a:p>
            <a:pPr marL="0" indent="0">
              <a:lnSpc>
                <a:spcPct val="120000"/>
              </a:lnSpc>
              <a:spcBef>
                <a:spcPts val="300"/>
              </a:spcBef>
              <a:buNone/>
            </a:pPr>
            <a:r>
              <a:rPr lang="en-US" b="1" dirty="0"/>
              <a:t>Proposal of </a:t>
            </a:r>
            <a:r>
              <a:rPr lang="en-US" b="1" dirty="0" smtClean="0"/>
              <a:t>categorization </a:t>
            </a:r>
            <a:r>
              <a:rPr lang="en-US" b="1" dirty="0"/>
              <a:t>of environmental migrants (</a:t>
            </a:r>
            <a:r>
              <a:rPr lang="en-US" b="1" dirty="0" err="1"/>
              <a:t>Stojanov</a:t>
            </a:r>
            <a:r>
              <a:rPr lang="en-US" b="1" dirty="0"/>
              <a:t>, 2008</a:t>
            </a:r>
            <a:r>
              <a:rPr lang="en-US" b="1" dirty="0" smtClean="0"/>
              <a:t>):</a:t>
            </a:r>
            <a:endParaRPr lang="cs-CZ" b="1" dirty="0" smtClean="0"/>
          </a:p>
          <a:p>
            <a:pPr>
              <a:lnSpc>
                <a:spcPct val="120000"/>
              </a:lnSpc>
              <a:spcBef>
                <a:spcPts val="300"/>
              </a:spcBef>
            </a:pPr>
            <a:r>
              <a:rPr lang="en-US" b="1" dirty="0" smtClean="0"/>
              <a:t>environmentally </a:t>
            </a:r>
            <a:r>
              <a:rPr lang="en-US" b="1" dirty="0"/>
              <a:t>motivated migrants</a:t>
            </a:r>
          </a:p>
          <a:p>
            <a:pPr lvl="1">
              <a:lnSpc>
                <a:spcPct val="120000"/>
              </a:lnSpc>
              <a:spcBef>
                <a:spcPts val="300"/>
              </a:spcBef>
            </a:pPr>
            <a:r>
              <a:rPr lang="en-US" dirty="0"/>
              <a:t>voluntary departure due to deteriorating quality of the environment + usually a significant influence of other migration factors (political, economic)</a:t>
            </a:r>
          </a:p>
          <a:p>
            <a:pPr>
              <a:lnSpc>
                <a:spcPct val="120000"/>
              </a:lnSpc>
              <a:spcBef>
                <a:spcPts val="300"/>
              </a:spcBef>
            </a:pPr>
            <a:r>
              <a:rPr lang="en-US" b="1" dirty="0"/>
              <a:t>environmental </a:t>
            </a:r>
            <a:r>
              <a:rPr lang="en-US" b="1" dirty="0" err="1"/>
              <a:t>resettlers</a:t>
            </a:r>
            <a:endParaRPr lang="en-US" b="1" dirty="0"/>
          </a:p>
          <a:p>
            <a:pPr lvl="1">
              <a:lnSpc>
                <a:spcPct val="120000"/>
              </a:lnSpc>
              <a:spcBef>
                <a:spcPts val="300"/>
              </a:spcBef>
            </a:pPr>
            <a:r>
              <a:rPr lang="en-US" dirty="0"/>
              <a:t>forced departure from home due to danger to life or livelihood due to serious negative environmental changes or events (natural or man-made)</a:t>
            </a:r>
          </a:p>
          <a:p>
            <a:pPr lvl="1">
              <a:lnSpc>
                <a:spcPct val="120000"/>
              </a:lnSpc>
              <a:spcBef>
                <a:spcPts val="300"/>
              </a:spcBef>
            </a:pPr>
            <a:r>
              <a:rPr lang="en-US" dirty="0"/>
              <a:t>hesitant environmental </a:t>
            </a:r>
            <a:r>
              <a:rPr lang="en-US" dirty="0" err="1"/>
              <a:t>resettlers</a:t>
            </a:r>
            <a:r>
              <a:rPr lang="en-US" dirty="0"/>
              <a:t> (gradual degradation) x immediate environmental </a:t>
            </a:r>
            <a:r>
              <a:rPr lang="en-US" dirty="0" err="1"/>
              <a:t>resettlers</a:t>
            </a:r>
            <a:r>
              <a:rPr lang="en-US" dirty="0"/>
              <a:t> (sudden event)</a:t>
            </a:r>
          </a:p>
          <a:p>
            <a:pPr>
              <a:lnSpc>
                <a:spcPct val="120000"/>
              </a:lnSpc>
              <a:spcBef>
                <a:spcPts val="300"/>
              </a:spcBef>
            </a:pPr>
            <a:r>
              <a:rPr lang="en-US" b="1" dirty="0"/>
              <a:t>planned </a:t>
            </a:r>
            <a:r>
              <a:rPr lang="en-US" b="1" dirty="0" err="1"/>
              <a:t>resettlers</a:t>
            </a:r>
            <a:endParaRPr lang="en-US" b="1" dirty="0"/>
          </a:p>
          <a:p>
            <a:pPr lvl="1">
              <a:lnSpc>
                <a:spcPct val="120000"/>
              </a:lnSpc>
              <a:spcBef>
                <a:spcPts val="300"/>
              </a:spcBef>
            </a:pPr>
            <a:r>
              <a:rPr lang="en-US" dirty="0"/>
              <a:t>relocation due to planned development activities that will change the environment in which they live (</a:t>
            </a:r>
            <a:r>
              <a:rPr lang="en-US" dirty="0" smtClean="0"/>
              <a:t>e</a:t>
            </a:r>
            <a:r>
              <a:rPr lang="cs-CZ" dirty="0" smtClean="0"/>
              <a:t>.</a:t>
            </a:r>
            <a:r>
              <a:rPr lang="en-US" dirty="0" smtClean="0"/>
              <a:t>g</a:t>
            </a:r>
            <a:r>
              <a:rPr lang="cs-CZ" dirty="0" smtClean="0"/>
              <a:t>.</a:t>
            </a:r>
            <a:r>
              <a:rPr lang="en-US" dirty="0" smtClean="0"/>
              <a:t> </a:t>
            </a:r>
            <a:r>
              <a:rPr lang="en-US" dirty="0"/>
              <a:t>construction of a dam)</a:t>
            </a:r>
            <a:endParaRPr lang="cs-CZ" dirty="0"/>
          </a:p>
        </p:txBody>
      </p:sp>
      <p:sp>
        <p:nvSpPr>
          <p:cNvPr id="4" name="Zástupný symbol pro číslo snímku 3"/>
          <p:cNvSpPr>
            <a:spLocks noGrp="1"/>
          </p:cNvSpPr>
          <p:nvPr>
            <p:ph type="sldNum" sz="quarter" idx="12"/>
          </p:nvPr>
        </p:nvSpPr>
        <p:spPr/>
        <p:txBody>
          <a:bodyPr/>
          <a:lstStyle/>
          <a:p>
            <a:fld id="{7195B31C-E193-41A0-9F8C-8B4E434DDE71}" type="slidenum">
              <a:rPr lang="cs-CZ" smtClean="0"/>
              <a:t>9</a:t>
            </a:fld>
            <a:endParaRPr lang="cs-CZ"/>
          </a:p>
        </p:txBody>
      </p:sp>
    </p:spTree>
    <p:extLst>
      <p:ext uri="{BB962C8B-B14F-4D97-AF65-F5344CB8AC3E}">
        <p14:creationId xmlns:p14="http://schemas.microsoft.com/office/powerpoint/2010/main" val="1883108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1">
  <a:themeElements>
    <a:clrScheme name="Vlastní 2">
      <a:dk1>
        <a:sysClr val="windowText" lastClr="000000"/>
      </a:dk1>
      <a:lt1>
        <a:sysClr val="window" lastClr="FFFFFF"/>
      </a:lt1>
      <a:dk2>
        <a:srgbClr val="44546A"/>
      </a:dk2>
      <a:lt2>
        <a:srgbClr val="E7E6E6"/>
      </a:lt2>
      <a:accent1>
        <a:srgbClr val="982D26"/>
      </a:accent1>
      <a:accent2>
        <a:srgbClr val="314D2D"/>
      </a:accent2>
      <a:accent3>
        <a:srgbClr val="808206"/>
      </a:accent3>
      <a:accent4>
        <a:srgbClr val="6188CD"/>
      </a:accent4>
      <a:accent5>
        <a:srgbClr val="EA0937"/>
      </a:accent5>
      <a:accent6>
        <a:srgbClr val="FDC60E"/>
      </a:accent6>
      <a:hlink>
        <a:srgbClr val="982D26"/>
      </a:hlink>
      <a:folHlink>
        <a:srgbClr val="982D26"/>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Prezentace1</Template>
  <TotalTime>860</TotalTime>
  <Words>3521</Words>
  <Application>Microsoft Office PowerPoint</Application>
  <PresentationFormat>Předvádění na obrazovce (4:3)</PresentationFormat>
  <Paragraphs>220</Paragraphs>
  <Slides>29</Slides>
  <Notes>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29</vt:i4>
      </vt:variant>
    </vt:vector>
  </HeadingPairs>
  <TitlesOfParts>
    <vt:vector size="34" baseType="lpstr">
      <vt:lpstr>Arial</vt:lpstr>
      <vt:lpstr>Calibri</vt:lpstr>
      <vt:lpstr>Wingdings</vt:lpstr>
      <vt:lpstr>Wingdings 3</vt:lpstr>
      <vt:lpstr>Prezentace1</vt:lpstr>
      <vt:lpstr>Environmental Migration</vt:lpstr>
      <vt:lpstr>Definition (1/3)</vt:lpstr>
      <vt:lpstr>Definition (2/3)</vt:lpstr>
      <vt:lpstr>Definition (3/3)</vt:lpstr>
      <vt:lpstr>Legislation</vt:lpstr>
      <vt:lpstr>The problematic nature of the concept (1/3)</vt:lpstr>
      <vt:lpstr>The problematic nature of the concept (2/3)</vt:lpstr>
      <vt:lpstr>The problematic nature of the concept (3/3)</vt:lpstr>
      <vt:lpstr>Categorization of environmental migration (1/3)</vt:lpstr>
      <vt:lpstr>Categorization of environmental migration (2/3)</vt:lpstr>
      <vt:lpstr>Categorization of environmental migration (3/3)</vt:lpstr>
      <vt:lpstr>Prezentace aplikace PowerPoint</vt:lpstr>
      <vt:lpstr>Causes of environmental migration (1/3)</vt:lpstr>
      <vt:lpstr>Causes of environmental migration (2/3)</vt:lpstr>
      <vt:lpstr>Causes of environmental migration (3/3)</vt:lpstr>
      <vt:lpstr>Natural disasters</vt:lpstr>
      <vt:lpstr>Progressive evolution of the environment</vt:lpstr>
      <vt:lpstr>Development projects </vt:lpstr>
      <vt:lpstr>Industrial accidents</vt:lpstr>
      <vt:lpstr>Environmental consequences due to conflicts</vt:lpstr>
      <vt:lpstr>Number and geographical distribution  of environmental migrants</vt:lpstr>
      <vt:lpstr>Negative consequences of environmental migration (1/3)</vt:lpstr>
      <vt:lpstr>Negative consequences of environmental migration (2/3)</vt:lpstr>
      <vt:lpstr>Negative consequences of environmental migration (3/3)</vt:lpstr>
      <vt:lpstr>Prevention of environmental migration</vt:lpstr>
      <vt:lpstr>The obligation of states to prevent climate change under international environmental law (1/2)</vt:lpstr>
      <vt:lpstr>The obligation of states to prevent climate change under international environmental law (2/2)</vt:lpstr>
      <vt:lpstr>Mitigation and adaptation measures</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Vlachová Hana</dc:creator>
  <cp:lastModifiedBy>Vlachová Hana</cp:lastModifiedBy>
  <cp:revision>92</cp:revision>
  <dcterms:created xsi:type="dcterms:W3CDTF">2020-08-11T10:34:27Z</dcterms:created>
  <dcterms:modified xsi:type="dcterms:W3CDTF">2020-08-19T08:28:48Z</dcterms:modified>
</cp:coreProperties>
</file>