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2" r:id="rId1"/>
    <p:sldMasterId id="2147484116" r:id="rId2"/>
  </p:sldMasterIdLst>
  <p:notesMasterIdLst>
    <p:notesMasterId r:id="rId19"/>
  </p:notesMasterIdLst>
  <p:sldIdLst>
    <p:sldId id="459" r:id="rId3"/>
    <p:sldId id="458" r:id="rId4"/>
    <p:sldId id="336" r:id="rId5"/>
    <p:sldId id="475" r:id="rId6"/>
    <p:sldId id="476" r:id="rId7"/>
    <p:sldId id="488" r:id="rId8"/>
    <p:sldId id="485" r:id="rId9"/>
    <p:sldId id="477" r:id="rId10"/>
    <p:sldId id="480" r:id="rId11"/>
    <p:sldId id="487" r:id="rId12"/>
    <p:sldId id="484" r:id="rId13"/>
    <p:sldId id="490" r:id="rId14"/>
    <p:sldId id="489" r:id="rId15"/>
    <p:sldId id="483" r:id="rId16"/>
    <p:sldId id="482" r:id="rId17"/>
    <p:sldId id="474" r:id="rId18"/>
  </p:sldIdLst>
  <p:sldSz cx="9144000" cy="6858000" type="screen4x3"/>
  <p:notesSz cx="6797675" cy="9926638"/>
  <p:defaultTextStyle>
    <a:defPPr>
      <a:defRPr lang="cs-CZ"/>
    </a:defPPr>
    <a:lvl1pPr algn="l" rtl="0" fontAlgn="base">
      <a:lnSpc>
        <a:spcPct val="80000"/>
      </a:lnSpc>
      <a:spcBef>
        <a:spcPct val="20000"/>
      </a:spcBef>
      <a:spcAft>
        <a:spcPct val="0"/>
      </a:spcAft>
      <a:buChar char="–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buChar char="–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buChar char="–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buChar char="–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buChar char="–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Animation="0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6CA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676" autoAdjust="0"/>
    <p:restoredTop sz="85646" autoAdjust="0"/>
  </p:normalViewPr>
  <p:slideViewPr>
    <p:cSldViewPr>
      <p:cViewPr varScale="1">
        <p:scale>
          <a:sx n="33" d="100"/>
          <a:sy n="33" d="100"/>
        </p:scale>
        <p:origin x="1327" y="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0727"/>
    </p:cViewPr>
  </p:sorterViewPr>
  <p:notesViewPr>
    <p:cSldViewPr>
      <p:cViewPr varScale="1">
        <p:scale>
          <a:sx n="50" d="100"/>
          <a:sy n="50" d="100"/>
        </p:scale>
        <p:origin x="-1672" y="-6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71810825-9784-4024-ACAD-D29DFD437C5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13634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dirty="0" smtClean="0"/>
          </a:p>
        </p:txBody>
      </p:sp>
      <p:sp>
        <p:nvSpPr>
          <p:cNvPr id="5939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38E2B5-5F83-4949-B31E-5D683C3B0366}" type="slidenum">
              <a:rPr lang="cs-CZ" smtClean="0"/>
              <a:pPr/>
              <a:t>2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1099770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sz="13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25127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just">
              <a:lnSpc>
                <a:spcPct val="150000"/>
              </a:lnSpc>
            </a:pPr>
            <a:endParaRPr lang="cs-CZ" altLang="cs-CZ" sz="1300" dirty="0" smtClean="0">
              <a:latin typeface="Arial" panose="020B0604020202020204" pitchFamily="34" charset="0"/>
            </a:endParaRPr>
          </a:p>
        </p:txBody>
      </p:sp>
      <p:sp>
        <p:nvSpPr>
          <p:cNvPr id="3482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ED38A3C-F72B-4F74-BC59-A554F5C7CA79}" type="slidenum">
              <a:rPr lang="cs-CZ" altLang="cs-CZ" smtClean="0">
                <a:latin typeface="Arial" panose="020B0604020202020204" pitchFamily="34" charset="0"/>
              </a:rPr>
              <a:pPr/>
              <a:t>14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5461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just">
              <a:lnSpc>
                <a:spcPct val="150000"/>
              </a:lnSpc>
            </a:pPr>
            <a:endParaRPr lang="cs-CZ" altLang="cs-CZ" sz="1300" dirty="0" smtClean="0">
              <a:latin typeface="Arial" panose="020B0604020202020204" pitchFamily="34" charset="0"/>
            </a:endParaRPr>
          </a:p>
        </p:txBody>
      </p:sp>
      <p:sp>
        <p:nvSpPr>
          <p:cNvPr id="7168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42B55D65-0134-41C8-BC76-69F3862F1466}" type="slidenum">
              <a:rPr lang="cs-CZ" altLang="cs-CZ" smtClean="0">
                <a:latin typeface="Arial" panose="020B0604020202020204" pitchFamily="34" charset="0"/>
              </a:rPr>
              <a:pPr/>
              <a:t>15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1678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cs-CZ" altLang="cs-CZ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893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just"/>
            <a:endParaRPr lang="cs-CZ" dirty="0" smtClean="0"/>
          </a:p>
        </p:txBody>
      </p:sp>
      <p:sp>
        <p:nvSpPr>
          <p:cNvPr id="5939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38E2B5-5F83-4949-B31E-5D683C3B0366}" type="slidenum">
              <a:rPr lang="cs-CZ" smtClean="0"/>
              <a:pPr/>
              <a:t>3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sz="1300" dirty="0"/>
          </a:p>
        </p:txBody>
      </p:sp>
    </p:spTree>
    <p:extLst>
      <p:ext uri="{BB962C8B-B14F-4D97-AF65-F5344CB8AC3E}">
        <p14:creationId xmlns:p14="http://schemas.microsoft.com/office/powerpoint/2010/main" val="375212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sz="13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50598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sz="13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01168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sz="13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11712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sz="1300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8076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sz="13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73622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sz="13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3625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1998573 h 1000"/>
              <a:gd name="T6" fmla="*/ 0 w 1000"/>
              <a:gd name="T7" fmla="*/ 11998573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cs-CZ" noProof="0" smtClean="0"/>
              <a:t>Kliknutím lze upravit styl.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cs-CZ" noProof="0" smtClean="0"/>
              <a:t>Kliknutím lze upravit styl předlohy.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2C80D-B867-441F-9BF7-7BCFDF4F25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5256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16216" y="6245224"/>
            <a:ext cx="2018184" cy="6127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55D29-72A0-48EF-878B-7AC6BB4AF62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5348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16216" y="6245224"/>
            <a:ext cx="2018184" cy="6127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178B5-254C-4D2E-AA99-817A34AD48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58971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16216" y="6245224"/>
            <a:ext cx="2018184" cy="6127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C751C-99FC-48E1-868E-4191C395027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09521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2556429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graphicFrame>
        <p:nvGraphicFramePr>
          <p:cNvPr id="16" name="Tabulk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080999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7" name="Obrázek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18" name="TextovéPole 17"/>
          <p:cNvSpPr txBox="1"/>
          <p:nvPr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955575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986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45438"/>
            <a:ext cx="78867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31059"/>
            <a:ext cx="7886700" cy="3645904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graphicFrame>
        <p:nvGraphicFramePr>
          <p:cNvPr id="18" name="Tabulk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3287036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9" name="Obrázek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20" name="TextovéPole 19"/>
          <p:cNvSpPr txBox="1"/>
          <p:nvPr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2731414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9125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31.07.2018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99410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D05DFD-D755-408B-9930-28FC7778F02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07046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77F1BA-505C-417D-BB42-6931FDDDC77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37171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6A58-7A36-4533-8DE5-521D633956D1}" type="datetimeFigureOut">
              <a:rPr lang="cs-CZ" smtClean="0"/>
              <a:t>31.07.2018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61438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E20920-E906-4FA6-9E15-B0BCA439AD0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4692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16216" y="6245224"/>
            <a:ext cx="2018184" cy="6127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24131-A387-404C-AC74-6ADF9E2823F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30960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AFAC33-232A-48C8-BCA8-77B034CACE3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71058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B55D29-72A0-48EF-878B-7AC6BB4AF62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36749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B178B5-254C-4D2E-AA99-817A34AD48F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37093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CC751C-99FC-48E1-868E-4191C395027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47683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1600200"/>
            <a:ext cx="8143932" cy="4709160"/>
          </a:xfrm>
          <a:ln>
            <a:noFill/>
          </a:ln>
        </p:spPr>
        <p:txBody>
          <a:bodyPr anchor="ctr"/>
          <a:lstStyle>
            <a:lvl1pPr marL="547688" indent="-547688">
              <a:tabLst>
                <a:tab pos="0" algn="l"/>
              </a:tabLst>
              <a:defRPr sz="2800" kern="0" baseline="0">
                <a:solidFill>
                  <a:srgbClr val="FFFF00"/>
                </a:solidFill>
                <a:effectLst/>
              </a:defRPr>
            </a:lvl1pPr>
            <a:lvl2pPr marL="712788" indent="-349250">
              <a:defRPr sz="2600" b="0">
                <a:solidFill>
                  <a:srgbClr val="FFFF00"/>
                </a:solidFill>
                <a:effectLst/>
              </a:defRPr>
            </a:lvl2pPr>
          </a:lstStyle>
          <a:p>
            <a:pPr lvl="0" eaLnBrk="1" latinLnBrk="0" hangingPunct="1"/>
            <a:r>
              <a:rPr lang="cs-CZ" dirty="0" smtClean="0"/>
              <a:t>Klepnutím lze upravit styly předlohy textu.</a:t>
            </a:r>
          </a:p>
          <a:p>
            <a:pPr lvl="1" eaLnBrk="1" latinLnBrk="0" hangingPunct="1"/>
            <a:r>
              <a:rPr lang="cs-CZ" dirty="0" smtClean="0"/>
              <a:t>Druhá úroveň</a:t>
            </a: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4515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037689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16216" y="6245224"/>
            <a:ext cx="2018184" cy="6127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D05DFD-D755-408B-9930-28FC7778F02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0675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16216" y="6245224"/>
            <a:ext cx="2018184" cy="6127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4EC91F4-1782-49F7-B6C7-CC6FEEFBC75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16456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16216" y="6245224"/>
            <a:ext cx="2018184" cy="6127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7F1BA-505C-417D-BB42-6931FDDDC77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4995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16216" y="6245224"/>
            <a:ext cx="2018184" cy="6127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F8FEE-B756-435D-AFC5-2CEC3CA3A0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6390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16216" y="6245224"/>
            <a:ext cx="2018184" cy="6127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20920-E906-4FA6-9E15-B0BCA439AD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2852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16216" y="6245224"/>
            <a:ext cx="2018184" cy="6127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FAC33-232A-48C8-BCA8-77B034CACE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3736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599" y="304801"/>
            <a:ext cx="7966075" cy="747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Klepnutím lze upravit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12776"/>
            <a:ext cx="7958138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592931" y="119775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1998354 h 1000"/>
              <a:gd name="T6" fmla="*/ 0 w 1000"/>
              <a:gd name="T7" fmla="*/ 11998354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077" name="Line 5"/>
          <p:cNvSpPr>
            <a:spLocks noChangeShapeType="1"/>
          </p:cNvSpPr>
          <p:nvPr userDrawn="1"/>
        </p:nvSpPr>
        <p:spPr bwMode="auto">
          <a:xfrm flipV="1">
            <a:off x="609600" y="630932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3" r:id="rId1"/>
    <p:sldLayoutId id="2147484044" r:id="rId2"/>
    <p:sldLayoutId id="2147484045" r:id="rId3"/>
    <p:sldLayoutId id="2147484046" r:id="rId4"/>
    <p:sldLayoutId id="2147484055" r:id="rId5"/>
    <p:sldLayoutId id="2147484047" r:id="rId6"/>
    <p:sldLayoutId id="2147484048" r:id="rId7"/>
    <p:sldLayoutId id="2147484049" r:id="rId8"/>
    <p:sldLayoutId id="2147484050" r:id="rId9"/>
    <p:sldLayoutId id="2147484051" r:id="rId10"/>
    <p:sldLayoutId id="2147484052" r:id="rId11"/>
    <p:sldLayoutId id="2147484053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Bookman Old Style" pitchFamily="18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None/>
        <a:defRPr sz="2800">
          <a:solidFill>
            <a:schemeClr val="tx1"/>
          </a:solidFill>
          <a:latin typeface="Bookman Old Style" pitchFamily="18" charset="0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7000"/>
        <a:buFont typeface="Wingdings" pitchFamily="2" charset="2"/>
        <a:buChar char="q"/>
        <a:defRPr sz="2600">
          <a:solidFill>
            <a:schemeClr val="tx1"/>
          </a:solidFill>
          <a:latin typeface="Bookman Old Style" pitchFamily="18" charset="0"/>
        </a:defRPr>
      </a:lvl2pPr>
      <a:lvl3pPr marL="1304925" indent="-3952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6000"/>
        <a:buFont typeface="Wingdings" pitchFamily="2" charset="2"/>
        <a:buChar char="q"/>
        <a:defRPr sz="2300">
          <a:solidFill>
            <a:schemeClr val="tx1"/>
          </a:solidFill>
          <a:latin typeface="Bookman Old Style" pitchFamily="18" charset="0"/>
        </a:defRPr>
      </a:lvl3pPr>
      <a:lvl4pPr marL="1693863" indent="-3873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Bookman Old Style" pitchFamily="18" charset="0"/>
        </a:defRPr>
      </a:lvl4pPr>
      <a:lvl5pPr marL="20939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Bookman Old Style" pitchFamily="18" charset="0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B6A58-7A36-4533-8DE5-521D633956D1}" type="datetimeFigureOut">
              <a:rPr lang="cs-CZ" smtClean="0"/>
              <a:t>31.07.2018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C25C1-CB4C-4E40-A1BB-B6068D32E281}" type="slidenum">
              <a:rPr lang="cs-CZ" smtClean="0"/>
              <a:t>‹#›</a:t>
            </a:fld>
            <a:endParaRPr lang="cs-CZ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4431608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8" name="Obrázek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5346691"/>
              </p:ext>
            </p:extLst>
          </p:nvPr>
        </p:nvGraphicFramePr>
        <p:xfrm>
          <a:off x="0" y="6306457"/>
          <a:ext cx="9152238" cy="552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8743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5118835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1754660">
                  <a:extLst>
                    <a:ext uri="{9D8B030D-6E8A-4147-A177-3AD203B41FA5}">
                      <a16:colId xmlns:a16="http://schemas.microsoft.com/office/drawing/2014/main" val="1178739229"/>
                    </a:ext>
                  </a:extLst>
                </a:gridCol>
              </a:tblGrid>
              <a:tr h="55248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1" name="Obrázek 10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170" y="6364814"/>
            <a:ext cx="1060535" cy="433888"/>
          </a:xfrm>
          <a:prstGeom prst="rect">
            <a:avLst/>
          </a:prstGeom>
        </p:spPr>
      </p:pic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1742161"/>
              </p:ext>
            </p:extLst>
          </p:nvPr>
        </p:nvGraphicFramePr>
        <p:xfrm>
          <a:off x="0" y="7239"/>
          <a:ext cx="9144000" cy="960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2556476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5469924">
                  <a:extLst>
                    <a:ext uri="{9D8B030D-6E8A-4147-A177-3AD203B41FA5}">
                      <a16:colId xmlns:a16="http://schemas.microsoft.com/office/drawing/2014/main" val="2605011476"/>
                    </a:ext>
                  </a:extLst>
                </a:gridCol>
              </a:tblGrid>
              <a:tr h="96080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3" name="Obrázek 12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17" y="129204"/>
            <a:ext cx="2404566" cy="716876"/>
          </a:xfrm>
          <a:prstGeom prst="rect">
            <a:avLst/>
          </a:prstGeom>
        </p:spPr>
      </p:pic>
      <p:sp>
        <p:nvSpPr>
          <p:cNvPr id="14" name="TextovéPole 13"/>
          <p:cNvSpPr txBox="1"/>
          <p:nvPr/>
        </p:nvSpPr>
        <p:spPr>
          <a:xfrm>
            <a:off x="5379308" y="302975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fvl.unob.cz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1453223"/>
              </p:ext>
            </p:extLst>
          </p:nvPr>
        </p:nvGraphicFramePr>
        <p:xfrm>
          <a:off x="0" y="6306457"/>
          <a:ext cx="9152238" cy="552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8743">
                  <a:extLst>
                    <a:ext uri="{9D8B030D-6E8A-4147-A177-3AD203B41FA5}">
                      <a16:colId xmlns:a16="http://schemas.microsoft.com/office/drawing/2014/main" val="2910290663"/>
                    </a:ext>
                  </a:extLst>
                </a:gridCol>
                <a:gridCol w="5118835">
                  <a:extLst>
                    <a:ext uri="{9D8B030D-6E8A-4147-A177-3AD203B41FA5}">
                      <a16:colId xmlns:a16="http://schemas.microsoft.com/office/drawing/2014/main" val="2345665926"/>
                    </a:ext>
                  </a:extLst>
                </a:gridCol>
                <a:gridCol w="1754660">
                  <a:extLst>
                    <a:ext uri="{9D8B030D-6E8A-4147-A177-3AD203B41FA5}">
                      <a16:colId xmlns:a16="http://schemas.microsoft.com/office/drawing/2014/main" val="1178739229"/>
                    </a:ext>
                  </a:extLst>
                </a:gridCol>
              </a:tblGrid>
              <a:tr h="55248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2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137376"/>
                  </a:ext>
                </a:extLst>
              </a:tr>
            </a:tbl>
          </a:graphicData>
        </a:graphic>
      </p:graphicFrame>
      <p:pic>
        <p:nvPicPr>
          <p:cNvPr id="16" name="Obrázek 15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170" y="6364814"/>
            <a:ext cx="1060535" cy="433888"/>
          </a:xfrm>
          <a:prstGeom prst="rect">
            <a:avLst/>
          </a:prstGeom>
        </p:spPr>
      </p:pic>
      <p:sp>
        <p:nvSpPr>
          <p:cNvPr id="17" name="Line 5"/>
          <p:cNvSpPr>
            <a:spLocks noChangeShapeType="1"/>
          </p:cNvSpPr>
          <p:nvPr userDrawn="1"/>
        </p:nvSpPr>
        <p:spPr bwMode="auto">
          <a:xfrm flipV="1">
            <a:off x="609600" y="630932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8319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  <p:sldLayoutId id="214748412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7772400" cy="2592288"/>
          </a:xfrm>
        </p:spPr>
        <p:txBody>
          <a:bodyPr>
            <a:normAutofit/>
          </a:bodyPr>
          <a:lstStyle/>
          <a:p>
            <a:r>
              <a:rPr lang="cs-CZ" sz="4400" b="1" dirty="0" smtClean="0">
                <a:latin typeface="Bookman Old Style" pitchFamily="18" charset="0"/>
                <a:cs typeface="Angsana New" pitchFamily="18" charset="-34"/>
              </a:rPr>
              <a:t>TALENT MANAGEMENT</a:t>
            </a:r>
            <a:endParaRPr lang="cs-CZ" sz="44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98357" y="6392563"/>
            <a:ext cx="5058032" cy="370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</a:rPr>
              <a:t>PhDr.</a:t>
            </a:r>
            <a:r>
              <a:rPr kumimoji="0" lang="cs-CZ" sz="1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 panose="02050604050505020204" pitchFamily="18" charset="0"/>
              </a:rPr>
              <a:t> Ľubomír Kubínyi, Ph.D., K 104</a:t>
            </a:r>
            <a:endParaRPr kumimoji="0" lang="cs-CZ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70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16066" y="1664208"/>
            <a:ext cx="8143932" cy="4133056"/>
          </a:xfrm>
        </p:spPr>
        <p:txBody>
          <a:bodyPr>
            <a:normAutofit fontScale="85000" lnSpcReduction="20000"/>
          </a:bodyPr>
          <a:lstStyle/>
          <a:p>
            <a:pPr marL="628650" lvl="1" indent="-357188" algn="just" defTabSz="542925" fontAlgn="base">
              <a:lnSpc>
                <a:spcPct val="120000"/>
              </a:lnSpc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q"/>
              <a:tabLst>
                <a:tab pos="0" algn="l"/>
              </a:tabLst>
              <a:defRPr/>
            </a:pPr>
            <a:r>
              <a:rPr lang="cs-CZ" sz="3100" dirty="0">
                <a:solidFill>
                  <a:schemeClr val="tx1"/>
                </a:solidFill>
                <a:latin typeface="Bookman Old Style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Současné koncepce kariéry již </a:t>
            </a:r>
            <a:r>
              <a:rPr lang="cs-CZ" sz="3100" dirty="0" smtClean="0">
                <a:solidFill>
                  <a:schemeClr val="tx1"/>
                </a:solidFill>
                <a:latin typeface="Bookman Old Style" pitchFamily="18" charset="0"/>
                <a:ea typeface="Calibri" panose="020F0502020204030204" pitchFamily="34" charset="0"/>
                <a:cs typeface="Calibri" panose="020F0502020204030204" pitchFamily="34" charset="0"/>
              </a:rPr>
              <a:t>nepředstavují </a:t>
            </a:r>
            <a:r>
              <a:rPr lang="cs-CZ" sz="3100" dirty="0">
                <a:solidFill>
                  <a:schemeClr val="tx1"/>
                </a:solidFill>
                <a:latin typeface="Bookman Old Style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strukturovaný sled a postup v rámci </a:t>
            </a:r>
            <a:r>
              <a:rPr lang="cs-CZ" sz="3100" dirty="0" smtClean="0">
                <a:solidFill>
                  <a:schemeClr val="tx1"/>
                </a:solidFill>
                <a:latin typeface="Bookman Old Style" pitchFamily="18" charset="0"/>
                <a:ea typeface="Calibri" panose="020F0502020204030204" pitchFamily="34" charset="0"/>
                <a:cs typeface="Calibri" panose="020F0502020204030204" pitchFamily="34" charset="0"/>
              </a:rPr>
              <a:t>organizací</a:t>
            </a:r>
            <a:r>
              <a:rPr lang="cs-CZ" sz="3100" dirty="0">
                <a:solidFill>
                  <a:schemeClr val="tx1"/>
                </a:solidFill>
                <a:latin typeface="Bookman Old Style" pitchFamily="18" charset="0"/>
                <a:ea typeface="Calibri" panose="020F0502020204030204" pitchFamily="34" charset="0"/>
                <a:cs typeface="Calibri" panose="020F0502020204030204" pitchFamily="34" charset="0"/>
              </a:rPr>
              <a:t>. Současné koncepce kariéry preferují subjektivní vztahový rámec</a:t>
            </a:r>
            <a:r>
              <a:rPr lang="cs-CZ" sz="3100" dirty="0" smtClean="0">
                <a:solidFill>
                  <a:schemeClr val="tx1"/>
                </a:solidFill>
                <a:latin typeface="Bookman Old Style" pitchFamily="18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628650" lvl="1" indent="-357188" algn="just" defTabSz="542925" fontAlgn="base">
              <a:lnSpc>
                <a:spcPct val="120000"/>
              </a:lnSpc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q"/>
              <a:tabLst>
                <a:tab pos="0" algn="l"/>
              </a:tabLst>
              <a:defRPr/>
            </a:pPr>
            <a:r>
              <a:rPr lang="cs-CZ" sz="3100" dirty="0" smtClean="0">
                <a:solidFill>
                  <a:schemeClr val="tx1"/>
                </a:solidFill>
                <a:latin typeface="Bookman Old Style" pitchFamily="18" charset="0"/>
                <a:ea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cs-CZ" sz="3100" dirty="0">
                <a:solidFill>
                  <a:schemeClr val="tx1"/>
                </a:solidFill>
                <a:latin typeface="Bookman Old Style" pitchFamily="18" charset="0"/>
                <a:ea typeface="Calibri" panose="020F0502020204030204" pitchFamily="34" charset="0"/>
                <a:cs typeface="Calibri" panose="020F0502020204030204" pitchFamily="34" charset="0"/>
              </a:rPr>
              <a:t> 70. letech se </a:t>
            </a:r>
            <a:r>
              <a:rPr lang="cs-CZ" sz="3100" dirty="0" smtClean="0">
                <a:solidFill>
                  <a:schemeClr val="tx1"/>
                </a:solidFill>
                <a:latin typeface="Bookman Old Style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prosazuje </a:t>
            </a:r>
            <a:r>
              <a:rPr lang="cs-CZ" sz="3100" dirty="0">
                <a:solidFill>
                  <a:schemeClr val="tx1"/>
                </a:solidFill>
                <a:latin typeface="Bookman Old Style" pitchFamily="18" charset="0"/>
                <a:ea typeface="Calibri" panose="020F0502020204030204" pitchFamily="34" charset="0"/>
                <a:cs typeface="Calibri" panose="020F0502020204030204" pitchFamily="34" charset="0"/>
              </a:rPr>
              <a:t>nové, vnitřní </a:t>
            </a:r>
            <a:r>
              <a:rPr lang="cs-CZ" sz="3100" dirty="0" smtClean="0">
                <a:solidFill>
                  <a:schemeClr val="tx1"/>
                </a:solidFill>
                <a:latin typeface="Bookman Old Style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psychologické </a:t>
            </a:r>
            <a:r>
              <a:rPr lang="cs-CZ" sz="3100" dirty="0">
                <a:solidFill>
                  <a:schemeClr val="tx1"/>
                </a:solidFill>
                <a:latin typeface="Bookman Old Style" pitchFamily="18" charset="0"/>
                <a:ea typeface="Calibri" panose="020F0502020204030204" pitchFamily="34" charset="0"/>
                <a:cs typeface="Calibri" panose="020F0502020204030204" pitchFamily="34" charset="0"/>
              </a:rPr>
              <a:t>hledisko. Kariéra je považována za záležitost subjektivní, vyjadřuje postoj pracovníka, jeho zkušenosti i osobní růst.</a:t>
            </a:r>
          </a:p>
          <a:p>
            <a:pPr marL="0" indent="0" algn="r">
              <a:buNone/>
            </a:pPr>
            <a:r>
              <a:rPr lang="cs-CZ" sz="21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(</a:t>
            </a:r>
            <a:r>
              <a:rPr lang="cs-CZ" sz="2100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Kirovová</a:t>
            </a:r>
            <a:r>
              <a:rPr lang="cs-CZ" sz="21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, 2007, </a:t>
            </a:r>
            <a:r>
              <a:rPr lang="cs-CZ" sz="2100" dirty="0">
                <a:solidFill>
                  <a:schemeClr val="tx1"/>
                </a:solidFill>
                <a:latin typeface="Bookman Old Style" panose="02050604050505020204" pitchFamily="18" charset="0"/>
              </a:rPr>
              <a:t>s. </a:t>
            </a:r>
            <a:r>
              <a:rPr lang="cs-CZ" sz="21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76-81)</a:t>
            </a:r>
            <a:endParaRPr lang="cs-CZ" sz="21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28650" y="984598"/>
            <a:ext cx="7886700" cy="615602"/>
          </a:xfrm>
        </p:spPr>
        <p:txBody>
          <a:bodyPr>
            <a:normAutofit/>
          </a:bodyPr>
          <a:lstStyle/>
          <a:p>
            <a:r>
              <a:rPr lang="cs-CZ" sz="3200" b="1" dirty="0">
                <a:latin typeface="Bookman Old Style" panose="02050604050505020204" pitchFamily="18" charset="0"/>
              </a:rPr>
              <a:t>2. Kariérové pohyby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26188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17647" y="1002186"/>
            <a:ext cx="8072494" cy="724942"/>
          </a:xfrm>
        </p:spPr>
        <p:txBody>
          <a:bodyPr/>
          <a:lstStyle/>
          <a:p>
            <a:pPr marL="0" lvl="0" indent="0">
              <a:buNone/>
            </a:pPr>
            <a:r>
              <a:rPr lang="cs-CZ" sz="3200" b="1" dirty="0" smtClean="0">
                <a:latin typeface="Bookman Old Style" panose="02050604050505020204" pitchFamily="18" charset="0"/>
              </a:rPr>
              <a:t>3. Talent management</a:t>
            </a:r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 bwMode="auto">
          <a:xfrm>
            <a:off x="617647" y="1808336"/>
            <a:ext cx="8068126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547688" indent="-5476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tabLst>
                <a:tab pos="0" algn="l"/>
              </a:tabLst>
              <a:defRPr sz="2800" kern="0" baseline="0">
                <a:solidFill>
                  <a:srgbClr val="FFFF00"/>
                </a:solidFill>
                <a:effectLst/>
                <a:latin typeface="Bookman Old Style" pitchFamily="18" charset="0"/>
                <a:ea typeface="+mn-ea"/>
                <a:cs typeface="+mn-cs"/>
              </a:defRPr>
            </a:lvl1pPr>
            <a:lvl2pPr marL="712788" indent="-3492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7000"/>
              <a:buFont typeface="Wingdings" pitchFamily="2" charset="2"/>
              <a:buChar char="q"/>
              <a:defRPr sz="2600" b="0">
                <a:solidFill>
                  <a:srgbClr val="FFFF00"/>
                </a:solidFill>
                <a:effectLst/>
                <a:latin typeface="Bookman Old Style" pitchFamily="18" charset="0"/>
              </a:defRPr>
            </a:lvl2pPr>
            <a:lvl3pPr marL="1304925" indent="-3952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6000"/>
              <a:buFont typeface="Wingdings" pitchFamily="2" charset="2"/>
              <a:buChar char="q"/>
              <a:defRPr sz="2500">
                <a:solidFill>
                  <a:schemeClr val="tx1"/>
                </a:solidFill>
                <a:latin typeface="Bookman Old Style" pitchFamily="18" charset="0"/>
              </a:defRPr>
            </a:lvl3pPr>
            <a:lvl4pPr marL="1693863" indent="-387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Bookman Old Style" pitchFamily="18" charset="0"/>
              </a:defRPr>
            </a:lvl4pPr>
            <a:lvl5pPr marL="20939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Bookman Old Style" pitchFamily="18" charset="0"/>
              </a:defRPr>
            </a:lvl5pPr>
            <a:lvl6pPr marL="25511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spcBef>
                <a:spcPts val="0"/>
              </a:spcBef>
              <a:spcAft>
                <a:spcPts val="1200"/>
              </a:spcAft>
            </a:pPr>
            <a:r>
              <a:rPr lang="cs-CZ" sz="2600" b="1" dirty="0" smtClean="0">
                <a:solidFill>
                  <a:schemeClr val="tx1"/>
                </a:solidFill>
              </a:rPr>
              <a:t>Definice talentu</a:t>
            </a:r>
            <a:r>
              <a:rPr lang="cs-CZ" sz="2600" dirty="0" smtClean="0">
                <a:solidFill>
                  <a:schemeClr val="tx1"/>
                </a:solidFill>
              </a:rPr>
              <a:t>-talent jako</a:t>
            </a:r>
            <a:endParaRPr lang="cs-CZ" sz="2600" dirty="0">
              <a:solidFill>
                <a:schemeClr val="tx1"/>
              </a:solidFill>
            </a:endParaRPr>
          </a:p>
          <a:p>
            <a:pPr marL="530225" indent="-347663" algn="just">
              <a:buClr>
                <a:schemeClr val="tx1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sz="2400" u="sng" dirty="0" smtClean="0">
                <a:solidFill>
                  <a:schemeClr val="tx1"/>
                </a:solidFill>
              </a:rPr>
              <a:t>jako soubor schopností</a:t>
            </a:r>
            <a:r>
              <a:rPr lang="cs-CZ" sz="2400" dirty="0" smtClean="0">
                <a:solidFill>
                  <a:schemeClr val="tx1"/>
                </a:solidFill>
              </a:rPr>
              <a:t> daného jedince, jeho přirozené nadání, znalostí, dovedností,  zkušeností, inteligence, uvažování, postoje, charakter, stejně jako schopnost učit se a růst,</a:t>
            </a:r>
          </a:p>
          <a:p>
            <a:pPr marL="530225" indent="-347663" algn="just">
              <a:buClr>
                <a:schemeClr val="tx1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sz="2400" u="sng" dirty="0" smtClean="0">
                <a:solidFill>
                  <a:schemeClr val="tx1"/>
                </a:solidFill>
              </a:rPr>
              <a:t>talent jako to, co lidé musí mít</a:t>
            </a:r>
            <a:r>
              <a:rPr lang="cs-CZ" sz="2400" dirty="0" smtClean="0">
                <a:solidFill>
                  <a:schemeClr val="tx1"/>
                </a:solidFill>
              </a:rPr>
              <a:t>, aby uspěli ve svých pracovních místech,</a:t>
            </a:r>
          </a:p>
          <a:p>
            <a:pPr marL="530225" indent="-347663" algn="just">
              <a:buClr>
                <a:schemeClr val="tx1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sz="2400" u="sng" dirty="0" smtClean="0">
                <a:solidFill>
                  <a:schemeClr val="tx1"/>
                </a:solidFill>
              </a:rPr>
              <a:t>talent jako schopnost uskutečňovat změny</a:t>
            </a:r>
            <a:r>
              <a:rPr lang="cs-CZ" sz="2400" dirty="0" smtClean="0">
                <a:solidFill>
                  <a:schemeClr val="tx1"/>
                </a:solidFill>
              </a:rPr>
              <a:t> s příslibem budoucího pokroku, řízení talentů se snaží takové lidí rozpoznávat, získávat, stabilizovat, využívat a rozvíjet.</a:t>
            </a:r>
          </a:p>
          <a:p>
            <a:pPr marL="271462" lvl="1" indent="0" algn="r" defTabSz="542925">
              <a:lnSpc>
                <a:spcPct val="100000"/>
              </a:lnSpc>
              <a:buClr>
                <a:schemeClr val="tx1"/>
              </a:buClr>
              <a:buSzPct val="80000"/>
              <a:buNone/>
              <a:tabLst>
                <a:tab pos="0" algn="l"/>
              </a:tabLst>
              <a:defRPr/>
            </a:pPr>
            <a:r>
              <a:rPr lang="cs-CZ" sz="1800" dirty="0">
                <a:solidFill>
                  <a:schemeClr val="tx1"/>
                </a:solidFill>
              </a:rPr>
              <a:t>(Armstrong, </a:t>
            </a:r>
            <a:r>
              <a:rPr lang="cs-CZ" sz="1800" dirty="0" err="1">
                <a:solidFill>
                  <a:schemeClr val="tx1"/>
                </a:solidFill>
              </a:rPr>
              <a:t>Taylor</a:t>
            </a:r>
            <a:r>
              <a:rPr lang="cs-CZ" sz="1800" dirty="0">
                <a:solidFill>
                  <a:schemeClr val="tx1"/>
                </a:solidFill>
              </a:rPr>
              <a:t>, 2015, s. </a:t>
            </a:r>
            <a:r>
              <a:rPr lang="cs-CZ" sz="1800" dirty="0" smtClean="0">
                <a:solidFill>
                  <a:schemeClr val="tx1"/>
                </a:solidFill>
              </a:rPr>
              <a:t>317)</a:t>
            </a:r>
            <a:endParaRPr lang="cs-CZ" sz="1800" dirty="0">
              <a:solidFill>
                <a:schemeClr val="tx1"/>
              </a:solidFill>
            </a:endParaRPr>
          </a:p>
          <a:p>
            <a:pPr marL="182562" indent="0" algn="just">
              <a:buClr>
                <a:schemeClr val="tx1"/>
              </a:buClr>
              <a:buSzPct val="80000"/>
            </a:pPr>
            <a:endParaRPr lang="cs-CZ" sz="2400" dirty="0" smtClean="0">
              <a:solidFill>
                <a:schemeClr val="tx1"/>
              </a:solidFill>
            </a:endParaRPr>
          </a:p>
          <a:p>
            <a:pPr marL="0" indent="0" algn="just"/>
            <a:endParaRPr lang="cs-CZ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75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30263" y="1166778"/>
            <a:ext cx="8072494" cy="724942"/>
          </a:xfrm>
        </p:spPr>
        <p:txBody>
          <a:bodyPr/>
          <a:lstStyle/>
          <a:p>
            <a:pPr marL="0" lvl="0" indent="0">
              <a:buNone/>
            </a:pPr>
            <a:r>
              <a:rPr lang="cs-CZ" sz="3200" b="1" dirty="0" smtClean="0">
                <a:latin typeface="Bookman Old Style" panose="02050604050505020204" pitchFamily="18" charset="0"/>
              </a:rPr>
              <a:t>3. Talent management</a:t>
            </a:r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 bwMode="auto">
          <a:xfrm>
            <a:off x="625671" y="1891720"/>
            <a:ext cx="8068126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547688" indent="-5476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tabLst>
                <a:tab pos="0" algn="l"/>
              </a:tabLst>
              <a:defRPr sz="2800" kern="0" baseline="0">
                <a:solidFill>
                  <a:srgbClr val="FFFF00"/>
                </a:solidFill>
                <a:effectLst/>
                <a:latin typeface="Bookman Old Style" pitchFamily="18" charset="0"/>
                <a:ea typeface="+mn-ea"/>
                <a:cs typeface="+mn-cs"/>
              </a:defRPr>
            </a:lvl1pPr>
            <a:lvl2pPr marL="712788" indent="-3492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7000"/>
              <a:buFont typeface="Wingdings" pitchFamily="2" charset="2"/>
              <a:buChar char="q"/>
              <a:defRPr sz="2600" b="0">
                <a:solidFill>
                  <a:srgbClr val="FFFF00"/>
                </a:solidFill>
                <a:effectLst/>
                <a:latin typeface="Bookman Old Style" pitchFamily="18" charset="0"/>
              </a:defRPr>
            </a:lvl2pPr>
            <a:lvl3pPr marL="1304925" indent="-3952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6000"/>
              <a:buFont typeface="Wingdings" pitchFamily="2" charset="2"/>
              <a:buChar char="q"/>
              <a:defRPr sz="2500">
                <a:solidFill>
                  <a:schemeClr val="tx1"/>
                </a:solidFill>
                <a:latin typeface="Bookman Old Style" pitchFamily="18" charset="0"/>
              </a:defRPr>
            </a:lvl3pPr>
            <a:lvl4pPr marL="1693863" indent="-387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Bookman Old Style" pitchFamily="18" charset="0"/>
              </a:defRPr>
            </a:lvl4pPr>
            <a:lvl5pPr marL="20939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Bookman Old Style" pitchFamily="18" charset="0"/>
              </a:defRPr>
            </a:lvl5pPr>
            <a:lvl6pPr marL="25511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/>
            <a:r>
              <a:rPr lang="cs-CZ" sz="2600" b="1" dirty="0" smtClean="0">
                <a:solidFill>
                  <a:schemeClr val="tx1"/>
                </a:solidFill>
              </a:rPr>
              <a:t>Talent management </a:t>
            </a:r>
            <a:r>
              <a:rPr lang="cs-CZ" sz="2600" dirty="0" smtClean="0">
                <a:solidFill>
                  <a:schemeClr val="tx1"/>
                </a:solidFill>
              </a:rPr>
              <a:t>lze charakterizovat podle </a:t>
            </a:r>
            <a:r>
              <a:rPr lang="cs-CZ" sz="2600" dirty="0" err="1" smtClean="0">
                <a:solidFill>
                  <a:schemeClr val="tx1"/>
                </a:solidFill>
              </a:rPr>
              <a:t>Tarique</a:t>
            </a:r>
            <a:r>
              <a:rPr lang="cs-CZ" sz="2600" dirty="0" smtClean="0">
                <a:solidFill>
                  <a:schemeClr val="tx1"/>
                </a:solidFill>
              </a:rPr>
              <a:t> a </a:t>
            </a:r>
            <a:r>
              <a:rPr lang="cs-CZ" sz="2600" dirty="0" err="1" smtClean="0">
                <a:solidFill>
                  <a:schemeClr val="tx1"/>
                </a:solidFill>
              </a:rPr>
              <a:t>Schulera</a:t>
            </a:r>
            <a:r>
              <a:rPr lang="cs-CZ" sz="2600" dirty="0" smtClean="0">
                <a:solidFill>
                  <a:schemeClr val="tx1"/>
                </a:solidFill>
              </a:rPr>
              <a:t> jako </a:t>
            </a:r>
            <a:r>
              <a:rPr lang="cs-CZ" sz="2600" b="1" dirty="0" smtClean="0">
                <a:solidFill>
                  <a:schemeClr val="tx1"/>
                </a:solidFill>
              </a:rPr>
              <a:t>systém čtyř komponent</a:t>
            </a:r>
          </a:p>
          <a:p>
            <a:pPr marL="0" indent="0" algn="r"/>
            <a:endParaRPr lang="cs-CZ" sz="1000" dirty="0">
              <a:solidFill>
                <a:schemeClr val="tx1"/>
              </a:solidFill>
            </a:endParaRPr>
          </a:p>
          <a:p>
            <a:pPr marL="530225" indent="-347663" algn="just">
              <a:buClr>
                <a:schemeClr val="tx1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sz="2400" u="sng" dirty="0" smtClean="0">
                <a:solidFill>
                  <a:schemeClr val="tx1"/>
                </a:solidFill>
              </a:rPr>
              <a:t>plánování</a:t>
            </a:r>
            <a:r>
              <a:rPr lang="cs-CZ" sz="2400" dirty="0" smtClean="0">
                <a:solidFill>
                  <a:schemeClr val="tx1"/>
                </a:solidFill>
              </a:rPr>
              <a:t>, jenž zahrnuje politiky a praktiky zaměřené na odhad znalostí, dovedností, schopností a osobních rysů,</a:t>
            </a:r>
          </a:p>
          <a:p>
            <a:pPr marL="530225" indent="-347663" algn="just">
              <a:buClr>
                <a:schemeClr val="tx1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sz="2400" u="sng" dirty="0" smtClean="0">
                <a:solidFill>
                  <a:schemeClr val="tx1"/>
                </a:solidFill>
              </a:rPr>
              <a:t>atraktivnosti</a:t>
            </a:r>
            <a:r>
              <a:rPr lang="cs-CZ" sz="2400" dirty="0" smtClean="0">
                <a:solidFill>
                  <a:schemeClr val="tx1"/>
                </a:solidFill>
              </a:rPr>
              <a:t> založená na budování reputace organizace přitahující talenty,</a:t>
            </a:r>
          </a:p>
          <a:p>
            <a:pPr marL="530225" indent="-347663" algn="just">
              <a:buClr>
                <a:schemeClr val="tx1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sz="2400" u="sng" dirty="0" smtClean="0">
                <a:solidFill>
                  <a:schemeClr val="tx1"/>
                </a:solidFill>
              </a:rPr>
              <a:t>rozvoje</a:t>
            </a:r>
            <a:r>
              <a:rPr lang="cs-CZ" sz="2400" dirty="0" smtClean="0">
                <a:solidFill>
                  <a:schemeClr val="tx1"/>
                </a:solidFill>
              </a:rPr>
              <a:t> zaměřená na plánování následnictví, interní povyšování,</a:t>
            </a:r>
          </a:p>
          <a:p>
            <a:pPr marL="530225" indent="-347663" algn="just">
              <a:buClr>
                <a:schemeClr val="tx1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sz="2400" u="sng" dirty="0" smtClean="0">
                <a:solidFill>
                  <a:schemeClr val="tx1"/>
                </a:solidFill>
              </a:rPr>
              <a:t>udržení</a:t>
            </a:r>
            <a:r>
              <a:rPr lang="cs-CZ" sz="2400" dirty="0" smtClean="0">
                <a:solidFill>
                  <a:schemeClr val="tx1"/>
                </a:solidFill>
              </a:rPr>
              <a:t> zaměřená na udržení talentovaných.</a:t>
            </a:r>
          </a:p>
          <a:p>
            <a:pPr marL="182562" indent="0" algn="r">
              <a:buClr>
                <a:schemeClr val="tx1"/>
              </a:buClr>
              <a:buSzPct val="80000"/>
            </a:pPr>
            <a:r>
              <a:rPr lang="cs-CZ" altLang="en-US" sz="1800" dirty="0">
                <a:solidFill>
                  <a:schemeClr val="tx1"/>
                </a:solidFill>
              </a:rPr>
              <a:t>(</a:t>
            </a:r>
            <a:r>
              <a:rPr lang="cs-CZ" altLang="en-US" sz="1800" dirty="0" err="1">
                <a:solidFill>
                  <a:schemeClr val="tx1"/>
                </a:solidFill>
              </a:rPr>
              <a:t>Kursch</a:t>
            </a:r>
            <a:r>
              <a:rPr lang="cs-CZ" altLang="en-US" sz="1800" dirty="0">
                <a:solidFill>
                  <a:schemeClr val="tx1"/>
                </a:solidFill>
              </a:rPr>
              <a:t>, 2016, s</a:t>
            </a:r>
            <a:r>
              <a:rPr lang="cs-CZ" altLang="en-US" sz="1800" dirty="0" smtClean="0">
                <a:solidFill>
                  <a:schemeClr val="tx1"/>
                </a:solidFill>
              </a:rPr>
              <a:t>. 14 </a:t>
            </a:r>
            <a:r>
              <a:rPr lang="cs-CZ" altLang="en-US" sz="1800" dirty="0">
                <a:solidFill>
                  <a:schemeClr val="tx1"/>
                </a:solidFill>
              </a:rPr>
              <a:t>)</a:t>
            </a:r>
          </a:p>
          <a:p>
            <a:pPr marL="182562" indent="0" algn="just">
              <a:buClr>
                <a:schemeClr val="tx1"/>
              </a:buClr>
              <a:buSzPct val="80000"/>
            </a:pPr>
            <a:endParaRPr lang="cs-CZ" sz="2400" dirty="0" smtClean="0">
              <a:solidFill>
                <a:schemeClr val="tx1"/>
              </a:solidFill>
            </a:endParaRPr>
          </a:p>
          <a:p>
            <a:pPr marL="0" indent="0" algn="just"/>
            <a:endParaRPr lang="cs-CZ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69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07191" y="980728"/>
            <a:ext cx="8072494" cy="724942"/>
          </a:xfrm>
        </p:spPr>
        <p:txBody>
          <a:bodyPr/>
          <a:lstStyle/>
          <a:p>
            <a:pPr marL="0" lvl="0" indent="0">
              <a:buNone/>
            </a:pPr>
            <a:r>
              <a:rPr lang="cs-CZ" sz="3200" b="1" dirty="0" smtClean="0">
                <a:latin typeface="Bookman Old Style" panose="02050604050505020204" pitchFamily="18" charset="0"/>
              </a:rPr>
              <a:t>3. Talent management</a:t>
            </a:r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 bwMode="auto">
          <a:xfrm>
            <a:off x="611559" y="1844824"/>
            <a:ext cx="8068126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547688" indent="-5476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tabLst>
                <a:tab pos="0" algn="l"/>
              </a:tabLst>
              <a:defRPr sz="2800" kern="0" baseline="0">
                <a:solidFill>
                  <a:srgbClr val="FFFF00"/>
                </a:solidFill>
                <a:effectLst/>
                <a:latin typeface="Bookman Old Style" pitchFamily="18" charset="0"/>
                <a:ea typeface="+mn-ea"/>
                <a:cs typeface="+mn-cs"/>
              </a:defRPr>
            </a:lvl1pPr>
            <a:lvl2pPr marL="712788" indent="-3492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7000"/>
              <a:buFont typeface="Wingdings" pitchFamily="2" charset="2"/>
              <a:buChar char="q"/>
              <a:defRPr sz="2600" b="0">
                <a:solidFill>
                  <a:srgbClr val="FFFF00"/>
                </a:solidFill>
                <a:effectLst/>
                <a:latin typeface="Bookman Old Style" pitchFamily="18" charset="0"/>
              </a:defRPr>
            </a:lvl2pPr>
            <a:lvl3pPr marL="1304925" indent="-3952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6000"/>
              <a:buFont typeface="Wingdings" pitchFamily="2" charset="2"/>
              <a:buChar char="q"/>
              <a:defRPr sz="2500">
                <a:solidFill>
                  <a:schemeClr val="tx1"/>
                </a:solidFill>
                <a:latin typeface="Bookman Old Style" pitchFamily="18" charset="0"/>
              </a:defRPr>
            </a:lvl3pPr>
            <a:lvl4pPr marL="1693863" indent="-387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Bookman Old Style" pitchFamily="18" charset="0"/>
              </a:defRPr>
            </a:lvl4pPr>
            <a:lvl5pPr marL="20939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Bookman Old Style" pitchFamily="18" charset="0"/>
              </a:defRPr>
            </a:lvl5pPr>
            <a:lvl6pPr marL="25511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/>
            <a:r>
              <a:rPr lang="cs-CZ" sz="2600" b="1" dirty="0">
                <a:solidFill>
                  <a:schemeClr val="tx1"/>
                </a:solidFill>
              </a:rPr>
              <a:t>Armstrong</a:t>
            </a:r>
            <a:r>
              <a:rPr lang="cs-CZ" sz="2600" dirty="0">
                <a:solidFill>
                  <a:schemeClr val="tx1"/>
                </a:solidFill>
              </a:rPr>
              <a:t> spatřuje </a:t>
            </a:r>
            <a:r>
              <a:rPr lang="cs-CZ" sz="2600" u="sng" dirty="0">
                <a:solidFill>
                  <a:schemeClr val="tx1"/>
                </a:solidFill>
              </a:rPr>
              <a:t>podstatu řízení kariéry </a:t>
            </a:r>
            <a:r>
              <a:rPr lang="cs-CZ" sz="2600" dirty="0">
                <a:solidFill>
                  <a:schemeClr val="tx1"/>
                </a:solidFill>
              </a:rPr>
              <a:t>v tom, „že se lidem </a:t>
            </a:r>
            <a:r>
              <a:rPr lang="cs-CZ" sz="2600" u="sng" dirty="0">
                <a:solidFill>
                  <a:schemeClr val="tx1"/>
                </a:solidFill>
              </a:rPr>
              <a:t>poskytují příležitosti k postupu ve funkci a k rozvíjení jejich kariéry </a:t>
            </a:r>
            <a:r>
              <a:rPr lang="cs-CZ" sz="2600" dirty="0">
                <a:solidFill>
                  <a:schemeClr val="tx1"/>
                </a:solidFill>
              </a:rPr>
              <a:t>a zabezpečuje se tak, aby organizace měla přísun talentů, jak potřebuje</a:t>
            </a:r>
            <a:r>
              <a:rPr lang="cs-CZ" sz="2600" dirty="0" smtClean="0">
                <a:solidFill>
                  <a:schemeClr val="tx1"/>
                </a:solidFill>
              </a:rPr>
              <a:t>“ (2007, s.334)</a:t>
            </a:r>
          </a:p>
          <a:p>
            <a:pPr marL="0" indent="0" algn="just"/>
            <a:endParaRPr lang="cs-CZ" sz="1200" dirty="0">
              <a:solidFill>
                <a:schemeClr val="tx1"/>
              </a:solidFill>
            </a:endParaRPr>
          </a:p>
          <a:p>
            <a:pPr marL="0" indent="0" algn="just"/>
            <a:r>
              <a:rPr lang="cs-CZ" sz="2600" dirty="0">
                <a:solidFill>
                  <a:schemeClr val="tx1"/>
                </a:solidFill>
              </a:rPr>
              <a:t>Podle </a:t>
            </a:r>
            <a:r>
              <a:rPr lang="cs-CZ" sz="2600" b="1" dirty="0" err="1">
                <a:solidFill>
                  <a:schemeClr val="tx1"/>
                </a:solidFill>
              </a:rPr>
              <a:t>Tureckiové</a:t>
            </a:r>
            <a:r>
              <a:rPr lang="cs-CZ" sz="2600" dirty="0">
                <a:solidFill>
                  <a:schemeClr val="tx1"/>
                </a:solidFill>
              </a:rPr>
              <a:t> </a:t>
            </a:r>
            <a:r>
              <a:rPr lang="cs-CZ" sz="2600" u="sng" dirty="0">
                <a:solidFill>
                  <a:schemeClr val="tx1"/>
                </a:solidFill>
              </a:rPr>
              <a:t>se rozvoj kariéry </a:t>
            </a:r>
            <a:r>
              <a:rPr lang="cs-CZ" sz="2600" dirty="0">
                <a:solidFill>
                  <a:schemeClr val="tx1"/>
                </a:solidFill>
              </a:rPr>
              <a:t>uskutečňuje v součinnosti plánování a řízení kariéry. </a:t>
            </a:r>
            <a:r>
              <a:rPr lang="cs-CZ" sz="2600" dirty="0" smtClean="0">
                <a:solidFill>
                  <a:schemeClr val="tx1"/>
                </a:solidFill>
              </a:rPr>
              <a:t>Plánování </a:t>
            </a:r>
            <a:r>
              <a:rPr lang="cs-CZ" sz="2600" dirty="0">
                <a:solidFill>
                  <a:schemeClr val="tx1"/>
                </a:solidFill>
              </a:rPr>
              <a:t>kariéry by mělo být podporováno zaměstnavatelem. Řízení kariéry pak zaměstnanci umožňuje ve spolupráci s organizací rozvinout jeho </a:t>
            </a:r>
            <a:r>
              <a:rPr lang="cs-CZ" sz="2600" dirty="0" smtClean="0">
                <a:solidFill>
                  <a:schemeClr val="tx1"/>
                </a:solidFill>
              </a:rPr>
              <a:t>potenciál (2004, s.98)</a:t>
            </a:r>
            <a:endParaRPr lang="cs-CZ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32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Zástupný symbol pro obsah 2"/>
          <p:cNvSpPr>
            <a:spLocks noGrp="1"/>
          </p:cNvSpPr>
          <p:nvPr>
            <p:ph idx="1"/>
          </p:nvPr>
        </p:nvSpPr>
        <p:spPr>
          <a:xfrm>
            <a:off x="755576" y="1844824"/>
            <a:ext cx="8146604" cy="6556224"/>
          </a:xfrm>
        </p:spPr>
        <p:txBody>
          <a:bodyPr/>
          <a:lstStyle/>
          <a:p>
            <a:pPr marL="0" indent="0" algn="just">
              <a:lnSpc>
                <a:spcPct val="0"/>
              </a:lnSpc>
              <a:spcBef>
                <a:spcPts val="600"/>
              </a:spcBef>
              <a:spcAft>
                <a:spcPts val="1200"/>
              </a:spcAft>
              <a:buSzPct val="80000"/>
              <a:buNone/>
              <a:defRPr/>
            </a:pPr>
            <a:r>
              <a:rPr lang="cs-CZ" altLang="en-US" sz="2600" b="1" dirty="0" smtClean="0">
                <a:latin typeface="Bookman Old Style" panose="02050604050505020204" pitchFamily="18" charset="0"/>
              </a:rPr>
              <a:t>Talent a nadání </a:t>
            </a:r>
            <a:r>
              <a:rPr lang="cs-CZ" altLang="en-US" sz="2600" dirty="0" smtClean="0">
                <a:latin typeface="Bookman Old Style" panose="02050604050505020204" pitchFamily="18" charset="0"/>
              </a:rPr>
              <a:t>jsou základní pojmy TM</a:t>
            </a:r>
            <a:r>
              <a:rPr lang="cs-CZ" altLang="en-US" sz="2600" b="1" dirty="0" smtClean="0">
                <a:latin typeface="Bookman Old Style" panose="02050604050505020204" pitchFamily="18" charset="0"/>
              </a:rPr>
              <a:t> </a:t>
            </a:r>
          </a:p>
          <a:p>
            <a:pPr marL="623888" indent="-360363" algn="just">
              <a:spcBef>
                <a:spcPts val="600"/>
              </a:spcBef>
              <a:buSzPct val="80000"/>
              <a:buFont typeface="Wingdings" panose="05000000000000000000" pitchFamily="2" charset="2"/>
              <a:buChar char="q"/>
              <a:defRPr/>
            </a:pPr>
            <a:r>
              <a:rPr lang="cs-CZ" altLang="en-US" sz="2400" dirty="0" smtClean="0">
                <a:latin typeface="Bookman Old Style" panose="02050604050505020204" pitchFamily="18" charset="0"/>
              </a:rPr>
              <a:t>lze </a:t>
            </a:r>
            <a:r>
              <a:rPr lang="cs-CZ" altLang="en-US" sz="2400" dirty="0">
                <a:latin typeface="Bookman Old Style" panose="02050604050505020204" pitchFamily="18" charset="0"/>
              </a:rPr>
              <a:t>konstatovat, že </a:t>
            </a:r>
            <a:r>
              <a:rPr lang="cs-CZ" altLang="en-US" sz="2400" u="sng" dirty="0">
                <a:latin typeface="Bookman Old Style" panose="02050604050505020204" pitchFamily="18" charset="0"/>
              </a:rPr>
              <a:t>talentovaní jsou jedinci, kteří jsou schopni postoupit alespoň o dvě nebo tři úrovně </a:t>
            </a:r>
            <a:r>
              <a:rPr lang="cs-CZ" altLang="en-US" sz="2400" dirty="0">
                <a:latin typeface="Bookman Old Style" panose="02050604050505020204" pitchFamily="18" charset="0"/>
              </a:rPr>
              <a:t>v rámci organizace </a:t>
            </a:r>
            <a:r>
              <a:rPr lang="cs-CZ" altLang="en-US" sz="2400" dirty="0" smtClean="0">
                <a:latin typeface="Bookman Old Style" panose="02050604050505020204" pitchFamily="18" charset="0"/>
              </a:rPr>
              <a:t>(</a:t>
            </a:r>
            <a:r>
              <a:rPr lang="cs-CZ" altLang="en-US" sz="2400" dirty="0" err="1" smtClean="0">
                <a:latin typeface="Bookman Old Style" panose="02050604050505020204" pitchFamily="18" charset="0"/>
              </a:rPr>
              <a:t>Byham</a:t>
            </a:r>
            <a:r>
              <a:rPr lang="cs-CZ" altLang="en-US" sz="2400" dirty="0">
                <a:latin typeface="Bookman Old Style" panose="02050604050505020204" pitchFamily="18" charset="0"/>
              </a:rPr>
              <a:t>, 2002, s.61),</a:t>
            </a:r>
          </a:p>
          <a:p>
            <a:pPr marL="623888" indent="-360363" algn="just">
              <a:spcBef>
                <a:spcPts val="600"/>
              </a:spcBef>
              <a:buSzPct val="80000"/>
              <a:buFont typeface="Wingdings" panose="05000000000000000000" pitchFamily="2" charset="2"/>
              <a:buChar char="q"/>
              <a:defRPr/>
            </a:pPr>
            <a:r>
              <a:rPr lang="cs-CZ" altLang="en-US" sz="2400" kern="0" dirty="0" err="1">
                <a:latin typeface="Bookman Old Style" pitchFamily="18" charset="0"/>
                <a:cs typeface="+mn-cs"/>
              </a:rPr>
              <a:t>Slizer</a:t>
            </a:r>
            <a:r>
              <a:rPr lang="cs-CZ" altLang="en-US" sz="2400" dirty="0" smtClean="0">
                <a:latin typeface="Bookman Old Style" panose="02050604050505020204" pitchFamily="18" charset="0"/>
              </a:rPr>
              <a:t> </a:t>
            </a:r>
            <a:r>
              <a:rPr lang="cs-CZ" altLang="en-US" sz="2400" dirty="0">
                <a:latin typeface="Bookman Old Style" panose="02050604050505020204" pitchFamily="18" charset="0"/>
              </a:rPr>
              <a:t>a </a:t>
            </a:r>
            <a:r>
              <a:rPr lang="cs-CZ" altLang="en-US" sz="2400" dirty="0" err="1">
                <a:latin typeface="Bookman Old Style" panose="02050604050505020204" pitchFamily="18" charset="0"/>
              </a:rPr>
              <a:t>Dowel</a:t>
            </a:r>
            <a:r>
              <a:rPr lang="cs-CZ" altLang="en-US" sz="2400" dirty="0">
                <a:latin typeface="Bookman Old Style" panose="02050604050505020204" pitchFamily="18" charset="0"/>
              </a:rPr>
              <a:t> (2009) se domnívají, že talent může být </a:t>
            </a:r>
            <a:r>
              <a:rPr lang="cs-CZ" altLang="en-US" sz="2400" u="sng" dirty="0">
                <a:latin typeface="Bookman Old Style" panose="02050604050505020204" pitchFamily="18" charset="0"/>
              </a:rPr>
              <a:t>výsledkem vrozeného nadání, ale i výsledkem intenzivního učení a </a:t>
            </a:r>
            <a:r>
              <a:rPr lang="cs-CZ" altLang="en-US" sz="2400" u="sng" dirty="0" smtClean="0">
                <a:latin typeface="Bookman Old Style" panose="02050604050505020204" pitchFamily="18" charset="0"/>
              </a:rPr>
              <a:t>práce</a:t>
            </a:r>
            <a:r>
              <a:rPr lang="cs-CZ" altLang="en-US" sz="2400" dirty="0" smtClean="0">
                <a:latin typeface="Bookman Old Style" panose="02050604050505020204" pitchFamily="18" charset="0"/>
              </a:rPr>
              <a:t>,</a:t>
            </a:r>
          </a:p>
          <a:p>
            <a:pPr marL="623888" indent="-360363" algn="just">
              <a:spcBef>
                <a:spcPts val="600"/>
              </a:spcBef>
              <a:buSzPct val="80000"/>
              <a:buFont typeface="Wingdings" panose="05000000000000000000" pitchFamily="2" charset="2"/>
              <a:buChar char="q"/>
              <a:defRPr/>
            </a:pPr>
            <a:r>
              <a:rPr lang="cs-CZ" altLang="en-US" sz="2400" dirty="0">
                <a:latin typeface="Bookman Old Style" panose="02050604050505020204" pitchFamily="18" charset="0"/>
              </a:rPr>
              <a:t>jsou to ti, kteří jsou </a:t>
            </a:r>
            <a:r>
              <a:rPr lang="cs-CZ" altLang="en-US" sz="2400" u="sng" dirty="0">
                <a:latin typeface="Bookman Old Style" panose="02050604050505020204" pitchFamily="18" charset="0"/>
              </a:rPr>
              <a:t>schopni růst a řídit více komplexní věci v </a:t>
            </a:r>
            <a:r>
              <a:rPr lang="cs-CZ" altLang="en-US" sz="2400" u="sng" dirty="0" smtClean="0">
                <a:latin typeface="Bookman Old Style" panose="02050604050505020204" pitchFamily="18" charset="0"/>
              </a:rPr>
              <a:t>budoucnosti.</a:t>
            </a:r>
            <a:endParaRPr lang="cs-CZ" altLang="en-US" sz="2400" dirty="0">
              <a:latin typeface="Bookman Old Style" panose="02050604050505020204" pitchFamily="18" charset="0"/>
            </a:endParaRPr>
          </a:p>
          <a:p>
            <a:pPr marL="34925" indent="0" algn="r">
              <a:spcBef>
                <a:spcPts val="600"/>
              </a:spcBef>
              <a:buSzPct val="80000"/>
              <a:buNone/>
              <a:defRPr/>
            </a:pPr>
            <a:r>
              <a:rPr lang="cs-CZ" altLang="en-US" sz="1800" dirty="0" smtClean="0">
                <a:latin typeface="Bookman Old Style" panose="02050604050505020204" pitchFamily="18" charset="0"/>
              </a:rPr>
              <a:t>(</a:t>
            </a:r>
            <a:r>
              <a:rPr lang="cs-CZ" altLang="en-US" sz="1800" dirty="0" err="1" smtClean="0">
                <a:latin typeface="Bookman Old Style" panose="02050604050505020204" pitchFamily="18" charset="0"/>
              </a:rPr>
              <a:t>Kursch</a:t>
            </a:r>
            <a:r>
              <a:rPr lang="cs-CZ" altLang="en-US" sz="1800" dirty="0" smtClean="0">
                <a:latin typeface="Bookman Old Style" panose="02050604050505020204" pitchFamily="18" charset="0"/>
              </a:rPr>
              <a:t>, 2016, s.12-13 )</a:t>
            </a:r>
            <a:endParaRPr lang="cs-CZ" altLang="en-US" sz="1800" dirty="0">
              <a:latin typeface="Bookman Old Style" panose="02050604050505020204" pitchFamily="18" charset="0"/>
            </a:endParaRPr>
          </a:p>
        </p:txBody>
      </p:sp>
      <p:sp>
        <p:nvSpPr>
          <p:cNvPr id="4" name="Nadpis 2"/>
          <p:cNvSpPr txBox="1">
            <a:spLocks/>
          </p:cNvSpPr>
          <p:nvPr/>
        </p:nvSpPr>
        <p:spPr>
          <a:xfrm>
            <a:off x="607191" y="980728"/>
            <a:ext cx="8072494" cy="724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cs-CZ" sz="3200" b="1" dirty="0" smtClean="0">
                <a:latin typeface="Bookman Old Style" panose="02050604050505020204" pitchFamily="18" charset="0"/>
              </a:rPr>
              <a:t>3. Talent management</a:t>
            </a:r>
          </a:p>
        </p:txBody>
      </p:sp>
    </p:spTree>
    <p:extLst>
      <p:ext uri="{BB962C8B-B14F-4D97-AF65-F5344CB8AC3E}">
        <p14:creationId xmlns:p14="http://schemas.microsoft.com/office/powerpoint/2010/main" val="278902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9" name="Picture 2" descr="C:\Users\Lenka\Desktop\Podklady TM\Dyn model TM 0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215480"/>
            <a:ext cx="5616624" cy="351777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Nadpis 1"/>
          <p:cNvSpPr txBox="1">
            <a:spLocks/>
          </p:cNvSpPr>
          <p:nvPr/>
        </p:nvSpPr>
        <p:spPr bwMode="auto">
          <a:xfrm>
            <a:off x="971600" y="1030527"/>
            <a:ext cx="7924800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marL="542925" indent="-542925" algn="l" rtl="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Century Schoolbook" pitchFamily="18" charset="0"/>
              <a:buAutoNum type="arabicPeriod"/>
              <a:defRPr sz="3400" b="1">
                <a:solidFill>
                  <a:schemeClr val="tx2"/>
                </a:solidFill>
                <a:latin typeface="Bookman Old Style" pitchFamily="18" charset="0"/>
                <a:ea typeface="+mj-ea"/>
                <a:cs typeface="+mj-cs"/>
              </a:defRPr>
            </a:lvl1pPr>
            <a:lvl2pPr marL="542925" indent="-542925" algn="l" rtl="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Century Schoolbook" pitchFamily="18" charset="0"/>
              <a:buAutoNum type="arabicPeriod"/>
              <a:defRPr sz="3400" b="1">
                <a:solidFill>
                  <a:schemeClr val="tx2"/>
                </a:solidFill>
                <a:latin typeface="Bookman Old Style" panose="02050604050505020204" pitchFamily="18" charset="0"/>
              </a:defRPr>
            </a:lvl2pPr>
            <a:lvl3pPr marL="542925" indent="-542925" algn="l" rtl="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Century Schoolbook" pitchFamily="18" charset="0"/>
              <a:buAutoNum type="arabicPeriod"/>
              <a:defRPr sz="3400" b="1">
                <a:solidFill>
                  <a:schemeClr val="tx2"/>
                </a:solidFill>
                <a:latin typeface="Bookman Old Style" panose="02050604050505020204" pitchFamily="18" charset="0"/>
              </a:defRPr>
            </a:lvl3pPr>
            <a:lvl4pPr marL="542925" indent="-542925" algn="l" rtl="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Century Schoolbook" pitchFamily="18" charset="0"/>
              <a:buAutoNum type="arabicPeriod"/>
              <a:defRPr sz="3400" b="1">
                <a:solidFill>
                  <a:schemeClr val="tx2"/>
                </a:solidFill>
                <a:latin typeface="Bookman Old Style" panose="02050604050505020204" pitchFamily="18" charset="0"/>
              </a:defRPr>
            </a:lvl4pPr>
            <a:lvl5pPr marL="542925" indent="-542925" algn="l" rtl="0" eaLnBrk="0" fontAlgn="base" hangingPunct="0">
              <a:spcBef>
                <a:spcPct val="0"/>
              </a:spcBef>
              <a:spcAft>
                <a:spcPct val="0"/>
              </a:spcAft>
              <a:buSzPct val="90000"/>
              <a:buFont typeface="Century Schoolbook" pitchFamily="18" charset="0"/>
              <a:buAutoNum type="arabicPeriod"/>
              <a:defRPr sz="3400" b="1">
                <a:solidFill>
                  <a:schemeClr val="tx2"/>
                </a:solidFill>
                <a:latin typeface="Bookman Old Style" panose="02050604050505020204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cs-CZ" sz="3200" dirty="0">
                <a:solidFill>
                  <a:schemeClr val="tx1"/>
                </a:solidFill>
              </a:rPr>
              <a:t>3. Talent management</a:t>
            </a:r>
          </a:p>
        </p:txBody>
      </p:sp>
      <p:sp>
        <p:nvSpPr>
          <p:cNvPr id="2" name="Obdélník 1"/>
          <p:cNvSpPr/>
          <p:nvPr/>
        </p:nvSpPr>
        <p:spPr>
          <a:xfrm>
            <a:off x="5940152" y="5949280"/>
            <a:ext cx="2593980" cy="3139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925" indent="0" algn="r">
              <a:buSzPct val="80000"/>
              <a:buNone/>
              <a:defRPr/>
            </a:pPr>
            <a:r>
              <a:rPr lang="cs-CZ" altLang="en-US" sz="1800" dirty="0">
                <a:latin typeface="Bookman Old Style" panose="02050604050505020204" pitchFamily="18" charset="0"/>
              </a:rPr>
              <a:t>(</a:t>
            </a:r>
            <a:r>
              <a:rPr lang="cs-CZ" altLang="en-US" sz="1800" dirty="0" err="1">
                <a:latin typeface="Bookman Old Style" panose="02050604050505020204" pitchFamily="18" charset="0"/>
              </a:rPr>
              <a:t>Kursch</a:t>
            </a:r>
            <a:r>
              <a:rPr lang="cs-CZ" altLang="en-US" sz="1800" dirty="0">
                <a:latin typeface="Bookman Old Style" panose="02050604050505020204" pitchFamily="18" charset="0"/>
              </a:rPr>
              <a:t>, 2016, </a:t>
            </a:r>
            <a:r>
              <a:rPr lang="cs-CZ" altLang="en-US" sz="1800" dirty="0" smtClean="0">
                <a:latin typeface="Bookman Old Style" panose="02050604050505020204" pitchFamily="18" charset="0"/>
              </a:rPr>
              <a:t>s.39 </a:t>
            </a:r>
            <a:r>
              <a:rPr lang="cs-CZ" altLang="en-US" sz="1800" dirty="0">
                <a:latin typeface="Bookman Old Style" panose="02050604050505020204" pitchFamily="18" charset="0"/>
              </a:rPr>
              <a:t>)</a:t>
            </a:r>
          </a:p>
        </p:txBody>
      </p:sp>
      <p:sp>
        <p:nvSpPr>
          <p:cNvPr id="7" name="Nadpis 2"/>
          <p:cNvSpPr>
            <a:spLocks noGrp="1"/>
          </p:cNvSpPr>
          <p:nvPr>
            <p:ph type="title"/>
          </p:nvPr>
        </p:nvSpPr>
        <p:spPr>
          <a:xfrm>
            <a:off x="1737408" y="1539077"/>
            <a:ext cx="8072494" cy="72494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sz="2400" dirty="0" smtClean="0">
                <a:latin typeface="Bookman Old Style" panose="02050604050505020204" pitchFamily="18" charset="0"/>
              </a:rPr>
              <a:t>Dynamický model TM</a:t>
            </a:r>
          </a:p>
        </p:txBody>
      </p:sp>
    </p:spTree>
    <p:extLst>
      <p:ext uri="{BB962C8B-B14F-4D97-AF65-F5344CB8AC3E}">
        <p14:creationId xmlns:p14="http://schemas.microsoft.com/office/powerpoint/2010/main" val="272182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1219656" y="3356992"/>
            <a:ext cx="6984776" cy="72008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cs-CZ" sz="3200" dirty="0" smtClean="0">
                <a:latin typeface="Bookman Old Style" panose="02050604050505020204" pitchFamily="18" charset="0"/>
              </a:rPr>
              <a:t>Děkuji za pozornost.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sz="2000" dirty="0"/>
          </a:p>
        </p:txBody>
      </p:sp>
      <p:sp>
        <p:nvSpPr>
          <p:cNvPr id="6" name="Obdélník 1"/>
          <p:cNvSpPr>
            <a:spLocks noChangeArrowheads="1"/>
          </p:cNvSpPr>
          <p:nvPr/>
        </p:nvSpPr>
        <p:spPr bwMode="auto">
          <a:xfrm>
            <a:off x="1187624" y="1340768"/>
            <a:ext cx="6984776" cy="943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defRPr sz="2800">
                <a:solidFill>
                  <a:schemeClr val="tx1"/>
                </a:solidFill>
                <a:latin typeface="Bookman Old Style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7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Bookman Old Style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6000"/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Bookman Old Style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Bookman Old Style" pitchFamily="18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Bookman Old Style" pitchFamily="18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Bookman Old Style" pitchFamily="18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Bookman Old Style" pitchFamily="18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Bookman Old Style" pitchFamily="18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Bookman Old Style" pitchFamily="18" charset="0"/>
              </a:defRPr>
            </a:lvl9pPr>
          </a:lstStyle>
          <a:p>
            <a:pPr eaLnBrk="1" hangingPunct="1">
              <a:spcBef>
                <a:spcPts val="300"/>
              </a:spcBef>
              <a:buClr>
                <a:schemeClr val="tx1"/>
              </a:buClr>
              <a:buNone/>
              <a:defRPr/>
            </a:pPr>
            <a:r>
              <a:rPr lang="cs-CZ" sz="3200" b="1" dirty="0" smtClean="0"/>
              <a:t>Závěr</a:t>
            </a:r>
            <a:endParaRPr lang="cs-CZ" sz="3200" b="1" dirty="0"/>
          </a:p>
          <a:p>
            <a:pPr eaLnBrk="1" hangingPunct="1">
              <a:spcBef>
                <a:spcPts val="300"/>
              </a:spcBef>
              <a:buClr>
                <a:schemeClr val="tx1"/>
              </a:buClr>
              <a:buNone/>
              <a:defRPr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18528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97980" y="836712"/>
            <a:ext cx="8001000" cy="78397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2800" b="1" dirty="0">
                <a:latin typeface="Bookman Old Style" panose="02050604050505020204" pitchFamily="18" charset="0"/>
              </a:rPr>
              <a:t>Literatura</a:t>
            </a: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1870538"/>
              </p:ext>
            </p:extLst>
          </p:nvPr>
        </p:nvGraphicFramePr>
        <p:xfrm>
          <a:off x="620796" y="1412776"/>
          <a:ext cx="8064896" cy="492455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064896">
                  <a:extLst>
                    <a:ext uri="{9D8B030D-6E8A-4147-A177-3AD203B41FA5}">
                      <a16:colId xmlns:a16="http://schemas.microsoft.com/office/drawing/2014/main" val="3682412783"/>
                    </a:ext>
                  </a:extLst>
                </a:gridCol>
              </a:tblGrid>
              <a:tr h="4680520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cs-CZ" sz="1800" b="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ARMSTRONG, Michael. Řízení lidských zdrojů. 10. vyd. Praha: </a:t>
                      </a:r>
                      <a:r>
                        <a:rPr lang="cs-CZ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Grada</a:t>
                      </a:r>
                      <a:r>
                        <a:rPr lang="cs-CZ" sz="1800" b="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. 2007. ISBN 978-80-247-1407-3. s. 334.</a:t>
                      </a:r>
                    </a:p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cs-CZ" sz="1800" b="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BAUMAN, Z. Kariéra – sociologické črty. 1. vyd. Praha: Mladá fronta, 1967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1800" b="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BĚLOHLÁVEK, F</a:t>
                      </a:r>
                      <a:r>
                        <a:rPr lang="cs-CZ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rantišek</a:t>
                      </a:r>
                      <a:r>
                        <a:rPr lang="cs-CZ" sz="1800" b="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.</a:t>
                      </a:r>
                      <a:r>
                        <a:rPr lang="x-none" sz="1800" b="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Osobní kariéra. Praha: Grada. 1994. ISBN 80-7169-083-X. s</a:t>
                      </a:r>
                      <a:r>
                        <a:rPr lang="cs-CZ" sz="1800" b="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.</a:t>
                      </a:r>
                      <a:r>
                        <a:rPr lang="x-none" sz="1800" b="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 7</a:t>
                      </a:r>
                      <a:r>
                        <a:rPr lang="x-none" sz="1800" b="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.</a:t>
                      </a:r>
                      <a:endParaRPr lang="cs-CZ" sz="1800" b="0" kern="1200" dirty="0" smtClean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KASPER, Helmut a Wolfgang MAYRHOFER, </a:t>
                      </a:r>
                      <a:r>
                        <a:rPr lang="cs-CZ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ed</a:t>
                      </a:r>
                      <a:r>
                        <a:rPr lang="cs-CZ" sz="1800" b="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. Personální management, řízení, organizace. Praha: Linde, 2005. ISBN 8086131572.</a:t>
                      </a:r>
                      <a:endParaRPr lang="cs-CZ" sz="1800" b="0" kern="1200" dirty="0" smtClean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KIROVOVÁ, Iva. Kariéra v souvislosti s přechodem k </a:t>
                      </a:r>
                      <a:r>
                        <a:rPr lang="cs-CZ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postindustrialismu</a:t>
                      </a:r>
                      <a:r>
                        <a:rPr lang="cs-CZ" sz="1800" b="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. Ostrava: TU, 2007. ISBN 978-80-248-1667-8.</a:t>
                      </a:r>
                      <a:r>
                        <a:rPr lang="cs-CZ" sz="1800" b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.</a:t>
                      </a: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cs-CZ" sz="18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KURSCH, Martin. </a:t>
                      </a:r>
                      <a:r>
                        <a:rPr lang="cs-CZ" sz="1800" b="0" dirty="0" err="1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Tailor</a:t>
                      </a:r>
                      <a:r>
                        <a:rPr lang="cs-CZ" sz="18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Made Talent Management - talent management druhé generace. Praha: </a:t>
                      </a:r>
                      <a:r>
                        <a:rPr lang="cs-CZ" sz="1800" b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ČAS, </a:t>
                      </a:r>
                      <a:r>
                        <a:rPr lang="cs-CZ" sz="18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2016</a:t>
                      </a:r>
                      <a:r>
                        <a:rPr lang="cs-CZ" sz="1800" b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.. </a:t>
                      </a:r>
                      <a:r>
                        <a:rPr lang="cs-CZ" sz="1800" b="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ISBN </a:t>
                      </a:r>
                      <a:r>
                        <a:rPr lang="cs-CZ" sz="1800" b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9788090546059.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TURECKIOVÁ, Michaela. Řízení a rozvoj lidí ve firmách. 1. vyd. Praha: </a:t>
                      </a:r>
                      <a:r>
                        <a:rPr lang="cs-CZ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Grada</a:t>
                      </a:r>
                      <a:r>
                        <a:rPr lang="cs-CZ" sz="1800" b="0" kern="12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, 2004. ISBN 80-247-0405-6. </a:t>
                      </a: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71" marR="37471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47423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854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1268760"/>
            <a:ext cx="8001000" cy="71196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3200" b="1" dirty="0">
                <a:latin typeface="Bookman Old Style" panose="02050604050505020204" pitchFamily="18" charset="0"/>
              </a:rPr>
              <a:t>Osnova</a:t>
            </a:r>
          </a:p>
        </p:txBody>
      </p:sp>
      <p:sp useBgFill="1"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2204864"/>
            <a:ext cx="7848000" cy="32444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600" dirty="0">
                <a:latin typeface="Bookman Old Style" panose="02050604050505020204" pitchFamily="18" charset="0"/>
              </a:rPr>
              <a:t>Úvod</a:t>
            </a:r>
          </a:p>
          <a:p>
            <a:pPr marL="514350" indent="-514350" algn="just">
              <a:buSzPct val="75000"/>
              <a:buFont typeface="Wingdings" panose="05000000000000000000" pitchFamily="2" charset="2"/>
              <a:buAutoNum type="arabicPeriod"/>
              <a:tabLst>
                <a:tab pos="0" algn="l"/>
              </a:tabLst>
              <a:defRPr/>
            </a:pPr>
            <a:r>
              <a:rPr lang="cs-CZ" altLang="cs-CZ" sz="2600" dirty="0" smtClean="0">
                <a:latin typeface="Bookman Old Style" panose="02050604050505020204" pitchFamily="18" charset="0"/>
              </a:rPr>
              <a:t>Charakteristika kariéry</a:t>
            </a:r>
            <a:endParaRPr lang="cs-CZ" altLang="cs-CZ" sz="2600" dirty="0">
              <a:latin typeface="Bookman Old Style" pitchFamily="18" charset="0"/>
              <a:cs typeface="Times New Roman" pitchFamily="18" charset="0"/>
            </a:endParaRPr>
          </a:p>
          <a:p>
            <a:pPr marL="514350" indent="-514350" algn="just">
              <a:buSzPct val="75000"/>
              <a:buFont typeface="Wingdings" panose="05000000000000000000" pitchFamily="2" charset="2"/>
              <a:buAutoNum type="arabicPeriod"/>
              <a:tabLst>
                <a:tab pos="0" algn="l"/>
              </a:tabLst>
              <a:defRPr/>
            </a:pPr>
            <a:r>
              <a:rPr lang="cs-CZ" sz="2600" dirty="0" smtClean="0">
                <a:latin typeface="Bookman Old Style" pitchFamily="18" charset="0"/>
                <a:cs typeface="Times New Roman" pitchFamily="18" charset="0"/>
              </a:rPr>
              <a:t>Kariérové pohyby</a:t>
            </a:r>
          </a:p>
          <a:p>
            <a:pPr marL="514350" indent="-514350" algn="just">
              <a:buSzPct val="75000"/>
              <a:buFont typeface="Wingdings" panose="05000000000000000000" pitchFamily="2" charset="2"/>
              <a:buAutoNum type="arabicPeriod"/>
              <a:tabLst>
                <a:tab pos="0" algn="l"/>
              </a:tabLst>
              <a:defRPr/>
            </a:pPr>
            <a:r>
              <a:rPr lang="cs-CZ" sz="2600" dirty="0" smtClean="0">
                <a:latin typeface="Bookman Old Style" pitchFamily="18" charset="0"/>
                <a:cs typeface="Times New Roman" pitchFamily="18" charset="0"/>
              </a:rPr>
              <a:t>Talent management</a:t>
            </a:r>
            <a:endParaRPr lang="cs-CZ" sz="2600" dirty="0">
              <a:latin typeface="Bookman Old Style" pitchFamily="18" charset="0"/>
            </a:endParaRPr>
          </a:p>
          <a:p>
            <a:pPr marL="0" indent="0">
              <a:buSzPct val="75000"/>
              <a:buNone/>
              <a:tabLst>
                <a:tab pos="0" algn="l"/>
              </a:tabLst>
              <a:defRPr/>
            </a:pPr>
            <a:r>
              <a:rPr lang="cs-CZ" sz="2600" dirty="0" smtClean="0">
                <a:latin typeface="Bookman Old Style" panose="02050604050505020204" pitchFamily="18" charset="0"/>
              </a:rPr>
              <a:t>Závěr</a:t>
            </a:r>
            <a:endParaRPr lang="cs-CZ" sz="2600" dirty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79484" y="870754"/>
            <a:ext cx="8072494" cy="724942"/>
          </a:xfrm>
        </p:spPr>
        <p:txBody>
          <a:bodyPr/>
          <a:lstStyle/>
          <a:p>
            <a:pPr marL="0" lvl="0" indent="0">
              <a:buNone/>
            </a:pPr>
            <a:r>
              <a:rPr lang="cs-CZ" sz="3200" b="1" dirty="0" smtClean="0">
                <a:latin typeface="Bookman Old Style" panose="02050604050505020204" pitchFamily="18" charset="0"/>
              </a:rPr>
              <a:t>1. Charakteristika kariéry</a:t>
            </a:r>
          </a:p>
        </p:txBody>
      </p:sp>
      <p:sp>
        <p:nvSpPr>
          <p:cNvPr id="5" name="Zástupný symbol pro obsah 1"/>
          <p:cNvSpPr>
            <a:spLocks noGrp="1"/>
          </p:cNvSpPr>
          <p:nvPr>
            <p:ph idx="1"/>
          </p:nvPr>
        </p:nvSpPr>
        <p:spPr>
          <a:xfrm>
            <a:off x="679484" y="1628800"/>
            <a:ext cx="7927908" cy="4968552"/>
          </a:xfrm>
        </p:spPr>
        <p:txBody>
          <a:bodyPr anchor="t">
            <a:normAutofit lnSpcReduction="10000"/>
          </a:bodyPr>
          <a:lstStyle/>
          <a:p>
            <a:pPr marL="0" indent="0" algn="just">
              <a:buNone/>
            </a:pPr>
            <a:r>
              <a:rPr lang="cs-CZ" sz="26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Slovo kariéra </a:t>
            </a:r>
            <a:r>
              <a:rPr lang="cs-CZ" sz="2600" dirty="0">
                <a:solidFill>
                  <a:schemeClr val="tx1"/>
                </a:solidFill>
                <a:latin typeface="Bookman Old Style" panose="02050604050505020204" pitchFamily="18" charset="0"/>
              </a:rPr>
              <a:t>je používáno ve třech různých kontextech a má odlišné významy. </a:t>
            </a:r>
            <a:endParaRPr lang="cs-CZ" sz="26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628650" lvl="1" indent="-357188" algn="just" defTabSz="542925" fontAlgn="base">
              <a:lnSpc>
                <a:spcPct val="120000"/>
              </a:lnSpc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q"/>
              <a:tabLst>
                <a:tab pos="0" algn="l"/>
              </a:tabLst>
              <a:defRPr/>
            </a:pPr>
            <a:r>
              <a:rPr lang="cs-CZ" sz="2400" dirty="0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je </a:t>
            </a:r>
            <a:r>
              <a:rPr lang="cs-CZ" sz="2400" u="sng" dirty="0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termínem sociologickým</a:t>
            </a:r>
            <a:r>
              <a:rPr lang="cs-CZ" sz="2400" dirty="0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 smtClean="0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spjatým s přemisťování </a:t>
            </a:r>
            <a:r>
              <a:rPr lang="cs-CZ" sz="2400" dirty="0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lidských jedinců z nižších sociálních pozic na pozice vyšší,</a:t>
            </a:r>
          </a:p>
          <a:p>
            <a:pPr marL="628650" lvl="1" indent="-357188" algn="just" defTabSz="542925" fontAlgn="base">
              <a:lnSpc>
                <a:spcPct val="120000"/>
              </a:lnSpc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q"/>
              <a:tabLst>
                <a:tab pos="0" algn="l"/>
              </a:tabLst>
              <a:defRPr/>
            </a:pPr>
            <a:r>
              <a:rPr lang="cs-CZ" sz="2400" dirty="0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je </a:t>
            </a:r>
            <a:r>
              <a:rPr lang="cs-CZ" sz="2400" u="sng" dirty="0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termínem ideologickým</a:t>
            </a:r>
            <a:r>
              <a:rPr lang="cs-CZ" sz="2400" dirty="0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označuje individuální modely životního </a:t>
            </a:r>
            <a:r>
              <a:rPr lang="cs-CZ" sz="2400" dirty="0" smtClean="0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úspěchu,</a:t>
            </a:r>
          </a:p>
          <a:p>
            <a:pPr marL="628650" lvl="1" indent="-357188" algn="just" defTabSz="542925" fontAlgn="base">
              <a:lnSpc>
                <a:spcPct val="120000"/>
              </a:lnSpc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q"/>
              <a:tabLst>
                <a:tab pos="0" algn="l"/>
              </a:tabLst>
              <a:defRPr/>
            </a:pPr>
            <a:r>
              <a:rPr lang="cs-CZ" sz="2400" dirty="0" smtClean="0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za </a:t>
            </a:r>
            <a:r>
              <a:rPr lang="cs-CZ" sz="2400" dirty="0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třetí je </a:t>
            </a:r>
            <a:r>
              <a:rPr lang="cs-CZ" sz="2400" u="sng" dirty="0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termínem morálním</a:t>
            </a:r>
            <a:r>
              <a:rPr lang="cs-CZ" sz="2400" dirty="0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spjatým s jistým systémem hodnocení životních postojů, vztahů k okolí a závazků,</a:t>
            </a:r>
            <a:r>
              <a:rPr lang="cs-CZ" sz="2800" dirty="0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cs-CZ" sz="2800" dirty="0" smtClean="0">
              <a:solidFill>
                <a:schemeClr val="tx1"/>
              </a:solidFill>
              <a:latin typeface="Bookman Old Style" panose="020506040505050202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71462" lvl="1" indent="0" algn="r" defTabSz="542925" fontAlgn="base">
              <a:lnSpc>
                <a:spcPct val="120000"/>
              </a:lnSpc>
              <a:spcAft>
                <a:spcPct val="0"/>
              </a:spcAft>
              <a:buClr>
                <a:schemeClr val="tx1"/>
              </a:buClr>
              <a:buSzPct val="80000"/>
              <a:buNone/>
              <a:tabLst>
                <a:tab pos="0" algn="l"/>
              </a:tabLst>
              <a:defRPr/>
            </a:pPr>
            <a:r>
              <a:rPr lang="cs-CZ" sz="21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(</a:t>
            </a:r>
            <a:r>
              <a:rPr lang="cs-CZ" sz="2100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B</a:t>
            </a:r>
            <a:r>
              <a:rPr lang="cs-CZ" sz="2000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auman</a:t>
            </a:r>
            <a:r>
              <a:rPr lang="cs-CZ" sz="21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, 1967</a:t>
            </a:r>
            <a:r>
              <a:rPr lang="cs-CZ" sz="2100" dirty="0">
                <a:solidFill>
                  <a:schemeClr val="tx1"/>
                </a:solidFill>
                <a:latin typeface="Bookman Old Style" panose="02050604050505020204" pitchFamily="18" charset="0"/>
              </a:rPr>
              <a:t>. s. 9 </a:t>
            </a:r>
            <a:r>
              <a:rPr lang="cs-CZ" sz="21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– 16)</a:t>
            </a:r>
            <a:endParaRPr lang="cs-CZ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64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21653" y="903858"/>
            <a:ext cx="8072494" cy="724942"/>
          </a:xfrm>
        </p:spPr>
        <p:txBody>
          <a:bodyPr/>
          <a:lstStyle/>
          <a:p>
            <a:pPr lvl="0"/>
            <a:r>
              <a:rPr lang="cs-CZ" sz="3200" b="1" dirty="0">
                <a:latin typeface="Bookman Old Style" panose="02050604050505020204" pitchFamily="18" charset="0"/>
              </a:rPr>
              <a:t>1. Charakteristika kariéry</a:t>
            </a:r>
            <a:endParaRPr lang="cs-CZ" sz="3200" dirty="0" smtClean="0"/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 bwMode="auto">
          <a:xfrm>
            <a:off x="621653" y="1412776"/>
            <a:ext cx="8064896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547688" indent="-5476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tabLst>
                <a:tab pos="0" algn="l"/>
              </a:tabLst>
              <a:defRPr sz="2800" kern="0" baseline="0">
                <a:solidFill>
                  <a:srgbClr val="FFFF00"/>
                </a:solidFill>
                <a:effectLst/>
                <a:latin typeface="Bookman Old Style" pitchFamily="18" charset="0"/>
                <a:ea typeface="+mn-ea"/>
                <a:cs typeface="+mn-cs"/>
              </a:defRPr>
            </a:lvl1pPr>
            <a:lvl2pPr marL="712788" indent="-3492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7000"/>
              <a:buFont typeface="Wingdings" pitchFamily="2" charset="2"/>
              <a:buChar char="q"/>
              <a:defRPr sz="2600" b="0">
                <a:solidFill>
                  <a:srgbClr val="FFFF00"/>
                </a:solidFill>
                <a:effectLst/>
                <a:latin typeface="Bookman Old Style" pitchFamily="18" charset="0"/>
              </a:defRPr>
            </a:lvl2pPr>
            <a:lvl3pPr marL="1304925" indent="-3952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6000"/>
              <a:buFont typeface="Wingdings" pitchFamily="2" charset="2"/>
              <a:buChar char="q"/>
              <a:defRPr sz="2500">
                <a:solidFill>
                  <a:schemeClr val="tx1"/>
                </a:solidFill>
                <a:latin typeface="Bookman Old Style" pitchFamily="18" charset="0"/>
              </a:defRPr>
            </a:lvl3pPr>
            <a:lvl4pPr marL="1693863" indent="-387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Bookman Old Style" pitchFamily="18" charset="0"/>
              </a:defRPr>
            </a:lvl4pPr>
            <a:lvl5pPr marL="20939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Bookman Old Style" pitchFamily="18" charset="0"/>
              </a:defRPr>
            </a:lvl5pPr>
            <a:lvl6pPr marL="25511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87313" indent="0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SzPct val="80000"/>
            </a:pPr>
            <a:r>
              <a:rPr lang="cs-CZ" altLang="cs-CZ" sz="2600" b="1" dirty="0" smtClean="0">
                <a:solidFill>
                  <a:schemeClr val="tx1"/>
                </a:solidFill>
              </a:rPr>
              <a:t>Vymezení základních pojmů</a:t>
            </a:r>
          </a:p>
          <a:p>
            <a:pPr marL="730250" indent="-457200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altLang="cs-CZ" sz="2400" b="1" dirty="0" smtClean="0">
                <a:solidFill>
                  <a:schemeClr val="tx1"/>
                </a:solidFill>
              </a:rPr>
              <a:t>pracovní kariéra</a:t>
            </a:r>
            <a:r>
              <a:rPr lang="cs-CZ" altLang="cs-CZ" sz="2400" dirty="0" smtClean="0">
                <a:solidFill>
                  <a:schemeClr val="tx1"/>
                </a:solidFill>
              </a:rPr>
              <a:t> </a:t>
            </a:r>
            <a:r>
              <a:rPr lang="cs-CZ" altLang="cs-CZ" sz="2400" dirty="0">
                <a:solidFill>
                  <a:schemeClr val="tx1"/>
                </a:solidFill>
              </a:rPr>
              <a:t>je sekvence pozic, prací nebo profesí, které jedinec zastával v průběhu svého pracovního </a:t>
            </a:r>
            <a:r>
              <a:rPr lang="cs-CZ" altLang="cs-CZ" sz="2400" dirty="0" smtClean="0">
                <a:solidFill>
                  <a:schemeClr val="tx1"/>
                </a:solidFill>
              </a:rPr>
              <a:t>života,</a:t>
            </a:r>
            <a:endParaRPr lang="cs-CZ" altLang="cs-CZ" sz="2400" dirty="0">
              <a:solidFill>
                <a:schemeClr val="tx1"/>
              </a:solidFill>
            </a:endParaRPr>
          </a:p>
          <a:p>
            <a:pPr marL="730250" indent="-457200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altLang="cs-CZ" sz="2400" b="1" dirty="0" smtClean="0">
                <a:solidFill>
                  <a:schemeClr val="tx1"/>
                </a:solidFill>
              </a:rPr>
              <a:t>profesní kariéra</a:t>
            </a:r>
            <a:r>
              <a:rPr lang="cs-CZ" altLang="cs-CZ" sz="2400" dirty="0" smtClean="0">
                <a:solidFill>
                  <a:schemeClr val="tx1"/>
                </a:solidFill>
              </a:rPr>
              <a:t> </a:t>
            </a:r>
            <a:r>
              <a:rPr lang="cs-CZ" altLang="cs-CZ" sz="2400" dirty="0">
                <a:solidFill>
                  <a:schemeClr val="tx1"/>
                </a:solidFill>
              </a:rPr>
              <a:t>představuje určitý postup pracovníka v rámci </a:t>
            </a:r>
            <a:r>
              <a:rPr lang="cs-CZ" altLang="cs-CZ" sz="2400" dirty="0" smtClean="0">
                <a:solidFill>
                  <a:schemeClr val="tx1"/>
                </a:solidFill>
              </a:rPr>
              <a:t>organizace,</a:t>
            </a:r>
          </a:p>
          <a:p>
            <a:pPr marL="730250" indent="-457200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altLang="cs-CZ" sz="2400" u="sng" dirty="0" smtClean="0">
                <a:solidFill>
                  <a:schemeClr val="tx1"/>
                </a:solidFill>
              </a:rPr>
              <a:t>v literatuře lze dohledat </a:t>
            </a:r>
            <a:r>
              <a:rPr lang="cs-CZ" altLang="cs-CZ" sz="2400" u="sng" dirty="0">
                <a:solidFill>
                  <a:schemeClr val="tx1"/>
                </a:solidFill>
              </a:rPr>
              <a:t>tři typy profesní kariéry</a:t>
            </a:r>
            <a:r>
              <a:rPr lang="cs-CZ" altLang="cs-CZ" sz="2400" dirty="0">
                <a:solidFill>
                  <a:schemeClr val="tx1"/>
                </a:solidFill>
              </a:rPr>
              <a:t>:</a:t>
            </a:r>
          </a:p>
          <a:p>
            <a:pPr marL="1252538" lvl="1" indent="-536575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SzPct val="80000"/>
              <a:tabLst>
                <a:tab pos="0" algn="l"/>
                <a:tab pos="1173163" algn="l"/>
              </a:tabLst>
            </a:pPr>
            <a:r>
              <a:rPr lang="cs-CZ" altLang="cs-CZ" sz="2200" kern="0" dirty="0">
                <a:solidFill>
                  <a:schemeClr val="tx1"/>
                </a:solidFill>
              </a:rPr>
              <a:t>stálá struktura profesní kariéry</a:t>
            </a:r>
          </a:p>
          <a:p>
            <a:pPr marL="1252538" lvl="1" indent="-536575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SzPct val="80000"/>
              <a:tabLst>
                <a:tab pos="0" algn="l"/>
                <a:tab pos="1173163" algn="l"/>
              </a:tabLst>
            </a:pPr>
            <a:r>
              <a:rPr lang="cs-CZ" altLang="cs-CZ" sz="2200" kern="0" dirty="0">
                <a:solidFill>
                  <a:schemeClr val="tx1"/>
                </a:solidFill>
              </a:rPr>
              <a:t>nestálá struktura profesní kariéry</a:t>
            </a:r>
          </a:p>
          <a:p>
            <a:pPr marL="1252538" lvl="1" indent="-536575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SzPct val="80000"/>
              <a:tabLst>
                <a:tab pos="0" algn="l"/>
                <a:tab pos="1173163" algn="l"/>
              </a:tabLst>
            </a:pPr>
            <a:r>
              <a:rPr lang="cs-CZ" altLang="cs-CZ" sz="2200" kern="0" dirty="0">
                <a:solidFill>
                  <a:schemeClr val="tx1"/>
                </a:solidFill>
              </a:rPr>
              <a:t>difuzní struktura profesní </a:t>
            </a:r>
            <a:r>
              <a:rPr lang="cs-CZ" altLang="cs-CZ" sz="2200" kern="0" dirty="0" smtClean="0">
                <a:solidFill>
                  <a:schemeClr val="tx1"/>
                </a:solidFill>
              </a:rPr>
              <a:t>kariéry.</a:t>
            </a:r>
            <a:endParaRPr lang="cs-CZ" altLang="cs-CZ" sz="22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34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21653" y="903858"/>
            <a:ext cx="8072494" cy="724942"/>
          </a:xfrm>
        </p:spPr>
        <p:txBody>
          <a:bodyPr/>
          <a:lstStyle/>
          <a:p>
            <a:pPr lvl="0"/>
            <a:r>
              <a:rPr lang="cs-CZ" sz="3200" b="1" dirty="0">
                <a:latin typeface="Bookman Old Style" panose="02050604050505020204" pitchFamily="18" charset="0"/>
              </a:rPr>
              <a:t>1. Charakteristika kariéry</a:t>
            </a:r>
            <a:endParaRPr lang="cs-CZ" sz="3200" dirty="0" smtClean="0"/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 bwMode="auto">
          <a:xfrm>
            <a:off x="621653" y="1772816"/>
            <a:ext cx="8064896" cy="3968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547688" indent="-5476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tabLst>
                <a:tab pos="0" algn="l"/>
              </a:tabLst>
              <a:defRPr sz="2800" kern="0" baseline="0">
                <a:solidFill>
                  <a:srgbClr val="FFFF00"/>
                </a:solidFill>
                <a:effectLst/>
                <a:latin typeface="Bookman Old Style" pitchFamily="18" charset="0"/>
                <a:ea typeface="+mn-ea"/>
                <a:cs typeface="+mn-cs"/>
              </a:defRPr>
            </a:lvl1pPr>
            <a:lvl2pPr marL="712788" indent="-3492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7000"/>
              <a:buFont typeface="Wingdings" pitchFamily="2" charset="2"/>
              <a:buChar char="q"/>
              <a:defRPr sz="2600" b="0">
                <a:solidFill>
                  <a:srgbClr val="FFFF00"/>
                </a:solidFill>
                <a:effectLst/>
                <a:latin typeface="Bookman Old Style" pitchFamily="18" charset="0"/>
              </a:defRPr>
            </a:lvl2pPr>
            <a:lvl3pPr marL="1304925" indent="-3952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6000"/>
              <a:buFont typeface="Wingdings" pitchFamily="2" charset="2"/>
              <a:buChar char="q"/>
              <a:defRPr sz="2500">
                <a:solidFill>
                  <a:schemeClr val="tx1"/>
                </a:solidFill>
                <a:latin typeface="Bookman Old Style" pitchFamily="18" charset="0"/>
              </a:defRPr>
            </a:lvl3pPr>
            <a:lvl4pPr marL="1693863" indent="-387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Bookman Old Style" pitchFamily="18" charset="0"/>
              </a:defRPr>
            </a:lvl4pPr>
            <a:lvl5pPr marL="20939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Bookman Old Style" pitchFamily="18" charset="0"/>
              </a:defRPr>
            </a:lvl5pPr>
            <a:lvl6pPr marL="25511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</a:pPr>
            <a:r>
              <a:rPr lang="cs-CZ" sz="2600" b="1" dirty="0" smtClean="0">
                <a:solidFill>
                  <a:schemeClr val="tx1"/>
                </a:solidFill>
              </a:rPr>
              <a:t>Novější </a:t>
            </a:r>
            <a:r>
              <a:rPr lang="cs-CZ" sz="2600" b="1" dirty="0">
                <a:solidFill>
                  <a:schemeClr val="tx1"/>
                </a:solidFill>
              </a:rPr>
              <a:t>koncepce kariérního vývoje </a:t>
            </a:r>
            <a:r>
              <a:rPr lang="cs-CZ" sz="2600" dirty="0">
                <a:solidFill>
                  <a:schemeClr val="tx1"/>
                </a:solidFill>
              </a:rPr>
              <a:t>vztahující se k prostředí spíše postindustriální společnosti jsou </a:t>
            </a:r>
          </a:p>
          <a:p>
            <a:pPr lvl="0" algn="just">
              <a:buClr>
                <a:schemeClr val="tx1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sz="2400" dirty="0">
                <a:solidFill>
                  <a:schemeClr val="tx1"/>
                </a:solidFill>
              </a:rPr>
              <a:t>kariéry bez ohraničení  (</a:t>
            </a:r>
            <a:r>
              <a:rPr lang="cs-CZ" sz="2400" dirty="0" err="1">
                <a:solidFill>
                  <a:schemeClr val="tx1"/>
                </a:solidFill>
              </a:rPr>
              <a:t>DeFillipi</a:t>
            </a:r>
            <a:r>
              <a:rPr lang="cs-CZ" sz="2400" dirty="0">
                <a:solidFill>
                  <a:schemeClr val="tx1"/>
                </a:solidFill>
              </a:rPr>
              <a:t>, Arthur</a:t>
            </a:r>
            <a:r>
              <a:rPr lang="cs-CZ" sz="2400" dirty="0" smtClean="0">
                <a:solidFill>
                  <a:schemeClr val="tx1"/>
                </a:solidFill>
              </a:rPr>
              <a:t>),</a:t>
            </a:r>
          </a:p>
          <a:p>
            <a:pPr lvl="0" algn="just">
              <a:buClr>
                <a:schemeClr val="tx1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sz="2400" dirty="0" smtClean="0">
                <a:solidFill>
                  <a:schemeClr val="tx1"/>
                </a:solidFill>
              </a:rPr>
              <a:t>proteovská </a:t>
            </a:r>
            <a:r>
              <a:rPr lang="cs-CZ" sz="2400" dirty="0">
                <a:solidFill>
                  <a:schemeClr val="tx1"/>
                </a:solidFill>
              </a:rPr>
              <a:t>kariéra (</a:t>
            </a:r>
            <a:r>
              <a:rPr lang="cs-CZ" sz="2400" dirty="0" err="1" smtClean="0">
                <a:solidFill>
                  <a:schemeClr val="tx1"/>
                </a:solidFill>
              </a:rPr>
              <a:t>Hall</a:t>
            </a:r>
            <a:r>
              <a:rPr lang="cs-CZ" sz="2400" dirty="0" smtClean="0">
                <a:solidFill>
                  <a:schemeClr val="tx1"/>
                </a:solidFill>
              </a:rPr>
              <a:t>),</a:t>
            </a:r>
          </a:p>
          <a:p>
            <a:pPr lvl="0" algn="just">
              <a:buClr>
                <a:schemeClr val="tx1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sz="2400" dirty="0" smtClean="0">
                <a:solidFill>
                  <a:schemeClr val="tx1"/>
                </a:solidFill>
              </a:rPr>
              <a:t>portfoliová </a:t>
            </a:r>
            <a:r>
              <a:rPr lang="cs-CZ" sz="2400" dirty="0">
                <a:solidFill>
                  <a:schemeClr val="tx1"/>
                </a:solidFill>
              </a:rPr>
              <a:t>kariéra (</a:t>
            </a:r>
            <a:r>
              <a:rPr lang="cs-CZ" sz="2400" dirty="0" err="1">
                <a:solidFill>
                  <a:schemeClr val="tx1"/>
                </a:solidFill>
              </a:rPr>
              <a:t>Cohen</a:t>
            </a:r>
            <a:r>
              <a:rPr lang="cs-CZ" sz="2400" dirty="0">
                <a:solidFill>
                  <a:schemeClr val="tx1"/>
                </a:solidFill>
              </a:rPr>
              <a:t>, </a:t>
            </a:r>
            <a:r>
              <a:rPr lang="cs-CZ" sz="2400" dirty="0" err="1">
                <a:solidFill>
                  <a:schemeClr val="tx1"/>
                </a:solidFill>
              </a:rPr>
              <a:t>Mallo</a:t>
            </a:r>
            <a:r>
              <a:rPr lang="cs-CZ" sz="2400" dirty="0" smtClean="0">
                <a:solidFill>
                  <a:schemeClr val="tx1"/>
                </a:solidFill>
              </a:rPr>
              <a:t>),</a:t>
            </a:r>
            <a:endParaRPr lang="cs-CZ" sz="2400" dirty="0">
              <a:solidFill>
                <a:schemeClr val="tx1"/>
              </a:solidFill>
            </a:endParaRPr>
          </a:p>
          <a:p>
            <a:pPr lvl="0" algn="just">
              <a:buClr>
                <a:schemeClr val="tx1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sz="2400" dirty="0">
                <a:solidFill>
                  <a:schemeClr val="tx1"/>
                </a:solidFill>
              </a:rPr>
              <a:t>post-korporátní kariéra (</a:t>
            </a:r>
            <a:r>
              <a:rPr lang="cs-CZ" sz="2400" dirty="0" err="1">
                <a:solidFill>
                  <a:schemeClr val="tx1"/>
                </a:solidFill>
              </a:rPr>
              <a:t>Baruch</a:t>
            </a:r>
            <a:r>
              <a:rPr lang="cs-CZ" sz="2400" dirty="0">
                <a:solidFill>
                  <a:schemeClr val="tx1"/>
                </a:solidFill>
              </a:rPr>
              <a:t>, </a:t>
            </a:r>
            <a:r>
              <a:rPr lang="cs-CZ" sz="2400" dirty="0" err="1">
                <a:solidFill>
                  <a:schemeClr val="tx1"/>
                </a:solidFill>
              </a:rPr>
              <a:t>Peiperl</a:t>
            </a:r>
            <a:r>
              <a:rPr lang="cs-CZ" sz="2400" dirty="0" smtClean="0">
                <a:solidFill>
                  <a:schemeClr val="tx1"/>
                </a:solidFill>
              </a:rPr>
              <a:t>)</a:t>
            </a:r>
            <a:r>
              <a:rPr lang="cs-CZ" sz="1800" kern="12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</a:p>
          <a:p>
            <a:pPr marL="0" lvl="0" indent="0" algn="just">
              <a:buClr>
                <a:schemeClr val="tx1"/>
              </a:buClr>
              <a:buSzPct val="80000"/>
            </a:pPr>
            <a:endParaRPr lang="cs-CZ" sz="1800" kern="1200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0" indent="0" algn="r">
              <a:buClr>
                <a:schemeClr val="tx1"/>
              </a:buClr>
              <a:buSzPct val="80000"/>
            </a:pPr>
            <a:r>
              <a:rPr lang="cs-CZ" sz="18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18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Kirovová</a:t>
            </a:r>
            <a:r>
              <a:rPr lang="cs-CZ" sz="18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2007</a:t>
            </a:r>
            <a:r>
              <a:rPr lang="cs-CZ" sz="18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cs-CZ" sz="18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Clr>
                <a:schemeClr val="tx1"/>
              </a:buClr>
              <a:buSzPct val="80000"/>
              <a:buFont typeface="Wingdings" panose="05000000000000000000" pitchFamily="2" charset="2"/>
              <a:buChar char="q"/>
            </a:pPr>
            <a:endParaRPr 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91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185769"/>
            <a:ext cx="7416824" cy="3721409"/>
          </a:xfr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28650" y="980728"/>
            <a:ext cx="7886700" cy="821507"/>
          </a:xfrm>
        </p:spPr>
        <p:txBody>
          <a:bodyPr>
            <a:normAutofit/>
          </a:bodyPr>
          <a:lstStyle/>
          <a:p>
            <a:r>
              <a:rPr lang="cs-CZ" sz="3200" b="1" dirty="0">
                <a:latin typeface="Bookman Old Style" panose="02050604050505020204" pitchFamily="18" charset="0"/>
              </a:rPr>
              <a:t>1. Charakteristika kariéry</a:t>
            </a:r>
            <a:endParaRPr lang="cs-CZ" sz="3200" dirty="0"/>
          </a:p>
        </p:txBody>
      </p:sp>
      <p:sp>
        <p:nvSpPr>
          <p:cNvPr id="5" name="Obdélník 4"/>
          <p:cNvSpPr/>
          <p:nvPr/>
        </p:nvSpPr>
        <p:spPr>
          <a:xfrm>
            <a:off x="899592" y="1594309"/>
            <a:ext cx="6480720" cy="414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sz="2600" dirty="0"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Socioekonomický kontext kariéry</a:t>
            </a:r>
            <a:endParaRPr lang="cs-CZ" sz="2600" dirty="0">
              <a:latin typeface="Bookman Old Style" panose="02050604050505020204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5563022" y="5674069"/>
            <a:ext cx="29523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cs-CZ" sz="18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1800" dirty="0" err="1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Kirovová</a:t>
            </a:r>
            <a:r>
              <a:rPr lang="cs-CZ" sz="18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cs-CZ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2007</a:t>
            </a:r>
            <a:r>
              <a:rPr lang="cs-CZ" sz="18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8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cs-CZ" sz="18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8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34</a:t>
            </a:r>
            <a:r>
              <a:rPr lang="cs-CZ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sz="3600" dirty="0">
              <a:effectLst/>
              <a:latin typeface="Bookman Old Style" panose="0205060405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84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90063" y="980728"/>
            <a:ext cx="8072494" cy="724942"/>
          </a:xfrm>
        </p:spPr>
        <p:txBody>
          <a:bodyPr/>
          <a:lstStyle/>
          <a:p>
            <a:pPr lvl="0"/>
            <a:r>
              <a:rPr lang="cs-CZ" sz="3200" b="1" dirty="0">
                <a:latin typeface="Bookman Old Style" panose="02050604050505020204" pitchFamily="18" charset="0"/>
              </a:rPr>
              <a:t>1. Charakteristika kariéry</a:t>
            </a:r>
            <a:endParaRPr lang="cs-CZ" sz="3200" dirty="0" smtClean="0"/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 bwMode="auto">
          <a:xfrm>
            <a:off x="594431" y="1916832"/>
            <a:ext cx="8068126" cy="4413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547688" indent="-5476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tabLst>
                <a:tab pos="0" algn="l"/>
              </a:tabLst>
              <a:defRPr sz="2800" kern="0" baseline="0">
                <a:solidFill>
                  <a:srgbClr val="FFFF00"/>
                </a:solidFill>
                <a:effectLst/>
                <a:latin typeface="Bookman Old Style" pitchFamily="18" charset="0"/>
                <a:ea typeface="+mn-ea"/>
                <a:cs typeface="+mn-cs"/>
              </a:defRPr>
            </a:lvl1pPr>
            <a:lvl2pPr marL="712788" indent="-3492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7000"/>
              <a:buFont typeface="Wingdings" pitchFamily="2" charset="2"/>
              <a:buChar char="q"/>
              <a:defRPr sz="2600" b="0">
                <a:solidFill>
                  <a:srgbClr val="FFFF00"/>
                </a:solidFill>
                <a:effectLst/>
                <a:latin typeface="Bookman Old Style" pitchFamily="18" charset="0"/>
              </a:defRPr>
            </a:lvl2pPr>
            <a:lvl3pPr marL="1304925" indent="-3952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6000"/>
              <a:buFont typeface="Wingdings" pitchFamily="2" charset="2"/>
              <a:buChar char="q"/>
              <a:defRPr sz="2500">
                <a:solidFill>
                  <a:schemeClr val="tx1"/>
                </a:solidFill>
                <a:latin typeface="Bookman Old Style" pitchFamily="18" charset="0"/>
              </a:defRPr>
            </a:lvl3pPr>
            <a:lvl4pPr marL="1693863" indent="-387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Bookman Old Style" pitchFamily="18" charset="0"/>
              </a:defRPr>
            </a:lvl4pPr>
            <a:lvl5pPr marL="20939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Bookman Old Style" pitchFamily="18" charset="0"/>
              </a:defRPr>
            </a:lvl5pPr>
            <a:lvl6pPr marL="25511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87313" indent="0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SzPct val="80000"/>
            </a:pPr>
            <a:r>
              <a:rPr lang="cs-CZ" sz="2600" b="1" dirty="0">
                <a:solidFill>
                  <a:schemeClr val="tx1"/>
                </a:solidFill>
              </a:rPr>
              <a:t>Kritéria </a:t>
            </a:r>
            <a:r>
              <a:rPr lang="cs-CZ" sz="2600" b="1" dirty="0" smtClean="0">
                <a:solidFill>
                  <a:schemeClr val="tx1"/>
                </a:solidFill>
              </a:rPr>
              <a:t>hodnocení úspěšnosti kariéry </a:t>
            </a:r>
            <a:endParaRPr lang="cs-CZ" sz="2600" b="1" dirty="0">
              <a:solidFill>
                <a:schemeClr val="tx1"/>
              </a:solidFill>
            </a:endParaRPr>
          </a:p>
          <a:p>
            <a:pPr marL="628650" lvl="1" indent="-357188" algn="just" defTabSz="5429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80000"/>
              <a:tabLst>
                <a:tab pos="0" algn="l"/>
              </a:tabLst>
              <a:defRPr/>
            </a:pPr>
            <a:r>
              <a:rPr lang="cs-CZ" sz="2400" dirty="0" smtClean="0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pozice </a:t>
            </a:r>
            <a:r>
              <a:rPr lang="cs-CZ" sz="2400" dirty="0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- postavení v organizaci,</a:t>
            </a:r>
          </a:p>
          <a:p>
            <a:pPr marL="628650" lvl="1" indent="-357188" algn="just" defTabSz="5429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80000"/>
              <a:tabLst>
                <a:tab pos="0" algn="l"/>
              </a:tabLst>
              <a:defRPr/>
            </a:pPr>
            <a:r>
              <a:rPr lang="cs-CZ" sz="2400" dirty="0" smtClean="0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hodnost, reálná </a:t>
            </a:r>
            <a:r>
              <a:rPr lang="cs-CZ" sz="2400" dirty="0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moc,</a:t>
            </a:r>
          </a:p>
          <a:p>
            <a:pPr marL="628650" lvl="1" indent="-357188" algn="just" defTabSz="5429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80000"/>
              <a:tabLst>
                <a:tab pos="0" algn="l"/>
              </a:tabLst>
              <a:defRPr/>
            </a:pPr>
            <a:r>
              <a:rPr lang="cs-CZ" sz="2400" dirty="0" smtClean="0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plat, počet </a:t>
            </a:r>
            <a:r>
              <a:rPr lang="cs-CZ" sz="2400" dirty="0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podřízených,</a:t>
            </a:r>
          </a:p>
          <a:p>
            <a:pPr marL="628650" lvl="1" indent="-357188" algn="just" defTabSz="5429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80000"/>
              <a:tabLst>
                <a:tab pos="0" algn="l"/>
              </a:tabLst>
              <a:defRPr/>
            </a:pPr>
            <a:r>
              <a:rPr lang="cs-CZ" sz="2400" dirty="0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symboly postavení,</a:t>
            </a:r>
          </a:p>
          <a:p>
            <a:pPr marL="628650" lvl="1" indent="-357188" algn="just" defTabSz="5429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80000"/>
              <a:tabLst>
                <a:tab pos="0" algn="l"/>
              </a:tabLst>
              <a:defRPr/>
            </a:pPr>
            <a:r>
              <a:rPr lang="cs-CZ" sz="2400" dirty="0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rozsah spravovaného majetku</a:t>
            </a:r>
          </a:p>
          <a:p>
            <a:pPr marL="628650" lvl="1" indent="-357188" algn="just" defTabSz="5429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80000"/>
              <a:tabLst>
                <a:tab pos="0" algn="l"/>
              </a:tabLst>
              <a:defRPr/>
            </a:pPr>
            <a:r>
              <a:rPr lang="cs-CZ" sz="2400" dirty="0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možnost rozvoje zkušeností a znalostí,</a:t>
            </a:r>
          </a:p>
          <a:p>
            <a:pPr marL="628650" lvl="1" indent="-357188" algn="just" defTabSz="5429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80000"/>
              <a:tabLst>
                <a:tab pos="0" algn="l"/>
              </a:tabLst>
              <a:defRPr/>
            </a:pPr>
            <a:r>
              <a:rPr lang="cs-CZ" sz="2400" dirty="0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tvůrčí a duševní náročnost práce,</a:t>
            </a:r>
          </a:p>
          <a:p>
            <a:pPr marL="628650" lvl="1" indent="-357188" algn="just" defTabSz="5429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80000"/>
              <a:tabLst>
                <a:tab pos="0" algn="l"/>
              </a:tabLst>
              <a:defRPr/>
            </a:pPr>
            <a:r>
              <a:rPr lang="cs-CZ" sz="2400" dirty="0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sebeuspokojení.</a:t>
            </a:r>
          </a:p>
          <a:p>
            <a:pPr marL="0" indent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80000"/>
            </a:pPr>
            <a:r>
              <a:rPr lang="cs-CZ" sz="1800" dirty="0" smtClean="0">
                <a:solidFill>
                  <a:schemeClr val="tx1"/>
                </a:solidFill>
              </a:rPr>
              <a:t>(</a:t>
            </a:r>
            <a:r>
              <a:rPr lang="x-none" sz="1800" dirty="0" smtClean="0">
                <a:solidFill>
                  <a:schemeClr val="tx1"/>
                </a:solidFill>
              </a:rPr>
              <a:t>Bělohlávek, 1994. </a:t>
            </a:r>
            <a:r>
              <a:rPr lang="x-none" sz="1800" dirty="0">
                <a:solidFill>
                  <a:schemeClr val="tx1"/>
                </a:solidFill>
              </a:rPr>
              <a:t>s</a:t>
            </a:r>
            <a:r>
              <a:rPr lang="cs-CZ" sz="1800" dirty="0">
                <a:solidFill>
                  <a:schemeClr val="tx1"/>
                </a:solidFill>
              </a:rPr>
              <a:t>.</a:t>
            </a:r>
            <a:r>
              <a:rPr lang="x-none" sz="1800" dirty="0">
                <a:solidFill>
                  <a:schemeClr val="tx1"/>
                </a:solidFill>
              </a:rPr>
              <a:t> </a:t>
            </a:r>
            <a:r>
              <a:rPr lang="x-none" sz="1800" dirty="0" smtClean="0">
                <a:solidFill>
                  <a:schemeClr val="tx1"/>
                </a:solidFill>
              </a:rPr>
              <a:t>7</a:t>
            </a:r>
            <a:r>
              <a:rPr lang="cs-CZ" sz="1800" dirty="0" smtClean="0">
                <a:solidFill>
                  <a:schemeClr val="tx1"/>
                </a:solidFill>
              </a:rPr>
              <a:t>)</a:t>
            </a:r>
            <a:endParaRPr lang="cs-CZ" sz="1800" dirty="0">
              <a:solidFill>
                <a:schemeClr val="tx1"/>
              </a:solidFill>
            </a:endParaRPr>
          </a:p>
          <a:p>
            <a:pPr marL="536575" indent="-536575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80000"/>
              <a:buFont typeface="Wingdings" panose="05000000000000000000" pitchFamily="2" charset="2"/>
              <a:buChar char="q"/>
            </a:pPr>
            <a:endParaRPr lang="cs-CZ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86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83568" y="1055025"/>
            <a:ext cx="8072494" cy="72494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sz="3200" b="1" dirty="0">
                <a:latin typeface="Bookman Old Style" panose="02050604050505020204" pitchFamily="18" charset="0"/>
              </a:rPr>
              <a:t>2. Kariérové pohyby</a:t>
            </a:r>
            <a:endParaRPr lang="cs-CZ" sz="3200" b="1" dirty="0" smtClean="0">
              <a:latin typeface="Bookman Old Style" panose="02050604050505020204" pitchFamily="18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4427984" y="5833347"/>
            <a:ext cx="4363542" cy="3462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cs-CZ" sz="1100" dirty="0" smtClean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Zdroj: KASPER</a:t>
            </a:r>
            <a:r>
              <a:rPr lang="cs-CZ" sz="1100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H. </a:t>
            </a:r>
            <a:r>
              <a:rPr lang="cs-CZ" sz="1100" dirty="0" smtClean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MAYRHOFER, </a:t>
            </a:r>
            <a:r>
              <a:rPr lang="cs-CZ" sz="1100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2005</a:t>
            </a:r>
            <a:r>
              <a:rPr lang="cs-CZ" sz="1100" dirty="0" smtClean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cs-CZ" sz="1100" dirty="0">
                <a:latin typeface="Bookman Old Style" panose="0205060405050502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s. 478.</a:t>
            </a:r>
            <a:endParaRPr lang="cs-CZ" sz="1100" dirty="0">
              <a:effectLst/>
              <a:latin typeface="Bookman Old Style" panose="0205060405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1909424"/>
            <a:ext cx="4616110" cy="37672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</p:pic>
      <p:sp>
        <p:nvSpPr>
          <p:cNvPr id="5" name="Rectangle 7"/>
          <p:cNvSpPr txBox="1">
            <a:spLocks noChangeArrowheads="1"/>
          </p:cNvSpPr>
          <p:nvPr/>
        </p:nvSpPr>
        <p:spPr bwMode="auto">
          <a:xfrm>
            <a:off x="594431" y="1916832"/>
            <a:ext cx="3392353" cy="37598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547688" indent="-5476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tabLst>
                <a:tab pos="0" algn="l"/>
              </a:tabLst>
              <a:defRPr sz="2800" kern="0" baseline="0">
                <a:solidFill>
                  <a:srgbClr val="FFFF00"/>
                </a:solidFill>
                <a:effectLst/>
                <a:latin typeface="Bookman Old Style" pitchFamily="18" charset="0"/>
                <a:ea typeface="+mn-ea"/>
                <a:cs typeface="+mn-cs"/>
              </a:defRPr>
            </a:lvl1pPr>
            <a:lvl2pPr marL="712788" indent="-3492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7000"/>
              <a:buFont typeface="Wingdings" pitchFamily="2" charset="2"/>
              <a:buChar char="q"/>
              <a:defRPr sz="2600" b="0">
                <a:solidFill>
                  <a:srgbClr val="FFFF00"/>
                </a:solidFill>
                <a:effectLst/>
                <a:latin typeface="Bookman Old Style" pitchFamily="18" charset="0"/>
              </a:defRPr>
            </a:lvl2pPr>
            <a:lvl3pPr marL="1304925" indent="-3952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6000"/>
              <a:buFont typeface="Wingdings" pitchFamily="2" charset="2"/>
              <a:buChar char="q"/>
              <a:defRPr sz="2500">
                <a:solidFill>
                  <a:schemeClr val="tx1"/>
                </a:solidFill>
                <a:latin typeface="Bookman Old Style" pitchFamily="18" charset="0"/>
              </a:defRPr>
            </a:lvl3pPr>
            <a:lvl4pPr marL="1693863" indent="-387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Bookman Old Style" pitchFamily="18" charset="0"/>
              </a:defRPr>
            </a:lvl4pPr>
            <a:lvl5pPr marL="20939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Bookman Old Style" pitchFamily="18" charset="0"/>
              </a:defRPr>
            </a:lvl5pPr>
            <a:lvl6pPr marL="25511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87313" indent="0" algn="just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SzPct val="80000"/>
            </a:pPr>
            <a:r>
              <a:rPr lang="cs-CZ" sz="2400" b="1" dirty="0" smtClean="0">
                <a:solidFill>
                  <a:schemeClr val="tx1"/>
                </a:solidFill>
              </a:rPr>
              <a:t>Pro účinné řízení a plánování kariéry </a:t>
            </a:r>
            <a:r>
              <a:rPr lang="cs-CZ" sz="2400" dirty="0" smtClean="0">
                <a:solidFill>
                  <a:schemeClr val="tx1"/>
                </a:solidFill>
              </a:rPr>
              <a:t>je nutné rozlišovat dynamiku kariéry a také jednotlivé kariérové pohyby a to vše v souvislosti zejména s věkem zaměstnance.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85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VL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VL" id="{5DAF4878-94D7-4E1B-9759-7CA18E9B4D8D}" vid="{F01E29CE-A5E6-452E-B569-CEAF2289F71C}"/>
    </a:ext>
  </a:ext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2150</TotalTime>
  <Words>591</Words>
  <Application>Microsoft Office PowerPoint</Application>
  <PresentationFormat>Předvádění na obrazovce (4:3)</PresentationFormat>
  <Paragraphs>92</Paragraphs>
  <Slides>16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16</vt:i4>
      </vt:variant>
    </vt:vector>
  </HeadingPairs>
  <TitlesOfParts>
    <vt:vector size="27" baseType="lpstr">
      <vt:lpstr>Angsana New</vt:lpstr>
      <vt:lpstr>Arial</vt:lpstr>
      <vt:lpstr>Bookman Old Style</vt:lpstr>
      <vt:lpstr>Calibri</vt:lpstr>
      <vt:lpstr>Calibri Light</vt:lpstr>
      <vt:lpstr>Century Schoolbook</vt:lpstr>
      <vt:lpstr>Times New Roman</vt:lpstr>
      <vt:lpstr>Verdana</vt:lpstr>
      <vt:lpstr>Wingdings</vt:lpstr>
      <vt:lpstr>Profil</vt:lpstr>
      <vt:lpstr>FVL</vt:lpstr>
      <vt:lpstr>TALENT MANAGEMENT</vt:lpstr>
      <vt:lpstr>Literatura</vt:lpstr>
      <vt:lpstr>Osnova</vt:lpstr>
      <vt:lpstr>1. Charakteristika kariéry</vt:lpstr>
      <vt:lpstr>1. Charakteristika kariéry</vt:lpstr>
      <vt:lpstr>1. Charakteristika kariéry</vt:lpstr>
      <vt:lpstr>1. Charakteristika kariéry</vt:lpstr>
      <vt:lpstr>1. Charakteristika kariéry</vt:lpstr>
      <vt:lpstr>2. Kariérové pohyby</vt:lpstr>
      <vt:lpstr>2. Kariérové pohyby</vt:lpstr>
      <vt:lpstr>3. Talent management</vt:lpstr>
      <vt:lpstr>3. Talent management</vt:lpstr>
      <vt:lpstr>3. Talent management</vt:lpstr>
      <vt:lpstr>Prezentace aplikace PowerPoint</vt:lpstr>
      <vt:lpstr>Dynamický model TM</vt:lpstr>
      <vt:lpstr>Děkuji za pozornost. </vt:lpstr>
    </vt:vector>
  </TitlesOfParts>
  <Company>Univerzita obrany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 v systému řízení podniku</dc:title>
  <dc:creator>Kubinyi Lubomir</dc:creator>
  <cp:lastModifiedBy>Kubínyi Ľubomír</cp:lastModifiedBy>
  <cp:revision>232</cp:revision>
  <cp:lastPrinted>2017-09-26T05:09:18Z</cp:lastPrinted>
  <dcterms:created xsi:type="dcterms:W3CDTF">2009-02-23T09:59:53Z</dcterms:created>
  <dcterms:modified xsi:type="dcterms:W3CDTF">2018-07-31T05:43:03Z</dcterms:modified>
</cp:coreProperties>
</file>