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93" autoAdjust="0"/>
  </p:normalViewPr>
  <p:slideViewPr>
    <p:cSldViewPr>
      <p:cViewPr>
        <p:scale>
          <a:sx n="75" d="100"/>
          <a:sy n="75" d="100"/>
        </p:scale>
        <p:origin x="-181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32760-A744-483B-98CE-3FAB6BA257BC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19ED1-80C8-4BDB-B64F-90BB5D1EE8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0371602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20" name="Obráze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1807" y="6364814"/>
            <a:ext cx="1441262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1857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0789821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22" name="Obráze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1807" y="6364814"/>
            <a:ext cx="1441262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7038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54723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27461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25194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48242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3454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5931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6783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99006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733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235200"/>
          </a:xfrm>
        </p:spPr>
        <p:txBody>
          <a:bodyPr>
            <a:normAutofit/>
          </a:bodyPr>
          <a:lstStyle/>
          <a:p>
            <a:r>
              <a:rPr lang="cs-CZ" sz="4800" dirty="0" smtClean="0"/>
              <a:t>Zastřílení bez využití prostředků dělostřeleckého průzkumu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14934" y="4500570"/>
            <a:ext cx="3929066" cy="1586458"/>
          </a:xfrm>
        </p:spPr>
        <p:txBody>
          <a:bodyPr/>
          <a:lstStyle/>
          <a:p>
            <a:r>
              <a:rPr lang="cs-CZ" dirty="0" err="1" smtClean="0"/>
              <a:t>rtn</a:t>
            </a:r>
            <a:r>
              <a:rPr lang="cs-CZ" dirty="0" smtClean="0"/>
              <a:t>. Pavel Ondráček</a:t>
            </a:r>
          </a:p>
          <a:p>
            <a:r>
              <a:rPr lang="cs-CZ" dirty="0" smtClean="0"/>
              <a:t>14-5D</a:t>
            </a:r>
            <a:endParaRPr lang="cs-CZ" dirty="0"/>
          </a:p>
        </p:txBody>
      </p:sp>
      <p:sp>
        <p:nvSpPr>
          <p:cNvPr id="5" name="Zástupný symbol pro datum 3"/>
          <p:cNvSpPr txBox="1">
            <a:spLocks/>
          </p:cNvSpPr>
          <p:nvPr/>
        </p:nvSpPr>
        <p:spPr>
          <a:xfrm>
            <a:off x="642910" y="6356350"/>
            <a:ext cx="149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2481B-5154-415F-B752-558547769AA3}" type="datetimeFigureOut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25. 4. 2018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8650" y="928670"/>
            <a:ext cx="7886700" cy="1214446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 využitím stopek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628650" y="2285991"/>
            <a:ext cx="3886200" cy="389097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Výhody:</a:t>
            </a:r>
          </a:p>
          <a:p>
            <a:r>
              <a:rPr lang="cs-CZ" dirty="0" smtClean="0"/>
              <a:t>Možnost použití           za snížené viditelnosti.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29150" y="2285992"/>
            <a:ext cx="3886200" cy="389097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Nevýhody:</a:t>
            </a:r>
          </a:p>
          <a:p>
            <a:r>
              <a:rPr lang="cs-CZ" dirty="0" smtClean="0"/>
              <a:t>Nízká </a:t>
            </a:r>
            <a:r>
              <a:rPr lang="cs-CZ" dirty="0" smtClean="0"/>
              <a:t>přesnost.</a:t>
            </a:r>
            <a:endParaRPr lang="cs-CZ" dirty="0" smtClean="0"/>
          </a:p>
          <a:p>
            <a:r>
              <a:rPr lang="cs-CZ" dirty="0" smtClean="0"/>
              <a:t>Náročné na schopnosti pozorovatele.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2910" y="6356350"/>
            <a:ext cx="1490690" cy="365125"/>
          </a:xfrm>
        </p:spPr>
        <p:txBody>
          <a:bodyPr/>
          <a:lstStyle/>
          <a:p>
            <a:fld id="{18A2481B-5154-415F-B752-558547769AA3}" type="datetimeFigureOut">
              <a:rPr lang="cs-CZ" sz="1600" smtClean="0">
                <a:solidFill>
                  <a:schemeClr val="tx1"/>
                </a:solidFill>
              </a:rPr>
              <a:pPr/>
              <a:t>25. 4. 2018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14678" y="6357958"/>
            <a:ext cx="2895600" cy="365125"/>
          </a:xfrm>
        </p:spPr>
        <p:txBody>
          <a:bodyPr/>
          <a:lstStyle/>
          <a:p>
            <a:r>
              <a:rPr lang="cs-CZ" sz="1600" dirty="0" err="1" smtClean="0">
                <a:solidFill>
                  <a:schemeClr val="tx1"/>
                </a:solidFill>
              </a:rPr>
              <a:t>rtn</a:t>
            </a:r>
            <a:r>
              <a:rPr lang="cs-CZ" sz="1600" dirty="0" smtClean="0">
                <a:solidFill>
                  <a:schemeClr val="tx1"/>
                </a:solidFill>
              </a:rPr>
              <a:t>. Pavel Ondráček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643702" y="6357958"/>
            <a:ext cx="714348" cy="365125"/>
          </a:xfrm>
        </p:spPr>
        <p:txBody>
          <a:bodyPr/>
          <a:lstStyle/>
          <a:p>
            <a:fld id="{20264769-77EF-4CD0-90DE-F7D7F2D423C4}" type="slidenum">
              <a:rPr lang="cs-CZ" sz="1800" smtClean="0">
                <a:solidFill>
                  <a:schemeClr val="tx1"/>
                </a:solidFill>
              </a:rPr>
              <a:pPr/>
              <a:t>10</a:t>
            </a:fld>
            <a:endParaRPr lang="cs-CZ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Pomocí světových stran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Spočívá v určování středu skupiny výbuchů (salv) od cíle v metrech pomocí souřadnicové soustavy dvou na sebe kolmých os (vyznačujících průběh světových stran), do získání:</a:t>
            </a:r>
          </a:p>
          <a:p>
            <a:pPr lvl="1"/>
            <a:r>
              <a:rPr lang="cs-CZ" sz="2400" dirty="0" smtClean="0"/>
              <a:t>krycí skupiny </a:t>
            </a:r>
          </a:p>
          <a:p>
            <a:pPr lvl="1"/>
            <a:r>
              <a:rPr lang="cs-CZ" sz="2400" dirty="0" smtClean="0"/>
              <a:t>úchylky středu skupiny výbuchů nepřevyšujících 100 m </a:t>
            </a:r>
          </a:p>
          <a:p>
            <a:pPr lvl="1"/>
            <a:r>
              <a:rPr lang="cs-CZ" sz="2400" dirty="0" smtClean="0"/>
              <a:t>úchylek tří salv</a:t>
            </a:r>
          </a:p>
          <a:p>
            <a:r>
              <a:rPr lang="cs-CZ" dirty="0" smtClean="0"/>
              <a:t>Velikost úchylek od cíle určuje pozorovatel odhadem (z mapy) pomocí význačných terénních bodů.</a:t>
            </a:r>
          </a:p>
          <a:p>
            <a:endParaRPr lang="cs-CZ" dirty="0"/>
          </a:p>
        </p:txBody>
      </p:sp>
      <p:sp>
        <p:nvSpPr>
          <p:cNvPr id="4" name="Zástupný symbol pro datum 3"/>
          <p:cNvSpPr txBox="1">
            <a:spLocks/>
          </p:cNvSpPr>
          <p:nvPr/>
        </p:nvSpPr>
        <p:spPr>
          <a:xfrm>
            <a:off x="642910" y="6356350"/>
            <a:ext cx="149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2481B-5154-415F-B752-558547769AA3}" type="datetimeFigureOut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25. 4. 2018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4"/>
          <p:cNvSpPr txBox="1">
            <a:spLocks/>
          </p:cNvSpPr>
          <p:nvPr/>
        </p:nvSpPr>
        <p:spPr>
          <a:xfrm>
            <a:off x="6643702" y="6357958"/>
            <a:ext cx="714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64769-77EF-4CD0-90DE-F7D7F2D423C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zápatí 5"/>
          <p:cNvSpPr txBox="1">
            <a:spLocks/>
          </p:cNvSpPr>
          <p:nvPr/>
        </p:nvSpPr>
        <p:spPr>
          <a:xfrm>
            <a:off x="3214678" y="6357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rtn. Pavel Ondráček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571480"/>
            <a:ext cx="7886700" cy="178595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Pomocí světových stran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28650" y="2071677"/>
            <a:ext cx="3886200" cy="410528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Výhody:</a:t>
            </a:r>
          </a:p>
          <a:p>
            <a:r>
              <a:rPr lang="cs-CZ" dirty="0" smtClean="0"/>
              <a:t>Nemusí být známy souřadnice pozorovatele.</a:t>
            </a:r>
          </a:p>
          <a:p>
            <a:r>
              <a:rPr lang="cs-CZ" dirty="0" smtClean="0"/>
              <a:t>Malá náročnost na technické vybavení pozorovatele.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29150" y="2071678"/>
            <a:ext cx="3886200" cy="410528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Nevýhody:</a:t>
            </a:r>
          </a:p>
          <a:p>
            <a:r>
              <a:rPr lang="cs-CZ" dirty="0" smtClean="0"/>
              <a:t>Velká spotřeba munice.</a:t>
            </a:r>
          </a:p>
          <a:p>
            <a:r>
              <a:rPr lang="cs-CZ" dirty="0" smtClean="0"/>
              <a:t>Demaskující příznaky.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2910" y="6356350"/>
            <a:ext cx="1490690" cy="365125"/>
          </a:xfrm>
        </p:spPr>
        <p:txBody>
          <a:bodyPr/>
          <a:lstStyle/>
          <a:p>
            <a:fld id="{18A2481B-5154-415F-B752-558547769AA3}" type="datetimeFigureOut">
              <a:rPr lang="cs-CZ" sz="1600" smtClean="0">
                <a:solidFill>
                  <a:schemeClr val="tx1"/>
                </a:solidFill>
              </a:rPr>
              <a:pPr/>
              <a:t>25. 4. 2018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14678" y="6357958"/>
            <a:ext cx="2895600" cy="365125"/>
          </a:xfrm>
        </p:spPr>
        <p:txBody>
          <a:bodyPr/>
          <a:lstStyle/>
          <a:p>
            <a:r>
              <a:rPr lang="cs-CZ" sz="1600" dirty="0" err="1" smtClean="0">
                <a:solidFill>
                  <a:schemeClr val="tx1"/>
                </a:solidFill>
              </a:rPr>
              <a:t>rtn</a:t>
            </a:r>
            <a:r>
              <a:rPr lang="cs-CZ" sz="1600" dirty="0" smtClean="0">
                <a:solidFill>
                  <a:schemeClr val="tx1"/>
                </a:solidFill>
              </a:rPr>
              <a:t>. Pavel Ondráček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643702" y="6357958"/>
            <a:ext cx="714348" cy="365125"/>
          </a:xfrm>
        </p:spPr>
        <p:txBody>
          <a:bodyPr/>
          <a:lstStyle/>
          <a:p>
            <a:fld id="{20264769-77EF-4CD0-90DE-F7D7F2D423C4}" type="slidenum">
              <a:rPr lang="cs-CZ" sz="1800" smtClean="0">
                <a:solidFill>
                  <a:schemeClr val="tx1"/>
                </a:solidFill>
              </a:rPr>
              <a:pPr/>
              <a:t>12</a:t>
            </a:fld>
            <a:endParaRPr lang="cs-CZ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Zastřílení stupnicí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Baterie vystřelí salvu po četách, vějíř sevřený s rozdílem dálky 400 m.</a:t>
            </a:r>
          </a:p>
          <a:p>
            <a:r>
              <a:rPr lang="cs-CZ" dirty="0" smtClean="0"/>
              <a:t>Pozorovateli se vytyčí výstřelná a hlásí úchylky k cíly bližší skupině výbuchů.</a:t>
            </a:r>
          </a:p>
          <a:p>
            <a:r>
              <a:rPr lang="cs-CZ" dirty="0" smtClean="0"/>
              <a:t>Po určení úchylek na bližší skupinu výbuchů  se velí stejné prvky pro celou baterii a vystřelí se 1 kontrolní </a:t>
            </a:r>
            <a:r>
              <a:rPr lang="cs-CZ" dirty="0" err="1" smtClean="0"/>
              <a:t>baterijní</a:t>
            </a:r>
            <a:r>
              <a:rPr lang="cs-CZ" dirty="0" smtClean="0"/>
              <a:t> salva – poté je přechod na ÚS.</a:t>
            </a:r>
            <a:endParaRPr lang="cs-CZ" dirty="0"/>
          </a:p>
        </p:txBody>
      </p:sp>
      <p:sp>
        <p:nvSpPr>
          <p:cNvPr id="4" name="Zástupný symbol pro datum 3"/>
          <p:cNvSpPr txBox="1">
            <a:spLocks/>
          </p:cNvSpPr>
          <p:nvPr/>
        </p:nvSpPr>
        <p:spPr>
          <a:xfrm>
            <a:off x="642910" y="6356350"/>
            <a:ext cx="149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2481B-5154-415F-B752-558547769AA3}" type="datetimeFigureOut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25. 4. 2018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4"/>
          <p:cNvSpPr txBox="1">
            <a:spLocks/>
          </p:cNvSpPr>
          <p:nvPr/>
        </p:nvSpPr>
        <p:spPr>
          <a:xfrm>
            <a:off x="6643702" y="6357958"/>
            <a:ext cx="714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64769-77EF-4CD0-90DE-F7D7F2D423C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zápatí 5"/>
          <p:cNvSpPr txBox="1">
            <a:spLocks/>
          </p:cNvSpPr>
          <p:nvPr/>
        </p:nvSpPr>
        <p:spPr>
          <a:xfrm>
            <a:off x="3214678" y="6357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rtn. Pavel Ondráček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8650" y="785794"/>
            <a:ext cx="7886700" cy="1500198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Zastřílení stupnicí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500034" y="2143116"/>
            <a:ext cx="4214842" cy="4033846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	Výhody:</a:t>
            </a:r>
          </a:p>
          <a:p>
            <a:r>
              <a:rPr lang="cs-CZ" dirty="0" smtClean="0"/>
              <a:t>Možnost použití v terénu bez význačných terénních bodů.</a:t>
            </a:r>
          </a:p>
          <a:p>
            <a:r>
              <a:rPr lang="cs-CZ" dirty="0" smtClean="0"/>
              <a:t>Malá náročnost                na technické vybavení pozorovatele.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29150" y="2143116"/>
            <a:ext cx="3886200" cy="403384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Nevýhody:</a:t>
            </a:r>
          </a:p>
          <a:p>
            <a:r>
              <a:rPr lang="cs-CZ" dirty="0" smtClean="0"/>
              <a:t>Velká spotřeba munice.</a:t>
            </a:r>
          </a:p>
          <a:p>
            <a:r>
              <a:rPr lang="cs-CZ" dirty="0" smtClean="0"/>
              <a:t>Demaskující příznaky.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2910" y="6356350"/>
            <a:ext cx="1490690" cy="365125"/>
          </a:xfrm>
        </p:spPr>
        <p:txBody>
          <a:bodyPr/>
          <a:lstStyle/>
          <a:p>
            <a:fld id="{18A2481B-5154-415F-B752-558547769AA3}" type="datetimeFigureOut">
              <a:rPr lang="cs-CZ" sz="1600" smtClean="0">
                <a:solidFill>
                  <a:schemeClr val="tx1"/>
                </a:solidFill>
              </a:rPr>
              <a:pPr/>
              <a:t>25. 4. 2018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14678" y="6357958"/>
            <a:ext cx="2895600" cy="365125"/>
          </a:xfrm>
        </p:spPr>
        <p:txBody>
          <a:bodyPr/>
          <a:lstStyle/>
          <a:p>
            <a:r>
              <a:rPr lang="cs-CZ" sz="1600" dirty="0" err="1" smtClean="0">
                <a:solidFill>
                  <a:schemeClr val="tx1"/>
                </a:solidFill>
              </a:rPr>
              <a:t>rtn</a:t>
            </a:r>
            <a:r>
              <a:rPr lang="cs-CZ" sz="1600" dirty="0" smtClean="0">
                <a:solidFill>
                  <a:schemeClr val="tx1"/>
                </a:solidFill>
              </a:rPr>
              <a:t>. Pavel Ondráček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643702" y="6357958"/>
            <a:ext cx="714348" cy="365125"/>
          </a:xfrm>
        </p:spPr>
        <p:txBody>
          <a:bodyPr/>
          <a:lstStyle/>
          <a:p>
            <a:fld id="{20264769-77EF-4CD0-90DE-F7D7F2D423C4}" type="slidenum">
              <a:rPr lang="cs-CZ" sz="1800" smtClean="0">
                <a:solidFill>
                  <a:schemeClr val="tx1"/>
                </a:solidFill>
              </a:rPr>
              <a:pPr/>
              <a:t>14</a:t>
            </a:fld>
            <a:endParaRPr lang="cs-CZ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Zastřílení rámováním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Spočívá v zarámování cíle dvěma dálkami zaměřovače do dálkové vidlice a jejím postupným půlením do získání rámce,       jehož středem je možné zahájit ÚS na cíl.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 txBox="1">
            <a:spLocks/>
          </p:cNvSpPr>
          <p:nvPr/>
        </p:nvSpPr>
        <p:spPr>
          <a:xfrm>
            <a:off x="642910" y="6356350"/>
            <a:ext cx="149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2481B-5154-415F-B752-558547769AA3}" type="datetimeFigureOut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25. 4. 2018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4"/>
          <p:cNvSpPr txBox="1">
            <a:spLocks/>
          </p:cNvSpPr>
          <p:nvPr/>
        </p:nvSpPr>
        <p:spPr>
          <a:xfrm>
            <a:off x="6643702" y="6357958"/>
            <a:ext cx="714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64769-77EF-4CD0-90DE-F7D7F2D423C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zápatí 5"/>
          <p:cNvSpPr txBox="1">
            <a:spLocks/>
          </p:cNvSpPr>
          <p:nvPr/>
        </p:nvSpPr>
        <p:spPr>
          <a:xfrm>
            <a:off x="3214678" y="6357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rtn. Pavel Ondráček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zastřílení rámováním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 danými prvky vystřelí řídící dělo jednu ránu.</a:t>
            </a:r>
          </a:p>
          <a:p>
            <a:r>
              <a:rPr lang="cs-CZ" dirty="0" smtClean="0"/>
              <a:t>Odpozoruje se výbuch podle obecných zásad pozorování.</a:t>
            </a:r>
          </a:p>
          <a:p>
            <a:r>
              <a:rPr lang="cs-CZ" dirty="0" smtClean="0"/>
              <a:t>Úchylka výbuchu v dálce se opraví o hodnotu první vidlice s opačným znaménkem.</a:t>
            </a:r>
          </a:p>
          <a:p>
            <a:r>
              <a:rPr lang="cs-CZ" dirty="0" smtClean="0"/>
              <a:t>Směr se opraví pomocí:</a:t>
            </a:r>
          </a:p>
          <a:p>
            <a:pPr lvl="1">
              <a:buNone/>
            </a:pPr>
            <a:r>
              <a:rPr lang="cs-CZ" dirty="0" smtClean="0"/>
              <a:t>ΔS</a:t>
            </a:r>
            <a:r>
              <a:rPr lang="cs-CZ" dirty="0" smtClean="0"/>
              <a:t>=(-</a:t>
            </a:r>
            <a:r>
              <a:rPr lang="cs-CZ" dirty="0" smtClean="0">
                <a:cs typeface="Times New Roman" pitchFamily="18" charset="0"/>
              </a:rPr>
              <a:t>α</a:t>
            </a:r>
            <a:r>
              <a:rPr lang="cs-CZ" dirty="0" smtClean="0"/>
              <a:t>* </a:t>
            </a:r>
            <a:r>
              <a:rPr lang="cs-CZ" dirty="0" err="1" smtClean="0"/>
              <a:t>Rp</a:t>
            </a:r>
            <a:r>
              <a:rPr lang="cs-CZ" dirty="0" smtClean="0"/>
              <a:t>)</a:t>
            </a:r>
            <a:r>
              <a:rPr lang="cs-CZ" dirty="0" smtClean="0"/>
              <a:t>+(± </a:t>
            </a:r>
            <a:r>
              <a:rPr lang="cs-CZ" dirty="0" err="1" smtClean="0"/>
              <a:t>Ss</a:t>
            </a:r>
            <a:r>
              <a:rPr lang="cs-CZ" dirty="0" smtClean="0"/>
              <a:t> *0,01ΔD)</a:t>
            </a:r>
          </a:p>
          <a:p>
            <a:r>
              <a:rPr lang="cs-CZ" dirty="0" smtClean="0"/>
              <a:t>Takto se pokračuje do zarámování cíle.</a:t>
            </a:r>
          </a:p>
          <a:p>
            <a:r>
              <a:rPr lang="cs-CZ" dirty="0" smtClean="0"/>
              <a:t>Na ÚS se přechází pří úchylce v dálce menší      než 100 m a ve směru menší než 10 </a:t>
            </a:r>
            <a:r>
              <a:rPr lang="cs-CZ" dirty="0" err="1" smtClean="0"/>
              <a:t>dc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datum 3"/>
          <p:cNvSpPr txBox="1">
            <a:spLocks/>
          </p:cNvSpPr>
          <p:nvPr/>
        </p:nvSpPr>
        <p:spPr>
          <a:xfrm>
            <a:off x="642910" y="6356350"/>
            <a:ext cx="149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2481B-5154-415F-B752-558547769AA3}" type="datetimeFigureOut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25. 4. 2018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 txBox="1">
            <a:spLocks/>
          </p:cNvSpPr>
          <p:nvPr/>
        </p:nvSpPr>
        <p:spPr>
          <a:xfrm>
            <a:off x="6643702" y="6357958"/>
            <a:ext cx="714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64769-77EF-4CD0-90DE-F7D7F2D423C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 txBox="1">
            <a:spLocks/>
          </p:cNvSpPr>
          <p:nvPr/>
        </p:nvSpPr>
        <p:spPr>
          <a:xfrm>
            <a:off x="3214678" y="6357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rtn. Pavel Ondráček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785794"/>
            <a:ext cx="7886700" cy="1357322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Zastřílení rámováním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28650" y="2214554"/>
            <a:ext cx="3886200" cy="3962408"/>
          </a:xfrm>
        </p:spPr>
        <p:txBody>
          <a:bodyPr/>
          <a:lstStyle/>
          <a:p>
            <a:r>
              <a:rPr lang="cs-CZ" b="1" dirty="0" smtClean="0"/>
              <a:t>Výhody:</a:t>
            </a:r>
          </a:p>
          <a:p>
            <a:r>
              <a:rPr lang="cs-CZ" dirty="0" smtClean="0"/>
              <a:t>Jednoduchá organizace.</a:t>
            </a:r>
          </a:p>
          <a:p>
            <a:r>
              <a:rPr lang="cs-CZ" dirty="0" smtClean="0"/>
              <a:t>Relativně vysoká přesnost.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29150" y="2214553"/>
            <a:ext cx="3886200" cy="3962409"/>
          </a:xfrm>
        </p:spPr>
        <p:txBody>
          <a:bodyPr/>
          <a:lstStyle/>
          <a:p>
            <a:r>
              <a:rPr lang="cs-CZ" b="1" dirty="0" smtClean="0"/>
              <a:t>Nevýhody:</a:t>
            </a:r>
          </a:p>
          <a:p>
            <a:r>
              <a:rPr lang="cs-CZ" dirty="0" smtClean="0"/>
              <a:t>Časově náročné.</a:t>
            </a:r>
          </a:p>
          <a:p>
            <a:r>
              <a:rPr lang="cs-CZ" dirty="0" smtClean="0"/>
              <a:t>Velká spotřeba munice.</a:t>
            </a:r>
          </a:p>
          <a:p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2910" y="6356350"/>
            <a:ext cx="1490690" cy="365125"/>
          </a:xfrm>
        </p:spPr>
        <p:txBody>
          <a:bodyPr/>
          <a:lstStyle/>
          <a:p>
            <a:fld id="{18A2481B-5154-415F-B752-558547769AA3}" type="datetimeFigureOut">
              <a:rPr lang="cs-CZ" sz="1600" smtClean="0">
                <a:solidFill>
                  <a:schemeClr val="tx1"/>
                </a:solidFill>
              </a:rPr>
              <a:pPr/>
              <a:t>25. 4. 2018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14678" y="6357958"/>
            <a:ext cx="2895600" cy="365125"/>
          </a:xfrm>
        </p:spPr>
        <p:txBody>
          <a:bodyPr/>
          <a:lstStyle/>
          <a:p>
            <a:r>
              <a:rPr lang="cs-CZ" sz="1600" dirty="0" err="1" smtClean="0">
                <a:solidFill>
                  <a:schemeClr val="tx1"/>
                </a:solidFill>
              </a:rPr>
              <a:t>rtn</a:t>
            </a:r>
            <a:r>
              <a:rPr lang="cs-CZ" sz="1600" dirty="0" smtClean="0">
                <a:solidFill>
                  <a:schemeClr val="tx1"/>
                </a:solidFill>
              </a:rPr>
              <a:t>. Pavel Ondráček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643702" y="6357958"/>
            <a:ext cx="714348" cy="365125"/>
          </a:xfrm>
        </p:spPr>
        <p:txBody>
          <a:bodyPr/>
          <a:lstStyle/>
          <a:p>
            <a:fld id="{20264769-77EF-4CD0-90DE-F7D7F2D423C4}" type="slidenum">
              <a:rPr lang="cs-CZ" sz="1800" smtClean="0">
                <a:solidFill>
                  <a:schemeClr val="tx1"/>
                </a:solidFill>
              </a:rPr>
              <a:pPr/>
              <a:t>17</a:t>
            </a:fld>
            <a:endParaRPr lang="cs-CZ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30" name="Picture 6" descr="C:\Users\Pavel\Desktop\kokotin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66817"/>
            <a:ext cx="9144000" cy="5991183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285720" y="14285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Velitel 1. baterie, volací znak ÚHLAVA, dostal za úkol zničit nepřátelskou pevnůstku. Úkol se rozhodl splnit baterií. Zjednodušenou přípravou bylo určeno: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85720" y="142852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Dálka topografická cíle = osm tisíc sto metrů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14348" y="157161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8100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85720" y="42860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Stranová odchylka cíle = Hlavní směr, vlevo nula osmdesát pět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000232" y="142873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>
                <a:solidFill>
                  <a:srgbClr val="FF0000"/>
                </a:solidFill>
              </a:rPr>
              <a:t>HS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-0-85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85720" y="14285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Pozorovatelna vzdálená dva tisíce šest set třicet metrů, </a:t>
            </a:r>
            <a:r>
              <a:rPr lang="cs-CZ" b="1" dirty="0" smtClean="0"/>
              <a:t>pozorovací úhel </a:t>
            </a:r>
            <a:r>
              <a:rPr lang="cs-CZ" b="1" dirty="0" smtClean="0"/>
              <a:t>jedna devadesát.</a:t>
            </a:r>
            <a:endParaRPr lang="cs-CZ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572000" y="135729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2630                1-90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85720" y="428604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Polohový úhel plus nula dvanáct, baterie vpravo.</a:t>
            </a:r>
            <a:endParaRPr lang="cs-CZ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214678" y="24288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+0-12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24" name="Obrázek 23" descr="bat červená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404" y="2857497"/>
            <a:ext cx="285780" cy="495351"/>
          </a:xfrm>
          <a:prstGeom prst="rect">
            <a:avLst/>
          </a:prstGeom>
        </p:spPr>
      </p:pic>
      <p:sp>
        <p:nvSpPr>
          <p:cNvPr id="25" name="TextovéPole 24"/>
          <p:cNvSpPr txBox="1"/>
          <p:nvPr/>
        </p:nvSpPr>
        <p:spPr>
          <a:xfrm>
            <a:off x="285720" y="142852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 předchozích střeleb bylo určeno: oprava dálky = plus sto, oprava směru nula.</a:t>
            </a:r>
            <a:endParaRPr lang="cs-CZ" b="1" dirty="0"/>
          </a:p>
        </p:txBody>
      </p:sp>
      <p:pic>
        <p:nvPicPr>
          <p:cNvPr id="26" name="Obrázek 25" descr="bat černá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5404" y="2857496"/>
            <a:ext cx="296771" cy="514403"/>
          </a:xfrm>
          <a:prstGeom prst="rect">
            <a:avLst/>
          </a:prstGeom>
        </p:spPr>
      </p:pic>
      <p:sp>
        <p:nvSpPr>
          <p:cNvPr id="27" name="TextovéPole 26"/>
          <p:cNvSpPr txBox="1"/>
          <p:nvPr/>
        </p:nvSpPr>
        <p:spPr>
          <a:xfrm>
            <a:off x="714348" y="228599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+100                   0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85720" y="42860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Náplň pátá desátá.</a:t>
            </a:r>
            <a:endParaRPr lang="cs-CZ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643042" y="335756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5(10)</a:t>
            </a:r>
            <a:endParaRPr lang="cs-CZ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6" grpId="0"/>
      <p:bldP spid="16" grpId="1"/>
      <p:bldP spid="16" grpId="2"/>
      <p:bldP spid="16" grpId="3"/>
      <p:bldP spid="17" grpId="0"/>
      <p:bldP spid="17" grpId="1"/>
      <p:bldP spid="18" grpId="0"/>
      <p:bldP spid="18" grpId="1"/>
      <p:bldP spid="18" grpId="2"/>
      <p:bldP spid="19" grpId="0" build="allAtOnce"/>
      <p:bldP spid="20" grpId="0"/>
      <p:bldP spid="20" grpId="1"/>
      <p:bldP spid="20" grpId="2"/>
      <p:bldP spid="20" grpId="3"/>
      <p:bldP spid="21" grpId="0"/>
      <p:bldP spid="21" grpId="1"/>
      <p:bldP spid="22" grpId="0"/>
      <p:bldP spid="22" grpId="1"/>
      <p:bldP spid="22" grpId="2"/>
      <p:bldP spid="23" grpId="0"/>
      <p:bldP spid="23" grpId="1"/>
      <p:bldP spid="25" grpId="0"/>
      <p:bldP spid="25" grpId="1"/>
      <p:bldP spid="25" grpId="2"/>
      <p:bldP spid="27" grpId="0"/>
      <p:bldP spid="27" grpId="1"/>
      <p:bldP spid="28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6" descr="C:\Users\Pavel\Desktop\kokotin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66817"/>
            <a:ext cx="9144000" cy="5991183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14348" y="157161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8100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00232" y="142873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HS</a:t>
            </a:r>
          </a:p>
          <a:p>
            <a:r>
              <a:rPr lang="cs-CZ" b="1" dirty="0" smtClean="0"/>
              <a:t>-0-85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572000" y="135729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2630                1-90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14678" y="24288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+0-12</a:t>
            </a:r>
            <a:endParaRPr lang="cs-CZ" b="1" dirty="0"/>
          </a:p>
        </p:txBody>
      </p:sp>
      <p:pic>
        <p:nvPicPr>
          <p:cNvPr id="9" name="Obrázek 8" descr="bat černá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404" y="2857496"/>
            <a:ext cx="296771" cy="514403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714348" y="228599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+100                   0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43042" y="335756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5(10)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0" y="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Postup řešení: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28728" y="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Doplnit počítané prvky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14348" y="29289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8200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000232" y="278605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>
                <a:solidFill>
                  <a:srgbClr val="FF0000"/>
                </a:solidFill>
              </a:rPr>
              <a:t>HS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-0-85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428728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 tabulek doplnit hodnoty: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000496" y="21429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Oprava doplňkového záměrného úhlu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214678" y="271462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+0-06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000496" y="42860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Změna dálky při změně náměru o 1 dílec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358082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8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000496" y="64291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Doba letu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286644" y="178592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33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428728" y="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Doplnit opravu dálky (libelu)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214678" y="307181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+0-18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428728" y="214290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Vypočítat hodnoty redukčního poměru a stranového skoku.</a:t>
            </a:r>
            <a:endParaRPr lang="cs-CZ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857884" y="285749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0-02                   0,3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428728" y="64291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Doplnit hodnoty do povelu.</a:t>
            </a:r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42844" y="3643314"/>
            <a:ext cx="63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Dálka = tabulková hodnota pro počítanou dálku + libela (</a:t>
            </a:r>
            <a:r>
              <a:rPr lang="cs-CZ" b="1" dirty="0" err="1" smtClean="0"/>
              <a:t>Δϕ</a:t>
            </a:r>
            <a:r>
              <a:rPr lang="cs-CZ" b="1" dirty="0" smtClean="0"/>
              <a:t>) </a:t>
            </a:r>
            <a:endParaRPr lang="cs-CZ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000496" y="492919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522                    HS -0-85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31" name="Přímá spojovací čára 30"/>
          <p:cNvCxnSpPr>
            <a:stCxn id="9" idx="0"/>
          </p:cNvCxnSpPr>
          <p:nvPr/>
        </p:nvCxnSpPr>
        <p:spPr>
          <a:xfrm rot="16200000" flipV="1">
            <a:off x="7539432" y="1533138"/>
            <a:ext cx="1857388" cy="7913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428728" y="42860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Doplnit „stromeček“</a:t>
            </a:r>
            <a:endParaRPr lang="cs-CZ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42844" y="3643314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Hodnota ΔD = počet dílců pro změnu dálky o 50, 100 a 200 m.</a:t>
            </a:r>
          </a:p>
          <a:p>
            <a:r>
              <a:rPr lang="cs-CZ" b="1" dirty="0" smtClean="0"/>
              <a:t>Hodnota ΔS se dopočítá přes </a:t>
            </a:r>
            <a:r>
              <a:rPr lang="cs-CZ" b="1" dirty="0" err="1" smtClean="0"/>
              <a:t>Ss</a:t>
            </a:r>
            <a:r>
              <a:rPr lang="cs-CZ" b="1" dirty="0" smtClean="0"/>
              <a:t> (původní hodnota je pro 100 m)</a:t>
            </a:r>
            <a:endParaRPr lang="cs-CZ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8001024" y="1071546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25    0-04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8001024" y="142873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12    0-02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8072462" y="17859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6     0-01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0" y="0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Velitel: </a:t>
            </a:r>
            <a:r>
              <a:rPr lang="cs-CZ" b="1" i="1" dirty="0" smtClean="0"/>
              <a:t>„ÚHLAVA 11, cíl WJ1101, náplň 5(10), dálka 522, stranou HS vlevo 0-85, čtvrté dělo, jednu ránu, pal!“</a:t>
            </a:r>
            <a:endParaRPr lang="cs-CZ" b="1" i="1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785786" y="500063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642910" y="4929198"/>
            <a:ext cx="3429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ÚHLAVA 11, cíl WJ1101, 5(10), </a:t>
            </a:r>
            <a:r>
              <a:rPr lang="cs-CZ" sz="1400" b="1" dirty="0" smtClean="0"/>
              <a:t>4.d</a:t>
            </a:r>
            <a:r>
              <a:rPr lang="cs-CZ" sz="1400" b="1" dirty="0" smtClean="0"/>
              <a:t>., 1r., pal.</a:t>
            </a:r>
            <a:endParaRPr lang="cs-CZ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3" grpId="2"/>
      <p:bldP spid="13" grpId="3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7" grpId="2"/>
      <p:bldP spid="17" grpId="3"/>
      <p:bldP spid="18" grpId="0"/>
      <p:bldP spid="18" grpId="1"/>
      <p:bldP spid="19" grpId="0"/>
      <p:bldP spid="19" grpId="1"/>
      <p:bldP spid="19" grpId="2"/>
      <p:bldP spid="19" grpId="3"/>
      <p:bldP spid="20" grpId="0"/>
      <p:bldP spid="20" grpId="1"/>
      <p:bldP spid="21" grpId="0"/>
      <p:bldP spid="21" grpId="1"/>
      <p:bldP spid="21" grpId="2"/>
      <p:bldP spid="22" grpId="0"/>
      <p:bldP spid="22" grpId="1"/>
      <p:bldP spid="23" grpId="0"/>
      <p:bldP spid="23" grpId="1"/>
      <p:bldP spid="23" grpId="2"/>
      <p:bldP spid="23" grpId="3"/>
      <p:bldP spid="24" grpId="0"/>
      <p:bldP spid="24" grpId="1"/>
      <p:bldP spid="25" grpId="0"/>
      <p:bldP spid="25" grpId="1"/>
      <p:bldP spid="25" grpId="3"/>
      <p:bldP spid="25" grpId="4"/>
      <p:bldP spid="26" grpId="0"/>
      <p:bldP spid="26" grpId="1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33" grpId="0"/>
      <p:bldP spid="33" grpId="1"/>
      <p:bldP spid="33" grpId="2"/>
      <p:bldP spid="33" grpId="3"/>
      <p:bldP spid="34" grpId="0"/>
      <p:bldP spid="34" grpId="1"/>
      <p:bldP spid="34" grpId="2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8" grpId="2"/>
      <p:bldP spid="40" grpId="0"/>
      <p:bldP spid="4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285992"/>
            <a:ext cx="7886700" cy="3890971"/>
          </a:xfrm>
        </p:spPr>
        <p:txBody>
          <a:bodyPr>
            <a:normAutofit/>
          </a:bodyPr>
          <a:lstStyle/>
          <a:p>
            <a:r>
              <a:rPr lang="cs-CZ" dirty="0" smtClean="0"/>
              <a:t>O-T faktor</a:t>
            </a:r>
          </a:p>
          <a:p>
            <a:r>
              <a:rPr lang="cs-CZ" dirty="0" smtClean="0"/>
              <a:t>Vytyčením výstřelné</a:t>
            </a:r>
          </a:p>
          <a:p>
            <a:r>
              <a:rPr lang="cs-CZ" dirty="0" smtClean="0"/>
              <a:t>S využitím stopek</a:t>
            </a:r>
          </a:p>
          <a:p>
            <a:r>
              <a:rPr lang="cs-CZ" dirty="0" smtClean="0"/>
              <a:t>Pomocí světových stran</a:t>
            </a:r>
          </a:p>
          <a:p>
            <a:r>
              <a:rPr lang="cs-CZ" dirty="0" smtClean="0"/>
              <a:t>Stupnicí</a:t>
            </a:r>
          </a:p>
          <a:p>
            <a:r>
              <a:rPr lang="cs-CZ" dirty="0" smtClean="0"/>
              <a:t>Rámováním</a:t>
            </a:r>
          </a:p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4" name="Zástupný symbol pro datum 3"/>
          <p:cNvSpPr txBox="1">
            <a:spLocks/>
          </p:cNvSpPr>
          <p:nvPr/>
        </p:nvSpPr>
        <p:spPr>
          <a:xfrm>
            <a:off x="642910" y="6356350"/>
            <a:ext cx="149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2481B-5154-415F-B752-558547769AA3}" type="datetimeFigureOut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25. 4. 2018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 txBox="1">
            <a:spLocks/>
          </p:cNvSpPr>
          <p:nvPr/>
        </p:nvSpPr>
        <p:spPr>
          <a:xfrm>
            <a:off x="6643702" y="6357958"/>
            <a:ext cx="714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64769-77EF-4CD0-90DE-F7D7F2D423C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 txBox="1">
            <a:spLocks/>
          </p:cNvSpPr>
          <p:nvPr/>
        </p:nvSpPr>
        <p:spPr>
          <a:xfrm>
            <a:off x="3214678" y="6357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rtn. Pavel Ondráček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6" descr="C:\Users\Pavel\Desktop\kokotin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66817"/>
            <a:ext cx="9144000" cy="5991183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14348" y="157161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8100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00232" y="142873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HS</a:t>
            </a:r>
          </a:p>
          <a:p>
            <a:r>
              <a:rPr lang="cs-CZ" b="1" dirty="0" smtClean="0"/>
              <a:t>-0-85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572000" y="135729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2630                1-90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14678" y="24288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+0-12</a:t>
            </a:r>
            <a:endParaRPr lang="cs-CZ" b="1" dirty="0"/>
          </a:p>
        </p:txBody>
      </p:sp>
      <p:pic>
        <p:nvPicPr>
          <p:cNvPr id="9" name="Obrázek 8" descr="bat černá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404" y="2857496"/>
            <a:ext cx="296771" cy="514403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714348" y="228599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+100                   0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43042" y="335756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5(10)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14348" y="29289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8200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000232" y="278605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HS</a:t>
            </a:r>
          </a:p>
          <a:p>
            <a:r>
              <a:rPr lang="cs-CZ" b="1" dirty="0" smtClean="0"/>
              <a:t>-0-85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14678" y="271462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+0-06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358082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8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286644" y="178592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33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14678" y="307181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+0-18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857884" y="285749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0-02                   0,3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000496" y="492919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522                    HS -0-85</a:t>
            </a:r>
            <a:endParaRPr lang="cs-CZ" b="1" dirty="0"/>
          </a:p>
        </p:txBody>
      </p:sp>
      <p:cxnSp>
        <p:nvCxnSpPr>
          <p:cNvPr id="20" name="Přímá spojovací čára 19"/>
          <p:cNvCxnSpPr>
            <a:stCxn id="9" idx="0"/>
          </p:cNvCxnSpPr>
          <p:nvPr/>
        </p:nvCxnSpPr>
        <p:spPr>
          <a:xfrm rot="16200000" flipV="1">
            <a:off x="7539432" y="1533138"/>
            <a:ext cx="1857388" cy="7913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8001024" y="1071546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25    0-04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8001024" y="142873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12    0-02</a:t>
            </a:r>
            <a:endParaRPr lang="cs-CZ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8072462" y="17859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6     0-01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42910" y="4929198"/>
            <a:ext cx="3429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ÚHLAVA 11, cíl WJ1101, 5(10), </a:t>
            </a:r>
            <a:r>
              <a:rPr lang="cs-CZ" sz="1400" b="1" dirty="0" smtClean="0"/>
              <a:t>4.d</a:t>
            </a:r>
            <a:r>
              <a:rPr lang="cs-CZ" sz="1400" b="1" dirty="0" smtClean="0"/>
              <a:t>., 1r., pal.</a:t>
            </a:r>
            <a:endParaRPr lang="cs-CZ" sz="14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0" y="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Pozorovatel: </a:t>
            </a:r>
            <a:r>
              <a:rPr lang="cs-CZ" b="1" i="1" dirty="0" smtClean="0"/>
              <a:t>„Dlouhá, vlevo 23!“</a:t>
            </a:r>
            <a:endParaRPr lang="cs-CZ" b="1" i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215206" y="492919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+L23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0" y="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Spočítat opravy.</a:t>
            </a:r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0" y="214290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Rána byla dlouhá, tudíž zkracujeme o 25 dílců (stromeček).</a:t>
            </a:r>
            <a:endParaRPr lang="cs-CZ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000496" y="528638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497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0" y="428604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Opravu směru spočítat ze vzorce: (-</a:t>
            </a:r>
            <a:r>
              <a:rPr lang="cs-CZ" b="1" dirty="0" smtClean="0">
                <a:cs typeface="Times New Roman" pitchFamily="18" charset="0"/>
              </a:rPr>
              <a:t>α</a:t>
            </a:r>
            <a:r>
              <a:rPr lang="cs-CZ" b="1" dirty="0" smtClean="0"/>
              <a:t>* </a:t>
            </a:r>
            <a:r>
              <a:rPr lang="cs-CZ" b="1" dirty="0" err="1" smtClean="0"/>
              <a:t>Rp</a:t>
            </a:r>
            <a:r>
              <a:rPr lang="cs-CZ" b="1" dirty="0" smtClean="0"/>
              <a:t>) + (± </a:t>
            </a:r>
            <a:r>
              <a:rPr lang="cs-CZ" b="1" dirty="0" err="1" smtClean="0"/>
              <a:t>Ss</a:t>
            </a:r>
            <a:r>
              <a:rPr lang="cs-CZ" b="1" dirty="0" smtClean="0"/>
              <a:t> *0,01ΔD) </a:t>
            </a:r>
            <a:endParaRPr lang="cs-CZ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142844" y="364331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-(-23*0,3) = 7</a:t>
            </a:r>
            <a:endParaRPr lang="cs-CZ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7965305" y="485776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+0-07</a:t>
            </a:r>
            <a:endParaRPr lang="cs-CZ" sz="1400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14282" y="3929066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Hodnota ze stromečku pro 200 m = 0-04. Zkracujeme při baterii vpravo, tudíž oprava vlevo.</a:t>
            </a:r>
            <a:endParaRPr lang="cs-CZ" b="1" dirty="0"/>
          </a:p>
        </p:txBody>
      </p:sp>
      <p:cxnSp>
        <p:nvCxnSpPr>
          <p:cNvPr id="37" name="Přímá spojovací čára 36"/>
          <p:cNvCxnSpPr/>
          <p:nvPr/>
        </p:nvCxnSpPr>
        <p:spPr>
          <a:xfrm rot="16200000" flipH="1">
            <a:off x="8001024" y="1785926"/>
            <a:ext cx="1000132" cy="4286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 rot="10800000">
            <a:off x="8429652" y="2500306"/>
            <a:ext cx="28575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7965305" y="5000636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-0-04</a:t>
            </a:r>
            <a:endParaRPr lang="cs-CZ" sz="1400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500694" y="528638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+0-03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0" y="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Velitel: „Dálka 497, vpravo 0-03, pal!“ </a:t>
            </a:r>
            <a:endParaRPr lang="cs-CZ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3500430" y="5357826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pal.</a:t>
            </a:r>
            <a:endParaRPr lang="cs-CZ" sz="14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0" y="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Pozorovatel: </a:t>
            </a:r>
            <a:r>
              <a:rPr lang="cs-CZ" b="1" i="1" dirty="0" smtClean="0"/>
              <a:t>„Krátká, vpravo 8!“</a:t>
            </a:r>
            <a:endParaRPr lang="cs-CZ" b="1" i="1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7286644" y="528638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-P8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0" y="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Výpočet oprav.</a:t>
            </a:r>
            <a:endParaRPr lang="cs-CZ" b="1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4000496" y="564357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509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7965305" y="5214950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</a:rPr>
              <a:t>-0-02</a:t>
            </a:r>
            <a:endParaRPr lang="cs-CZ" sz="1400" b="1" dirty="0">
              <a:solidFill>
                <a:srgbClr val="FF0000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7965305" y="5357826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</a:rPr>
              <a:t>+0-02</a:t>
            </a:r>
            <a:endParaRPr lang="cs-CZ" sz="1400" b="1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0" y="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Velitel: </a:t>
            </a:r>
            <a:r>
              <a:rPr lang="cs-CZ" b="1" i="1" dirty="0" smtClean="0"/>
              <a:t>„Dálka 509, pal!“</a:t>
            </a:r>
            <a:endParaRPr lang="cs-CZ" b="1" i="1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0" y="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Pozorovatel: </a:t>
            </a:r>
            <a:r>
              <a:rPr lang="cs-CZ" b="1" i="1" dirty="0" smtClean="0"/>
              <a:t>„Dlouhá, vlevo 6!“</a:t>
            </a:r>
            <a:endParaRPr lang="cs-CZ" b="1" i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7286644" y="56435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+L6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7965305" y="564357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+0-02</a:t>
            </a:r>
            <a:endParaRPr lang="cs-CZ" sz="1400" b="1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7965305" y="5786454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-0-01</a:t>
            </a:r>
            <a:endParaRPr lang="cs-CZ" sz="1400" b="1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3500430" y="571501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pal.</a:t>
            </a:r>
            <a:endParaRPr lang="cs-CZ" sz="1400" b="1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4000496" y="60007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503</a:t>
            </a:r>
            <a:endParaRPr lang="cs-CZ" b="1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5500694" y="60007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+0-01</a:t>
            </a:r>
            <a:endParaRPr lang="cs-CZ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0" y="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 tuto chvíli přejdeme na ÚS.</a:t>
            </a:r>
            <a:endParaRPr lang="cs-CZ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0" y="0"/>
            <a:ext cx="6500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Velitel: </a:t>
            </a:r>
            <a:r>
              <a:rPr lang="cs-CZ" b="1" i="1" dirty="0" smtClean="0"/>
              <a:t>„Baterie, dálka 503, stranou vpravo 0-01, 4 ráz naráz, pal!“</a:t>
            </a:r>
            <a:endParaRPr lang="cs-CZ" b="1" i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3071802" y="6072206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4 </a:t>
            </a:r>
            <a:r>
              <a:rPr lang="cs-CZ" sz="1400" b="1" dirty="0" err="1" smtClean="0"/>
              <a:t>rnr</a:t>
            </a:r>
            <a:r>
              <a:rPr lang="cs-CZ" sz="1400" b="1" dirty="0" smtClean="0"/>
              <a:t>, pal.</a:t>
            </a:r>
            <a:endParaRPr lang="cs-CZ" sz="14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0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Pozorovatel: </a:t>
            </a:r>
            <a:r>
              <a:rPr lang="cs-CZ" b="1" i="1" dirty="0" smtClean="0"/>
              <a:t>„Cíl zničen!“</a:t>
            </a:r>
            <a:endParaRPr lang="cs-CZ" b="1" i="1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7143768" y="60007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Zničen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0" y="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Velitel: </a:t>
            </a:r>
            <a:r>
              <a:rPr lang="cs-CZ" b="1" i="1" dirty="0" smtClean="0"/>
              <a:t>„Palbu stav, hlavní směr!“</a:t>
            </a:r>
            <a:endParaRPr lang="cs-CZ" b="1" i="1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714348" y="635795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pst</a:t>
            </a:r>
            <a:r>
              <a:rPr lang="cs-CZ" b="1" dirty="0" smtClean="0"/>
              <a:t>. HS</a:t>
            </a:r>
            <a:endParaRPr lang="cs-CZ" b="1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0" y="0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Na </a:t>
            </a:r>
            <a:r>
              <a:rPr lang="cs-CZ" b="1" dirty="0" smtClean="0"/>
              <a:t>závěr zapsat zastřílené prvky a </a:t>
            </a:r>
            <a:r>
              <a:rPr lang="cs-CZ" b="1" dirty="0" smtClean="0"/>
              <a:t>spočítat spotřebu munice.</a:t>
            </a:r>
            <a:endParaRPr lang="cs-CZ" b="1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1928794" y="6357958"/>
            <a:ext cx="7215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Zastřílené prvky           503                    HS -0-81                                </a:t>
            </a:r>
            <a:r>
              <a:rPr lang="cs-CZ" sz="1600" b="1" dirty="0" smtClean="0"/>
              <a:t>Spotřeba </a:t>
            </a:r>
            <a:r>
              <a:rPr lang="cs-CZ" sz="1600" b="1" dirty="0" smtClean="0"/>
              <a:t>35</a:t>
            </a:r>
            <a:endParaRPr lang="cs-CZ" b="1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3214678" y="14285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Výsledný zápis.</a:t>
            </a:r>
            <a:endParaRPr lang="cs-CZ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AF41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AF41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2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6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2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0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5" grpId="2"/>
      <p:bldP spid="26" grpId="0"/>
      <p:bldP spid="26" grpId="1"/>
      <p:bldP spid="27" grpId="0"/>
      <p:bldP spid="27" grpId="1"/>
      <p:bldP spid="28" grpId="0" build="allAtOnce"/>
      <p:bldP spid="28" grpId="1" build="allAtOnce"/>
      <p:bldP spid="28" grpId="2" build="allAtOnce"/>
      <p:bldP spid="29" grpId="0"/>
      <p:bldP spid="29" grpId="1"/>
      <p:bldP spid="30" grpId="0"/>
      <p:bldP spid="30" grpId="1"/>
      <p:bldP spid="30" grpId="2"/>
      <p:bldP spid="31" grpId="0"/>
      <p:bldP spid="31" grpId="1"/>
      <p:bldP spid="31" grpId="2"/>
      <p:bldP spid="32" grpId="0"/>
      <p:bldP spid="32" grpId="1"/>
      <p:bldP spid="32" grpId="2"/>
      <p:bldP spid="33" grpId="0"/>
      <p:bldP spid="33" grpId="1"/>
      <p:bldP spid="33" grpId="2"/>
      <p:bldP spid="40" grpId="0"/>
      <p:bldP spid="40" grpId="1"/>
      <p:bldP spid="40" grpId="2"/>
      <p:bldP spid="41" grpId="0"/>
      <p:bldP spid="41" grpId="1"/>
      <p:bldP spid="42" grpId="0" build="allAtOnce"/>
      <p:bldP spid="43" grpId="0"/>
      <p:bldP spid="43" grpId="1"/>
      <p:bldP spid="43" grpId="2"/>
      <p:bldP spid="44" grpId="0"/>
      <p:bldP spid="44" grpId="1"/>
      <p:bldP spid="44" grpId="2"/>
      <p:bldP spid="45" grpId="0"/>
      <p:bldP spid="45" grpId="1"/>
      <p:bldP spid="46" grpId="0" build="allAtOnce"/>
      <p:bldP spid="47" grpId="0"/>
      <p:bldP spid="47" grpId="1"/>
      <p:bldP spid="48" grpId="0" build="allAtOnce"/>
      <p:bldP spid="49" grpId="0"/>
      <p:bldP spid="49" grpId="1"/>
      <p:bldP spid="50" grpId="0"/>
      <p:bldP spid="50" grpId="1"/>
      <p:bldP spid="50" grpId="2"/>
      <p:bldP spid="51" grpId="0"/>
      <p:bldP spid="51" grpId="1"/>
      <p:bldP spid="51" grpId="2"/>
      <p:bldP spid="52" grpId="0"/>
      <p:bldP spid="52" grpId="1"/>
      <p:bldP spid="53" grpId="0"/>
      <p:bldP spid="54" grpId="0"/>
      <p:bldP spid="55" grpId="0"/>
      <p:bldP spid="56" grpId="0"/>
      <p:bldP spid="58" grpId="0"/>
      <p:bldP spid="58" grpId="1"/>
      <p:bldP spid="58" grpId="2"/>
      <p:bldP spid="59" grpId="0"/>
      <p:bldP spid="59" grpId="1"/>
      <p:bldP spid="60" grpId="0"/>
      <p:bldP spid="61" grpId="0"/>
      <p:bldP spid="61" grpId="1"/>
      <p:bldP spid="61" grpId="2"/>
      <p:bldP spid="62" grpId="0"/>
      <p:bldP spid="62" grpId="1"/>
      <p:bldP spid="63" grpId="0"/>
      <p:bldP spid="63" grpId="1"/>
      <p:bldP spid="63" grpId="2"/>
      <p:bldP spid="64" grpId="0" build="allAtOnce"/>
      <p:bldP spid="65" grpId="0" build="allAtOnce"/>
      <p:bldP spid="66" grpId="0"/>
      <p:bldP spid="66" grpId="1"/>
      <p:bldP spid="66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			</a:t>
            </a:r>
            <a:r>
              <a:rPr lang="cs-CZ" sz="3600" dirty="0" smtClean="0"/>
              <a:t>   Dotazy ?</a:t>
            </a:r>
            <a:endParaRPr lang="cs-CZ" sz="3600" dirty="0"/>
          </a:p>
        </p:txBody>
      </p:sp>
      <p:sp>
        <p:nvSpPr>
          <p:cNvPr id="5" name="Zástupný symbol pro datum 3"/>
          <p:cNvSpPr txBox="1">
            <a:spLocks/>
          </p:cNvSpPr>
          <p:nvPr/>
        </p:nvSpPr>
        <p:spPr>
          <a:xfrm>
            <a:off x="642910" y="6356350"/>
            <a:ext cx="149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2481B-5154-415F-B752-558547769AA3}" type="datetimeFigureOut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25. 4. 2018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 txBox="1">
            <a:spLocks/>
          </p:cNvSpPr>
          <p:nvPr/>
        </p:nvSpPr>
        <p:spPr>
          <a:xfrm>
            <a:off x="3214678" y="6357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rtn. Pavel Ondráček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O-T faktor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podstatě specifický (zjednodušený) způsob zastřílení rámováním, používaný zejména jednotkami NATO.</a:t>
            </a:r>
          </a:p>
          <a:p>
            <a:r>
              <a:rPr lang="cs-CZ" dirty="0" smtClean="0"/>
              <a:t>Používá dílcového pravidla při opravování směru; odhadu úchylky v dálce při opravování dálky.</a:t>
            </a:r>
          </a:p>
          <a:p>
            <a:r>
              <a:rPr lang="cs-CZ" dirty="0" smtClean="0"/>
              <a:t>Používá se v případě, že nejsou známy přesné souřadnice dělostřeleckého pozorovatele.</a:t>
            </a:r>
            <a:endParaRPr lang="cs-CZ" dirty="0"/>
          </a:p>
        </p:txBody>
      </p:sp>
      <p:sp>
        <p:nvSpPr>
          <p:cNvPr id="4" name="Zástupný symbol pro datum 3"/>
          <p:cNvSpPr txBox="1">
            <a:spLocks/>
          </p:cNvSpPr>
          <p:nvPr/>
        </p:nvSpPr>
        <p:spPr>
          <a:xfrm>
            <a:off x="642910" y="6356350"/>
            <a:ext cx="149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2481B-5154-415F-B752-558547769AA3}" type="datetimeFigureOut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25. 4. 2018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 txBox="1">
            <a:spLocks/>
          </p:cNvSpPr>
          <p:nvPr/>
        </p:nvSpPr>
        <p:spPr>
          <a:xfrm>
            <a:off x="6643702" y="6357958"/>
            <a:ext cx="714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64769-77EF-4CD0-90DE-F7D7F2D423C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 txBox="1">
            <a:spLocks/>
          </p:cNvSpPr>
          <p:nvPr/>
        </p:nvSpPr>
        <p:spPr>
          <a:xfrm>
            <a:off x="3214678" y="6357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rtn. Pavel Ondráček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928670"/>
            <a:ext cx="7886700" cy="107157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O-T faktor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785786" y="1928801"/>
            <a:ext cx="3712396" cy="576273"/>
          </a:xfrm>
        </p:spPr>
        <p:txBody>
          <a:bodyPr anchor="ctr"/>
          <a:lstStyle/>
          <a:p>
            <a:r>
              <a:rPr lang="cs-CZ" dirty="0" smtClean="0"/>
              <a:t>Výhody: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342900" lvl="2" indent="-342900"/>
            <a:r>
              <a:rPr lang="cs-CZ" sz="11200" dirty="0" smtClean="0"/>
              <a:t>Nemusí být známy přesné souřadnice stanoviště pozorovatele.</a:t>
            </a:r>
          </a:p>
          <a:p>
            <a:pPr marL="342900" lvl="2" indent="-342900"/>
            <a:r>
              <a:rPr lang="cs-CZ" sz="11200" dirty="0" smtClean="0"/>
              <a:t>Nenáročná metoda určování prvků pro účinnou střelbu využitím dílcového pravidla.</a:t>
            </a:r>
          </a:p>
          <a:p>
            <a:pPr marL="342900" lvl="2" indent="-342900"/>
            <a:r>
              <a:rPr lang="cs-CZ" sz="11200" dirty="0" smtClean="0"/>
              <a:t>Malá náročnost na technické zabezpečení pozorovatele.</a:t>
            </a:r>
          </a:p>
          <a:p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714876" y="1928801"/>
            <a:ext cx="3801665" cy="576273"/>
          </a:xfrm>
        </p:spPr>
        <p:txBody>
          <a:bodyPr anchor="ctr"/>
          <a:lstStyle/>
          <a:p>
            <a:r>
              <a:rPr lang="cs-CZ" dirty="0" smtClean="0"/>
              <a:t>Nevýhody: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24255"/>
          </a:xfrm>
        </p:spPr>
        <p:txBody>
          <a:bodyPr>
            <a:normAutofit lnSpcReduction="10000"/>
          </a:bodyPr>
          <a:lstStyle/>
          <a:p>
            <a:pPr marL="342900" lvl="2" indent="-342900"/>
            <a:r>
              <a:rPr lang="cs-CZ" sz="2800" dirty="0" smtClean="0"/>
              <a:t>Nízká přesnost kvůli nízké přesnosti měření úchylek výbuchů, zejména v dálce.</a:t>
            </a:r>
          </a:p>
          <a:p>
            <a:pPr marL="342900" lvl="2" indent="-342900"/>
            <a:r>
              <a:rPr lang="cs-CZ" sz="2800" dirty="0" smtClean="0"/>
              <a:t>Velký vliv na opravování střelby mají schopnosti pozorovatele v odhadech vzdáleností.</a:t>
            </a:r>
          </a:p>
          <a:p>
            <a:endParaRPr lang="cs-CZ" dirty="0"/>
          </a:p>
        </p:txBody>
      </p:sp>
      <p:sp>
        <p:nvSpPr>
          <p:cNvPr id="4" name="Zástupný symbol pro datum 3"/>
          <p:cNvSpPr txBox="1">
            <a:spLocks/>
          </p:cNvSpPr>
          <p:nvPr/>
        </p:nvSpPr>
        <p:spPr>
          <a:xfrm>
            <a:off x="642910" y="6356350"/>
            <a:ext cx="149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2481B-5154-415F-B752-558547769AA3}" type="datetimeFigureOut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25. 4. 2018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 txBox="1">
            <a:spLocks/>
          </p:cNvSpPr>
          <p:nvPr/>
        </p:nvSpPr>
        <p:spPr>
          <a:xfrm>
            <a:off x="6643702" y="6357958"/>
            <a:ext cx="714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64769-77EF-4CD0-90DE-F7D7F2D423C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 txBox="1">
            <a:spLocks/>
          </p:cNvSpPr>
          <p:nvPr/>
        </p:nvSpPr>
        <p:spPr>
          <a:xfrm>
            <a:off x="3214678" y="6357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rtn. Pavel Ondráček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Vytyčení výstřelné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Spočívá v dosažení co největšího přiblížení středu rozptylu střelby postupnými opravami prvků zaměřovače.</a:t>
            </a:r>
          </a:p>
          <a:p>
            <a:r>
              <a:rPr lang="cs-CZ" dirty="0" smtClean="0"/>
              <a:t>Opravy se provádějí na základě pozorování výbuchů odhadem pomocí vztažné základny vzhledem k výstřelné.</a:t>
            </a:r>
            <a:endParaRPr lang="cs-CZ" dirty="0"/>
          </a:p>
        </p:txBody>
      </p:sp>
      <p:sp>
        <p:nvSpPr>
          <p:cNvPr id="4" name="Zástupný symbol pro datum 3"/>
          <p:cNvSpPr txBox="1">
            <a:spLocks/>
          </p:cNvSpPr>
          <p:nvPr/>
        </p:nvSpPr>
        <p:spPr>
          <a:xfrm>
            <a:off x="642910" y="6356350"/>
            <a:ext cx="149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2481B-5154-415F-B752-558547769AA3}" type="datetimeFigureOut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25. 4. 2018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 txBox="1">
            <a:spLocks/>
          </p:cNvSpPr>
          <p:nvPr/>
        </p:nvSpPr>
        <p:spPr>
          <a:xfrm>
            <a:off x="6643702" y="6357958"/>
            <a:ext cx="714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64769-77EF-4CD0-90DE-F7D7F2D423C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 txBox="1">
            <a:spLocks/>
          </p:cNvSpPr>
          <p:nvPr/>
        </p:nvSpPr>
        <p:spPr>
          <a:xfrm>
            <a:off x="3214678" y="6357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rtn. Pavel Ondráček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Postup při zastřílení pomocí </a:t>
            </a:r>
            <a:br>
              <a:rPr lang="cs-CZ" dirty="0" smtClean="0"/>
            </a:br>
            <a:r>
              <a:rPr lang="cs-CZ" dirty="0" smtClean="0"/>
              <a:t>vytyčení výstřelné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Pozorovatel zvolí ve směru střelby vztažnou základnu využitím význačných terénních předmětů a ujasní si jejich vzdálenost od cíle ve směru střelby.</a:t>
            </a:r>
          </a:p>
          <a:p>
            <a:r>
              <a:rPr lang="cs-CZ" dirty="0" smtClean="0"/>
              <a:t>Počítanými prvky se vystřelí jedna rána.</a:t>
            </a:r>
          </a:p>
          <a:p>
            <a:r>
              <a:rPr lang="cs-CZ" dirty="0" smtClean="0"/>
              <a:t>Pomocí vztažné základny se určí úchylka           v dálce v metrech ve směru výstřelné.</a:t>
            </a:r>
          </a:p>
          <a:p>
            <a:r>
              <a:rPr lang="cs-CZ" dirty="0" smtClean="0"/>
              <a:t>Beze změny směru se s opravenou dálkou vystřelí druhá rána.</a:t>
            </a:r>
            <a:endParaRPr lang="cs-CZ" dirty="0"/>
          </a:p>
        </p:txBody>
      </p:sp>
      <p:sp>
        <p:nvSpPr>
          <p:cNvPr id="4" name="Zástupný symbol pro datum 3"/>
          <p:cNvSpPr txBox="1">
            <a:spLocks/>
          </p:cNvSpPr>
          <p:nvPr/>
        </p:nvSpPr>
        <p:spPr>
          <a:xfrm>
            <a:off x="642910" y="6356350"/>
            <a:ext cx="149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2481B-5154-415F-B752-558547769AA3}" type="datetimeFigureOut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25. 4. 2018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 txBox="1">
            <a:spLocks/>
          </p:cNvSpPr>
          <p:nvPr/>
        </p:nvSpPr>
        <p:spPr>
          <a:xfrm>
            <a:off x="6643702" y="6357958"/>
            <a:ext cx="714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64769-77EF-4CD0-90DE-F7D7F2D423C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 txBox="1">
            <a:spLocks/>
          </p:cNvSpPr>
          <p:nvPr/>
        </p:nvSpPr>
        <p:spPr>
          <a:xfrm>
            <a:off x="3214678" y="6357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rtn. Pavel Ondráček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Postup při zastřílení pomocí </a:t>
            </a:r>
            <a:br>
              <a:rPr lang="cs-CZ" dirty="0" smtClean="0"/>
            </a:br>
            <a:r>
              <a:rPr lang="cs-CZ" dirty="0" smtClean="0"/>
              <a:t>vytyčení výstřelné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Dělostřelecký pozorovatel odpozoruje druhý výbuch a vytyčí jimi skutečnou výstřelnou.</a:t>
            </a:r>
          </a:p>
          <a:p>
            <a:r>
              <a:rPr lang="cs-CZ" dirty="0" smtClean="0"/>
              <a:t>Skutečná výstřelná se využije k určení úchylky    ve směru vzhledem k cíly (kolmo) v metrech.</a:t>
            </a:r>
          </a:p>
          <a:p>
            <a:r>
              <a:rPr lang="cs-CZ" dirty="0" smtClean="0"/>
              <a:t>Oprava směru se vypočítá: </a:t>
            </a:r>
          </a:p>
          <a:p>
            <a:pPr lvl="2">
              <a:buNone/>
            </a:pPr>
            <a:r>
              <a:rPr lang="el-GR" dirty="0" smtClean="0"/>
              <a:t>Δ</a:t>
            </a:r>
            <a:r>
              <a:rPr lang="cs-CZ" dirty="0" smtClean="0"/>
              <a:t>S(</a:t>
            </a:r>
            <a:r>
              <a:rPr lang="cs-CZ" dirty="0" err="1" smtClean="0"/>
              <a:t>dc</a:t>
            </a:r>
            <a:r>
              <a:rPr lang="cs-CZ" dirty="0" smtClean="0"/>
              <a:t>)=</a:t>
            </a:r>
            <a:r>
              <a:rPr lang="el-GR" dirty="0" smtClean="0"/>
              <a:t>Δ</a:t>
            </a:r>
            <a:r>
              <a:rPr lang="cs-CZ" dirty="0" smtClean="0"/>
              <a:t>S/0,001D</a:t>
            </a:r>
            <a:r>
              <a:rPr lang="cs-CZ" baseline="-25000" dirty="0" smtClean="0"/>
              <a:t>t</a:t>
            </a:r>
            <a:r>
              <a:rPr lang="cs-CZ" baseline="30000" dirty="0" smtClean="0"/>
              <a:t>c</a:t>
            </a:r>
            <a:endParaRPr lang="cs-CZ" baseline="-25000" dirty="0" smtClean="0"/>
          </a:p>
          <a:p>
            <a:r>
              <a:rPr lang="cs-CZ" dirty="0" smtClean="0"/>
              <a:t>Na účinnou střelbu se přechází pokud bude úchylka v dálce menší než 100 m a úchylka         ve směru menší než 50 m.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Zástupný symbol pro datum 3"/>
          <p:cNvSpPr txBox="1">
            <a:spLocks/>
          </p:cNvSpPr>
          <p:nvPr/>
        </p:nvSpPr>
        <p:spPr>
          <a:xfrm>
            <a:off x="642910" y="6356350"/>
            <a:ext cx="149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2481B-5154-415F-B752-558547769AA3}" type="datetimeFigureOut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25. 4. 2018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číslo snímku 4"/>
          <p:cNvSpPr txBox="1">
            <a:spLocks/>
          </p:cNvSpPr>
          <p:nvPr/>
        </p:nvSpPr>
        <p:spPr>
          <a:xfrm>
            <a:off x="6643702" y="6357958"/>
            <a:ext cx="714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64769-77EF-4CD0-90DE-F7D7F2D423C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zápatí 5"/>
          <p:cNvSpPr txBox="1">
            <a:spLocks/>
          </p:cNvSpPr>
          <p:nvPr/>
        </p:nvSpPr>
        <p:spPr>
          <a:xfrm>
            <a:off x="3214678" y="6357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rtn. Pavel Ondráček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8650" y="857232"/>
            <a:ext cx="7886700" cy="1214446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Vytyčení výstřelné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2071678"/>
            <a:ext cx="4038600" cy="402589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Výhody:</a:t>
            </a:r>
          </a:p>
          <a:p>
            <a:pPr marL="342900" lvl="2" indent="-342900"/>
            <a:r>
              <a:rPr lang="cs-CZ" sz="2800" dirty="0" smtClean="0"/>
              <a:t>Malá náročnost            na technické zabezpečení pozorovatele.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2071678"/>
            <a:ext cx="4038600" cy="402589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Nevýhody:</a:t>
            </a:r>
          </a:p>
          <a:p>
            <a:r>
              <a:rPr lang="cs-CZ" dirty="0" smtClean="0"/>
              <a:t>Nízká přesnost kvůli nízké přesnosti měření úchylek </a:t>
            </a:r>
            <a:r>
              <a:rPr lang="cs-CZ" dirty="0" smtClean="0"/>
              <a:t>výbuchů.</a:t>
            </a:r>
            <a:endParaRPr lang="cs-CZ" dirty="0" smtClean="0"/>
          </a:p>
          <a:p>
            <a:r>
              <a:rPr lang="cs-CZ" dirty="0" smtClean="0"/>
              <a:t>Přesnost závislá             na schopnostech pozorovatele.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2910" y="6356350"/>
            <a:ext cx="1490690" cy="365125"/>
          </a:xfrm>
        </p:spPr>
        <p:txBody>
          <a:bodyPr/>
          <a:lstStyle/>
          <a:p>
            <a:fld id="{18A2481B-5154-415F-B752-558547769AA3}" type="datetimeFigureOut">
              <a:rPr lang="cs-CZ" sz="1600" smtClean="0">
                <a:solidFill>
                  <a:schemeClr val="tx1"/>
                </a:solidFill>
              </a:rPr>
              <a:pPr/>
              <a:t>25. 4. 2018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14678" y="6357958"/>
            <a:ext cx="2895600" cy="365125"/>
          </a:xfrm>
        </p:spPr>
        <p:txBody>
          <a:bodyPr/>
          <a:lstStyle/>
          <a:p>
            <a:r>
              <a:rPr lang="cs-CZ" sz="1600" dirty="0" err="1" smtClean="0">
                <a:solidFill>
                  <a:schemeClr val="tx1"/>
                </a:solidFill>
              </a:rPr>
              <a:t>rtn</a:t>
            </a:r>
            <a:r>
              <a:rPr lang="cs-CZ" sz="1600" dirty="0" smtClean="0">
                <a:solidFill>
                  <a:schemeClr val="tx1"/>
                </a:solidFill>
              </a:rPr>
              <a:t>. Pavel Ondráček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643702" y="6357958"/>
            <a:ext cx="714348" cy="365125"/>
          </a:xfrm>
        </p:spPr>
        <p:txBody>
          <a:bodyPr/>
          <a:lstStyle/>
          <a:p>
            <a:fld id="{20264769-77EF-4CD0-90DE-F7D7F2D423C4}" type="slidenum">
              <a:rPr lang="cs-CZ" sz="1800" smtClean="0">
                <a:solidFill>
                  <a:schemeClr val="tx1"/>
                </a:solidFill>
              </a:rPr>
              <a:pPr/>
              <a:t>8</a:t>
            </a:fld>
            <a:endParaRPr lang="cs-CZ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 využitím stopek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2214554"/>
            <a:ext cx="7886700" cy="396240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Spočívá v určování dálek výbuchů podle změřeného času mezi záblesky a zvuky výbuchů  a úchylek ve směru pomocí úhloměrného přístroje.</a:t>
            </a:r>
          </a:p>
          <a:p>
            <a:pPr>
              <a:buNone/>
            </a:pPr>
            <a:r>
              <a:rPr lang="cs-CZ" dirty="0" smtClean="0"/>
              <a:t>	Postup:</a:t>
            </a:r>
          </a:p>
          <a:p>
            <a:pPr lvl="1"/>
            <a:r>
              <a:rPr lang="cs-CZ" dirty="0" smtClean="0"/>
              <a:t>Vystřelí se jedna rána a pomocí úchylek v dálce             a směru se určí opravy.</a:t>
            </a:r>
          </a:p>
          <a:p>
            <a:pPr lvl="1"/>
            <a:r>
              <a:rPr lang="cs-CZ" dirty="0" smtClean="0"/>
              <a:t>Opravenými prvky se vystřelí 4 rány takovým tempem, abychom stihli odpozorovat výbuchy a změřit čas.</a:t>
            </a:r>
          </a:p>
          <a:p>
            <a:pPr lvl="1"/>
            <a:r>
              <a:rPr lang="cs-CZ" dirty="0" smtClean="0"/>
              <a:t>Nejméně u třech výstřelů se změří čas a vypočítá průměr.</a:t>
            </a:r>
          </a:p>
          <a:p>
            <a:pPr lvl="1"/>
            <a:r>
              <a:rPr lang="cs-CZ" dirty="0" smtClean="0"/>
              <a:t>Průměr se vynásobí 1000 a vydělí 3, čímž získáme vzdálenost v metrech.</a:t>
            </a:r>
          </a:p>
          <a:p>
            <a:pPr lvl="1">
              <a:buNone/>
            </a:pPr>
            <a:endParaRPr lang="cs-CZ" dirty="0"/>
          </a:p>
        </p:txBody>
      </p:sp>
      <p:sp>
        <p:nvSpPr>
          <p:cNvPr id="4" name="Zástupný symbol pro datum 3"/>
          <p:cNvSpPr txBox="1">
            <a:spLocks/>
          </p:cNvSpPr>
          <p:nvPr/>
        </p:nvSpPr>
        <p:spPr>
          <a:xfrm>
            <a:off x="642910" y="6356350"/>
            <a:ext cx="1490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A2481B-5154-415F-B752-558547769AA3}" type="datetimeFigureOut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25. 4. 2018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4"/>
          <p:cNvSpPr txBox="1">
            <a:spLocks/>
          </p:cNvSpPr>
          <p:nvPr/>
        </p:nvSpPr>
        <p:spPr>
          <a:xfrm>
            <a:off x="6643702" y="6357958"/>
            <a:ext cx="714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64769-77EF-4CD0-90DE-F7D7F2D423C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zápatí 5"/>
          <p:cNvSpPr txBox="1">
            <a:spLocks/>
          </p:cNvSpPr>
          <p:nvPr/>
        </p:nvSpPr>
        <p:spPr>
          <a:xfrm>
            <a:off x="3214678" y="6357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rtn. Pavel Ondráček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VL-CJ" id="{C59ECC91-D4FB-4DC3-8F07-C2F8CB6BBEDC}" vid="{3453A06C-29E7-47D1-BFAB-639489967F0E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988</Words>
  <PresentationFormat>Předvádění na obrazovce (4:3)</PresentationFormat>
  <Paragraphs>255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Motiv sady Office</vt:lpstr>
      <vt:lpstr>Motiv1</vt:lpstr>
      <vt:lpstr>Zastřílení bez využití prostředků dělostřeleckého průzkumu</vt:lpstr>
      <vt:lpstr>Obsah</vt:lpstr>
      <vt:lpstr>O-T faktor</vt:lpstr>
      <vt:lpstr>O-T faktor</vt:lpstr>
      <vt:lpstr>Vytyčení výstřelné</vt:lpstr>
      <vt:lpstr>Postup při zastřílení pomocí  vytyčení výstřelné</vt:lpstr>
      <vt:lpstr>Postup při zastřílení pomocí  vytyčení výstřelné</vt:lpstr>
      <vt:lpstr>Vytyčení výstřelné</vt:lpstr>
      <vt:lpstr>S využitím stopek</vt:lpstr>
      <vt:lpstr>S využitím stopek</vt:lpstr>
      <vt:lpstr>Pomocí světových stran</vt:lpstr>
      <vt:lpstr>Pomocí světových stran</vt:lpstr>
      <vt:lpstr>Zastřílení stupnicí</vt:lpstr>
      <vt:lpstr>Zastřílení stupnicí</vt:lpstr>
      <vt:lpstr>Zastřílení rámováním</vt:lpstr>
      <vt:lpstr>Postup zastřílení rámováním</vt:lpstr>
      <vt:lpstr>Zastřílení rámováním</vt:lpstr>
      <vt:lpstr>Snímek 18</vt:lpstr>
      <vt:lpstr>Snímek 19</vt:lpstr>
      <vt:lpstr>Snímek 20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Zastřílení bez využití prostředků dělostřeleckého průzkumu</dc:title>
  <cp:lastModifiedBy>Pavel Ondráček</cp:lastModifiedBy>
  <cp:revision>53</cp:revision>
  <dcterms:modified xsi:type="dcterms:W3CDTF">2018-04-25T16:13:05Z</dcterms:modified>
</cp:coreProperties>
</file>