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86" r:id="rId32"/>
    <p:sldId id="293" r:id="rId33"/>
    <p:sldId id="291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906E8-DDE2-4E0D-87F2-FD68D0ABFFC2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55651-0269-47C8-8998-7F657BE9A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92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4A57-CBD3-4B96-82F0-9FD3E367B7F7}" type="datetime1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0B8C-8263-4383-A692-AEB87F2E0F00}" type="datetime1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12D6-74C2-41D9-8EA9-C512AB1757FE}" type="datetime1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15C8-DD8C-42CD-B2DD-11F64C50C730}" type="datetime1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1A59-B520-42B6-A14E-799E1B8F979C}" type="datetime1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4D5B-6692-4775-9330-6E9BE2B76244}" type="datetime1">
              <a:rPr lang="cs-CZ" smtClean="0"/>
              <a:t>6. 5. 2014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A5EE-C6A2-435B-9E02-FFCC033A641A}" type="datetime1">
              <a:rPr lang="cs-CZ" smtClean="0"/>
              <a:t>6. 5. 2014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692-54AB-46EC-957D-25CBB25BF6CF}" type="datetime1">
              <a:rPr lang="cs-CZ" smtClean="0"/>
              <a:t>6. 5. 2014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B30B-E190-4CEB-B31F-2D6F9D6A96D1}" type="datetime1">
              <a:rPr lang="cs-CZ" smtClean="0"/>
              <a:t>6. 5. 2014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DF49-FCE0-4A87-95ED-0D1651350F57}" type="datetime1">
              <a:rPr lang="cs-CZ" smtClean="0"/>
              <a:t>6. 5. 2014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7AF3-CAFE-4403-9156-380788830212}" type="datetime1">
              <a:rPr lang="cs-CZ" smtClean="0"/>
              <a:t>6. 5. 2014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BA48-3549-4155-8820-49E715130B18}" type="datetime1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Účinná střelba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sz="2000" dirty="0" smtClean="0">
                <a:solidFill>
                  <a:schemeClr val="tx1"/>
                </a:solidFill>
              </a:rPr>
              <a:t>čet. ČUNÁT Michal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čet. HNÍZDIL Petr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			čet. KUBEŠ Martin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0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685" y="235167"/>
            <a:ext cx="8229600" cy="1143000"/>
          </a:xfrm>
        </p:spPr>
        <p:txBody>
          <a:bodyPr/>
          <a:lstStyle/>
          <a:p>
            <a:r>
              <a:rPr lang="cs-CZ" dirty="0" smtClean="0"/>
              <a:t>Bateriemi </a:t>
            </a:r>
            <a:r>
              <a:rPr lang="cs-CZ" dirty="0" err="1" smtClean="0"/>
              <a:t>náložmo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648" y="1483811"/>
            <a:ext cx="8229600" cy="4753501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4" name="Plátno 177"/>
          <p:cNvGrpSpPr/>
          <p:nvPr/>
        </p:nvGrpSpPr>
        <p:grpSpPr>
          <a:xfrm>
            <a:off x="323528" y="1340768"/>
            <a:ext cx="8303840" cy="4896544"/>
            <a:chOff x="0" y="0"/>
            <a:chExt cx="4343400" cy="25146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4343400" cy="251460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Rectangle 133"/>
            <p:cNvSpPr>
              <a:spLocks noChangeArrowheads="1"/>
            </p:cNvSpPr>
            <p:nvPr/>
          </p:nvSpPr>
          <p:spPr bwMode="auto">
            <a:xfrm>
              <a:off x="571500" y="457200"/>
              <a:ext cx="1028700" cy="13843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7" name="Rectangle 134"/>
            <p:cNvSpPr>
              <a:spLocks noChangeArrowheads="1"/>
            </p:cNvSpPr>
            <p:nvPr/>
          </p:nvSpPr>
          <p:spPr bwMode="auto">
            <a:xfrm>
              <a:off x="2628900" y="457200"/>
              <a:ext cx="1028700" cy="13843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8" name="Line 135"/>
            <p:cNvCxnSpPr/>
            <p:nvPr/>
          </p:nvCxnSpPr>
          <p:spPr bwMode="auto">
            <a:xfrm flipV="1">
              <a:off x="571500" y="2286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36"/>
            <p:cNvCxnSpPr/>
            <p:nvPr/>
          </p:nvCxnSpPr>
          <p:spPr bwMode="auto">
            <a:xfrm flipH="1">
              <a:off x="342900" y="18288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37"/>
            <p:cNvCxnSpPr/>
            <p:nvPr/>
          </p:nvCxnSpPr>
          <p:spPr bwMode="auto">
            <a:xfrm flipH="1">
              <a:off x="342900" y="4572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138"/>
            <p:cNvCxnSpPr/>
            <p:nvPr/>
          </p:nvCxnSpPr>
          <p:spPr bwMode="auto">
            <a:xfrm flipH="1">
              <a:off x="2857500" y="457200"/>
              <a:ext cx="228600" cy="7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39"/>
            <p:cNvCxnSpPr/>
            <p:nvPr/>
          </p:nvCxnSpPr>
          <p:spPr bwMode="auto">
            <a:xfrm flipV="1">
              <a:off x="457200" y="457200"/>
              <a:ext cx="0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 Box 140"/>
            <p:cNvSpPr txBox="1">
              <a:spLocks noChangeArrowheads="1"/>
            </p:cNvSpPr>
            <p:nvPr/>
          </p:nvSpPr>
          <p:spPr bwMode="auto">
            <a:xfrm>
              <a:off x="114300" y="1028700"/>
              <a:ext cx="513556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H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 Box 141"/>
            <p:cNvSpPr txBox="1">
              <a:spLocks noChangeArrowheads="1"/>
            </p:cNvSpPr>
            <p:nvPr/>
          </p:nvSpPr>
          <p:spPr bwMode="auto">
            <a:xfrm>
              <a:off x="2160588" y="970756"/>
              <a:ext cx="513556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H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 Box 142"/>
            <p:cNvSpPr txBox="1">
              <a:spLocks noChangeArrowheads="1"/>
            </p:cNvSpPr>
            <p:nvPr/>
          </p:nvSpPr>
          <p:spPr bwMode="auto">
            <a:xfrm>
              <a:off x="3771900" y="800100"/>
              <a:ext cx="51355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H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 Box 143"/>
            <p:cNvSpPr txBox="1">
              <a:spLocks noChangeArrowheads="1"/>
            </p:cNvSpPr>
            <p:nvPr/>
          </p:nvSpPr>
          <p:spPr bwMode="auto">
            <a:xfrm>
              <a:off x="1714500" y="800100"/>
              <a:ext cx="513556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H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Line 144"/>
            <p:cNvCxnSpPr/>
            <p:nvPr/>
          </p:nvCxnSpPr>
          <p:spPr bwMode="auto">
            <a:xfrm>
              <a:off x="571500" y="1143000"/>
              <a:ext cx="10287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45"/>
            <p:cNvCxnSpPr/>
            <p:nvPr/>
          </p:nvCxnSpPr>
          <p:spPr bwMode="auto">
            <a:xfrm>
              <a:off x="571500" y="914400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46"/>
            <p:cNvCxnSpPr/>
            <p:nvPr/>
          </p:nvCxnSpPr>
          <p:spPr bwMode="auto">
            <a:xfrm>
              <a:off x="571500" y="1371600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47"/>
            <p:cNvCxnSpPr/>
            <p:nvPr/>
          </p:nvCxnSpPr>
          <p:spPr bwMode="auto">
            <a:xfrm>
              <a:off x="1600200" y="9144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48"/>
            <p:cNvCxnSpPr/>
            <p:nvPr/>
          </p:nvCxnSpPr>
          <p:spPr bwMode="auto">
            <a:xfrm>
              <a:off x="1600200" y="11430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49"/>
            <p:cNvCxnSpPr/>
            <p:nvPr/>
          </p:nvCxnSpPr>
          <p:spPr bwMode="auto">
            <a:xfrm>
              <a:off x="1714500" y="9144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50"/>
            <p:cNvCxnSpPr/>
            <p:nvPr/>
          </p:nvCxnSpPr>
          <p:spPr bwMode="auto">
            <a:xfrm flipV="1">
              <a:off x="1600200" y="2286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51"/>
            <p:cNvCxnSpPr/>
            <p:nvPr/>
          </p:nvCxnSpPr>
          <p:spPr bwMode="auto">
            <a:xfrm>
              <a:off x="571500" y="342900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52"/>
            <p:cNvCxnSpPr/>
            <p:nvPr/>
          </p:nvCxnSpPr>
          <p:spPr bwMode="auto">
            <a:xfrm>
              <a:off x="2628900" y="1143000"/>
              <a:ext cx="10287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53"/>
            <p:cNvCxnSpPr/>
            <p:nvPr/>
          </p:nvCxnSpPr>
          <p:spPr bwMode="auto">
            <a:xfrm>
              <a:off x="2628900" y="914400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54"/>
            <p:cNvCxnSpPr/>
            <p:nvPr/>
          </p:nvCxnSpPr>
          <p:spPr bwMode="auto">
            <a:xfrm>
              <a:off x="2628900" y="1371600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55"/>
            <p:cNvCxnSpPr/>
            <p:nvPr/>
          </p:nvCxnSpPr>
          <p:spPr bwMode="auto">
            <a:xfrm flipH="1">
              <a:off x="2400300" y="4572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56"/>
            <p:cNvCxnSpPr/>
            <p:nvPr/>
          </p:nvCxnSpPr>
          <p:spPr bwMode="auto">
            <a:xfrm flipH="1">
              <a:off x="2400300" y="18288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57"/>
            <p:cNvCxnSpPr/>
            <p:nvPr/>
          </p:nvCxnSpPr>
          <p:spPr bwMode="auto">
            <a:xfrm flipV="1">
              <a:off x="2628900" y="2286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58"/>
            <p:cNvCxnSpPr/>
            <p:nvPr/>
          </p:nvCxnSpPr>
          <p:spPr bwMode="auto">
            <a:xfrm flipV="1">
              <a:off x="3657600" y="2286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59"/>
            <p:cNvCxnSpPr/>
            <p:nvPr/>
          </p:nvCxnSpPr>
          <p:spPr bwMode="auto">
            <a:xfrm>
              <a:off x="2514600" y="457200"/>
              <a:ext cx="0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60"/>
            <p:cNvCxnSpPr/>
            <p:nvPr/>
          </p:nvCxnSpPr>
          <p:spPr bwMode="auto">
            <a:xfrm>
              <a:off x="2628900" y="342900"/>
              <a:ext cx="102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61"/>
            <p:cNvCxnSpPr/>
            <p:nvPr/>
          </p:nvCxnSpPr>
          <p:spPr bwMode="auto">
            <a:xfrm>
              <a:off x="3657600" y="11430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62"/>
            <p:cNvCxnSpPr/>
            <p:nvPr/>
          </p:nvCxnSpPr>
          <p:spPr bwMode="auto">
            <a:xfrm>
              <a:off x="3657600" y="91440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163"/>
            <p:cNvCxnSpPr/>
            <p:nvPr/>
          </p:nvCxnSpPr>
          <p:spPr bwMode="auto">
            <a:xfrm>
              <a:off x="3771900" y="9144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Oval 164"/>
            <p:cNvSpPr>
              <a:spLocks noChangeArrowheads="1"/>
            </p:cNvSpPr>
            <p:nvPr/>
          </p:nvSpPr>
          <p:spPr bwMode="auto">
            <a:xfrm>
              <a:off x="800100" y="914400"/>
              <a:ext cx="5715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38" name="Oval 165"/>
            <p:cNvSpPr>
              <a:spLocks noChangeArrowheads="1"/>
            </p:cNvSpPr>
            <p:nvPr/>
          </p:nvSpPr>
          <p:spPr bwMode="auto">
            <a:xfrm>
              <a:off x="800100" y="457200"/>
              <a:ext cx="5715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39" name="Oval 166"/>
            <p:cNvSpPr>
              <a:spLocks noChangeArrowheads="1"/>
            </p:cNvSpPr>
            <p:nvPr/>
          </p:nvSpPr>
          <p:spPr bwMode="auto">
            <a:xfrm>
              <a:off x="2857500" y="914400"/>
              <a:ext cx="5715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40" name="Oval 167"/>
            <p:cNvSpPr>
              <a:spLocks noChangeArrowheads="1"/>
            </p:cNvSpPr>
            <p:nvPr/>
          </p:nvSpPr>
          <p:spPr bwMode="auto">
            <a:xfrm>
              <a:off x="2857500" y="457200"/>
              <a:ext cx="571500" cy="914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41" name="Text Box 168"/>
            <p:cNvSpPr txBox="1">
              <a:spLocks noChangeArrowheads="1"/>
            </p:cNvSpPr>
            <p:nvPr/>
          </p:nvSpPr>
          <p:spPr bwMode="auto">
            <a:xfrm>
              <a:off x="914400" y="1371600"/>
              <a:ext cx="4095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1.b</a:t>
              </a:r>
            </a:p>
          </p:txBody>
        </p:sp>
        <p:sp>
          <p:nvSpPr>
            <p:cNvPr id="42" name="Text Box 169"/>
            <p:cNvSpPr txBox="1">
              <a:spLocks noChangeArrowheads="1"/>
            </p:cNvSpPr>
            <p:nvPr/>
          </p:nvSpPr>
          <p:spPr bwMode="auto">
            <a:xfrm>
              <a:off x="2971800" y="800100"/>
              <a:ext cx="4095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1.b</a:t>
              </a:r>
            </a:p>
          </p:txBody>
        </p:sp>
        <p:sp>
          <p:nvSpPr>
            <p:cNvPr id="43" name="Text Box 170"/>
            <p:cNvSpPr txBox="1">
              <a:spLocks noChangeArrowheads="1"/>
            </p:cNvSpPr>
            <p:nvPr/>
          </p:nvSpPr>
          <p:spPr bwMode="auto">
            <a:xfrm>
              <a:off x="2971800" y="1371600"/>
              <a:ext cx="4095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2.b</a:t>
              </a:r>
            </a:p>
          </p:txBody>
        </p:sp>
        <p:sp>
          <p:nvSpPr>
            <p:cNvPr id="44" name="Text Box 171"/>
            <p:cNvSpPr txBox="1">
              <a:spLocks noChangeArrowheads="1"/>
            </p:cNvSpPr>
            <p:nvPr/>
          </p:nvSpPr>
          <p:spPr bwMode="auto">
            <a:xfrm>
              <a:off x="914400" y="800100"/>
              <a:ext cx="4095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2.b</a:t>
              </a:r>
            </a:p>
          </p:txBody>
        </p:sp>
        <p:sp>
          <p:nvSpPr>
            <p:cNvPr id="45" name="Text Box 172"/>
            <p:cNvSpPr txBox="1">
              <a:spLocks noChangeArrowheads="1"/>
            </p:cNvSpPr>
            <p:nvPr/>
          </p:nvSpPr>
          <p:spPr bwMode="auto">
            <a:xfrm>
              <a:off x="342900" y="1943100"/>
              <a:ext cx="1436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a) Střelba 1. dálkou zaměřovače</a:t>
              </a:r>
            </a:p>
          </p:txBody>
        </p:sp>
        <p:sp>
          <p:nvSpPr>
            <p:cNvPr id="46" name="Text Box 173"/>
            <p:cNvSpPr txBox="1">
              <a:spLocks noChangeArrowheads="1"/>
            </p:cNvSpPr>
            <p:nvPr/>
          </p:nvSpPr>
          <p:spPr bwMode="auto">
            <a:xfrm>
              <a:off x="2400300" y="1943100"/>
              <a:ext cx="1436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b) Střelba 2. dálkou zaměřovače</a:t>
              </a:r>
            </a:p>
          </p:txBody>
        </p:sp>
        <p:sp>
          <p:nvSpPr>
            <p:cNvPr id="47" name="Text Box 174"/>
            <p:cNvSpPr txBox="1">
              <a:spLocks noChangeArrowheads="1"/>
            </p:cNvSpPr>
            <p:nvPr/>
          </p:nvSpPr>
          <p:spPr bwMode="auto">
            <a:xfrm>
              <a:off x="920750" y="91281"/>
              <a:ext cx="409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I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v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Text Box 175"/>
            <p:cNvSpPr txBox="1">
              <a:spLocks noChangeArrowheads="1"/>
            </p:cNvSpPr>
            <p:nvPr/>
          </p:nvSpPr>
          <p:spPr bwMode="auto">
            <a:xfrm>
              <a:off x="2971800" y="114300"/>
              <a:ext cx="409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I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v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9" name="AutoShape 176"/>
            <p:cNvCxnSpPr>
              <a:cxnSpLocks noChangeShapeType="1"/>
            </p:cNvCxnSpPr>
            <p:nvPr/>
          </p:nvCxnSpPr>
          <p:spPr bwMode="auto">
            <a:xfrm flipV="1">
              <a:off x="1027113" y="1086644"/>
              <a:ext cx="117475" cy="936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177"/>
            <p:cNvCxnSpPr>
              <a:cxnSpLocks noChangeShapeType="1"/>
            </p:cNvCxnSpPr>
            <p:nvPr/>
          </p:nvCxnSpPr>
          <p:spPr bwMode="auto">
            <a:xfrm flipV="1">
              <a:off x="3086100" y="1086644"/>
              <a:ext cx="117475" cy="936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78"/>
            <p:cNvCxnSpPr>
              <a:cxnSpLocks noChangeShapeType="1"/>
            </p:cNvCxnSpPr>
            <p:nvPr/>
          </p:nvCxnSpPr>
          <p:spPr bwMode="auto">
            <a:xfrm>
              <a:off x="1027113" y="1086644"/>
              <a:ext cx="117475" cy="936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179"/>
            <p:cNvCxnSpPr>
              <a:cxnSpLocks noChangeShapeType="1"/>
            </p:cNvCxnSpPr>
            <p:nvPr/>
          </p:nvCxnSpPr>
          <p:spPr bwMode="auto">
            <a:xfrm>
              <a:off x="3086100" y="1086644"/>
              <a:ext cx="117475" cy="936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ext Box 180"/>
            <p:cNvSpPr txBox="1">
              <a:spLocks noChangeArrowheads="1"/>
            </p:cNvSpPr>
            <p:nvPr/>
          </p:nvSpPr>
          <p:spPr bwMode="auto">
            <a:xfrm>
              <a:off x="914400" y="1143000"/>
              <a:ext cx="342900" cy="342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S</a:t>
              </a:r>
            </a:p>
          </p:txBody>
        </p:sp>
        <p:sp>
          <p:nvSpPr>
            <p:cNvPr id="54" name="Text Box 181"/>
            <p:cNvSpPr txBox="1">
              <a:spLocks noChangeArrowheads="1"/>
            </p:cNvSpPr>
            <p:nvPr/>
          </p:nvSpPr>
          <p:spPr bwMode="auto">
            <a:xfrm>
              <a:off x="2971800" y="1143000"/>
              <a:ext cx="342900" cy="342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S</a:t>
              </a:r>
            </a:p>
          </p:txBody>
        </p:sp>
      </p:grpSp>
      <p:sp>
        <p:nvSpPr>
          <p:cNvPr id="55" name="Zástupný symbol pro číslo snímku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Skupinové cíle pravoúhlé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 rozdělením cílů mezi baterie</a:t>
            </a:r>
          </a:p>
          <a:p>
            <a:pPr lvl="1" algn="just"/>
            <a:r>
              <a:rPr lang="cs-CZ" dirty="0" smtClean="0"/>
              <a:t>rozměry cíle </a:t>
            </a:r>
            <a:r>
              <a:rPr lang="cs-CZ" dirty="0" smtClean="0">
                <a:latin typeface="Calibri"/>
              </a:rPr>
              <a:t>&gt; max.</a:t>
            </a:r>
          </a:p>
          <a:p>
            <a:pPr lvl="1" algn="just"/>
            <a:r>
              <a:rPr lang="cs-CZ" dirty="0" smtClean="0">
                <a:latin typeface="Calibri"/>
              </a:rPr>
              <a:t>vyřazení současně</a:t>
            </a:r>
            <a:endParaRPr lang="cs-CZ" dirty="0" smtClean="0"/>
          </a:p>
          <a:p>
            <a:r>
              <a:rPr lang="cs-CZ" dirty="0" smtClean="0"/>
              <a:t>S rozdělením úseků cíle mezi baterie</a:t>
            </a:r>
          </a:p>
          <a:p>
            <a:pPr lvl="1"/>
            <a:r>
              <a:rPr lang="cs-CZ" dirty="0" smtClean="0"/>
              <a:t>nepravidelný protáhlý tvar cíle</a:t>
            </a:r>
          </a:p>
          <a:p>
            <a:pPr lvl="1"/>
            <a:r>
              <a:rPr lang="cs-CZ" dirty="0" smtClean="0"/>
              <a:t>každá baterie střílí na svůj úsek cíle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0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Skupinové cíle pravoúhlé </a:t>
            </a:r>
            <a:r>
              <a:rPr lang="cs-CZ" dirty="0" smtClean="0"/>
              <a:t>(baterie)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náložmo</a:t>
            </a:r>
            <a:endParaRPr lang="cs-CZ" dirty="0"/>
          </a:p>
          <a:p>
            <a:pPr lvl="0"/>
            <a:r>
              <a:rPr lang="cs-CZ" dirty="0"/>
              <a:t>četami </a:t>
            </a:r>
            <a:r>
              <a:rPr lang="cs-CZ" dirty="0" err="1" smtClean="0"/>
              <a:t>náložmo</a:t>
            </a:r>
            <a:endParaRPr lang="cs-CZ" dirty="0" smtClean="0"/>
          </a:p>
          <a:p>
            <a:pPr lvl="0"/>
            <a:r>
              <a:rPr lang="cs-CZ" dirty="0" smtClean="0"/>
              <a:t>četami stupnicí</a:t>
            </a:r>
            <a:endParaRPr lang="cs-CZ" dirty="0"/>
          </a:p>
          <a:p>
            <a:pPr lvl="0"/>
            <a:r>
              <a:rPr lang="cs-CZ" dirty="0"/>
              <a:t>s rozdělením cílů mezi </a:t>
            </a:r>
            <a:r>
              <a:rPr lang="cs-CZ" dirty="0" smtClean="0"/>
              <a:t>čety</a:t>
            </a:r>
            <a:endParaRPr lang="cs-CZ" dirty="0"/>
          </a:p>
          <a:p>
            <a:pPr lvl="0"/>
            <a:r>
              <a:rPr lang="cs-CZ" dirty="0"/>
              <a:t>s rozdělením úseků cíle (čáry) mezi </a:t>
            </a:r>
            <a:r>
              <a:rPr lang="cs-CZ" dirty="0" smtClean="0"/>
              <a:t>čety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1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Skupinové cíle kruhové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Plátno 193"/>
          <p:cNvGrpSpPr/>
          <p:nvPr/>
        </p:nvGrpSpPr>
        <p:grpSpPr>
          <a:xfrm>
            <a:off x="1763688" y="1412776"/>
            <a:ext cx="5544616" cy="4873724"/>
            <a:chOff x="0" y="0"/>
            <a:chExt cx="3429000" cy="28575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3429000" cy="285750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800100" y="571500"/>
              <a:ext cx="1828800" cy="18288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7" name="Line 16"/>
            <p:cNvCxnSpPr/>
            <p:nvPr/>
          </p:nvCxnSpPr>
          <p:spPr bwMode="auto">
            <a:xfrm>
              <a:off x="685800" y="1485900"/>
              <a:ext cx="2057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17"/>
            <p:cNvCxnSpPr/>
            <p:nvPr/>
          </p:nvCxnSpPr>
          <p:spPr bwMode="auto">
            <a:xfrm>
              <a:off x="1714500" y="13716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485900" y="1257300"/>
              <a:ext cx="571500" cy="342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 b="1">
                  <a:effectLst/>
                  <a:latin typeface="Times New Roman"/>
                  <a:ea typeface="Times New Roman"/>
                </a:rPr>
                <a:t>S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" name="Line 19"/>
            <p:cNvCxnSpPr/>
            <p:nvPr/>
          </p:nvCxnSpPr>
          <p:spPr bwMode="auto">
            <a:xfrm>
              <a:off x="1143000" y="13716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20"/>
            <p:cNvCxnSpPr/>
            <p:nvPr/>
          </p:nvCxnSpPr>
          <p:spPr bwMode="auto">
            <a:xfrm>
              <a:off x="2332038" y="1371600"/>
              <a:ext cx="794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21"/>
            <p:cNvCxnSpPr/>
            <p:nvPr/>
          </p:nvCxnSpPr>
          <p:spPr bwMode="auto">
            <a:xfrm flipV="1">
              <a:off x="1714500" y="457200"/>
              <a:ext cx="0" cy="10287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22"/>
            <p:cNvCxnSpPr/>
            <p:nvPr/>
          </p:nvCxnSpPr>
          <p:spPr bwMode="auto">
            <a:xfrm flipV="1">
              <a:off x="2332038" y="457200"/>
              <a:ext cx="794" cy="105648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23"/>
            <p:cNvCxnSpPr/>
            <p:nvPr/>
          </p:nvCxnSpPr>
          <p:spPr bwMode="auto">
            <a:xfrm>
              <a:off x="1714500" y="457200"/>
              <a:ext cx="618331" cy="7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1828800" y="0"/>
              <a:ext cx="467519" cy="4976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1143000" y="571500"/>
              <a:ext cx="1143000" cy="18288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7" name="Oval 26"/>
            <p:cNvSpPr>
              <a:spLocks noChangeArrowheads="1"/>
            </p:cNvSpPr>
            <p:nvPr/>
          </p:nvSpPr>
          <p:spPr bwMode="auto">
            <a:xfrm>
              <a:off x="571500" y="571500"/>
              <a:ext cx="1143000" cy="18288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8" name="Oval 27"/>
            <p:cNvSpPr>
              <a:spLocks noChangeArrowheads="1"/>
            </p:cNvSpPr>
            <p:nvPr/>
          </p:nvSpPr>
          <p:spPr bwMode="auto">
            <a:xfrm>
              <a:off x="1714500" y="571500"/>
              <a:ext cx="1143000" cy="18288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1485900" y="1714500"/>
              <a:ext cx="457200" cy="3429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2.b</a:t>
              </a: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914400" y="1714500"/>
              <a:ext cx="457200" cy="3429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3.b</a:t>
              </a: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2057400" y="1714500"/>
              <a:ext cx="457200" cy="34290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1.b</a:t>
              </a:r>
            </a:p>
          </p:txBody>
        </p:sp>
      </p:grp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Přehradné palby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Nepohyblivé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Motorizované a pěchotní proudy</a:t>
            </a:r>
          </a:p>
          <a:p>
            <a:r>
              <a:rPr lang="cs-CZ" dirty="0" smtClean="0"/>
              <a:t>Pěchota se odděluje od vozidel</a:t>
            </a:r>
          </a:p>
          <a:p>
            <a:r>
              <a:rPr lang="cs-CZ" dirty="0" smtClean="0"/>
              <a:t>Při zastavení postupu soustředěné palby</a:t>
            </a:r>
          </a:p>
          <a:p>
            <a:r>
              <a:rPr lang="cs-CZ" dirty="0" smtClean="0"/>
              <a:t>Zapalovač</a:t>
            </a:r>
          </a:p>
          <a:p>
            <a:pPr lvl="1"/>
            <a:r>
              <a:rPr lang="cs-CZ" dirty="0" smtClean="0"/>
              <a:t>okamžitý </a:t>
            </a:r>
          </a:p>
          <a:p>
            <a:pPr lvl="1"/>
            <a:r>
              <a:rPr lang="cs-CZ" dirty="0" smtClean="0"/>
              <a:t>zpožděný (na odraz)</a:t>
            </a:r>
          </a:p>
          <a:p>
            <a:pPr lvl="1"/>
            <a:r>
              <a:rPr lang="cs-CZ" dirty="0" smtClean="0"/>
              <a:t>nekontaktní</a:t>
            </a:r>
          </a:p>
          <a:p>
            <a:r>
              <a:rPr lang="cs-CZ" dirty="0" smtClean="0"/>
              <a:t>Oblá dráha</a:t>
            </a:r>
          </a:p>
          <a:p>
            <a:r>
              <a:rPr lang="cs-CZ" dirty="0" smtClean="0"/>
              <a:t>Náplň co nejmenší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Pohyblivé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Tankové a obrněné proudy</a:t>
            </a:r>
          </a:p>
          <a:p>
            <a:r>
              <a:rPr lang="cs-CZ" dirty="0" smtClean="0"/>
              <a:t>Zapalovač</a:t>
            </a:r>
          </a:p>
          <a:p>
            <a:pPr lvl="1"/>
            <a:r>
              <a:rPr lang="cs-CZ" dirty="0" smtClean="0"/>
              <a:t>okamžitý a zpožděný 1:1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árazový a nekontaktní 2:1</a:t>
            </a:r>
          </a:p>
          <a:p>
            <a:r>
              <a:rPr lang="cs-CZ" dirty="0" smtClean="0"/>
              <a:t>Oblá dráha</a:t>
            </a:r>
          </a:p>
          <a:p>
            <a:r>
              <a:rPr lang="cs-CZ" dirty="0" smtClean="0"/>
              <a:t>Náplň optimální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3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Místa velení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NEKRYTÉ MV:</a:t>
            </a:r>
          </a:p>
          <a:p>
            <a:pPr lvl="1"/>
            <a:r>
              <a:rPr lang="cs-CZ" dirty="0" smtClean="0"/>
              <a:t>zničit</a:t>
            </a:r>
          </a:p>
          <a:p>
            <a:pPr lvl="1"/>
            <a:r>
              <a:rPr lang="cs-CZ" dirty="0" smtClean="0"/>
              <a:t>2-3 baterie</a:t>
            </a:r>
          </a:p>
          <a:p>
            <a:pPr lvl="1"/>
            <a:r>
              <a:rPr lang="cs-CZ" dirty="0" smtClean="0"/>
              <a:t>1 palebný přepad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oblá</a:t>
            </a:r>
          </a:p>
          <a:p>
            <a:pPr lvl="1"/>
            <a:r>
              <a:rPr lang="cs-CZ" dirty="0" smtClean="0"/>
              <a:t>zapalovač </a:t>
            </a:r>
            <a:r>
              <a:rPr lang="cs-CZ" dirty="0" err="1" smtClean="0"/>
              <a:t>ts</a:t>
            </a:r>
            <a:r>
              <a:rPr lang="cs-CZ" dirty="0" smtClean="0"/>
              <a:t> nebo hs94 (8m)</a:t>
            </a:r>
          </a:p>
          <a:p>
            <a:pPr lvl="1"/>
            <a:r>
              <a:rPr lang="cs-CZ" dirty="0" smtClean="0"/>
              <a:t>náplň co nejmenší</a:t>
            </a:r>
          </a:p>
          <a:p>
            <a:r>
              <a:rPr lang="cs-CZ" dirty="0" smtClean="0"/>
              <a:t>KRYTÉ </a:t>
            </a:r>
            <a:r>
              <a:rPr lang="cs-CZ" dirty="0"/>
              <a:t>MV: (skupinový)</a:t>
            </a:r>
          </a:p>
          <a:p>
            <a:pPr lvl="1"/>
            <a:r>
              <a:rPr lang="cs-CZ" dirty="0" smtClean="0"/>
              <a:t>Umlčet</a:t>
            </a:r>
          </a:p>
          <a:p>
            <a:pPr lvl="1"/>
            <a:r>
              <a:rPr lang="cs-CZ" dirty="0" smtClean="0"/>
              <a:t>2-3 baterie</a:t>
            </a:r>
          </a:p>
          <a:p>
            <a:pPr lvl="1"/>
            <a:r>
              <a:rPr lang="cs-CZ" dirty="0" smtClean="0"/>
              <a:t>1 palebný přepad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oblá</a:t>
            </a:r>
          </a:p>
          <a:p>
            <a:pPr lvl="1"/>
            <a:r>
              <a:rPr lang="cs-CZ" dirty="0" smtClean="0"/>
              <a:t>zapalovač </a:t>
            </a:r>
            <a:r>
              <a:rPr lang="cs-CZ" dirty="0" err="1" smtClean="0"/>
              <a:t>ts</a:t>
            </a:r>
            <a:r>
              <a:rPr lang="cs-CZ" dirty="0" smtClean="0"/>
              <a:t> nebo hs94 (8m) v poměru 2:1 k </a:t>
            </a:r>
            <a:r>
              <a:rPr lang="cs-CZ" dirty="0" err="1" smtClean="0"/>
              <a:t>th</a:t>
            </a:r>
            <a:endParaRPr lang="cs-CZ" dirty="0" smtClean="0"/>
          </a:p>
          <a:p>
            <a:pPr lvl="1"/>
            <a:r>
              <a:rPr lang="cs-CZ" dirty="0" smtClean="0"/>
              <a:t>náplň optimální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cs-CZ"/>
          </a:p>
        </p:txBody>
      </p:sp>
      <p:pic>
        <p:nvPicPr>
          <p:cNvPr id="2050" name="Picture 2" descr="http://novajoe.ebcutler.com/bastogne/germa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Pozorovatelny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zničit</a:t>
            </a:r>
          </a:p>
          <a:p>
            <a:pPr lvl="1"/>
            <a:r>
              <a:rPr lang="cs-CZ" dirty="0" smtClean="0"/>
              <a:t>sekce nebo četa</a:t>
            </a:r>
          </a:p>
          <a:p>
            <a:pPr lvl="1"/>
            <a:r>
              <a:rPr lang="cs-CZ" dirty="0" smtClean="0"/>
              <a:t>série 2-4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oblá</a:t>
            </a:r>
          </a:p>
          <a:p>
            <a:r>
              <a:rPr lang="cs-CZ" dirty="0" smtClean="0"/>
              <a:t>pozorovatelny v okopech - </a:t>
            </a:r>
            <a:r>
              <a:rPr lang="cs-CZ" dirty="0" err="1" smtClean="0"/>
              <a:t>ts:th</a:t>
            </a:r>
            <a:r>
              <a:rPr lang="cs-CZ" dirty="0" smtClean="0"/>
              <a:t> 1:1</a:t>
            </a:r>
          </a:p>
          <a:p>
            <a:r>
              <a:rPr lang="cs-CZ" dirty="0" smtClean="0"/>
              <a:t>nakryté pozorovatelny - </a:t>
            </a:r>
            <a:r>
              <a:rPr lang="cs-CZ" dirty="0" err="1" smtClean="0"/>
              <a:t>th</a:t>
            </a:r>
            <a:endParaRPr lang="cs-CZ" dirty="0" smtClean="0"/>
          </a:p>
          <a:p>
            <a:r>
              <a:rPr lang="cs-CZ" dirty="0" smtClean="0"/>
              <a:t>obrněné transportéry se senzorovou plošinou – </a:t>
            </a:r>
            <a:r>
              <a:rPr lang="cs-CZ" dirty="0" err="1" smtClean="0"/>
              <a:t>ts</a:t>
            </a:r>
            <a:endParaRPr lang="cs-CZ" dirty="0" smtClean="0"/>
          </a:p>
          <a:p>
            <a:r>
              <a:rPr lang="cs-CZ" dirty="0" smtClean="0"/>
              <a:t>hs94(2m)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  <p:pic>
        <p:nvPicPr>
          <p:cNvPr id="4098" name="Picture 2" descr="http://www.apacheclips.com/boards/attachment.php?attachmentid=11786&amp;d=1318433666&amp;thumb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402460" cy="31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9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Odpalovací </a:t>
            </a:r>
            <a:r>
              <a:rPr lang="cs-CZ" dirty="0" smtClean="0"/>
              <a:t>zařízení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Zničit</a:t>
            </a:r>
          </a:p>
          <a:p>
            <a:pPr lvl="1"/>
            <a:r>
              <a:rPr lang="cs-CZ" dirty="0" smtClean="0"/>
              <a:t>oddíl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palebný přepad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plochá </a:t>
            </a:r>
            <a:r>
              <a:rPr lang="cs-CZ" dirty="0"/>
              <a:t>dráha (pro </a:t>
            </a:r>
            <a:r>
              <a:rPr lang="cs-CZ" dirty="0" err="1" smtClean="0"/>
              <a:t>ts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oblá </a:t>
            </a:r>
            <a:r>
              <a:rPr lang="cs-CZ" dirty="0"/>
              <a:t>dráha (pro HS94)</a:t>
            </a:r>
          </a:p>
          <a:p>
            <a:r>
              <a:rPr lang="cs-CZ" dirty="0"/>
              <a:t>Zapalovač </a:t>
            </a:r>
            <a:r>
              <a:rPr lang="cs-CZ" dirty="0" err="1"/>
              <a:t>ts</a:t>
            </a:r>
            <a:r>
              <a:rPr lang="cs-CZ" dirty="0"/>
              <a:t> nebo </a:t>
            </a:r>
            <a:r>
              <a:rPr lang="cs-CZ" dirty="0" smtClean="0"/>
              <a:t>HS94(8m)</a:t>
            </a:r>
          </a:p>
          <a:p>
            <a:r>
              <a:rPr lang="cs-CZ" dirty="0"/>
              <a:t>N</a:t>
            </a:r>
            <a:r>
              <a:rPr lang="cs-CZ" dirty="0" smtClean="0"/>
              <a:t>áplň </a:t>
            </a:r>
            <a:r>
              <a:rPr lang="cs-CZ" dirty="0"/>
              <a:t>optimální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 descr="http://previous.presstv.ir/photo/20130528/esmaeeli20130528130617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63" y="1700808"/>
            <a:ext cx="46928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4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Obrněné palebné prostředky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Umlčet</a:t>
            </a:r>
          </a:p>
          <a:p>
            <a:pPr lvl="1"/>
            <a:r>
              <a:rPr lang="cs-CZ" dirty="0" smtClean="0"/>
              <a:t>alespoň oddíl</a:t>
            </a:r>
          </a:p>
          <a:p>
            <a:pPr lvl="1"/>
            <a:r>
              <a:rPr lang="cs-CZ" dirty="0" smtClean="0"/>
              <a:t>série 2-4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/>
              <a:t>d</a:t>
            </a:r>
            <a:r>
              <a:rPr lang="cs-CZ" dirty="0" smtClean="0"/>
              <a:t>ráha plochá</a:t>
            </a:r>
          </a:p>
          <a:p>
            <a:r>
              <a:rPr lang="cs-CZ" dirty="0"/>
              <a:t>Z</a:t>
            </a:r>
            <a:r>
              <a:rPr lang="cs-CZ" dirty="0" smtClean="0"/>
              <a:t>apalovač </a:t>
            </a:r>
            <a:r>
              <a:rPr lang="cs-CZ" dirty="0" err="1" smtClean="0"/>
              <a:t>ts</a:t>
            </a:r>
            <a:r>
              <a:rPr lang="cs-CZ" dirty="0" smtClean="0"/>
              <a:t> nebo hs94(2m)</a:t>
            </a:r>
          </a:p>
          <a:p>
            <a:r>
              <a:rPr lang="cs-CZ" dirty="0"/>
              <a:t>N</a:t>
            </a:r>
            <a:r>
              <a:rPr lang="cs-CZ" dirty="0" smtClean="0"/>
              <a:t>áplň maximální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  <p:pic>
        <p:nvPicPr>
          <p:cNvPr id="5122" name="Picture 2" descr="http://upload.wikimedia.org/wikipedia/commons/9/96/2S19_Msta-S_during_a_parade_in_Kiev,_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10" y="1628800"/>
            <a:ext cx="510776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Neobrněné palebné prostředky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Umlčet</a:t>
            </a:r>
          </a:p>
          <a:p>
            <a:pPr lvl="1"/>
            <a:r>
              <a:rPr lang="cs-CZ" dirty="0" smtClean="0"/>
              <a:t>2-3 baterie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palebný přepad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</a:t>
            </a:r>
            <a:r>
              <a:rPr lang="cs-CZ" dirty="0"/>
              <a:t>oblá</a:t>
            </a:r>
          </a:p>
          <a:p>
            <a:r>
              <a:rPr lang="cs-CZ" dirty="0"/>
              <a:t>Zapalovač </a:t>
            </a:r>
            <a:r>
              <a:rPr lang="cs-CZ" dirty="0" err="1"/>
              <a:t>ts</a:t>
            </a:r>
            <a:r>
              <a:rPr lang="cs-CZ" dirty="0"/>
              <a:t> nebo HS94(8m) (na kryté cíle v poměru 1:1 k </a:t>
            </a:r>
            <a:r>
              <a:rPr lang="cs-CZ" dirty="0" err="1" smtClean="0"/>
              <a:t>th</a:t>
            </a:r>
            <a:r>
              <a:rPr lang="cs-CZ" dirty="0" smtClean="0"/>
              <a:t>)</a:t>
            </a:r>
          </a:p>
          <a:p>
            <a:r>
              <a:rPr lang="cs-CZ" dirty="0"/>
              <a:t>N</a:t>
            </a:r>
            <a:r>
              <a:rPr lang="cs-CZ" dirty="0" smtClean="0"/>
              <a:t>áplň </a:t>
            </a:r>
            <a:r>
              <a:rPr lang="cs-CZ" dirty="0"/>
              <a:t>minimální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  <p:pic>
        <p:nvPicPr>
          <p:cNvPr id="6146" name="Picture 2" descr="http://www.armyrecognition.com/images/stories/east_europe/russia/weapons/d-30/pictures1/D-30_122mm_towed_howitzer_gun_Russia_Russian_army_defence_industry_military_technology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350732" cy="310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Účinná </a:t>
            </a:r>
            <a:r>
              <a:rPr lang="cs-CZ" dirty="0" smtClean="0"/>
              <a:t>střelba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část dělostřelecké palby</a:t>
            </a:r>
          </a:p>
          <a:p>
            <a:pPr algn="just"/>
            <a:r>
              <a:rPr lang="cs-CZ" dirty="0" smtClean="0"/>
              <a:t>Zpravidla se vede palbou </a:t>
            </a:r>
            <a:r>
              <a:rPr lang="cs-CZ" dirty="0"/>
              <a:t>ráz na ráz</a:t>
            </a:r>
            <a:r>
              <a:rPr lang="cs-CZ" dirty="0" smtClean="0"/>
              <a:t> nebo sériemi 2 až 4 ran </a:t>
            </a:r>
            <a:r>
              <a:rPr lang="cs-CZ" dirty="0"/>
              <a:t>ráz na ráz </a:t>
            </a:r>
            <a:endParaRPr lang="cs-CZ" dirty="0" smtClean="0"/>
          </a:p>
          <a:p>
            <a:r>
              <a:rPr lang="cs-CZ" dirty="0" smtClean="0"/>
              <a:t>Příprava prvků</a:t>
            </a:r>
          </a:p>
          <a:p>
            <a:pPr lvl="1"/>
            <a:r>
              <a:rPr lang="cs-CZ" dirty="0" smtClean="0"/>
              <a:t>bez zastřílení</a:t>
            </a:r>
          </a:p>
          <a:p>
            <a:pPr lvl="1"/>
            <a:r>
              <a:rPr lang="cs-CZ" dirty="0" smtClean="0"/>
              <a:t>po zastřílení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1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Neobrněná vojska v prostorech </a:t>
            </a:r>
            <a:r>
              <a:rPr lang="cs-CZ" dirty="0" smtClean="0"/>
              <a:t>soustředění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Zničit</a:t>
            </a:r>
          </a:p>
          <a:p>
            <a:pPr lvl="1"/>
            <a:r>
              <a:rPr lang="cs-CZ" dirty="0" smtClean="0"/>
              <a:t>dle rozměrů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palebný přepad </a:t>
            </a:r>
            <a:r>
              <a:rPr lang="cs-CZ" dirty="0" err="1" smtClean="0"/>
              <a:t>rnr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dráha </a:t>
            </a:r>
            <a:r>
              <a:rPr lang="cs-CZ" dirty="0"/>
              <a:t>oblá</a:t>
            </a:r>
          </a:p>
          <a:p>
            <a:r>
              <a:rPr lang="cs-CZ" dirty="0"/>
              <a:t>Zapalovač </a:t>
            </a:r>
            <a:r>
              <a:rPr lang="cs-CZ" dirty="0" err="1"/>
              <a:t>ts</a:t>
            </a:r>
            <a:r>
              <a:rPr lang="cs-CZ" dirty="0"/>
              <a:t> nebo HS94(8m) (na kryté cíle v poměru 1:1 k </a:t>
            </a:r>
            <a:r>
              <a:rPr lang="cs-CZ" dirty="0" err="1"/>
              <a:t>th</a:t>
            </a:r>
            <a:r>
              <a:rPr lang="cs-CZ" dirty="0" smtClean="0"/>
              <a:t>)</a:t>
            </a:r>
          </a:p>
          <a:p>
            <a:r>
              <a:rPr lang="cs-CZ" dirty="0"/>
              <a:t>N</a:t>
            </a:r>
            <a:r>
              <a:rPr lang="cs-CZ" dirty="0" smtClean="0"/>
              <a:t>áplň </a:t>
            </a:r>
            <a:r>
              <a:rPr lang="cs-CZ" dirty="0"/>
              <a:t>minimální (pro HS-94 optimální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  <p:pic>
        <p:nvPicPr>
          <p:cNvPr id="7170" name="Picture 2" descr="http://www.armyeducation.co.uk/images/image-scroller/05-DINNER-TIME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22" y="1988840"/>
            <a:ext cx="42686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Obrněná vojska v prostorech </a:t>
            </a:r>
            <a:r>
              <a:rPr lang="cs-CZ" dirty="0" smtClean="0"/>
              <a:t>soustředění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Umlčet</a:t>
            </a:r>
          </a:p>
          <a:p>
            <a:pPr lvl="1"/>
            <a:r>
              <a:rPr lang="cs-CZ" dirty="0" smtClean="0"/>
              <a:t>dle rozměrů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nebo více palebných přepadů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</a:t>
            </a:r>
            <a:r>
              <a:rPr lang="cs-CZ" dirty="0"/>
              <a:t>plochá</a:t>
            </a:r>
          </a:p>
          <a:p>
            <a:r>
              <a:rPr lang="cs-CZ" dirty="0"/>
              <a:t>Zapalovač </a:t>
            </a:r>
            <a:r>
              <a:rPr lang="cs-CZ" dirty="0" err="1"/>
              <a:t>ts</a:t>
            </a:r>
            <a:r>
              <a:rPr lang="cs-CZ" dirty="0"/>
              <a:t> nebo HS94(2m) (na kryté cíle v poměru 1:1 k </a:t>
            </a:r>
            <a:r>
              <a:rPr lang="cs-CZ" dirty="0" err="1" smtClean="0"/>
              <a:t>th</a:t>
            </a:r>
            <a:r>
              <a:rPr lang="cs-CZ" dirty="0" smtClean="0"/>
              <a:t>)</a:t>
            </a:r>
          </a:p>
          <a:p>
            <a:r>
              <a:rPr lang="cs-CZ" dirty="0"/>
              <a:t>N</a:t>
            </a:r>
            <a:r>
              <a:rPr lang="cs-CZ" dirty="0" smtClean="0"/>
              <a:t>áplň maximální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  <p:sp>
        <p:nvSpPr>
          <p:cNvPr id="8" name="AutoShape 2" descr="data:image/jpeg;base64,/9j/4AAQSkZJRgABAQAAAQABAAD/2wCEAAkGBxQTEhUUEhQWFhQXFxcYFRQXFRgUGBwYGBQYFhYaFRoYHCggGBwlHRgVITEhJSkrLi4uFx8zODMsNygtLisBCgoKDg0OFxAQGiwcHBwsLCwsLCwsLCwsLCwsLCwsLCwsLCwsLCwsLCwsLCwsLCwsLCwsLCwsLCwsLCwsLCwsLP/AABEIAL0BCwMBIgACEQEDEQH/xAAbAAABBQEBAAAAAAAAAAAAAAABAAIDBAUGB//EAD8QAAEDAgQDBQYDBwMFAQEAAAEAAhEDIQQSMUEFUWETInGBkQYyobHB8BRC0SNScoKS4fEVYqIzQ1Nj0rIW/8QAGAEBAQEBAQAAAAAAAAAAAAAAAAECAwT/xAAdEQEBAQEAAwEBAQAAAAAAAAAAEQECEiExAxNB/9oADAMBAAIRAxEAPwD2EIoBFUFJIJIEigigSKCIQJFBJAQimhFAHfp806Ux31TpQGUpQSQMxJ7p+9wpVDifdPgpFA5JCUpQFJCUpQFApSkqEUEklAkEGuB0MpZrxvyVBQQJQc8DUgIHIKPt2zlkTyR7Uc1A8oJJKhoTkEQoEigigKSSSBIoJICgjKEoFuim7pyAHb72RTTqPA/RFAUZQSQR4n3HeBUqhxXuO/hPyUpQJLONFSxvEWMae8M0WGvgucHFSHtcbxCUdc+oBqVUwfFadSYMEbGxXHYnGkk3OpPxlVu0USvQauLY1uYmyxcV7RwRkbIXOOxJOpRp803R09H2gYW96Q68W9FQdx52edoiOfVY1V6hzJg1MHxV9OcuhM3uk/jNQ1M/QiNoWS95Qe5EaVfjdRzg6b20GwUeN4m57y6SAYss2SgXJCtGnxJ7SHAiRodVNX4uS+ZsHSLQDbUjxAWM5ySpWzX9oKrovHOLK232rduwepXNSlmQr1BJBFGxRQRQFJJCUQiigUUCQCKAQIoprvqnSgbv5fqnJo1Pl9f1RQFKUpXM+2PtEcMGMp/9R19J7swAOpM/0lB0GNP7N/8AA7/8lVOP8Q7JlvedIHRcM32zxEOFamQxzXsBLSO85hyR3RvEjlK6D2qxLXVModZs+EoMZ9UlRZkwO5JBGQc66WZMlGVUElSB6iJTQVIqTMhmTSUA5A5B5QlAohSmlKECqCg4pF2qYSgcCgmlybKDv+HcTlpzm40PNWMBxDPIdAhc2w8kQSNCrFrqxjmXGYWUrKwIkLkA9TUsU4EQdFItdXnTXOuLc/lssE8VcRyUjuKmNLotbXbjmPVB2IAEkgLlnVCTJJQq1yWiSbKDrG1ZuE01gASSAOZMDXmVzuA420TTlpc3YESPELmvafiRxGJo4YvLKVs8EDvGTJm1hGvVB6J+LYdHsOmjgd/FSiovLuLez1OlRfVZXqOLBIBc0gmQNvFbHs5xt9SiC4y4EtJ3MXE+RCo7ZtXW+/0CzuO+0NPCtaXy4uPdY2JMam5AAuPVZLccYP8AE74OI+i5/wBrcO6swVAe9Tae6dHN1McnfPTkpR3PCOPU8QzOwkQYc1whzT1gx5/3XC+1+Pb/AKixxPdpGjMXs0ioY/qKwvZTj3ZVYeYD7OPI6g9b/AlVuM1JqvNwS5xIOolxseqmjofa/wBo6WIpNZSzSHh98uga4bOJmSFfxNXP3pN7jwN1w9KgXGb2B5dF19IQ1o5NA9AAriacCq+Mq5cgk3eBYTMg2PTT0U5Kz+LVI7I/+xu6rK7KM2QARcqEmtQSYUBcUpSiUcqBNKY5yklRPUDZSBRcUIVBOqY4p0p7I3Uorgowi9sFAOVHRZkcybKSsDk4BNCKsBYU+VVr1g0bmTAA1JJsAgzE9/I9pY/XK4iSL3EHopq4tEqrjMcynGY3OwEpcRrllNzhrFvFc3S4pVD+2bBcBkII2MGSAsqo16/ZYjtGXbmkE2N7kO+Kg4l+1e+oJuZg6gbLWFd2IrftgO83IYtoCQRrcFYjM1J4D2W5GRLeh1vzUioH0CI6rpvZJ8B7PBw+R+iw8bSykFpJpO9xxgHS7XbZhoeeo1W97PYa4qNz5csOa9jgb3GR0Q8WHJNMaVeuWtaW71ADI2c8z81FxKs5raheGOpZTfTL3fzgmHCdxfoVCa+fJTDSXZhlF5Lm3sLW3uY5pwOdjnZqxaSACynJzHZhLTMR+XNpM7qUjk+K4Hs+zcCSHsDpIgTMOy7Efr6vH7YEyA9jJM/nDBO35soHk0lafF+GYmsYc2o91iC5pDgLtaDItodb6lc/hKrqbgW2IMg9QfRVFrhmLIJsef0vtuF2Iu0E8hp4Lm8Jhwx5qNcMtQWFmgTOYC9i27fMHcLscEyiaYLjTAyt7z8Tkvlv/wBuNfnzlLhFGCYAkk6AXPkFR9oKeR1KnUGV8ipBtDBmBLv3dDY8lvYbj9DD0pY9hJylwY973u0BEuYA3mbwLwCuZ9pOIjEPFRrAwwGuz4imHEAkizgC0XmY+StSNClWa8SxwcOh0PI8j0TgufqY+s0BucgjQio2qbxu2wGluiiHFK0watT+r5DfVKOlKACzsFxBuUdo8lxOpBMi3Kd5V38SzmfQ+sRp1VRLKAN01tUF0b/DyKcUDnKMhSDQpFqionJpKe4qNzVUJpUjiowgppidonVMFIJ2ZIrNabQKRMAk6BIBOLSQY166ea7Mq+MqdwlroP5d5Ow81iuc94DgJcHGRMOPSOkFaLMDmkOdlbYtaDfNuB06qR/C20z2gqsERIcZE7SRv0us7qxmcWx+djCydSSeR5HkdVUwzHvdma8l7RmabmSPy3UwIqVbZWgk57OAdqZDdjZaTa9OjTysYc25kSXERPx0TdVn1sU/ENhovIlg1BAuTOjVHR4FiHO7jNAM0mG88pJtOlldw3FqdDMWsY9x17wB6jm7wlMr+3ZkA0y1gGjbE9Jnujwv1CyIRhMRQksoEvlx77RUa1sAg91+utyNlmcTxhrAZ6cPEiWusb/u38gLXUnE/a6pVORgFOkZBaNTO7ncug85Wa+sRGR0OJsYk35dev8AlINDBP7EZS11VwIe6mACymRoXyCDUg6bStWjxhtSMuYlxIHadxthJJc+0DoVyGIxTwRRpuIbAETq4klziRvzK63sH5G0ngMmG5WuzAMAzPcTAgn3egDVjcrflF+hXoim8VqtGo90jKysAzLA7tRxIJZIuBYjWZhHEcYpBzMlasQxsNDG4csENyAjNMnKXXJdE2F1kU3Gp3v/ACulv+2mLAjkSN+dQclSrVmuc7IAGzFhAMWJHO4N0Zrd4lx0/hqmVwBdILTnq1XA92SYZTZDRtmHKJXNcc4WKbQ5jSGtscz87jOhgNEb7lS1akAmY6qm/jTqrQ12UC/eNp7pEkxlGuyqHcIxoBh2mu1iPFpidDY/BdDhvaZ7QGkVS1oblHagCWmZvhzN4MHlN1xGbKVf/E5mRMcrX6JB1uD9qHONQ1arwTLWCJLWxNnMpgSSRePyzyXK42uytVq1aury50gEwS4wOloCl4dRZUJ7X8rZloJmLAZQ4X8StPH0Gsae6xzhnB7lu5ABa6e9bexsgzRhrXIIMQIeOQEWvprKlfw8EiabuYIzRy/MAOek6KXEV3diKgmQGO9In4SrJrtJa8Ed4AagG/u+hkfzdFBTpYEEjvQ2wBOpsT3YEesaKviKI7NzXkjvBzr53S1jhZ2WQ0hwtOw6K4KzBmbnaIOZveEXMga7OB8iE9rKdYuyvPugloiJjKZkfw7q3RRocRZ2zqg95zbiGgWaNIsD3RZbeAxfaszdSNI06bf2XKVq7mENhsAyLeIj1ldBwJ5LSXR3iIjwv4XlbRsUyg4ottqlmaCM0xyFv8KCNJ4Vp1akQcrHcrv0PgAqTX94gARPxKpCa2EnCFLWJaQIaSeV90wwffBaJiwzHbaeoUIWyEqzVw7RAzOuBHc56fmUL8PBiT/SpFb5Z0UVSqAWtmC7TlG5KNN8z3j6rmOO4h/bRsBAB+JXS1IuPLBVLKrs7dhTcedjuPJN4j7POJmkxwbrLjM8jtHgsF1YkiHGQZBmOqnq8TeZzEknUlxKkGvw/gzajXPbWOZlnNyxqLiZuIlP4Fg6FdxDRVDmtDs7XHLm5CB3eYWG3ijxTFME5b90HKO9cz+8lg+K1GMc1ryAXXgwbActFIroqHAKbnvbVc9z2QadNznBpbqTIvMbdFV4vwajlPZU3tPi2PAl7ibdIWZwz2ibSe55DqjnAg5nd0CdL+Vyr3/9jROtBhPj+jCp7X05qpwqqCBDJOnebymegga9EW8HrSIa0k+6Q4bHpZbeM9pMPVaWDDtBcC0OE2cbA+4NNVoYH2lbQoAdkHBsCLQ7QE3EtOpkHU6JUjmaHA61B7XPblAuTLHkCQCQ2b66Hmp8VUpVatR1TE1acxEsc7MCIMtp91rbAReYMruMDxiniG56dPO7unsnCmctyM7HD3gDAnUS3mua4z7OOqVC6zZB0a1okxOn5lNGBTxDA5w/FVgBZpyuOYXvGbujS3wCp18R2YaKdVzwBF2BoA5XuVsP9kH/AL5kAT3CbHle9xoqr/ZsgOdUrBjQ4NkiSSQSLWjlfdPQy61eo73jbpAUDjFr/crcb7OC0ViWuEggCIgmdb2a7TlstXE+wwAAbXL3EwBDWj3S6dTsCrcI43NIU1OpFp+/FamJ4SGPLTFrWmJBvebqTD8KaYILRzzT9HSp5YRVwWPcxxLQJIg5mhw31BEH0VirxV7m5XAfm6e8bmwudLknQKxQoGLYalfnTqO0/mVihw4VHOFWjTpNA7rmsy35EE9fgnojBFQfmI8ASfqrGGwpDgX0w5msdo1hPK+aR5hdA32cpF7WNAJdnuZsW3bpzbOw0Wnh/Y6jJDmi0G2bQ25jcO9AlI5TFhkEMoMYTHfOJY7Q8nOjT5plTiLHtyDDUg6wzBri6eYkkeVwuzp8EweW+HuLP7tYtBaYqQ42IBDrzsqfG24OlSzUqTKhc6DlNx3SczTebxe473WCGBTwPasDnZBEgNY5odsLsJJieQ+C1KFDs2NAlrTpmkTzgnVR4evUqNFMES13dGVtjbKQ4QQ7nFtyLro+HdsWHPQLzBj/AKjW5pPv5ZBHlPilVkAP2zGL2kgeihr1nnVxPOVvYngdOo0g0cjzBD2tqHKYJ/8AFlc28XAMRcG6y8T7P1WUhUhxaLEBrhAFph3ey9VcTUDcY1pEsa625Iv5FMx+MB92m1nUTPqToqWSdE4MJ3nktxEuHr3mY0+atVsTmsTvPnos2JHLmRqlSBJAm3MqbhjTo4k2hshpv3pnz25rQHFGnVjZ/j/usVpiW+kTyuVXDzySU+NluJLefksniVXPUm9hda8Dkon0GHpOq8/P7Y67y52mL3UVR11vHh4BsZ6FUq+BM7b2lds/XNY3hmVHWSqPME/SFNiKQ3N+SieJblB3mei1UiLDuaHT35ykSLQSbaCSLXUjnzE/vi37U+JNt9bd7koalUtOs5csRpqT/NqVXfij01m0/wD1oPsqB2KqQDGptvz0vy+qi7SqRcS07Acr6A+aD6k6k+n99bqDFBwIMZZAIEzYi3hz80Ho/snw9lGnTxFWs1rHsM0S2SQZkazIMTAOnmp3cQwQMBj48GkWcf8AcIMaeK4huLtTG3ZsB8b3+Ku060a2+CkV09TiGDtlw7jfk21j/vO8WVXiOMpPECk9rQCLd2x2vPJY3+psH/cZ/UFC7E5zIcC0cjMnn4BPERVeK1KbOyYTAcS0yZEiMn8MXy/7lZ4Nx9wYaVQxmcwU6oytdTOYSZ3HT9VUxTJnuZhAEi/eDZExobtHhCtYfB4IjvufeSSA9v5SWglzSNQP6vWaierR/aOb2hqmTBHfJM6gNk9Z6BbuG4dRhzXMql0CHdlXBEsAJjKBZ2aPBcng8Q2hVZ2YB7zSHkBzhctNwBaDp9j0Fzu8CarBIINgDIIImXHYv9FmKqRTDGP7N7QCMwioPe7pFyBYkH+VSueA61Gq4OaLW/KSHWe8ahzBHRA1qcPY7FNaCXD3qIMOGYm42Jd4QmniNMtY44oA93MA6hbNY/k2mf5SqHsaCwj8PUkE6mlsczJ/a8svqosf2TAKrqOWmBDjkpuBDiMhLWOJN4Gls5S/1HDtcT+LEOE+/S1Hd2ZygfylVa2Mwr6VSi7ED8zRNRwsLskC0N7ouNWFBi8a9oMuajRAbScASx1IsIJPeaBIhpgGIvmdzWPWxLSwEXd3bEOJBEg5iZkfqFqcF41TaKhxFMVC7KA4dm4iAWkFzyItlhMq8WYWljaTe8C0EvvDrCwsNRed1fiImYjK1oA7xMydQQSSekaeS2sHxepFqz2z1Med1ype0yHVJOgDQXHnrEfFOdxAMs3vGBvaYvJ3VzB2X+rYgaV3ep/VQu9ocQ3/ALzvVcp/rNT91nx+N013FHHVg8nf2VmDqX8SOIIL2jtIu4WzRF3AWnrbzSNLos3hWIiowGWl7XQDrAmfOQt11TS+/wCq499TfTtx7xTNMcvNIC1laLtD106Itesf0aikZGnyRFI8lb1F0mv8Pip/RYY6pKQfCq0/vTRTCnrt9Vy+MJG4jonPe0i+++ihLAPr8VFlmCPRKK3EsMwCQTPX6wscnZbtelm1WLjsK5pP35r0fl3fWs9Yo4oCCeccuvNVM9x4q4+m6IA3G+3X+yidh3SPHruu7mioMl0dCeae+gM0OdmOVpMHSSBHl9EOxeD3eUTt18k2oRnOUHS95vE25IHFpdpYNDQNyQA0A+cjRKrhhYksJtrJ15yNk0uPzHwd+iLnyBJMSYEA+Op2BtKio6lICe8zXZro1Pu9ywtoYsQmGmQMwdB1EAtnwsOSAdrJj0/W3knVqsg5nPcdu9IB+PwIVQjjHOLS6xFs7e66OsKx+MZMzUceZgaRG5nRZxSlEaH4pl/2biP4wOWoyoDFsgDsh5ukdbRuqElIkpBoDHD/AMbP+X6pfjRBHZtv1d1i07SVngo5kg0f9Q/9bP8AlyP+7qUvx5/cp+j/AP6WciSkK0Px5/cYOsH6uQ/HO/dZ/Sd/NUQnObCQSVa5cZMDQQLCyloC2rbxq2efS3l05KoVIw9Yt6qi/SOUicpAN+6NOthKFeoLgEGNLR9Pgqoefv6IE85iYPTy5qRa6vh1Br20HmA5jSR4OBG5vzWtmuszhZOYNLi6wuSeU76K+9p6D/K8f6etejj4keAN7lFrhtvAULwSUzNfQ+K51pYzXtHJVnvcDZtkJJP2eqPe5K1DyQLwYSZViJF+p9b80ztDuNTz253UTJj7n7/QKMVdDgfhP3soXVG7T5/2VV532+ykZIH6Trr8lZhVgu3HosvHSSJ+dv1OytVKZOpta2l/0THsAHh/fSV053MT6zHGNPTedLKEOO/wspMUy5i1+SgFxPl8br05rCWlA3dMWuPn6qlVp94xe2vP4ouJF/7o1H90WbcHe5vN/wCn4q4iKoz7mP3v1UIIgaT8/GTbw3Vh9QZNRMaRvDOXi7zb1VQPggZrA7aTppFz1VQKT9esai2vjYc9U4tzOjb022nbl0TKem+t7A/PXwTxiMjiQAdoJDviLeiIccG7YiNpJFvRbGE4dRIMulwbJzEBvUiIMAA69Fi1OIuiG934+OqiGOfIOa40MDdItxt4rAUhaMpsQd973OihPD2HcnwP39lZf418yDB3IOvilTxjxcOJ8bpC40XcNYPzOB8Qfoo6fDwPfvaYkgeblTrYtztYjcCwUHaFE9Nvs6BAuARPPzmBMeqlpU6Y90zF/XlyXPBxUjXum0pF8j67Ic4cifT7hNzJOpuiSDHOExVk6VNN/sqFqlDvmi4fH3v5JNEkBNb96D78lJTbe408/W/d5QoNI4xwtmI1udbclZwnFHNETmFonZZbo1mT4ckiCNYPPb1Wd5zfrV10NLjIMZwQSYtcaa2+7qxTxYdodbgECfNcuG5RY6+YRB5QPOfnque/ly15a6vtpAMzobRondrOh+K5mjVOYgPIHPlzjkoqle5iof6QVn+K+bsG0HkHM0crkDxsbxvcDzUdJ0jVoEiZMQY5mAT66KCrWOWzrbW57c4+qr16IIvzHhpPwWMzjdi7ur5aXW7pi9iNt9eScHAD3rdGh3zIELKgNvmcBs06W/i2/soXVnFxDHEG8TBb0sRA5aLXhzn1m62y+nEkz07oO1tVBiXMiIdmAOkOHyBOxt/dZVR2IuLGWkyRuBYQAAN9OSqU8PVzyZLSNSTabju7FWcF1drgkk2M3sSB8U2hgySARHgR5/NT0sIcpOUuAOZ8WAvz5GNdyeesQxV5JmDz+HXw5KeW/wCNZmfTqnDe8YAI2kyfA/fkoMRwsnRsRbnoIPmtOni9ZBtyi/grVFwMnqZH0WP69Z9XxxzdLgWIcJZRe5gNyGOI6zY7D4KhU4eQYcHNIsQbEHSCNV2Fei1xuBOnxssbH0A12oAMmJO245Lrx+2dM7wyaXD3QYmx2t0mZ+nmFFU4e+5IAE6afAaLSbimCBmsQLTE+Q+qt0MSD3dDeRfLa29x6Le9amc454YSNfvknnCSNB6rfdTa67YkSDeDa+sxPkquKolsOd4bc9ZFvsK52bxGQMAYnbzKkp4Q8wrTqhE9420EB0+tjpsoqL5sJBjUa6Wkiy1WYdTYNxb71SGHpTYAnbkfXlzlPaHC0z0kZrC8xsjUpnT3b7g6HzHMFSrFd+FYOg/iHwt8Lq3TwrW6X62MKoNYIJ2k3P3O6cXk93z0sPuERpB892dZBnLe3wvv89FV/BNLo35G23wlQuceV+hgx4DfX4qQ1nHd0jkNB5bbQig/Dt0jziPTmoamEb/DvrPmNFM3ESIzDoOV+ZPjZEVr3DSwaNtGm/PzRELAAIkHxlTUwNC0eOm3RE4honuR0BM+J5KNr2zoAI5DSUAqUv3YaNRaR66pzREbdT9LJrXCYJaI5j0sAQmlw1m2xGnlyvyQKo7cDfQiPigAI0v47dE4kHb+a0/EymG15sNdL+aAmImdr3A9fv1TBiQd/wDiP1RLxY26iIJ8ecpGsObR/NCDoKeLl3S3ICZ6/d09mN73Mz4X8Fz2KxPeDQ0ASB68tgrvaFjmgbj5yfHbmuH8sbtbHbgxIuZm1tQIv0j0THV26gCfDrH0lYlSu46k32mBbTqfVSUKjhmM6R8iOfRZ/kZrWq4+0nTpyTX8SggDWLmBvt1iPks6pxANbJZNyIzQNhJgXTKWJk6Rzv8AI7XCufka06+J7hMmNu7eSLfFZtOpbMD6jwGmmvmi+qXiJIuAYIg2O0WGtvDkq9V+XkZE36E6rfPMwXWVntA7vdcZmdOdud/ir4e+02cZgTbnKw8LijBcQPltKOHxjiS6dJkba7clN4pm42u0eLuIGm9wPMXKwsbUc45jB0Nmzt1HIfFXKtMHvHT93rFj8vRMwlIzBdOokjpPPqrzzPa6pVCDHvDl4dLJtPum516fNTvphj3tG0idJ6wPD4ptKlBg3AE8tgV0ZObiHMv8DG8bfopRVDvegD+1o3jxUdUNEiHWMyHATHO3XVVq4sIkXN9TqhVpuHYXSah8DYRpaU2sTHvCDrBIGtt/u6o0qmYwdGybdI6K1VZLQRImdydJChThMeWtnDn5lDtCTb8u3TeRpz3UAqEAmZjnHltZMbWPvCBzEayqlWmO1ETN4Jt5cknzImbi0iD6KOiMxIk7nUnTxSBmJA30kb73uinPJMA7RbUf48Fdp5REcvds3TUi/KN/VZzicpM6DSBHkhQJJ943+niqi+9rSCYIkn3oiR4XHoqrnE3sR02/yqocZ9T5hR08SS4CwHx10nZBdMEzLdfdaI/ydNE57de6ABaYmeka3VQ4og3nXnbXlCsNZJcSSd76m0xPJAqlI6gAmNCRz8bqBznNseYEAacp/RSNiRaxve57pG6q1cWTJEARYAWF9tkFg0ake6fGesDuxIUJL2SCY8fDbmoaGLdYCLyCSMx9Si+uWkATNpM/NEWC+dQL3knWed7DomspyNfhP0U7MeWgSA6bCQLd6DP7yrV8Z3jblvG3RF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data:image/jpeg;base64,/9j/4AAQSkZJRgABAQAAAQABAAD/2wCEAAkGBxQTEhUUEhQWFhQXFxcYFRQXFRgUGBwYGBQYFhYaFRoYHCggGBwlHRgVITEhJSkrLi4uFx8zODMsNygtLisBCgoKDg0OFxAQGiwcHBwsLCwsLCwsLCwsLCwsLCwsLCwsLCwsLCwsLCwsLCwsLCwsLCwsLCwsLCwsLCwsLCwsLP/AABEIAL0BCwMBIgACEQEDEQH/xAAbAAABBQEBAAAAAAAAAAAAAAABAAIDBAUGB//EAD8QAAEDAgQDBQYDBwMFAQEAAAEAAhEDIQQSMUEFUWETInGBkQYyobHB8BRC0SNScoKS4fEVYqIzQ1Nj0rIW/8QAGAEBAQEBAQAAAAAAAAAAAAAAAAECAwT/xAAdEQEBAQEAAwEBAQAAAAAAAAAAEQECEiExAxNB/9oADAMBAAIRAxEAPwD2EIoBFUFJIJIEigigSKCIQJFBJAQimhFAHfp806Ux31TpQGUpQSQMxJ7p+9wpVDifdPgpFA5JCUpQFJCUpQFApSkqEUEklAkEGuB0MpZrxvyVBQQJQc8DUgIHIKPt2zlkTyR7Uc1A8oJJKhoTkEQoEigigKSSSBIoJICgjKEoFuim7pyAHb72RTTqPA/RFAUZQSQR4n3HeBUqhxXuO/hPyUpQJLONFSxvEWMae8M0WGvgucHFSHtcbxCUdc+oBqVUwfFadSYMEbGxXHYnGkk3OpPxlVu0USvQauLY1uYmyxcV7RwRkbIXOOxJOpRp803R09H2gYW96Q68W9FQdx52edoiOfVY1V6hzJg1MHxV9OcuhM3uk/jNQ1M/QiNoWS95Qe5EaVfjdRzg6b20GwUeN4m57y6SAYss2SgXJCtGnxJ7SHAiRodVNX4uS+ZsHSLQDbUjxAWM5ySpWzX9oKrovHOLK232rduwepXNSlmQr1BJBFGxRQRQFJJCUQiigUUCQCKAQIoprvqnSgbv5fqnJo1Pl9f1RQFKUpXM+2PtEcMGMp/9R19J7swAOpM/0lB0GNP7N/8AA7/8lVOP8Q7JlvedIHRcM32zxEOFamQxzXsBLSO85hyR3RvEjlK6D2qxLXVModZs+EoMZ9UlRZkwO5JBGQc66WZMlGVUElSB6iJTQVIqTMhmTSUA5A5B5QlAohSmlKECqCg4pF2qYSgcCgmlybKDv+HcTlpzm40PNWMBxDPIdAhc2w8kQSNCrFrqxjmXGYWUrKwIkLkA9TUsU4EQdFItdXnTXOuLc/lssE8VcRyUjuKmNLotbXbjmPVB2IAEkgLlnVCTJJQq1yWiSbKDrG1ZuE01gASSAOZMDXmVzuA420TTlpc3YESPELmvafiRxGJo4YvLKVs8EDvGTJm1hGvVB6J+LYdHsOmjgd/FSiovLuLez1OlRfVZXqOLBIBc0gmQNvFbHs5xt9SiC4y4EtJ3MXE+RCo7ZtXW+/0CzuO+0NPCtaXy4uPdY2JMam5AAuPVZLccYP8AE74OI+i5/wBrcO6swVAe9Tae6dHN1McnfPTkpR3PCOPU8QzOwkQYc1whzT1gx5/3XC+1+Pb/AKixxPdpGjMXs0ioY/qKwvZTj3ZVYeYD7OPI6g9b/AlVuM1JqvNwS5xIOolxseqmjofa/wBo6WIpNZSzSHh98uga4bOJmSFfxNXP3pN7jwN1w9KgXGb2B5dF19IQ1o5NA9AAriacCq+Mq5cgk3eBYTMg2PTT0U5Kz+LVI7I/+xu6rK7KM2QARcqEmtQSYUBcUpSiUcqBNKY5yklRPUDZSBRcUIVBOqY4p0p7I3Uorgowi9sFAOVHRZkcybKSsDk4BNCKsBYU+VVr1g0bmTAA1JJsAgzE9/I9pY/XK4iSL3EHopq4tEqrjMcynGY3OwEpcRrllNzhrFvFc3S4pVD+2bBcBkII2MGSAsqo16/ZYjtGXbmkE2N7kO+Kg4l+1e+oJuZg6gbLWFd2IrftgO83IYtoCQRrcFYjM1J4D2W5GRLeh1vzUioH0CI6rpvZJ8B7PBw+R+iw8bSykFpJpO9xxgHS7XbZhoeeo1W97PYa4qNz5csOa9jgb3GR0Q8WHJNMaVeuWtaW71ADI2c8z81FxKs5raheGOpZTfTL3fzgmHCdxfoVCa+fJTDSXZhlF5Lm3sLW3uY5pwOdjnZqxaSACynJzHZhLTMR+XNpM7qUjk+K4Hs+zcCSHsDpIgTMOy7Efr6vH7YEyA9jJM/nDBO35soHk0lafF+GYmsYc2o91iC5pDgLtaDItodb6lc/hKrqbgW2IMg9QfRVFrhmLIJsef0vtuF2Iu0E8hp4Lm8Jhwx5qNcMtQWFmgTOYC9i27fMHcLscEyiaYLjTAyt7z8Tkvlv/wBuNfnzlLhFGCYAkk6AXPkFR9oKeR1KnUGV8ipBtDBmBLv3dDY8lvYbj9DD0pY9hJylwY973u0BEuYA3mbwLwCuZ9pOIjEPFRrAwwGuz4imHEAkizgC0XmY+StSNClWa8SxwcOh0PI8j0TgufqY+s0BucgjQio2qbxu2wGluiiHFK0watT+r5DfVKOlKACzsFxBuUdo8lxOpBMi3Kd5V38SzmfQ+sRp1VRLKAN01tUF0b/DyKcUDnKMhSDQpFqionJpKe4qNzVUJpUjiowgppidonVMFIJ2ZIrNabQKRMAk6BIBOLSQY166ea7Mq+MqdwlroP5d5Ow81iuc94DgJcHGRMOPSOkFaLMDmkOdlbYtaDfNuB06qR/C20z2gqsERIcZE7SRv0us7qxmcWx+djCydSSeR5HkdVUwzHvdma8l7RmabmSPy3UwIqVbZWgk57OAdqZDdjZaTa9OjTysYc25kSXERPx0TdVn1sU/ENhovIlg1BAuTOjVHR4FiHO7jNAM0mG88pJtOlldw3FqdDMWsY9x17wB6jm7wlMr+3ZkA0y1gGjbE9Jnujwv1CyIRhMRQksoEvlx77RUa1sAg91+utyNlmcTxhrAZ6cPEiWusb/u38gLXUnE/a6pVORgFOkZBaNTO7ncug85Wa+sRGR0OJsYk35dev8AlINDBP7EZS11VwIe6mACymRoXyCDUg6bStWjxhtSMuYlxIHadxthJJc+0DoVyGIxTwRRpuIbAETq4klziRvzK63sH5G0ngMmG5WuzAMAzPcTAgn3egDVjcrflF+hXoim8VqtGo90jKysAzLA7tRxIJZIuBYjWZhHEcYpBzMlasQxsNDG4csENyAjNMnKXXJdE2F1kU3Gp3v/ACulv+2mLAjkSN+dQclSrVmuc7IAGzFhAMWJHO4N0Zrd4lx0/hqmVwBdILTnq1XA92SYZTZDRtmHKJXNcc4WKbQ5jSGtscz87jOhgNEb7lS1akAmY6qm/jTqrQ12UC/eNp7pEkxlGuyqHcIxoBh2mu1iPFpidDY/BdDhvaZ7QGkVS1oblHagCWmZvhzN4MHlN1xGbKVf/E5mRMcrX6JB1uD9qHONQ1arwTLWCJLWxNnMpgSSRePyzyXK42uytVq1aury50gEwS4wOloCl4dRZUJ7X8rZloJmLAZQ4X8StPH0Gsae6xzhnB7lu5ABa6e9bexsgzRhrXIIMQIeOQEWvprKlfw8EiabuYIzRy/MAOek6KXEV3diKgmQGO9In4SrJrtJa8Ed4AagG/u+hkfzdFBTpYEEjvQ2wBOpsT3YEesaKviKI7NzXkjvBzr53S1jhZ2WQ0hwtOw6K4KzBmbnaIOZveEXMga7OB8iE9rKdYuyvPugloiJjKZkfw7q3RRocRZ2zqg95zbiGgWaNIsD3RZbeAxfaszdSNI06bf2XKVq7mENhsAyLeIj1ldBwJ5LSXR3iIjwv4XlbRsUyg4ottqlmaCM0xyFv8KCNJ4Vp1akQcrHcrv0PgAqTX94gARPxKpCa2EnCFLWJaQIaSeV90wwffBaJiwzHbaeoUIWyEqzVw7RAzOuBHc56fmUL8PBiT/SpFb5Z0UVSqAWtmC7TlG5KNN8z3j6rmOO4h/bRsBAB+JXS1IuPLBVLKrs7dhTcedjuPJN4j7POJmkxwbrLjM8jtHgsF1YkiHGQZBmOqnq8TeZzEknUlxKkGvw/gzajXPbWOZlnNyxqLiZuIlP4Fg6FdxDRVDmtDs7XHLm5CB3eYWG3ijxTFME5b90HKO9cz+8lg+K1GMc1ryAXXgwbActFIroqHAKbnvbVc9z2QadNznBpbqTIvMbdFV4vwajlPZU3tPi2PAl7ibdIWZwz2ibSe55DqjnAg5nd0CdL+Vyr3/9jROtBhPj+jCp7X05qpwqqCBDJOnebymegga9EW8HrSIa0k+6Q4bHpZbeM9pMPVaWDDtBcC0OE2cbA+4NNVoYH2lbQoAdkHBsCLQ7QE3EtOpkHU6JUjmaHA61B7XPblAuTLHkCQCQ2b66Hmp8VUpVatR1TE1acxEsc7MCIMtp91rbAReYMruMDxiniG56dPO7unsnCmctyM7HD3gDAnUS3mua4z7OOqVC6zZB0a1okxOn5lNGBTxDA5w/FVgBZpyuOYXvGbujS3wCp18R2YaKdVzwBF2BoA5XuVsP9kH/AL5kAT3CbHle9xoqr/ZsgOdUrBjQ4NkiSSQSLWjlfdPQy61eo73jbpAUDjFr/crcb7OC0ViWuEggCIgmdb2a7TlstXE+wwAAbXL3EwBDWj3S6dTsCrcI43NIU1OpFp+/FamJ4SGPLTFrWmJBvebqTD8KaYILRzzT9HSp5YRVwWPcxxLQJIg5mhw31BEH0VirxV7m5XAfm6e8bmwudLknQKxQoGLYalfnTqO0/mVihw4VHOFWjTpNA7rmsy35EE9fgnojBFQfmI8ASfqrGGwpDgX0w5msdo1hPK+aR5hdA32cpF7WNAJdnuZsW3bpzbOw0Wnh/Y6jJDmi0G2bQ25jcO9AlI5TFhkEMoMYTHfOJY7Q8nOjT5plTiLHtyDDUg6wzBri6eYkkeVwuzp8EweW+HuLP7tYtBaYqQ42IBDrzsqfG24OlSzUqTKhc6DlNx3SczTebxe473WCGBTwPasDnZBEgNY5odsLsJJieQ+C1KFDs2NAlrTpmkTzgnVR4evUqNFMES13dGVtjbKQ4QQ7nFtyLro+HdsWHPQLzBj/AKjW5pPv5ZBHlPilVkAP2zGL2kgeihr1nnVxPOVvYngdOo0g0cjzBD2tqHKYJ/8AFlc28XAMRcG6y8T7P1WUhUhxaLEBrhAFph3ey9VcTUDcY1pEsa625Iv5FMx+MB92m1nUTPqToqWSdE4MJ3nktxEuHr3mY0+atVsTmsTvPnos2JHLmRqlSBJAm3MqbhjTo4k2hshpv3pnz25rQHFGnVjZ/j/usVpiW+kTyuVXDzySU+NluJLefksniVXPUm9hda8Dkon0GHpOq8/P7Y67y52mL3UVR11vHh4BsZ6FUq+BM7b2lds/XNY3hmVHWSqPME/SFNiKQ3N+SieJblB3mei1UiLDuaHT35ykSLQSbaCSLXUjnzE/vi37U+JNt9bd7koalUtOs5csRpqT/NqVXfij01m0/wD1oPsqB2KqQDGptvz0vy+qi7SqRcS07Acr6A+aD6k6k+n99bqDFBwIMZZAIEzYi3hz80Ho/snw9lGnTxFWs1rHsM0S2SQZkazIMTAOnmp3cQwQMBj48GkWcf8AcIMaeK4huLtTG3ZsB8b3+Ku060a2+CkV09TiGDtlw7jfk21j/vO8WVXiOMpPECk9rQCLd2x2vPJY3+psH/cZ/UFC7E5zIcC0cjMnn4BPERVeK1KbOyYTAcS0yZEiMn8MXy/7lZ4Nx9wYaVQxmcwU6oytdTOYSZ3HT9VUxTJnuZhAEi/eDZExobtHhCtYfB4IjvufeSSA9v5SWglzSNQP6vWaierR/aOb2hqmTBHfJM6gNk9Z6BbuG4dRhzXMql0CHdlXBEsAJjKBZ2aPBcng8Q2hVZ2YB7zSHkBzhctNwBaDp9j0Fzu8CarBIINgDIIImXHYv9FmKqRTDGP7N7QCMwioPe7pFyBYkH+VSueA61Gq4OaLW/KSHWe8ahzBHRA1qcPY7FNaCXD3qIMOGYm42Jd4QmniNMtY44oA93MA6hbNY/k2mf5SqHsaCwj8PUkE6mlsczJ/a8svqosf2TAKrqOWmBDjkpuBDiMhLWOJN4Gls5S/1HDtcT+LEOE+/S1Hd2ZygfylVa2Mwr6VSi7ED8zRNRwsLskC0N7ouNWFBi8a9oMuajRAbScASx1IsIJPeaBIhpgGIvmdzWPWxLSwEXd3bEOJBEg5iZkfqFqcF41TaKhxFMVC7KA4dm4iAWkFzyItlhMq8WYWljaTe8C0EvvDrCwsNRed1fiImYjK1oA7xMydQQSSekaeS2sHxepFqz2z1Med1ype0yHVJOgDQXHnrEfFOdxAMs3vGBvaYvJ3VzB2X+rYgaV3ep/VQu9ocQ3/ALzvVcp/rNT91nx+N013FHHVg8nf2VmDqX8SOIIL2jtIu4WzRF3AWnrbzSNLos3hWIiowGWl7XQDrAmfOQt11TS+/wCq499TfTtx7xTNMcvNIC1laLtD106Itesf0aikZGnyRFI8lb1F0mv8Pip/RYY6pKQfCq0/vTRTCnrt9Vy+MJG4jonPe0i+++ihLAPr8VFlmCPRKK3EsMwCQTPX6wscnZbtelm1WLjsK5pP35r0fl3fWs9Yo4oCCeccuvNVM9x4q4+m6IA3G+3X+yidh3SPHruu7mioMl0dCeae+gM0OdmOVpMHSSBHl9EOxeD3eUTt18k2oRnOUHS95vE25IHFpdpYNDQNyQA0A+cjRKrhhYksJtrJ15yNk0uPzHwd+iLnyBJMSYEA+Op2BtKio6lICe8zXZro1Pu9ywtoYsQmGmQMwdB1EAtnwsOSAdrJj0/W3knVqsg5nPcdu9IB+PwIVQjjHOLS6xFs7e66OsKx+MZMzUceZgaRG5nRZxSlEaH4pl/2biP4wOWoyoDFsgDsh5ukdbRuqElIkpBoDHD/AMbP+X6pfjRBHZtv1d1i07SVngo5kg0f9Q/9bP8AlyP+7qUvx5/cp+j/AP6WciSkK0Px5/cYOsH6uQ/HO/dZ/Sd/NUQnObCQSVa5cZMDQQLCyloC2rbxq2efS3l05KoVIw9Yt6qi/SOUicpAN+6NOthKFeoLgEGNLR9Pgqoefv6IE85iYPTy5qRa6vh1Br20HmA5jSR4OBG5vzWtmuszhZOYNLi6wuSeU76K+9p6D/K8f6etejj4keAN7lFrhtvAULwSUzNfQ+K51pYzXtHJVnvcDZtkJJP2eqPe5K1DyQLwYSZViJF+p9b80ztDuNTz253UTJj7n7/QKMVdDgfhP3soXVG7T5/2VV532+ykZIH6Trr8lZhVgu3HosvHSSJ+dv1OytVKZOpta2l/0THsAHh/fSV053MT6zHGNPTedLKEOO/wspMUy5i1+SgFxPl8br05rCWlA3dMWuPn6qlVp94xe2vP4ouJF/7o1H90WbcHe5vN/wCn4q4iKoz7mP3v1UIIgaT8/GTbw3Vh9QZNRMaRvDOXi7zb1VQPggZrA7aTppFz1VQKT9esai2vjYc9U4tzOjb022nbl0TKem+t7A/PXwTxiMjiQAdoJDviLeiIccG7YiNpJFvRbGE4dRIMulwbJzEBvUiIMAA69Fi1OIuiG934+OqiGOfIOa40MDdItxt4rAUhaMpsQd973OihPD2HcnwP39lZf418yDB3IOvilTxjxcOJ8bpC40XcNYPzOB8Qfoo6fDwPfvaYkgeblTrYtztYjcCwUHaFE9Nvs6BAuARPPzmBMeqlpU6Y90zF/XlyXPBxUjXum0pF8j67Ic4cifT7hNzJOpuiSDHOExVk6VNN/sqFqlDvmi4fH3v5JNEkBNb96D78lJTbe408/W/d5QoNI4xwtmI1udbclZwnFHNETmFonZZbo1mT4ckiCNYPPb1Wd5zfrV10NLjIMZwQSYtcaa2+7qxTxYdodbgECfNcuG5RY6+YRB5QPOfnque/ly15a6vtpAMzobRondrOh+K5mjVOYgPIHPlzjkoqle5iof6QVn+K+bsG0HkHM0crkDxsbxvcDzUdJ0jVoEiZMQY5mAT66KCrWOWzrbW57c4+qr16IIvzHhpPwWMzjdi7ur5aXW7pi9iNt9eScHAD3rdGh3zIELKgNvmcBs06W/i2/soXVnFxDHEG8TBb0sRA5aLXhzn1m62y+nEkz07oO1tVBiXMiIdmAOkOHyBOxt/dZVR2IuLGWkyRuBYQAAN9OSqU8PVzyZLSNSTabju7FWcF1drgkk2M3sSB8U2hgySARHgR5/NT0sIcpOUuAOZ8WAvz5GNdyeesQxV5JmDz+HXw5KeW/wCNZmfTqnDe8YAI2kyfA/fkoMRwsnRsRbnoIPmtOni9ZBtyi/grVFwMnqZH0WP69Z9XxxzdLgWIcJZRe5gNyGOI6zY7D4KhU4eQYcHNIsQbEHSCNV2Fei1xuBOnxssbH0A12oAMmJO245Lrx+2dM7wyaXD3QYmx2t0mZ+nmFFU4e+5IAE6afAaLSbimCBmsQLTE+Q+qt0MSD3dDeRfLa29x6Le9amc454YSNfvknnCSNB6rfdTa67YkSDeDa+sxPkquKolsOd4bc9ZFvsK52bxGQMAYnbzKkp4Q8wrTqhE9420EB0+tjpsoqL5sJBjUa6Wkiy1WYdTYNxb71SGHpTYAnbkfXlzlPaHC0z0kZrC8xsjUpnT3b7g6HzHMFSrFd+FYOg/iHwt8Lq3TwrW6X62MKoNYIJ2k3P3O6cXk93z0sPuERpB892dZBnLe3wvv89FV/BNLo35G23wlQuceV+hgx4DfX4qQ1nHd0jkNB5bbQig/Dt0jziPTmoamEb/DvrPmNFM3ESIzDoOV+ZPjZEVr3DSwaNtGm/PzRELAAIkHxlTUwNC0eOm3RE4honuR0BM+J5KNr2zoAI5DSUAqUv3YaNRaR66pzREbdT9LJrXCYJaI5j0sAQmlw1m2xGnlyvyQKo7cDfQiPigAI0v47dE4kHb+a0/EymG15sNdL+aAmImdr3A9fv1TBiQd/wDiP1RLxY26iIJ8ecpGsObR/NCDoKeLl3S3ICZ6/d09mN73Mz4X8Fz2KxPeDQ0ASB68tgrvaFjmgbj5yfHbmuH8sbtbHbgxIuZm1tQIv0j0THV26gCfDrH0lYlSu46k32mBbTqfVSUKjhmM6R8iOfRZ/kZrWq4+0nTpyTX8SggDWLmBvt1iPks6pxANbJZNyIzQNhJgXTKWJk6Rzv8AI7XCufka06+J7hMmNu7eSLfFZtOpbMD6jwGmmvmi+qXiJIuAYIg2O0WGtvDkq9V+XkZE36E6rfPMwXWVntA7vdcZmdOdud/ir4e+02cZgTbnKw8LijBcQPltKOHxjiS6dJkba7clN4pm42u0eLuIGm9wPMXKwsbUc45jB0Nmzt1HIfFXKtMHvHT93rFj8vRMwlIzBdOokjpPPqrzzPa6pVCDHvDl4dLJtPum516fNTvphj3tG0idJ6wPD4ptKlBg3AE8tgV0ZObiHMv8DG8bfopRVDvegD+1o3jxUdUNEiHWMyHATHO3XVVq4sIkXN9TqhVpuHYXSah8DYRpaU2sTHvCDrBIGtt/u6o0qmYwdGybdI6K1VZLQRImdydJChThMeWtnDn5lDtCTb8u3TeRpz3UAqEAmZjnHltZMbWPvCBzEayqlWmO1ETN4Jt5cknzImbi0iD6KOiMxIk7nUnTxSBmJA30kb73uinPJMA7RbUf48Fdp5REcvds3TUi/KN/VZzicpM6DSBHkhQJJ943+niqi+9rSCYIkn3oiR4XHoqrnE3sR02/yqocZ9T5hR08SS4CwHx10nZBdMEzLdfdaI/ydNE57de6ABaYmeka3VQ4og3nXnbXlCsNZJcSSd76m0xPJAqlI6gAmNCRz8bqBznNseYEAacp/RSNiRaxve57pG6q1cWTJEARYAWF9tkFg0ake6fGesDuxIUJL2SCY8fDbmoaGLdYCLyCSMx9Si+uWkATNpM/NEWC+dQL3knWed7DomspyNfhP0U7MeWgSA6bCQLd6DP7yrV8Z3jblvG3RF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6" descr="data:image/jpeg;base64,/9j/4AAQSkZJRgABAQAAAQABAAD/2wCEAAkGBxQTEhUUEhQWFhQXFxcYFRQXFRgUGBwYGBQYFhYaFRoYHCggGBwlHRgVITEhJSkrLi4uFx8zODMsNygtLisBCgoKDg0OFxAQGiwcHBwsLCwsLCwsLCwsLCwsLCwsLCwsLCwsLCwsLCwsLCwsLCwsLCwsLCwsLCwsLCwsLCwsLP/AABEIAL0BCwMBIgACEQEDEQH/xAAbAAABBQEBAAAAAAAAAAAAAAABAAIDBAUGB//EAD8QAAEDAgQDBQYDBwMFAQEAAAEAAhEDIQQSMUEFUWETInGBkQYyobHB8BRC0SNScoKS4fEVYqIzQ1Nj0rIW/8QAGAEBAQEBAQAAAAAAAAAAAAAAAAECAwT/xAAdEQEBAQEAAwEBAQAAAAAAAAAAEQECEiExAxNB/9oADAMBAAIRAxEAPwD2EIoBFUFJIJIEigigSKCIQJFBJAQimhFAHfp806Ux31TpQGUpQSQMxJ7p+9wpVDifdPgpFA5JCUpQFJCUpQFApSkqEUEklAkEGuB0MpZrxvyVBQQJQc8DUgIHIKPt2zlkTyR7Uc1A8oJJKhoTkEQoEigigKSSSBIoJICgjKEoFuim7pyAHb72RTTqPA/RFAUZQSQR4n3HeBUqhxXuO/hPyUpQJLONFSxvEWMae8M0WGvgucHFSHtcbxCUdc+oBqVUwfFadSYMEbGxXHYnGkk3OpPxlVu0USvQauLY1uYmyxcV7RwRkbIXOOxJOpRp803R09H2gYW96Q68W9FQdx52edoiOfVY1V6hzJg1MHxV9OcuhM3uk/jNQ1M/QiNoWS95Qe5EaVfjdRzg6b20GwUeN4m57y6SAYss2SgXJCtGnxJ7SHAiRodVNX4uS+ZsHSLQDbUjxAWM5ySpWzX9oKrovHOLK232rduwepXNSlmQr1BJBFGxRQRQFJJCUQiigUUCQCKAQIoprvqnSgbv5fqnJo1Pl9f1RQFKUpXM+2PtEcMGMp/9R19J7swAOpM/0lB0GNP7N/8AA7/8lVOP8Q7JlvedIHRcM32zxEOFamQxzXsBLSO85hyR3RvEjlK6D2qxLXVModZs+EoMZ9UlRZkwO5JBGQc66WZMlGVUElSB6iJTQVIqTMhmTSUA5A5B5QlAohSmlKECqCg4pF2qYSgcCgmlybKDv+HcTlpzm40PNWMBxDPIdAhc2w8kQSNCrFrqxjmXGYWUrKwIkLkA9TUsU4EQdFItdXnTXOuLc/lssE8VcRyUjuKmNLotbXbjmPVB2IAEkgLlnVCTJJQq1yWiSbKDrG1ZuE01gASSAOZMDXmVzuA420TTlpc3YESPELmvafiRxGJo4YvLKVs8EDvGTJm1hGvVB6J+LYdHsOmjgd/FSiovLuLez1OlRfVZXqOLBIBc0gmQNvFbHs5xt9SiC4y4EtJ3MXE+RCo7ZtXW+/0CzuO+0NPCtaXy4uPdY2JMam5AAuPVZLccYP8AE74OI+i5/wBrcO6swVAe9Tae6dHN1McnfPTkpR3PCOPU8QzOwkQYc1whzT1gx5/3XC+1+Pb/AKixxPdpGjMXs0ioY/qKwvZTj3ZVYeYD7OPI6g9b/AlVuM1JqvNwS5xIOolxseqmjofa/wBo6WIpNZSzSHh98uga4bOJmSFfxNXP3pN7jwN1w9KgXGb2B5dF19IQ1o5NA9AAriacCq+Mq5cgk3eBYTMg2PTT0U5Kz+LVI7I/+xu6rK7KM2QARcqEmtQSYUBcUpSiUcqBNKY5yklRPUDZSBRcUIVBOqY4p0p7I3Uorgowi9sFAOVHRZkcybKSsDk4BNCKsBYU+VVr1g0bmTAA1JJsAgzE9/I9pY/XK4iSL3EHopq4tEqrjMcynGY3OwEpcRrllNzhrFvFc3S4pVD+2bBcBkII2MGSAsqo16/ZYjtGXbmkE2N7kO+Kg4l+1e+oJuZg6gbLWFd2IrftgO83IYtoCQRrcFYjM1J4D2W5GRLeh1vzUioH0CI6rpvZJ8B7PBw+R+iw8bSykFpJpO9xxgHS7XbZhoeeo1W97PYa4qNz5csOa9jgb3GR0Q8WHJNMaVeuWtaW71ADI2c8z81FxKs5raheGOpZTfTL3fzgmHCdxfoVCa+fJTDSXZhlF5Lm3sLW3uY5pwOdjnZqxaSACynJzHZhLTMR+XNpM7qUjk+K4Hs+zcCSHsDpIgTMOy7Efr6vH7YEyA9jJM/nDBO35soHk0lafF+GYmsYc2o91iC5pDgLtaDItodb6lc/hKrqbgW2IMg9QfRVFrhmLIJsef0vtuF2Iu0E8hp4Lm8Jhwx5qNcMtQWFmgTOYC9i27fMHcLscEyiaYLjTAyt7z8Tkvlv/wBuNfnzlLhFGCYAkk6AXPkFR9oKeR1KnUGV8ipBtDBmBLv3dDY8lvYbj9DD0pY9hJylwY973u0BEuYA3mbwLwCuZ9pOIjEPFRrAwwGuz4imHEAkizgC0XmY+StSNClWa8SxwcOh0PI8j0TgufqY+s0BucgjQio2qbxu2wGluiiHFK0watT+r5DfVKOlKACzsFxBuUdo8lxOpBMi3Kd5V38SzmfQ+sRp1VRLKAN01tUF0b/DyKcUDnKMhSDQpFqionJpKe4qNzVUJpUjiowgppidonVMFIJ2ZIrNabQKRMAk6BIBOLSQY166ea7Mq+MqdwlroP5d5Ow81iuc94DgJcHGRMOPSOkFaLMDmkOdlbYtaDfNuB06qR/C20z2gqsERIcZE7SRv0us7qxmcWx+djCydSSeR5HkdVUwzHvdma8l7RmabmSPy3UwIqVbZWgk57OAdqZDdjZaTa9OjTysYc25kSXERPx0TdVn1sU/ENhovIlg1BAuTOjVHR4FiHO7jNAM0mG88pJtOlldw3FqdDMWsY9x17wB6jm7wlMr+3ZkA0y1gGjbE9Jnujwv1CyIRhMRQksoEvlx77RUa1sAg91+utyNlmcTxhrAZ6cPEiWusb/u38gLXUnE/a6pVORgFOkZBaNTO7ncug85Wa+sRGR0OJsYk35dev8AlINDBP7EZS11VwIe6mACymRoXyCDUg6bStWjxhtSMuYlxIHadxthJJc+0DoVyGIxTwRRpuIbAETq4klziRvzK63sH5G0ngMmG5WuzAMAzPcTAgn3egDVjcrflF+hXoim8VqtGo90jKysAzLA7tRxIJZIuBYjWZhHEcYpBzMlasQxsNDG4csENyAjNMnKXXJdE2F1kU3Gp3v/ACulv+2mLAjkSN+dQclSrVmuc7IAGzFhAMWJHO4N0Zrd4lx0/hqmVwBdILTnq1XA92SYZTZDRtmHKJXNcc4WKbQ5jSGtscz87jOhgNEb7lS1akAmY6qm/jTqrQ12UC/eNp7pEkxlGuyqHcIxoBh2mu1iPFpidDY/BdDhvaZ7QGkVS1oblHagCWmZvhzN4MHlN1xGbKVf/E5mRMcrX6JB1uD9qHONQ1arwTLWCJLWxNnMpgSSRePyzyXK42uytVq1aury50gEwS4wOloCl4dRZUJ7X8rZloJmLAZQ4X8StPH0Gsae6xzhnB7lu5ABa6e9bexsgzRhrXIIMQIeOQEWvprKlfw8EiabuYIzRy/MAOek6KXEV3diKgmQGO9In4SrJrtJa8Ed4AagG/u+hkfzdFBTpYEEjvQ2wBOpsT3YEesaKviKI7NzXkjvBzr53S1jhZ2WQ0hwtOw6K4KzBmbnaIOZveEXMga7OB8iE9rKdYuyvPugloiJjKZkfw7q3RRocRZ2zqg95zbiGgWaNIsD3RZbeAxfaszdSNI06bf2XKVq7mENhsAyLeIj1ldBwJ5LSXR3iIjwv4XlbRsUyg4ottqlmaCM0xyFv8KCNJ4Vp1akQcrHcrv0PgAqTX94gARPxKpCa2EnCFLWJaQIaSeV90wwffBaJiwzHbaeoUIWyEqzVw7RAzOuBHc56fmUL8PBiT/SpFb5Z0UVSqAWtmC7TlG5KNN8z3j6rmOO4h/bRsBAB+JXS1IuPLBVLKrs7dhTcedjuPJN4j7POJmkxwbrLjM8jtHgsF1YkiHGQZBmOqnq8TeZzEknUlxKkGvw/gzajXPbWOZlnNyxqLiZuIlP4Fg6FdxDRVDmtDs7XHLm5CB3eYWG3ijxTFME5b90HKO9cz+8lg+K1GMc1ryAXXgwbActFIroqHAKbnvbVc9z2QadNznBpbqTIvMbdFV4vwajlPZU3tPi2PAl7ibdIWZwz2ibSe55DqjnAg5nd0CdL+Vyr3/9jROtBhPj+jCp7X05qpwqqCBDJOnebymegga9EW8HrSIa0k+6Q4bHpZbeM9pMPVaWDDtBcC0OE2cbA+4NNVoYH2lbQoAdkHBsCLQ7QE3EtOpkHU6JUjmaHA61B7XPblAuTLHkCQCQ2b66Hmp8VUpVatR1TE1acxEsc7MCIMtp91rbAReYMruMDxiniG56dPO7unsnCmctyM7HD3gDAnUS3mua4z7OOqVC6zZB0a1okxOn5lNGBTxDA5w/FVgBZpyuOYXvGbujS3wCp18R2YaKdVzwBF2BoA5XuVsP9kH/AL5kAT3CbHle9xoqr/ZsgOdUrBjQ4NkiSSQSLWjlfdPQy61eo73jbpAUDjFr/crcb7OC0ViWuEggCIgmdb2a7TlstXE+wwAAbXL3EwBDWj3S6dTsCrcI43NIU1OpFp+/FamJ4SGPLTFrWmJBvebqTD8KaYILRzzT9HSp5YRVwWPcxxLQJIg5mhw31BEH0VirxV7m5XAfm6e8bmwudLknQKxQoGLYalfnTqO0/mVihw4VHOFWjTpNA7rmsy35EE9fgnojBFQfmI8ASfqrGGwpDgX0w5msdo1hPK+aR5hdA32cpF7WNAJdnuZsW3bpzbOw0Wnh/Y6jJDmi0G2bQ25jcO9AlI5TFhkEMoMYTHfOJY7Q8nOjT5plTiLHtyDDUg6wzBri6eYkkeVwuzp8EweW+HuLP7tYtBaYqQ42IBDrzsqfG24OlSzUqTKhc6DlNx3SczTebxe473WCGBTwPasDnZBEgNY5odsLsJJieQ+C1KFDs2NAlrTpmkTzgnVR4evUqNFMES13dGVtjbKQ4QQ7nFtyLro+HdsWHPQLzBj/AKjW5pPv5ZBHlPilVkAP2zGL2kgeihr1nnVxPOVvYngdOo0g0cjzBD2tqHKYJ/8AFlc28XAMRcG6y8T7P1WUhUhxaLEBrhAFph3ey9VcTUDcY1pEsa625Iv5FMx+MB92m1nUTPqToqWSdE4MJ3nktxEuHr3mY0+atVsTmsTvPnos2JHLmRqlSBJAm3MqbhjTo4k2hshpv3pnz25rQHFGnVjZ/j/usVpiW+kTyuVXDzySU+NluJLefksniVXPUm9hda8Dkon0GHpOq8/P7Y67y52mL3UVR11vHh4BsZ6FUq+BM7b2lds/XNY3hmVHWSqPME/SFNiKQ3N+SieJblB3mei1UiLDuaHT35ykSLQSbaCSLXUjnzE/vi37U+JNt9bd7koalUtOs5csRpqT/NqVXfij01m0/wD1oPsqB2KqQDGptvz0vy+qi7SqRcS07Acr6A+aD6k6k+n99bqDFBwIMZZAIEzYi3hz80Ho/snw9lGnTxFWs1rHsM0S2SQZkazIMTAOnmp3cQwQMBj48GkWcf8AcIMaeK4huLtTG3ZsB8b3+Ku060a2+CkV09TiGDtlw7jfk21j/vO8WVXiOMpPECk9rQCLd2x2vPJY3+psH/cZ/UFC7E5zIcC0cjMnn4BPERVeK1KbOyYTAcS0yZEiMn8MXy/7lZ4Nx9wYaVQxmcwU6oytdTOYSZ3HT9VUxTJnuZhAEi/eDZExobtHhCtYfB4IjvufeSSA9v5SWglzSNQP6vWaierR/aOb2hqmTBHfJM6gNk9Z6BbuG4dRhzXMql0CHdlXBEsAJjKBZ2aPBcng8Q2hVZ2YB7zSHkBzhctNwBaDp9j0Fzu8CarBIINgDIIImXHYv9FmKqRTDGP7N7QCMwioPe7pFyBYkH+VSueA61Gq4OaLW/KSHWe8ahzBHRA1qcPY7FNaCXD3qIMOGYm42Jd4QmniNMtY44oA93MA6hbNY/k2mf5SqHsaCwj8PUkE6mlsczJ/a8svqosf2TAKrqOWmBDjkpuBDiMhLWOJN4Gls5S/1HDtcT+LEOE+/S1Hd2ZygfylVa2Mwr6VSi7ED8zRNRwsLskC0N7ouNWFBi8a9oMuajRAbScASx1IsIJPeaBIhpgGIvmdzWPWxLSwEXd3bEOJBEg5iZkfqFqcF41TaKhxFMVC7KA4dm4iAWkFzyItlhMq8WYWljaTe8C0EvvDrCwsNRed1fiImYjK1oA7xMydQQSSekaeS2sHxepFqz2z1Med1ype0yHVJOgDQXHnrEfFOdxAMs3vGBvaYvJ3VzB2X+rYgaV3ep/VQu9ocQ3/ALzvVcp/rNT91nx+N013FHHVg8nf2VmDqX8SOIIL2jtIu4WzRF3AWnrbzSNLos3hWIiowGWl7XQDrAmfOQt11TS+/wCq499TfTtx7xTNMcvNIC1laLtD106Itesf0aikZGnyRFI8lb1F0mv8Pip/RYY6pKQfCq0/vTRTCnrt9Vy+MJG4jonPe0i+++ihLAPr8VFlmCPRKK3EsMwCQTPX6wscnZbtelm1WLjsK5pP35r0fl3fWs9Yo4oCCeccuvNVM9x4q4+m6IA3G+3X+yidh3SPHruu7mioMl0dCeae+gM0OdmOVpMHSSBHl9EOxeD3eUTt18k2oRnOUHS95vE25IHFpdpYNDQNyQA0A+cjRKrhhYksJtrJ15yNk0uPzHwd+iLnyBJMSYEA+Op2BtKio6lICe8zXZro1Pu9ywtoYsQmGmQMwdB1EAtnwsOSAdrJj0/W3knVqsg5nPcdu9IB+PwIVQjjHOLS6xFs7e66OsKx+MZMzUceZgaRG5nRZxSlEaH4pl/2biP4wOWoyoDFsgDsh5ukdbRuqElIkpBoDHD/AMbP+X6pfjRBHZtv1d1i07SVngo5kg0f9Q/9bP8AlyP+7qUvx5/cp+j/AP6WciSkK0Px5/cYOsH6uQ/HO/dZ/Sd/NUQnObCQSVa5cZMDQQLCyloC2rbxq2efS3l05KoVIw9Yt6qi/SOUicpAN+6NOthKFeoLgEGNLR9Pgqoefv6IE85iYPTy5qRa6vh1Br20HmA5jSR4OBG5vzWtmuszhZOYNLi6wuSeU76K+9p6D/K8f6etejj4keAN7lFrhtvAULwSUzNfQ+K51pYzXtHJVnvcDZtkJJP2eqPe5K1DyQLwYSZViJF+p9b80ztDuNTz253UTJj7n7/QKMVdDgfhP3soXVG7T5/2VV532+ykZIH6Trr8lZhVgu3HosvHSSJ+dv1OytVKZOpta2l/0THsAHh/fSV053MT6zHGNPTedLKEOO/wspMUy5i1+SgFxPl8br05rCWlA3dMWuPn6qlVp94xe2vP4ouJF/7o1H90WbcHe5vN/wCn4q4iKoz7mP3v1UIIgaT8/GTbw3Vh9QZNRMaRvDOXi7zb1VQPggZrA7aTppFz1VQKT9esai2vjYc9U4tzOjb022nbl0TKem+t7A/PXwTxiMjiQAdoJDviLeiIccG7YiNpJFvRbGE4dRIMulwbJzEBvUiIMAA69Fi1OIuiG934+OqiGOfIOa40MDdItxt4rAUhaMpsQd973OihPD2HcnwP39lZf418yDB3IOvilTxjxcOJ8bpC40XcNYPzOB8Qfoo6fDwPfvaYkgeblTrYtztYjcCwUHaFE9Nvs6BAuARPPzmBMeqlpU6Y90zF/XlyXPBxUjXum0pF8j67Ic4cifT7hNzJOpuiSDHOExVk6VNN/sqFqlDvmi4fH3v5JNEkBNb96D78lJTbe408/W/d5QoNI4xwtmI1udbclZwnFHNETmFonZZbo1mT4ckiCNYPPb1Wd5zfrV10NLjIMZwQSYtcaa2+7qxTxYdodbgECfNcuG5RY6+YRB5QPOfnque/ly15a6vtpAMzobRondrOh+K5mjVOYgPIHPlzjkoqle5iof6QVn+K+bsG0HkHM0crkDxsbxvcDzUdJ0jVoEiZMQY5mAT66KCrWOWzrbW57c4+qr16IIvzHhpPwWMzjdi7ur5aXW7pi9iNt9eScHAD3rdGh3zIELKgNvmcBs06W/i2/soXVnFxDHEG8TBb0sRA5aLXhzn1m62y+nEkz07oO1tVBiXMiIdmAOkOHyBOxt/dZVR2IuLGWkyRuBYQAAN9OSqU8PVzyZLSNSTabju7FWcF1drgkk2M3sSB8U2hgySARHgR5/NT0sIcpOUuAOZ8WAvz5GNdyeesQxV5JmDz+HXw5KeW/wCNZmfTqnDe8YAI2kyfA/fkoMRwsnRsRbnoIPmtOni9ZBtyi/grVFwMnqZH0WP69Z9XxxzdLgWIcJZRe5gNyGOI6zY7D4KhU4eQYcHNIsQbEHSCNV2Fei1xuBOnxssbH0A12oAMmJO245Lrx+2dM7wyaXD3QYmx2t0mZ+nmFFU4e+5IAE6afAaLSbimCBmsQLTE+Q+qt0MSD3dDeRfLa29x6Le9amc454YSNfvknnCSNB6rfdTa67YkSDeDa+sxPkquKolsOd4bc9ZFvsK52bxGQMAYnbzKkp4Q8wrTqhE9420EB0+tjpsoqL5sJBjUa6Wkiy1WYdTYNxb71SGHpTYAnbkfXlzlPaHC0z0kZrC8xsjUpnT3b7g6HzHMFSrFd+FYOg/iHwt8Lq3TwrW6X62MKoNYIJ2k3P3O6cXk93z0sPuERpB892dZBnLe3wvv89FV/BNLo35G23wlQuceV+hgx4DfX4qQ1nHd0jkNB5bbQig/Dt0jziPTmoamEb/DvrPmNFM3ESIzDoOV+ZPjZEVr3DSwaNtGm/PzRELAAIkHxlTUwNC0eOm3RE4honuR0BM+J5KNr2zoAI5DSUAqUv3YaNRaR66pzREbdT9LJrXCYJaI5j0sAQmlw1m2xGnlyvyQKo7cDfQiPigAI0v47dE4kHb+a0/EymG15sNdL+aAmImdr3A9fv1TBiQd/wDiP1RLxY26iIJ8ecpGsObR/NCDoKeLl3S3ICZ6/d09mN73Mz4X8Fz2KxPeDQ0ASB68tgrvaFjmgbj5yfHbmuH8sbtbHbgxIuZm1tQIv0j0THV26gCfDrH0lYlSu46k32mBbTqfVSUKjhmM6R8iOfRZ/kZrWq4+0nTpyTX8SggDWLmBvt1iPks6pxANbJZNyIzQNhJgXTKWJk6Rzv8AI7XCufka06+J7hMmNu7eSLfFZtOpbMD6jwGmmvmi+qXiJIuAYIg2O0WGtvDkq9V+XkZE36E6rfPMwXWVntA7vdcZmdOdud/ir4e+02cZgTbnKw8LijBcQPltKOHxjiS6dJkba7clN4pm42u0eLuIGm9wPMXKwsbUc45jB0Nmzt1HIfFXKtMHvHT93rFj8vRMwlIzBdOokjpPPqrzzPa6pVCDHvDl4dLJtPum516fNTvphj3tG0idJ6wPD4ptKlBg3AE8tgV0ZObiHMv8DG8bfopRVDvegD+1o3jxUdUNEiHWMyHATHO3XVVq4sIkXN9TqhVpuHYXSah8DYRpaU2sTHvCDrBIGtt/u6o0qmYwdGybdI6K1VZLQRImdydJChThMeWtnDn5lDtCTb8u3TeRpz3UAqEAmZjnHltZMbWPvCBzEayqlWmO1ETN4Jt5cknzImbi0iD6KOiMxIk7nUnTxSBmJA30kb73uinPJMA7RbUf48Fdp5REcvds3TUi/KN/VZzicpM6DSBHkhQJJ943+niqi+9rSCYIkn3oiR4XHoqrnE3sR02/yqocZ9T5hR08SS4CwHx10nZBdMEzLdfdaI/ydNE57de6ABaYmeka3VQ4og3nXnbXlCsNZJcSSd76m0xPJAqlI6gAmNCRz8bqBznNseYEAacp/RSNiRaxve57pG6q1cWTJEARYAWF9tkFg0ake6fGesDuxIUJL2SCY8fDbmoaGLdYCLyCSMx9Si+uWkATNpM/NEWC+dQL3knWed7DomspyNfhP0U7MeWgSA6bCQLd6DP7yrV8Z3jblvG3RF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8" descr="data:image/jpeg;base64,/9j/4AAQSkZJRgABAQAAAQABAAD/2wCEAAkGBxQTEhUUEhQWFhQXFxcYFRQXFRgUGBwYGBQYFhYaFRoYHCggGBwlHRgVITEhJSkrLi4uFx8zODMsNygtLisBCgoKDg0OFxAQGiwcHBwsLCwsLCwsLCwsLCwsLCwsLCwsLCwsLCwsLCwsLCwsLCwsLCwsLCwsLCwsLCwsLCwsLP/AABEIAL0BCwMBIgACEQEDEQH/xAAbAAABBQEBAAAAAAAAAAAAAAABAAIDBAUGB//EAD8QAAEDAgQDBQYDBwMFAQEAAAEAAhEDIQQSMUEFUWETInGBkQYyobHB8BRC0SNScoKS4fEVYqIzQ1Nj0rIW/8QAGAEBAQEBAQAAAAAAAAAAAAAAAAECAwT/xAAdEQEBAQEAAwEBAQAAAAAAAAAAEQECEiExAxNB/9oADAMBAAIRAxEAPwD2EIoBFUFJIJIEigigSKCIQJFBJAQimhFAHfp806Ux31TpQGUpQSQMxJ7p+9wpVDifdPgpFA5JCUpQFJCUpQFApSkqEUEklAkEGuB0MpZrxvyVBQQJQc8DUgIHIKPt2zlkTyR7Uc1A8oJJKhoTkEQoEigigKSSSBIoJICgjKEoFuim7pyAHb72RTTqPA/RFAUZQSQR4n3HeBUqhxXuO/hPyUpQJLONFSxvEWMae8M0WGvgucHFSHtcbxCUdc+oBqVUwfFadSYMEbGxXHYnGkk3OpPxlVu0USvQauLY1uYmyxcV7RwRkbIXOOxJOpRp803R09H2gYW96Q68W9FQdx52edoiOfVY1V6hzJg1MHxV9OcuhM3uk/jNQ1M/QiNoWS95Qe5EaVfjdRzg6b20GwUeN4m57y6SAYss2SgXJCtGnxJ7SHAiRodVNX4uS+ZsHSLQDbUjxAWM5ySpWzX9oKrovHOLK232rduwepXNSlmQr1BJBFGxRQRQFJJCUQiigUUCQCKAQIoprvqnSgbv5fqnJo1Pl9f1RQFKUpXM+2PtEcMGMp/9R19J7swAOpM/0lB0GNP7N/8AA7/8lVOP8Q7JlvedIHRcM32zxEOFamQxzXsBLSO85hyR3RvEjlK6D2qxLXVModZs+EoMZ9UlRZkwO5JBGQc66WZMlGVUElSB6iJTQVIqTMhmTSUA5A5B5QlAohSmlKECqCg4pF2qYSgcCgmlybKDv+HcTlpzm40PNWMBxDPIdAhc2w8kQSNCrFrqxjmXGYWUrKwIkLkA9TUsU4EQdFItdXnTXOuLc/lssE8VcRyUjuKmNLotbXbjmPVB2IAEkgLlnVCTJJQq1yWiSbKDrG1ZuE01gASSAOZMDXmVzuA420TTlpc3YESPELmvafiRxGJo4YvLKVs8EDvGTJm1hGvVB6J+LYdHsOmjgd/FSiovLuLez1OlRfVZXqOLBIBc0gmQNvFbHs5xt9SiC4y4EtJ3MXE+RCo7ZtXW+/0CzuO+0NPCtaXy4uPdY2JMam5AAuPVZLccYP8AE74OI+i5/wBrcO6swVAe9Tae6dHN1McnfPTkpR3PCOPU8QzOwkQYc1whzT1gx5/3XC+1+Pb/AKixxPdpGjMXs0ioY/qKwvZTj3ZVYeYD7OPI6g9b/AlVuM1JqvNwS5xIOolxseqmjofa/wBo6WIpNZSzSHh98uga4bOJmSFfxNXP3pN7jwN1w9KgXGb2B5dF19IQ1o5NA9AAriacCq+Mq5cgk3eBYTMg2PTT0U5Kz+LVI7I/+xu6rK7KM2QARcqEmtQSYUBcUpSiUcqBNKY5yklRPUDZSBRcUIVBOqY4p0p7I3Uorgowi9sFAOVHRZkcybKSsDk4BNCKsBYU+VVr1g0bmTAA1JJsAgzE9/I9pY/XK4iSL3EHopq4tEqrjMcynGY3OwEpcRrllNzhrFvFc3S4pVD+2bBcBkII2MGSAsqo16/ZYjtGXbmkE2N7kO+Kg4l+1e+oJuZg6gbLWFd2IrftgO83IYtoCQRrcFYjM1J4D2W5GRLeh1vzUioH0CI6rpvZJ8B7PBw+R+iw8bSykFpJpO9xxgHS7XbZhoeeo1W97PYa4qNz5csOa9jgb3GR0Q8WHJNMaVeuWtaW71ADI2c8z81FxKs5raheGOpZTfTL3fzgmHCdxfoVCa+fJTDSXZhlF5Lm3sLW3uY5pwOdjnZqxaSACynJzHZhLTMR+XNpM7qUjk+K4Hs+zcCSHsDpIgTMOy7Efr6vH7YEyA9jJM/nDBO35soHk0lafF+GYmsYc2o91iC5pDgLtaDItodb6lc/hKrqbgW2IMg9QfRVFrhmLIJsef0vtuF2Iu0E8hp4Lm8Jhwx5qNcMtQWFmgTOYC9i27fMHcLscEyiaYLjTAyt7z8Tkvlv/wBuNfnzlLhFGCYAkk6AXPkFR9oKeR1KnUGV8ipBtDBmBLv3dDY8lvYbj9DD0pY9hJylwY973u0BEuYA3mbwLwCuZ9pOIjEPFRrAwwGuz4imHEAkizgC0XmY+StSNClWa8SxwcOh0PI8j0TgufqY+s0BucgjQio2qbxu2wGluiiHFK0watT+r5DfVKOlKACzsFxBuUdo8lxOpBMi3Kd5V38SzmfQ+sRp1VRLKAN01tUF0b/DyKcUDnKMhSDQpFqionJpKe4qNzVUJpUjiowgppidonVMFIJ2ZIrNabQKRMAk6BIBOLSQY166ea7Mq+MqdwlroP5d5Ow81iuc94DgJcHGRMOPSOkFaLMDmkOdlbYtaDfNuB06qR/C20z2gqsERIcZE7SRv0us7qxmcWx+djCydSSeR5HkdVUwzHvdma8l7RmabmSPy3UwIqVbZWgk57OAdqZDdjZaTa9OjTysYc25kSXERPx0TdVn1sU/ENhovIlg1BAuTOjVHR4FiHO7jNAM0mG88pJtOlldw3FqdDMWsY9x17wB6jm7wlMr+3ZkA0y1gGjbE9Jnujwv1CyIRhMRQksoEvlx77RUa1sAg91+utyNlmcTxhrAZ6cPEiWusb/u38gLXUnE/a6pVORgFOkZBaNTO7ncug85Wa+sRGR0OJsYk35dev8AlINDBP7EZS11VwIe6mACymRoXyCDUg6bStWjxhtSMuYlxIHadxthJJc+0DoVyGIxTwRRpuIbAETq4klziRvzK63sH5G0ngMmG5WuzAMAzPcTAgn3egDVjcrflF+hXoim8VqtGo90jKysAzLA7tRxIJZIuBYjWZhHEcYpBzMlasQxsNDG4csENyAjNMnKXXJdE2F1kU3Gp3v/ACulv+2mLAjkSN+dQclSrVmuc7IAGzFhAMWJHO4N0Zrd4lx0/hqmVwBdILTnq1XA92SYZTZDRtmHKJXNcc4WKbQ5jSGtscz87jOhgNEb7lS1akAmY6qm/jTqrQ12UC/eNp7pEkxlGuyqHcIxoBh2mu1iPFpidDY/BdDhvaZ7QGkVS1oblHagCWmZvhzN4MHlN1xGbKVf/E5mRMcrX6JB1uD9qHONQ1arwTLWCJLWxNnMpgSSRePyzyXK42uytVq1aury50gEwS4wOloCl4dRZUJ7X8rZloJmLAZQ4X8StPH0Gsae6xzhnB7lu5ABa6e9bexsgzRhrXIIMQIeOQEWvprKlfw8EiabuYIzRy/MAOek6KXEV3diKgmQGO9In4SrJrtJa8Ed4AagG/u+hkfzdFBTpYEEjvQ2wBOpsT3YEesaKviKI7NzXkjvBzr53S1jhZ2WQ0hwtOw6K4KzBmbnaIOZveEXMga7OB8iE9rKdYuyvPugloiJjKZkfw7q3RRocRZ2zqg95zbiGgWaNIsD3RZbeAxfaszdSNI06bf2XKVq7mENhsAyLeIj1ldBwJ5LSXR3iIjwv4XlbRsUyg4ottqlmaCM0xyFv8KCNJ4Vp1akQcrHcrv0PgAqTX94gARPxKpCa2EnCFLWJaQIaSeV90wwffBaJiwzHbaeoUIWyEqzVw7RAzOuBHc56fmUL8PBiT/SpFb5Z0UVSqAWtmC7TlG5KNN8z3j6rmOO4h/bRsBAB+JXS1IuPLBVLKrs7dhTcedjuPJN4j7POJmkxwbrLjM8jtHgsF1YkiHGQZBmOqnq8TeZzEknUlxKkGvw/gzajXPbWOZlnNyxqLiZuIlP4Fg6FdxDRVDmtDs7XHLm5CB3eYWG3ijxTFME5b90HKO9cz+8lg+K1GMc1ryAXXgwbActFIroqHAKbnvbVc9z2QadNznBpbqTIvMbdFV4vwajlPZU3tPi2PAl7ibdIWZwz2ibSe55DqjnAg5nd0CdL+Vyr3/9jROtBhPj+jCp7X05qpwqqCBDJOnebymegga9EW8HrSIa0k+6Q4bHpZbeM9pMPVaWDDtBcC0OE2cbA+4NNVoYH2lbQoAdkHBsCLQ7QE3EtOpkHU6JUjmaHA61B7XPblAuTLHkCQCQ2b66Hmp8VUpVatR1TE1acxEsc7MCIMtp91rbAReYMruMDxiniG56dPO7unsnCmctyM7HD3gDAnUS3mua4z7OOqVC6zZB0a1okxOn5lNGBTxDA5w/FVgBZpyuOYXvGbujS3wCp18R2YaKdVzwBF2BoA5XuVsP9kH/AL5kAT3CbHle9xoqr/ZsgOdUrBjQ4NkiSSQSLWjlfdPQy61eo73jbpAUDjFr/crcb7OC0ViWuEggCIgmdb2a7TlstXE+wwAAbXL3EwBDWj3S6dTsCrcI43NIU1OpFp+/FamJ4SGPLTFrWmJBvebqTD8KaYILRzzT9HSp5YRVwWPcxxLQJIg5mhw31BEH0VirxV7m5XAfm6e8bmwudLknQKxQoGLYalfnTqO0/mVihw4VHOFWjTpNA7rmsy35EE9fgnojBFQfmI8ASfqrGGwpDgX0w5msdo1hPK+aR5hdA32cpF7WNAJdnuZsW3bpzbOw0Wnh/Y6jJDmi0G2bQ25jcO9AlI5TFhkEMoMYTHfOJY7Q8nOjT5plTiLHtyDDUg6wzBri6eYkkeVwuzp8EweW+HuLP7tYtBaYqQ42IBDrzsqfG24OlSzUqTKhc6DlNx3SczTebxe473WCGBTwPasDnZBEgNY5odsLsJJieQ+C1KFDs2NAlrTpmkTzgnVR4evUqNFMES13dGVtjbKQ4QQ7nFtyLro+HdsWHPQLzBj/AKjW5pPv5ZBHlPilVkAP2zGL2kgeihr1nnVxPOVvYngdOo0g0cjzBD2tqHKYJ/8AFlc28XAMRcG6y8T7P1WUhUhxaLEBrhAFph3ey9VcTUDcY1pEsa625Iv5FMx+MB92m1nUTPqToqWSdE4MJ3nktxEuHr3mY0+atVsTmsTvPnos2JHLmRqlSBJAm3MqbhjTo4k2hshpv3pnz25rQHFGnVjZ/j/usVpiW+kTyuVXDzySU+NluJLefksniVXPUm9hda8Dkon0GHpOq8/P7Y67y52mL3UVR11vHh4BsZ6FUq+BM7b2lds/XNY3hmVHWSqPME/SFNiKQ3N+SieJblB3mei1UiLDuaHT35ykSLQSbaCSLXUjnzE/vi37U+JNt9bd7koalUtOs5csRpqT/NqVXfij01m0/wD1oPsqB2KqQDGptvz0vy+qi7SqRcS07Acr6A+aD6k6k+n99bqDFBwIMZZAIEzYi3hz80Ho/snw9lGnTxFWs1rHsM0S2SQZkazIMTAOnmp3cQwQMBj48GkWcf8AcIMaeK4huLtTG3ZsB8b3+Ku060a2+CkV09TiGDtlw7jfk21j/vO8WVXiOMpPECk9rQCLd2x2vPJY3+psH/cZ/UFC7E5zIcC0cjMnn4BPERVeK1KbOyYTAcS0yZEiMn8MXy/7lZ4Nx9wYaVQxmcwU6oytdTOYSZ3HT9VUxTJnuZhAEi/eDZExobtHhCtYfB4IjvufeSSA9v5SWglzSNQP6vWaierR/aOb2hqmTBHfJM6gNk9Z6BbuG4dRhzXMql0CHdlXBEsAJjKBZ2aPBcng8Q2hVZ2YB7zSHkBzhctNwBaDp9j0Fzu8CarBIINgDIIImXHYv9FmKqRTDGP7N7QCMwioPe7pFyBYkH+VSueA61Gq4OaLW/KSHWe8ahzBHRA1qcPY7FNaCXD3qIMOGYm42Jd4QmniNMtY44oA93MA6hbNY/k2mf5SqHsaCwj8PUkE6mlsczJ/a8svqosf2TAKrqOWmBDjkpuBDiMhLWOJN4Gls5S/1HDtcT+LEOE+/S1Hd2ZygfylVa2Mwr6VSi7ED8zRNRwsLskC0N7ouNWFBi8a9oMuajRAbScASx1IsIJPeaBIhpgGIvmdzWPWxLSwEXd3bEOJBEg5iZkfqFqcF41TaKhxFMVC7KA4dm4iAWkFzyItlhMq8WYWljaTe8C0EvvDrCwsNRed1fiImYjK1oA7xMydQQSSekaeS2sHxepFqz2z1Med1ype0yHVJOgDQXHnrEfFOdxAMs3vGBvaYvJ3VzB2X+rYgaV3ep/VQu9ocQ3/ALzvVcp/rNT91nx+N013FHHVg8nf2VmDqX8SOIIL2jtIu4WzRF3AWnrbzSNLos3hWIiowGWl7XQDrAmfOQt11TS+/wCq499TfTtx7xTNMcvNIC1laLtD106Itesf0aikZGnyRFI8lb1F0mv8Pip/RYY6pKQfCq0/vTRTCnrt9Vy+MJG4jonPe0i+++ihLAPr8VFlmCPRKK3EsMwCQTPX6wscnZbtelm1WLjsK5pP35r0fl3fWs9Yo4oCCeccuvNVM9x4q4+m6IA3G+3X+yidh3SPHruu7mioMl0dCeae+gM0OdmOVpMHSSBHl9EOxeD3eUTt18k2oRnOUHS95vE25IHFpdpYNDQNyQA0A+cjRKrhhYksJtrJ15yNk0uPzHwd+iLnyBJMSYEA+Op2BtKio6lICe8zXZro1Pu9ywtoYsQmGmQMwdB1EAtnwsOSAdrJj0/W3knVqsg5nPcdu9IB+PwIVQjjHOLS6xFs7e66OsKx+MZMzUceZgaRG5nRZxSlEaH4pl/2biP4wOWoyoDFsgDsh5ukdbRuqElIkpBoDHD/AMbP+X6pfjRBHZtv1d1i07SVngo5kg0f9Q/9bP8AlyP+7qUvx5/cp+j/AP6WciSkK0Px5/cYOsH6uQ/HO/dZ/Sd/NUQnObCQSVa5cZMDQQLCyloC2rbxq2efS3l05KoVIw9Yt6qi/SOUicpAN+6NOthKFeoLgEGNLR9Pgqoefv6IE85iYPTy5qRa6vh1Br20HmA5jSR4OBG5vzWtmuszhZOYNLi6wuSeU76K+9p6D/K8f6etejj4keAN7lFrhtvAULwSUzNfQ+K51pYzXtHJVnvcDZtkJJP2eqPe5K1DyQLwYSZViJF+p9b80ztDuNTz253UTJj7n7/QKMVdDgfhP3soXVG7T5/2VV532+ykZIH6Trr8lZhVgu3HosvHSSJ+dv1OytVKZOpta2l/0THsAHh/fSV053MT6zHGNPTedLKEOO/wspMUy5i1+SgFxPl8br05rCWlA3dMWuPn6qlVp94xe2vP4ouJF/7o1H90WbcHe5vN/wCn4q4iKoz7mP3v1UIIgaT8/GTbw3Vh9QZNRMaRvDOXi7zb1VQPggZrA7aTppFz1VQKT9esai2vjYc9U4tzOjb022nbl0TKem+t7A/PXwTxiMjiQAdoJDviLeiIccG7YiNpJFvRbGE4dRIMulwbJzEBvUiIMAA69Fi1OIuiG934+OqiGOfIOa40MDdItxt4rAUhaMpsQd973OihPD2HcnwP39lZf418yDB3IOvilTxjxcOJ8bpC40XcNYPzOB8Qfoo6fDwPfvaYkgeblTrYtztYjcCwUHaFE9Nvs6BAuARPPzmBMeqlpU6Y90zF/XlyXPBxUjXum0pF8j67Ic4cifT7hNzJOpuiSDHOExVk6VNN/sqFqlDvmi4fH3v5JNEkBNb96D78lJTbe408/W/d5QoNI4xwtmI1udbclZwnFHNETmFonZZbo1mT4ckiCNYPPb1Wd5zfrV10NLjIMZwQSYtcaa2+7qxTxYdodbgECfNcuG5RY6+YRB5QPOfnque/ly15a6vtpAMzobRondrOh+K5mjVOYgPIHPlzjkoqle5iof6QVn+K+bsG0HkHM0crkDxsbxvcDzUdJ0jVoEiZMQY5mAT66KCrWOWzrbW57c4+qr16IIvzHhpPwWMzjdi7ur5aXW7pi9iNt9eScHAD3rdGh3zIELKgNvmcBs06W/i2/soXVnFxDHEG8TBb0sRA5aLXhzn1m62y+nEkz07oO1tVBiXMiIdmAOkOHyBOxt/dZVR2IuLGWkyRuBYQAAN9OSqU8PVzyZLSNSTabju7FWcF1drgkk2M3sSB8U2hgySARHgR5/NT0sIcpOUuAOZ8WAvz5GNdyeesQxV5JmDz+HXw5KeW/wCNZmfTqnDe8YAI2kyfA/fkoMRwsnRsRbnoIPmtOni9ZBtyi/grVFwMnqZH0WP69Z9XxxzdLgWIcJZRe5gNyGOI6zY7D4KhU4eQYcHNIsQbEHSCNV2Fei1xuBOnxssbH0A12oAMmJO245Lrx+2dM7wyaXD3QYmx2t0mZ+nmFFU4e+5IAE6afAaLSbimCBmsQLTE+Q+qt0MSD3dDeRfLa29x6Le9amc454YSNfvknnCSNB6rfdTa67YkSDeDa+sxPkquKolsOd4bc9ZFvsK52bxGQMAYnbzKkp4Q8wrTqhE9420EB0+tjpsoqL5sJBjUa6Wkiy1WYdTYNxb71SGHpTYAnbkfXlzlPaHC0z0kZrC8xsjUpnT3b7g6HzHMFSrFd+FYOg/iHwt8Lq3TwrW6X62MKoNYIJ2k3P3O6cXk93z0sPuERpB892dZBnLe3wvv89FV/BNLo35G23wlQuceV+hgx4DfX4qQ1nHd0jkNB5bbQig/Dt0jziPTmoamEb/DvrPmNFM3ESIzDoOV+ZPjZEVr3DSwaNtGm/PzRELAAIkHxlTUwNC0eOm3RE4honuR0BM+J5KNr2zoAI5DSUAqUv3YaNRaR66pzREbdT9LJrXCYJaI5j0sAQmlw1m2xGnlyvyQKo7cDfQiPigAI0v47dE4kHb+a0/EymG15sNdL+aAmImdr3A9fv1TBiQd/wDiP1RLxY26iIJ8ecpGsObR/NCDoKeLl3S3ICZ6/d09mN73Mz4X8Fz2KxPeDQ0ASB68tgrvaFjmgbj5yfHbmuH8sbtbHbgxIuZm1tQIv0j0THV26gCfDrH0lYlSu46k32mBbTqfVSUKjhmM6R8iOfRZ/kZrWq4+0nTpyTX8SggDWLmBvt1iPks6pxANbJZNyIzQNhJgXTKWJk6Rzv8AI7XCufka06+J7hMmNu7eSLfFZtOpbMD6jwGmmvmi+qXiJIuAYIg2O0WGtvDkq9V+XkZE36E6rfPMwXWVntA7vdcZmdOdud/ir4e+02cZgTbnKw8LijBcQPltKOHxjiS6dJkba7clN4pm42u0eLuIGm9wPMXKwsbUc45jB0Nmzt1HIfFXKtMHvHT93rFj8vRMwlIzBdOokjpPPqrzzPa6pVCDHvDl4dLJtPum516fNTvphj3tG0idJ6wPD4ptKlBg3AE8tgV0ZObiHMv8DG8bfopRVDvegD+1o3jxUdUNEiHWMyHATHO3XVVq4sIkXN9TqhVpuHYXSah8DYRpaU2sTHvCDrBIGtt/u6o0qmYwdGybdI6K1VZLQRImdydJChThMeWtnDn5lDtCTb8u3TeRpz3UAqEAmZjnHltZMbWPvCBzEayqlWmO1ETN4Jt5cknzImbi0iD6KOiMxIk7nUnTxSBmJA30kb73uinPJMA7RbUf48Fdp5REcvds3TUi/KN/VZzicpM6DSBHkhQJJ943+niqi+9rSCYIkn3oiR4XHoqrnE3sR02/yqocZ9T5hR08SS4CwHx10nZBdMEzLdfdaI/ydNE57de6ABaYmeka3VQ4og3nXnbXlCsNZJcSSd76m0xPJAqlI6gAmNCRz8bqBznNseYEAacp/RSNiRaxve57pG6q1cWTJEARYAWF9tkFg0ake6fGesDuxIUJL2SCY8fDbmoaGLdYCLyCSMx9Si+uWkATNpM/NEWC+dQL3knWed7DomspyNfhP0U7MeWgSA6bCQLd6DP7yrV8Z3jblvG3RF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0" descr="data:image/jpeg;base64,/9j/4AAQSkZJRgABAQAAAQABAAD/2wCEAAkGBxQTEhUUEhQWFhQXFxcYFRQXFRgUGBwYGBQYFhYaFRoYHCggGBwlHRgVITEhJSkrLi4uFx8zODMsNygtLisBCgoKDg0OFxAQGiwcHBwsLCwsLCwsLCwsLCwsLCwsLCwsLCwsLCwsLCwsLCwsLCwsLCwsLCwsLCwsLCwsLCwsLP/AABEIAL0BCwMBIgACEQEDEQH/xAAbAAABBQEBAAAAAAAAAAAAAAABAAIDBAUGB//EAD8QAAEDAgQDBQYDBwMFAQEAAAEAAhEDIQQSMUEFUWETInGBkQYyobHB8BRC0SNScoKS4fEVYqIzQ1Nj0rIW/8QAGAEBAQEBAQAAAAAAAAAAAAAAAAECAwT/xAAdEQEBAQEAAwEBAQAAAAAAAAAAEQECEiExAxNB/9oADAMBAAIRAxEAPwD2EIoBFUFJIJIEigigSKCIQJFBJAQimhFAHfp806Ux31TpQGUpQSQMxJ7p+9wpVDifdPgpFA5JCUpQFJCUpQFApSkqEUEklAkEGuB0MpZrxvyVBQQJQc8DUgIHIKPt2zlkTyR7Uc1A8oJJKhoTkEQoEigigKSSSBIoJICgjKEoFuim7pyAHb72RTTqPA/RFAUZQSQR4n3HeBUqhxXuO/hPyUpQJLONFSxvEWMae8M0WGvgucHFSHtcbxCUdc+oBqVUwfFadSYMEbGxXHYnGkk3OpPxlVu0USvQauLY1uYmyxcV7RwRkbIXOOxJOpRp803R09H2gYW96Q68W9FQdx52edoiOfVY1V6hzJg1MHxV9OcuhM3uk/jNQ1M/QiNoWS95Qe5EaVfjdRzg6b20GwUeN4m57y6SAYss2SgXJCtGnxJ7SHAiRodVNX4uS+ZsHSLQDbUjxAWM5ySpWzX9oKrovHOLK232rduwepXNSlmQr1BJBFGxRQRQFJJCUQiigUUCQCKAQIoprvqnSgbv5fqnJo1Pl9f1RQFKUpXM+2PtEcMGMp/9R19J7swAOpM/0lB0GNP7N/8AA7/8lVOP8Q7JlvedIHRcM32zxEOFamQxzXsBLSO85hyR3RvEjlK6D2qxLXVModZs+EoMZ9UlRZkwO5JBGQc66WZMlGVUElSB6iJTQVIqTMhmTSUA5A5B5QlAohSmlKECqCg4pF2qYSgcCgmlybKDv+HcTlpzm40PNWMBxDPIdAhc2w8kQSNCrFrqxjmXGYWUrKwIkLkA9TUsU4EQdFItdXnTXOuLc/lssE8VcRyUjuKmNLotbXbjmPVB2IAEkgLlnVCTJJQq1yWiSbKDrG1ZuE01gASSAOZMDXmVzuA420TTlpc3YESPELmvafiRxGJo4YvLKVs8EDvGTJm1hGvVB6J+LYdHsOmjgd/FSiovLuLez1OlRfVZXqOLBIBc0gmQNvFbHs5xt9SiC4y4EtJ3MXE+RCo7ZtXW+/0CzuO+0NPCtaXy4uPdY2JMam5AAuPVZLccYP8AE74OI+i5/wBrcO6swVAe9Tae6dHN1McnfPTkpR3PCOPU8QzOwkQYc1whzT1gx5/3XC+1+Pb/AKixxPdpGjMXs0ioY/qKwvZTj3ZVYeYD7OPI6g9b/AlVuM1JqvNwS5xIOolxseqmjofa/wBo6WIpNZSzSHh98uga4bOJmSFfxNXP3pN7jwN1w9KgXGb2B5dF19IQ1o5NA9AAriacCq+Mq5cgk3eBYTMg2PTT0U5Kz+LVI7I/+xu6rK7KM2QARcqEmtQSYUBcUpSiUcqBNKY5yklRPUDZSBRcUIVBOqY4p0p7I3Uorgowi9sFAOVHRZkcybKSsDk4BNCKsBYU+VVr1g0bmTAA1JJsAgzE9/I9pY/XK4iSL3EHopq4tEqrjMcynGY3OwEpcRrllNzhrFvFc3S4pVD+2bBcBkII2MGSAsqo16/ZYjtGXbmkE2N7kO+Kg4l+1e+oJuZg6gbLWFd2IrftgO83IYtoCQRrcFYjM1J4D2W5GRLeh1vzUioH0CI6rpvZJ8B7PBw+R+iw8bSykFpJpO9xxgHS7XbZhoeeo1W97PYa4qNz5csOa9jgb3GR0Q8WHJNMaVeuWtaW71ADI2c8z81FxKs5raheGOpZTfTL3fzgmHCdxfoVCa+fJTDSXZhlF5Lm3sLW3uY5pwOdjnZqxaSACynJzHZhLTMR+XNpM7qUjk+K4Hs+zcCSHsDpIgTMOy7Efr6vH7YEyA9jJM/nDBO35soHk0lafF+GYmsYc2o91iC5pDgLtaDItodb6lc/hKrqbgW2IMg9QfRVFrhmLIJsef0vtuF2Iu0E8hp4Lm8Jhwx5qNcMtQWFmgTOYC9i27fMHcLscEyiaYLjTAyt7z8Tkvlv/wBuNfnzlLhFGCYAkk6AXPkFR9oKeR1KnUGV8ipBtDBmBLv3dDY8lvYbj9DD0pY9hJylwY973u0BEuYA3mbwLwCuZ9pOIjEPFRrAwwGuz4imHEAkizgC0XmY+StSNClWa8SxwcOh0PI8j0TgufqY+s0BucgjQio2qbxu2wGluiiHFK0watT+r5DfVKOlKACzsFxBuUdo8lxOpBMi3Kd5V38SzmfQ+sRp1VRLKAN01tUF0b/DyKcUDnKMhSDQpFqionJpKe4qNzVUJpUjiowgppidonVMFIJ2ZIrNabQKRMAk6BIBOLSQY166ea7Mq+MqdwlroP5d5Ow81iuc94DgJcHGRMOPSOkFaLMDmkOdlbYtaDfNuB06qR/C20z2gqsERIcZE7SRv0us7qxmcWx+djCydSSeR5HkdVUwzHvdma8l7RmabmSPy3UwIqVbZWgk57OAdqZDdjZaTa9OjTysYc25kSXERPx0TdVn1sU/ENhovIlg1BAuTOjVHR4FiHO7jNAM0mG88pJtOlldw3FqdDMWsY9x17wB6jm7wlMr+3ZkA0y1gGjbE9Jnujwv1CyIRhMRQksoEvlx77RUa1sAg91+utyNlmcTxhrAZ6cPEiWusb/u38gLXUnE/a6pVORgFOkZBaNTO7ncug85Wa+sRGR0OJsYk35dev8AlINDBP7EZS11VwIe6mACymRoXyCDUg6bStWjxhtSMuYlxIHadxthJJc+0DoVyGIxTwRRpuIbAETq4klziRvzK63sH5G0ngMmG5WuzAMAzPcTAgn3egDVjcrflF+hXoim8VqtGo90jKysAzLA7tRxIJZIuBYjWZhHEcYpBzMlasQxsNDG4csENyAjNMnKXXJdE2F1kU3Gp3v/ACulv+2mLAjkSN+dQclSrVmuc7IAGzFhAMWJHO4N0Zrd4lx0/hqmVwBdILTnq1XA92SYZTZDRtmHKJXNcc4WKbQ5jSGtscz87jOhgNEb7lS1akAmY6qm/jTqrQ12UC/eNp7pEkxlGuyqHcIxoBh2mu1iPFpidDY/BdDhvaZ7QGkVS1oblHagCWmZvhzN4MHlN1xGbKVf/E5mRMcrX6JB1uD9qHONQ1arwTLWCJLWxNnMpgSSRePyzyXK42uytVq1aury50gEwS4wOloCl4dRZUJ7X8rZloJmLAZQ4X8StPH0Gsae6xzhnB7lu5ABa6e9bexsgzRhrXIIMQIeOQEWvprKlfw8EiabuYIzRy/MAOek6KXEV3diKgmQGO9In4SrJrtJa8Ed4AagG/u+hkfzdFBTpYEEjvQ2wBOpsT3YEesaKviKI7NzXkjvBzr53S1jhZ2WQ0hwtOw6K4KzBmbnaIOZveEXMga7OB8iE9rKdYuyvPugloiJjKZkfw7q3RRocRZ2zqg95zbiGgWaNIsD3RZbeAxfaszdSNI06bf2XKVq7mENhsAyLeIj1ldBwJ5LSXR3iIjwv4XlbRsUyg4ottqlmaCM0xyFv8KCNJ4Vp1akQcrHcrv0PgAqTX94gARPxKpCa2EnCFLWJaQIaSeV90wwffBaJiwzHbaeoUIWyEqzVw7RAzOuBHc56fmUL8PBiT/SpFb5Z0UVSqAWtmC7TlG5KNN8z3j6rmOO4h/bRsBAB+JXS1IuPLBVLKrs7dhTcedjuPJN4j7POJmkxwbrLjM8jtHgsF1YkiHGQZBmOqnq8TeZzEknUlxKkGvw/gzajXPbWOZlnNyxqLiZuIlP4Fg6FdxDRVDmtDs7XHLm5CB3eYWG3ijxTFME5b90HKO9cz+8lg+K1GMc1ryAXXgwbActFIroqHAKbnvbVc9z2QadNznBpbqTIvMbdFV4vwajlPZU3tPi2PAl7ibdIWZwz2ibSe55DqjnAg5nd0CdL+Vyr3/9jROtBhPj+jCp7X05qpwqqCBDJOnebymegga9EW8HrSIa0k+6Q4bHpZbeM9pMPVaWDDtBcC0OE2cbA+4NNVoYH2lbQoAdkHBsCLQ7QE3EtOpkHU6JUjmaHA61B7XPblAuTLHkCQCQ2b66Hmp8VUpVatR1TE1acxEsc7MCIMtp91rbAReYMruMDxiniG56dPO7unsnCmctyM7HD3gDAnUS3mua4z7OOqVC6zZB0a1okxOn5lNGBTxDA5w/FVgBZpyuOYXvGbujS3wCp18R2YaKdVzwBF2BoA5XuVsP9kH/AL5kAT3CbHle9xoqr/ZsgOdUrBjQ4NkiSSQSLWjlfdPQy61eo73jbpAUDjFr/crcb7OC0ViWuEggCIgmdb2a7TlstXE+wwAAbXL3EwBDWj3S6dTsCrcI43NIU1OpFp+/FamJ4SGPLTFrWmJBvebqTD8KaYILRzzT9HSp5YRVwWPcxxLQJIg5mhw31BEH0VirxV7m5XAfm6e8bmwudLknQKxQoGLYalfnTqO0/mVihw4VHOFWjTpNA7rmsy35EE9fgnojBFQfmI8ASfqrGGwpDgX0w5msdo1hPK+aR5hdA32cpF7WNAJdnuZsW3bpzbOw0Wnh/Y6jJDmi0G2bQ25jcO9AlI5TFhkEMoMYTHfOJY7Q8nOjT5plTiLHtyDDUg6wzBri6eYkkeVwuzp8EweW+HuLP7tYtBaYqQ42IBDrzsqfG24OlSzUqTKhc6DlNx3SczTebxe473WCGBTwPasDnZBEgNY5odsLsJJieQ+C1KFDs2NAlrTpmkTzgnVR4evUqNFMES13dGVtjbKQ4QQ7nFtyLro+HdsWHPQLzBj/AKjW5pPv5ZBHlPilVkAP2zGL2kgeihr1nnVxPOVvYngdOo0g0cjzBD2tqHKYJ/8AFlc28XAMRcG6y8T7P1WUhUhxaLEBrhAFph3ey9VcTUDcY1pEsa625Iv5FMx+MB92m1nUTPqToqWSdE4MJ3nktxEuHr3mY0+atVsTmsTvPnos2JHLmRqlSBJAm3MqbhjTo4k2hshpv3pnz25rQHFGnVjZ/j/usVpiW+kTyuVXDzySU+NluJLefksniVXPUm9hda8Dkon0GHpOq8/P7Y67y52mL3UVR11vHh4BsZ6FUq+BM7b2lds/XNY3hmVHWSqPME/SFNiKQ3N+SieJblB3mei1UiLDuaHT35ykSLQSbaCSLXUjnzE/vi37U+JNt9bd7koalUtOs5csRpqT/NqVXfij01m0/wD1oPsqB2KqQDGptvz0vy+qi7SqRcS07Acr6A+aD6k6k+n99bqDFBwIMZZAIEzYi3hz80Ho/snw9lGnTxFWs1rHsM0S2SQZkazIMTAOnmp3cQwQMBj48GkWcf8AcIMaeK4huLtTG3ZsB8b3+Ku060a2+CkV09TiGDtlw7jfk21j/vO8WVXiOMpPECk9rQCLd2x2vPJY3+psH/cZ/UFC7E5zIcC0cjMnn4BPERVeK1KbOyYTAcS0yZEiMn8MXy/7lZ4Nx9wYaVQxmcwU6oytdTOYSZ3HT9VUxTJnuZhAEi/eDZExobtHhCtYfB4IjvufeSSA9v5SWglzSNQP6vWaierR/aOb2hqmTBHfJM6gNk9Z6BbuG4dRhzXMql0CHdlXBEsAJjKBZ2aPBcng8Q2hVZ2YB7zSHkBzhctNwBaDp9j0Fzu8CarBIINgDIIImXHYv9FmKqRTDGP7N7QCMwioPe7pFyBYkH+VSueA61Gq4OaLW/KSHWe8ahzBHRA1qcPY7FNaCXD3qIMOGYm42Jd4QmniNMtY44oA93MA6hbNY/k2mf5SqHsaCwj8PUkE6mlsczJ/a8svqosf2TAKrqOWmBDjkpuBDiMhLWOJN4Gls5S/1HDtcT+LEOE+/S1Hd2ZygfylVa2Mwr6VSi7ED8zRNRwsLskC0N7ouNWFBi8a9oMuajRAbScASx1IsIJPeaBIhpgGIvmdzWPWxLSwEXd3bEOJBEg5iZkfqFqcF41TaKhxFMVC7KA4dm4iAWkFzyItlhMq8WYWljaTe8C0EvvDrCwsNRed1fiImYjK1oA7xMydQQSSekaeS2sHxepFqz2z1Med1ype0yHVJOgDQXHnrEfFOdxAMs3vGBvaYvJ3VzB2X+rYgaV3ep/VQu9ocQ3/ALzvVcp/rNT91nx+N013FHHVg8nf2VmDqX8SOIIL2jtIu4WzRF3AWnrbzSNLos3hWIiowGWl7XQDrAmfOQt11TS+/wCq499TfTtx7xTNMcvNIC1laLtD106Itesf0aikZGnyRFI8lb1F0mv8Pip/RYY6pKQfCq0/vTRTCnrt9Vy+MJG4jonPe0i+++ihLAPr8VFlmCPRKK3EsMwCQTPX6wscnZbtelm1WLjsK5pP35r0fl3fWs9Yo4oCCeccuvNVM9x4q4+m6IA3G+3X+yidh3SPHruu7mioMl0dCeae+gM0OdmOVpMHSSBHl9EOxeD3eUTt18k2oRnOUHS95vE25IHFpdpYNDQNyQA0A+cjRKrhhYksJtrJ15yNk0uPzHwd+iLnyBJMSYEA+Op2BtKio6lICe8zXZro1Pu9ywtoYsQmGmQMwdB1EAtnwsOSAdrJj0/W3knVqsg5nPcdu9IB+PwIVQjjHOLS6xFs7e66OsKx+MZMzUceZgaRG5nRZxSlEaH4pl/2biP4wOWoyoDFsgDsh5ukdbRuqElIkpBoDHD/AMbP+X6pfjRBHZtv1d1i07SVngo5kg0f9Q/9bP8AlyP+7qUvx5/cp+j/AP6WciSkK0Px5/cYOsH6uQ/HO/dZ/Sd/NUQnObCQSVa5cZMDQQLCyloC2rbxq2efS3l05KoVIw9Yt6qi/SOUicpAN+6NOthKFeoLgEGNLR9Pgqoefv6IE85iYPTy5qRa6vh1Br20HmA5jSR4OBG5vzWtmuszhZOYNLi6wuSeU76K+9p6D/K8f6etejj4keAN7lFrhtvAULwSUzNfQ+K51pYzXtHJVnvcDZtkJJP2eqPe5K1DyQLwYSZViJF+p9b80ztDuNTz253UTJj7n7/QKMVdDgfhP3soXVG7T5/2VV532+ykZIH6Trr8lZhVgu3HosvHSSJ+dv1OytVKZOpta2l/0THsAHh/fSV053MT6zHGNPTedLKEOO/wspMUy5i1+SgFxPl8br05rCWlA3dMWuPn6qlVp94xe2vP4ouJF/7o1H90WbcHe5vN/wCn4q4iKoz7mP3v1UIIgaT8/GTbw3Vh9QZNRMaRvDOXi7zb1VQPggZrA7aTppFz1VQKT9esai2vjYc9U4tzOjb022nbl0TKem+t7A/PXwTxiMjiQAdoJDviLeiIccG7YiNpJFvRbGE4dRIMulwbJzEBvUiIMAA69Fi1OIuiG934+OqiGOfIOa40MDdItxt4rAUhaMpsQd973OihPD2HcnwP39lZf418yDB3IOvilTxjxcOJ8bpC40XcNYPzOB8Qfoo6fDwPfvaYkgeblTrYtztYjcCwUHaFE9Nvs6BAuARPPzmBMeqlpU6Y90zF/XlyXPBxUjXum0pF8j67Ic4cifT7hNzJOpuiSDHOExVk6VNN/sqFqlDvmi4fH3v5JNEkBNb96D78lJTbe408/W/d5QoNI4xwtmI1udbclZwnFHNETmFonZZbo1mT4ckiCNYPPb1Wd5zfrV10NLjIMZwQSYtcaa2+7qxTxYdodbgECfNcuG5RY6+YRB5QPOfnque/ly15a6vtpAMzobRondrOh+K5mjVOYgPIHPlzjkoqle5iof6QVn+K+bsG0HkHM0crkDxsbxvcDzUdJ0jVoEiZMQY5mAT66KCrWOWzrbW57c4+qr16IIvzHhpPwWMzjdi7ur5aXW7pi9iNt9eScHAD3rdGh3zIELKgNvmcBs06W/i2/soXVnFxDHEG8TBb0sRA5aLXhzn1m62y+nEkz07oO1tVBiXMiIdmAOkOHyBOxt/dZVR2IuLGWkyRuBYQAAN9OSqU8PVzyZLSNSTabju7FWcF1drgkk2M3sSB8U2hgySARHgR5/NT0sIcpOUuAOZ8WAvz5GNdyeesQxV5JmDz+HXw5KeW/wCNZmfTqnDe8YAI2kyfA/fkoMRwsnRsRbnoIPmtOni9ZBtyi/grVFwMnqZH0WP69Z9XxxzdLgWIcJZRe5gNyGOI6zY7D4KhU4eQYcHNIsQbEHSCNV2Fei1xuBOnxssbH0A12oAMmJO245Lrx+2dM7wyaXD3QYmx2t0mZ+nmFFU4e+5IAE6afAaLSbimCBmsQLTE+Q+qt0MSD3dDeRfLa29x6Le9amc454YSNfvknnCSNB6rfdTa67YkSDeDa+sxPkquKolsOd4bc9ZFvsK52bxGQMAYnbzKkp4Q8wrTqhE9420EB0+tjpsoqL5sJBjUa6Wkiy1WYdTYNxb71SGHpTYAnbkfXlzlPaHC0z0kZrC8xsjUpnT3b7g6HzHMFSrFd+FYOg/iHwt8Lq3TwrW6X62MKoNYIJ2k3P3O6cXk93z0sPuERpB892dZBnLe3wvv89FV/BNLo35G23wlQuceV+hgx4DfX4qQ1nHd0jkNB5bbQig/Dt0jziPTmoamEb/DvrPmNFM3ESIzDoOV+ZPjZEVr3DSwaNtGm/PzRELAAIkHxlTUwNC0eOm3RE4honuR0BM+J5KNr2zoAI5DSUAqUv3YaNRaR66pzREbdT9LJrXCYJaI5j0sAQmlw1m2xGnlyvyQKo7cDfQiPigAI0v47dE4kHb+a0/EymG15sNdL+aAmImdr3A9fv1TBiQd/wDiP1RLxY26iIJ8ecpGsObR/NCDoKeLl3S3ICZ6/d09mN73Mz4X8Fz2KxPeDQ0ASB68tgrvaFjmgbj5yfHbmuH8sbtbHbgxIuZm1tQIv0j0THV26gCfDrH0lYlSu46k32mBbTqfVSUKjhmM6R8iOfRZ/kZrWq4+0nTpyTX8SggDWLmBvt1iPks6pxANbJZNyIzQNhJgXTKWJk6Rzv8AI7XCufka06+J7hMmNu7eSLfFZtOpbMD6jwGmmvmi+qXiJIuAYIg2O0WGtvDkq9V+XkZE36E6rfPMwXWVntA7vdcZmdOdud/ir4e+02cZgTbnKw8LijBcQPltKOHxjiS6dJkba7clN4pm42u0eLuIGm9wPMXKwsbUc45jB0Nmzt1HIfFXKtMHvHT93rFj8vRMwlIzBdOokjpPPqrzzPa6pVCDHvDl4dLJtPum516fNTvphj3tG0idJ6wPD4ptKlBg3AE8tgV0ZObiHMv8DG8bfopRVDvegD+1o3jxUdUNEiHWMyHATHO3XVVq4sIkXN9TqhVpuHYXSah8DYRpaU2sTHvCDrBIGtt/u6o0qmYwdGybdI6K1VZLQRImdydJChThMeWtnDn5lDtCTb8u3TeRpz3UAqEAmZjnHltZMbWPvCBzEayqlWmO1ETN4Jt5cknzImbi0iD6KOiMxIk7nUnTxSBmJA30kb73uinPJMA7RbUf48Fdp5REcvds3TUi/KN/VZzicpM6DSBHkhQJJ943+niqi+9rSCYIkn3oiR4XHoqrnE3sR02/yqocZ9T5hR08SS4CwHx10nZBdMEzLdfdaI/ydNE57de6ABaYmeka3VQ4og3nXnbXlCsNZJcSSd76m0xPJAqlI6gAmNCRz8bqBznNseYEAacp/RSNiRaxve57pG6q1cWTJEARYAWF9tkFg0ake6fGesDuxIUJL2SCY8fDbmoaGLdYCLyCSMx9Si+uWkATNpM/NEWC+dQL3knWed7DomspyNfhP0U7MeWgSA6bCQLd6DP7yrV8Z3jblvG3RF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2" descr="data:image/jpeg;base64,/9j/4AAQSkZJRgABAQAAAQABAAD/2wCEAAkGBxQTEhUUEhQWFhQXFxcYFRQXFRgUGBwYGBQYFhYaFRoYHCggGBwlHRgVITEhJSkrLi4uFx8zODMsNygtLisBCgoKDg0OFxAQGiwcHBwsLCwsLCwsLCwsLCwsLCwsLCwsLCwsLCwsLCwsLCwsLCwsLCwsLCwsLCwsLCwsLCwsLP/AABEIAL0BCwMBIgACEQEDEQH/xAAbAAABBQEBAAAAAAAAAAAAAAABAAIDBAUGB//EAD8QAAEDAgQDBQYDBwMFAQEAAAEAAhEDIQQSMUEFUWETInGBkQYyobHB8BRC0SNScoKS4fEVYqIzQ1Nj0rIW/8QAGAEBAQEBAQAAAAAAAAAAAAAAAAECAwT/xAAdEQEBAQEAAwEBAQAAAAAAAAAAEQECEiExAxNB/9oADAMBAAIRAxEAPwD2EIoBFUFJIJIEigigSKCIQJFBJAQimhFAHfp806Ux31TpQGUpQSQMxJ7p+9wpVDifdPgpFA5JCUpQFJCUpQFApSkqEUEklAkEGuB0MpZrxvyVBQQJQc8DUgIHIKPt2zlkTyR7Uc1A8oJJKhoTkEQoEigigKSSSBIoJICgjKEoFuim7pyAHb72RTTqPA/RFAUZQSQR4n3HeBUqhxXuO/hPyUpQJLONFSxvEWMae8M0WGvgucHFSHtcbxCUdc+oBqVUwfFadSYMEbGxXHYnGkk3OpPxlVu0USvQauLY1uYmyxcV7RwRkbIXOOxJOpRp803R09H2gYW96Q68W9FQdx52edoiOfVY1V6hzJg1MHxV9OcuhM3uk/jNQ1M/QiNoWS95Qe5EaVfjdRzg6b20GwUeN4m57y6SAYss2SgXJCtGnxJ7SHAiRodVNX4uS+ZsHSLQDbUjxAWM5ySpWzX9oKrovHOLK232rduwepXNSlmQr1BJBFGxRQRQFJJCUQiigUUCQCKAQIoprvqnSgbv5fqnJo1Pl9f1RQFKUpXM+2PtEcMGMp/9R19J7swAOpM/0lB0GNP7N/8AA7/8lVOP8Q7JlvedIHRcM32zxEOFamQxzXsBLSO85hyR3RvEjlK6D2qxLXVModZs+EoMZ9UlRZkwO5JBGQc66WZMlGVUElSB6iJTQVIqTMhmTSUA5A5B5QlAohSmlKECqCg4pF2qYSgcCgmlybKDv+HcTlpzm40PNWMBxDPIdAhc2w8kQSNCrFrqxjmXGYWUrKwIkLkA9TUsU4EQdFItdXnTXOuLc/lssE8VcRyUjuKmNLotbXbjmPVB2IAEkgLlnVCTJJQq1yWiSbKDrG1ZuE01gASSAOZMDXmVzuA420TTlpc3YESPELmvafiRxGJo4YvLKVs8EDvGTJm1hGvVB6J+LYdHsOmjgd/FSiovLuLez1OlRfVZXqOLBIBc0gmQNvFbHs5xt9SiC4y4EtJ3MXE+RCo7ZtXW+/0CzuO+0NPCtaXy4uPdY2JMam5AAuPVZLccYP8AE74OI+i5/wBrcO6swVAe9Tae6dHN1McnfPTkpR3PCOPU8QzOwkQYc1whzT1gx5/3XC+1+Pb/AKixxPdpGjMXs0ioY/qKwvZTj3ZVYeYD7OPI6g9b/AlVuM1JqvNwS5xIOolxseqmjofa/wBo6WIpNZSzSHh98uga4bOJmSFfxNXP3pN7jwN1w9KgXGb2B5dF19IQ1o5NA9AAriacCq+Mq5cgk3eBYTMg2PTT0U5Kz+LVI7I/+xu6rK7KM2QARcqEmtQSYUBcUpSiUcqBNKY5yklRPUDZSBRcUIVBOqY4p0p7I3Uorgowi9sFAOVHRZkcybKSsDk4BNCKsBYU+VVr1g0bmTAA1JJsAgzE9/I9pY/XK4iSL3EHopq4tEqrjMcynGY3OwEpcRrllNzhrFvFc3S4pVD+2bBcBkII2MGSAsqo16/ZYjtGXbmkE2N7kO+Kg4l+1e+oJuZg6gbLWFd2IrftgO83IYtoCQRrcFYjM1J4D2W5GRLeh1vzUioH0CI6rpvZJ8B7PBw+R+iw8bSykFpJpO9xxgHS7XbZhoeeo1W97PYa4qNz5csOa9jgb3GR0Q8WHJNMaVeuWtaW71ADI2c8z81FxKs5raheGOpZTfTL3fzgmHCdxfoVCa+fJTDSXZhlF5Lm3sLW3uY5pwOdjnZqxaSACynJzHZhLTMR+XNpM7qUjk+K4Hs+zcCSHsDpIgTMOy7Efr6vH7YEyA9jJM/nDBO35soHk0lafF+GYmsYc2o91iC5pDgLtaDItodb6lc/hKrqbgW2IMg9QfRVFrhmLIJsef0vtuF2Iu0E8hp4Lm8Jhwx5qNcMtQWFmgTOYC9i27fMHcLscEyiaYLjTAyt7z8Tkvlv/wBuNfnzlLhFGCYAkk6AXPkFR9oKeR1KnUGV8ipBtDBmBLv3dDY8lvYbj9DD0pY9hJylwY973u0BEuYA3mbwLwCuZ9pOIjEPFRrAwwGuz4imHEAkizgC0XmY+StSNClWa8SxwcOh0PI8j0TgufqY+s0BucgjQio2qbxu2wGluiiHFK0watT+r5DfVKOlKACzsFxBuUdo8lxOpBMi3Kd5V38SzmfQ+sRp1VRLKAN01tUF0b/DyKcUDnKMhSDQpFqionJpKe4qNzVUJpUjiowgppidonVMFIJ2ZIrNabQKRMAk6BIBOLSQY166ea7Mq+MqdwlroP5d5Ow81iuc94DgJcHGRMOPSOkFaLMDmkOdlbYtaDfNuB06qR/C20z2gqsERIcZE7SRv0us7qxmcWx+djCydSSeR5HkdVUwzHvdma8l7RmabmSPy3UwIqVbZWgk57OAdqZDdjZaTa9OjTysYc25kSXERPx0TdVn1sU/ENhovIlg1BAuTOjVHR4FiHO7jNAM0mG88pJtOlldw3FqdDMWsY9x17wB6jm7wlMr+3ZkA0y1gGjbE9Jnujwv1CyIRhMRQksoEvlx77RUa1sAg91+utyNlmcTxhrAZ6cPEiWusb/u38gLXUnE/a6pVORgFOkZBaNTO7ncug85Wa+sRGR0OJsYk35dev8AlINDBP7EZS11VwIe6mACymRoXyCDUg6bStWjxhtSMuYlxIHadxthJJc+0DoVyGIxTwRRpuIbAETq4klziRvzK63sH5G0ngMmG5WuzAMAzPcTAgn3egDVjcrflF+hXoim8VqtGo90jKysAzLA7tRxIJZIuBYjWZhHEcYpBzMlasQxsNDG4csENyAjNMnKXXJdE2F1kU3Gp3v/ACulv+2mLAjkSN+dQclSrVmuc7IAGzFhAMWJHO4N0Zrd4lx0/hqmVwBdILTnq1XA92SYZTZDRtmHKJXNcc4WKbQ5jSGtscz87jOhgNEb7lS1akAmY6qm/jTqrQ12UC/eNp7pEkxlGuyqHcIxoBh2mu1iPFpidDY/BdDhvaZ7QGkVS1oblHagCWmZvhzN4MHlN1xGbKVf/E5mRMcrX6JB1uD9qHONQ1arwTLWCJLWxNnMpgSSRePyzyXK42uytVq1aury50gEwS4wOloCl4dRZUJ7X8rZloJmLAZQ4X8StPH0Gsae6xzhnB7lu5ABa6e9bexsgzRhrXIIMQIeOQEWvprKlfw8EiabuYIzRy/MAOek6KXEV3diKgmQGO9In4SrJrtJa8Ed4AagG/u+hkfzdFBTpYEEjvQ2wBOpsT3YEesaKviKI7NzXkjvBzr53S1jhZ2WQ0hwtOw6K4KzBmbnaIOZveEXMga7OB8iE9rKdYuyvPugloiJjKZkfw7q3RRocRZ2zqg95zbiGgWaNIsD3RZbeAxfaszdSNI06bf2XKVq7mENhsAyLeIj1ldBwJ5LSXR3iIjwv4XlbRsUyg4ottqlmaCM0xyFv8KCNJ4Vp1akQcrHcrv0PgAqTX94gARPxKpCa2EnCFLWJaQIaSeV90wwffBaJiwzHbaeoUIWyEqzVw7RAzOuBHc56fmUL8PBiT/SpFb5Z0UVSqAWtmC7TlG5KNN8z3j6rmOO4h/bRsBAB+JXS1IuPLBVLKrs7dhTcedjuPJN4j7POJmkxwbrLjM8jtHgsF1YkiHGQZBmOqnq8TeZzEknUlxKkGvw/gzajXPbWOZlnNyxqLiZuIlP4Fg6FdxDRVDmtDs7XHLm5CB3eYWG3ijxTFME5b90HKO9cz+8lg+K1GMc1ryAXXgwbActFIroqHAKbnvbVc9z2QadNznBpbqTIvMbdFV4vwajlPZU3tPi2PAl7ibdIWZwz2ibSe55DqjnAg5nd0CdL+Vyr3/9jROtBhPj+jCp7X05qpwqqCBDJOnebymegga9EW8HrSIa0k+6Q4bHpZbeM9pMPVaWDDtBcC0OE2cbA+4NNVoYH2lbQoAdkHBsCLQ7QE3EtOpkHU6JUjmaHA61B7XPblAuTLHkCQCQ2b66Hmp8VUpVatR1TE1acxEsc7MCIMtp91rbAReYMruMDxiniG56dPO7unsnCmctyM7HD3gDAnUS3mua4z7OOqVC6zZB0a1okxOn5lNGBTxDA5w/FVgBZpyuOYXvGbujS3wCp18R2YaKdVzwBF2BoA5XuVsP9kH/AL5kAT3CbHle9xoqr/ZsgOdUrBjQ4NkiSSQSLWjlfdPQy61eo73jbpAUDjFr/crcb7OC0ViWuEggCIgmdb2a7TlstXE+wwAAbXL3EwBDWj3S6dTsCrcI43NIU1OpFp+/FamJ4SGPLTFrWmJBvebqTD8KaYILRzzT9HSp5YRVwWPcxxLQJIg5mhw31BEH0VirxV7m5XAfm6e8bmwudLknQKxQoGLYalfnTqO0/mVihw4VHOFWjTpNA7rmsy35EE9fgnojBFQfmI8ASfqrGGwpDgX0w5msdo1hPK+aR5hdA32cpF7WNAJdnuZsW3bpzbOw0Wnh/Y6jJDmi0G2bQ25jcO9AlI5TFhkEMoMYTHfOJY7Q8nOjT5plTiLHtyDDUg6wzBri6eYkkeVwuzp8EweW+HuLP7tYtBaYqQ42IBDrzsqfG24OlSzUqTKhc6DlNx3SczTebxe473WCGBTwPasDnZBEgNY5odsLsJJieQ+C1KFDs2NAlrTpmkTzgnVR4evUqNFMES13dGVtjbKQ4QQ7nFtyLro+HdsWHPQLzBj/AKjW5pPv5ZBHlPilVkAP2zGL2kgeihr1nnVxPOVvYngdOo0g0cjzBD2tqHKYJ/8AFlc28XAMRcG6y8T7P1WUhUhxaLEBrhAFph3ey9VcTUDcY1pEsa625Iv5FMx+MB92m1nUTPqToqWSdE4MJ3nktxEuHr3mY0+atVsTmsTvPnos2JHLmRqlSBJAm3MqbhjTo4k2hshpv3pnz25rQHFGnVjZ/j/usVpiW+kTyuVXDzySU+NluJLefksniVXPUm9hda8Dkon0GHpOq8/P7Y67y52mL3UVR11vHh4BsZ6FUq+BM7b2lds/XNY3hmVHWSqPME/SFNiKQ3N+SieJblB3mei1UiLDuaHT35ykSLQSbaCSLXUjnzE/vi37U+JNt9bd7koalUtOs5csRpqT/NqVXfij01m0/wD1oPsqB2KqQDGptvz0vy+qi7SqRcS07Acr6A+aD6k6k+n99bqDFBwIMZZAIEzYi3hz80Ho/snw9lGnTxFWs1rHsM0S2SQZkazIMTAOnmp3cQwQMBj48GkWcf8AcIMaeK4huLtTG3ZsB8b3+Ku060a2+CkV09TiGDtlw7jfk21j/vO8WVXiOMpPECk9rQCLd2x2vPJY3+psH/cZ/UFC7E5zIcC0cjMnn4BPERVeK1KbOyYTAcS0yZEiMn8MXy/7lZ4Nx9wYaVQxmcwU6oytdTOYSZ3HT9VUxTJnuZhAEi/eDZExobtHhCtYfB4IjvufeSSA9v5SWglzSNQP6vWaierR/aOb2hqmTBHfJM6gNk9Z6BbuG4dRhzXMql0CHdlXBEsAJjKBZ2aPBcng8Q2hVZ2YB7zSHkBzhctNwBaDp9j0Fzu8CarBIINgDIIImXHYv9FmKqRTDGP7N7QCMwioPe7pFyBYkH+VSueA61Gq4OaLW/KSHWe8ahzBHRA1qcPY7FNaCXD3qIMOGYm42Jd4QmniNMtY44oA93MA6hbNY/k2mf5SqHsaCwj8PUkE6mlsczJ/a8svqosf2TAKrqOWmBDjkpuBDiMhLWOJN4Gls5S/1HDtcT+LEOE+/S1Hd2ZygfylVa2Mwr6VSi7ED8zRNRwsLskC0N7ouNWFBi8a9oMuajRAbScASx1IsIJPeaBIhpgGIvmdzWPWxLSwEXd3bEOJBEg5iZkfqFqcF41TaKhxFMVC7KA4dm4iAWkFzyItlhMq8WYWljaTe8C0EvvDrCwsNRed1fiImYjK1oA7xMydQQSSekaeS2sHxepFqz2z1Med1ype0yHVJOgDQXHnrEfFOdxAMs3vGBvaYvJ3VzB2X+rYgaV3ep/VQu9ocQ3/ALzvVcp/rNT91nx+N013FHHVg8nf2VmDqX8SOIIL2jtIu4WzRF3AWnrbzSNLos3hWIiowGWl7XQDrAmfOQt11TS+/wCq499TfTtx7xTNMcvNIC1laLtD106Itesf0aikZGnyRFI8lb1F0mv8Pip/RYY6pKQfCq0/vTRTCnrt9Vy+MJG4jonPe0i+++ihLAPr8VFlmCPRKK3EsMwCQTPX6wscnZbtelm1WLjsK5pP35r0fl3fWs9Yo4oCCeccuvNVM9x4q4+m6IA3G+3X+yidh3SPHruu7mioMl0dCeae+gM0OdmOVpMHSSBHl9EOxeD3eUTt18k2oRnOUHS95vE25IHFpdpYNDQNyQA0A+cjRKrhhYksJtrJ15yNk0uPzHwd+iLnyBJMSYEA+Op2BtKio6lICe8zXZro1Pu9ywtoYsQmGmQMwdB1EAtnwsOSAdrJj0/W3knVqsg5nPcdu9IB+PwIVQjjHOLS6xFs7e66OsKx+MZMzUceZgaRG5nRZxSlEaH4pl/2biP4wOWoyoDFsgDsh5ukdbRuqElIkpBoDHD/AMbP+X6pfjRBHZtv1d1i07SVngo5kg0f9Q/9bP8AlyP+7qUvx5/cp+j/AP6WciSkK0Px5/cYOsH6uQ/HO/dZ/Sd/NUQnObCQSVa5cZMDQQLCyloC2rbxq2efS3l05KoVIw9Yt6qi/SOUicpAN+6NOthKFeoLgEGNLR9Pgqoefv6IE85iYPTy5qRa6vh1Br20HmA5jSR4OBG5vzWtmuszhZOYNLi6wuSeU76K+9p6D/K8f6etejj4keAN7lFrhtvAULwSUzNfQ+K51pYzXtHJVnvcDZtkJJP2eqPe5K1DyQLwYSZViJF+p9b80ztDuNTz253UTJj7n7/QKMVdDgfhP3soXVG7T5/2VV532+ykZIH6Trr8lZhVgu3HosvHSSJ+dv1OytVKZOpta2l/0THsAHh/fSV053MT6zHGNPTedLKEOO/wspMUy5i1+SgFxPl8br05rCWlA3dMWuPn6qlVp94xe2vP4ouJF/7o1H90WbcHe5vN/wCn4q4iKoz7mP3v1UIIgaT8/GTbw3Vh9QZNRMaRvDOXi7zb1VQPggZrA7aTppFz1VQKT9esai2vjYc9U4tzOjb022nbl0TKem+t7A/PXwTxiMjiQAdoJDviLeiIccG7YiNpJFvRbGE4dRIMulwbJzEBvUiIMAA69Fi1OIuiG934+OqiGOfIOa40MDdItxt4rAUhaMpsQd973OihPD2HcnwP39lZf418yDB3IOvilTxjxcOJ8bpC40XcNYPzOB8Qfoo6fDwPfvaYkgeblTrYtztYjcCwUHaFE9Nvs6BAuARPPzmBMeqlpU6Y90zF/XlyXPBxUjXum0pF8j67Ic4cifT7hNzJOpuiSDHOExVk6VNN/sqFqlDvmi4fH3v5JNEkBNb96D78lJTbe408/W/d5QoNI4xwtmI1udbclZwnFHNETmFonZZbo1mT4ckiCNYPPb1Wd5zfrV10NLjIMZwQSYtcaa2+7qxTxYdodbgECfNcuG5RY6+YRB5QPOfnque/ly15a6vtpAMzobRondrOh+K5mjVOYgPIHPlzjkoqle5iof6QVn+K+bsG0HkHM0crkDxsbxvcDzUdJ0jVoEiZMQY5mAT66KCrWOWzrbW57c4+qr16IIvzHhpPwWMzjdi7ur5aXW7pi9iNt9eScHAD3rdGh3zIELKgNvmcBs06W/i2/soXVnFxDHEG8TBb0sRA5aLXhzn1m62y+nEkz07oO1tVBiXMiIdmAOkOHyBOxt/dZVR2IuLGWkyRuBYQAAN9OSqU8PVzyZLSNSTabju7FWcF1drgkk2M3sSB8U2hgySARHgR5/NT0sIcpOUuAOZ8WAvz5GNdyeesQxV5JmDz+HXw5KeW/wCNZmfTqnDe8YAI2kyfA/fkoMRwsnRsRbnoIPmtOni9ZBtyi/grVFwMnqZH0WP69Z9XxxzdLgWIcJZRe5gNyGOI6zY7D4KhU4eQYcHNIsQbEHSCNV2Fei1xuBOnxssbH0A12oAMmJO245Lrx+2dM7wyaXD3QYmx2t0mZ+nmFFU4e+5IAE6afAaLSbimCBmsQLTE+Q+qt0MSD3dDeRfLa29x6Le9amc454YSNfvknnCSNB6rfdTa67YkSDeDa+sxPkquKolsOd4bc9ZFvsK52bxGQMAYnbzKkp4Q8wrTqhE9420EB0+tjpsoqL5sJBjUa6Wkiy1WYdTYNxb71SGHpTYAnbkfXlzlPaHC0z0kZrC8xsjUpnT3b7g6HzHMFSrFd+FYOg/iHwt8Lq3TwrW6X62MKoNYIJ2k3P3O6cXk93z0sPuERpB892dZBnLe3wvv89FV/BNLo35G23wlQuceV+hgx4DfX4qQ1nHd0jkNB5bbQig/Dt0jziPTmoamEb/DvrPmNFM3ESIzDoOV+ZPjZEVr3DSwaNtGm/PzRELAAIkHxlTUwNC0eOm3RE4honuR0BM+J5KNr2zoAI5DSUAqUv3YaNRaR66pzREbdT9LJrXCYJaI5j0sAQmlw1m2xGnlyvyQKo7cDfQiPigAI0v47dE4kHb+a0/EymG15sNdL+aAmImdr3A9fv1TBiQd/wDiP1RLxY26iIJ8ecpGsObR/NCDoKeLl3S3ICZ6/d09mN73Mz4X8Fz2KxPeDQ0ASB68tgrvaFjmgbj5yfHbmuH8sbtbHbgxIuZm1tQIv0j0THV26gCfDrH0lYlSu46k32mBbTqfVSUKjhmM6R8iOfRZ/kZrWq4+0nTpyTX8SggDWLmBvt1iPks6pxANbJZNyIzQNhJgXTKWJk6Rzv8AI7XCufka06+J7hMmNu7eSLfFZtOpbMD6jwGmmvmi+qXiJIuAYIg2O0WGtvDkq9V+XkZE36E6rfPMwXWVntA7vdcZmdOdud/ir4e+02cZgTbnKw8LijBcQPltKOHxjiS6dJkba7clN4pm42u0eLuIGm9wPMXKwsbUc45jB0Nmzt1HIfFXKtMHvHT93rFj8vRMwlIzBdOokjpPPqrzzPa6pVCDHvDl4dLJtPum516fNTvphj3tG0idJ6wPD4ptKlBg3AE8tgV0ZObiHMv8DG8bfopRVDvegD+1o3jxUdUNEiHWMyHATHO3XVVq4sIkXN9TqhVpuHYXSah8DYRpaU2sTHvCDrBIGtt/u6o0qmYwdGybdI6K1VZLQRImdydJChThMeWtnDn5lDtCTb8u3TeRpz3UAqEAmZjnHltZMbWPvCBzEayqlWmO1ETN4Jt5cknzImbi0iD6KOiMxIk7nUnTxSBmJA30kb73uinPJMA7RbUf48Fdp5REcvds3TUi/KN/VZzicpM6DSBHkhQJJ943+niqi+9rSCYIkn3oiR4XHoqrnE3sR02/yqocZ9T5hR08SS4CwHx10nZBdMEzLdfdaI/ydNE57de6ABaYmeka3VQ4og3nXnbXlCsNZJcSSd76m0xPJAqlI6gAmNCRz8bqBznNseYEAacp/RSNiRaxve57pG6q1cWTJEARYAWF9tkFg0ake6fGesDuxIUJL2SCY8fDbmoaGLdYCLyCSMx9Si+uWkATNpM/NEWC+dQL3knWed7DomspyNfhP0U7MeWgSA6bCQLd6DP7yrV8Z3jblvG3RFf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data:image/jpeg;base64,/9j/4AAQSkZJRgABAQAAAQABAAD/2wCEAAkGBxQTEhUUEhQWFhQXFxcYFRQXFRgUGBwYGBQYFhYaFRoYHCggGBwlHRgVITEhJSkrLi4uFx8zODMsNygtLisBCgoKDg0OFxAQGiwcHBwsLCwsLCwsLCwsLCwsLCwsLCwsLCwsLCwsLCwsLCwsLCwsLCwsLCwsLCwsLCwsLCwsLP/AABEIAL0BCwMBIgACEQEDEQH/xAAbAAABBQEBAAAAAAAAAAAAAAABAAIDBAUGB//EAD8QAAEDAgQDBQYDBwMFAQEAAAEAAhEDIQQSMUEFUWETInGBkQYyobHB8BRC0SNScoKS4fEVYqIzQ1Nj0rIW/8QAGAEBAQEBAQAAAAAAAAAAAAAAAAECAwT/xAAdEQEBAQEAAwEBAQAAAAAAAAAAEQECEiExAxNB/9oADAMBAAIRAxEAPwD2EIoBFUFJIJIEigigSKCIQJFBJAQimhFAHfp806Ux31TpQGUpQSQMxJ7p+9wpVDifdPgpFA5JCUpQFJCUpQFApSkqEUEklAkEGuB0MpZrxvyVBQQJQc8DUgIHIKPt2zlkTyR7Uc1A8oJJKhoTkEQoEigigKSSSBIoJICgjKEoFuim7pyAHb72RTTqPA/RFAUZQSQR4n3HeBUqhxXuO/hPyUpQJLONFSxvEWMae8M0WGvgucHFSHtcbxCUdc+oBqVUwfFadSYMEbGxXHYnGkk3OpPxlVu0USvQauLY1uYmyxcV7RwRkbIXOOxJOpRp803R09H2gYW96Q68W9FQdx52edoiOfVY1V6hzJg1MHxV9OcuhM3uk/jNQ1M/QiNoWS95Qe5EaVfjdRzg6b20GwUeN4m57y6SAYss2SgXJCtGnxJ7SHAiRodVNX4uS+ZsHSLQDbUjxAWM5ySpWzX9oKrovHOLK232rduwepXNSlmQr1BJBFGxRQRQFJJCUQiigUUCQCKAQIoprvqnSgbv5fqnJo1Pl9f1RQFKUpXM+2PtEcMGMp/9R19J7swAOpM/0lB0GNP7N/8AA7/8lVOP8Q7JlvedIHRcM32zxEOFamQxzXsBLSO85hyR3RvEjlK6D2qxLXVModZs+EoMZ9UlRZkwO5JBGQc66WZMlGVUElSB6iJTQVIqTMhmTSUA5A5B5QlAohSmlKECqCg4pF2qYSgcCgmlybKDv+HcTlpzm40PNWMBxDPIdAhc2w8kQSNCrFrqxjmXGYWUrKwIkLkA9TUsU4EQdFItdXnTXOuLc/lssE8VcRyUjuKmNLotbXbjmPVB2IAEkgLlnVCTJJQq1yWiSbKDrG1ZuE01gASSAOZMDXmVzuA420TTlpc3YESPELmvafiRxGJo4YvLKVs8EDvGTJm1hGvVB6J+LYdHsOmjgd/FSiovLuLez1OlRfVZXqOLBIBc0gmQNvFbHs5xt9SiC4y4EtJ3MXE+RCo7ZtXW+/0CzuO+0NPCtaXy4uPdY2JMam5AAuPVZLccYP8AE74OI+i5/wBrcO6swVAe9Tae6dHN1McnfPTkpR3PCOPU8QzOwkQYc1whzT1gx5/3XC+1+Pb/AKixxPdpGjMXs0ioY/qKwvZTj3ZVYeYD7OPI6g9b/AlVuM1JqvNwS5xIOolxseqmjofa/wBo6WIpNZSzSHh98uga4bOJmSFfxNXP3pN7jwN1w9KgXGb2B5dF19IQ1o5NA9AAriacCq+Mq5cgk3eBYTMg2PTT0U5Kz+LVI7I/+xu6rK7KM2QARcqEmtQSYUBcUpSiUcqBNKY5yklRPUDZSBRcUIVBOqY4p0p7I3Uorgowi9sFAOVHRZkcybKSsDk4BNCKsBYU+VVr1g0bmTAA1JJsAgzE9/I9pY/XK4iSL3EHopq4tEqrjMcynGY3OwEpcRrllNzhrFvFc3S4pVD+2bBcBkII2MGSAsqo16/ZYjtGXbmkE2N7kO+Kg4l+1e+oJuZg6gbLWFd2IrftgO83IYtoCQRrcFYjM1J4D2W5GRLeh1vzUioH0CI6rpvZJ8B7PBw+R+iw8bSykFpJpO9xxgHS7XbZhoeeo1W97PYa4qNz5csOa9jgb3GR0Q8WHJNMaVeuWtaW71ADI2c8z81FxKs5raheGOpZTfTL3fzgmHCdxfoVCa+fJTDSXZhlF5Lm3sLW3uY5pwOdjnZqxaSACynJzHZhLTMR+XNpM7qUjk+K4Hs+zcCSHsDpIgTMOy7Efr6vH7YEyA9jJM/nDBO35soHk0lafF+GYmsYc2o91iC5pDgLtaDItodb6lc/hKrqbgW2IMg9QfRVFrhmLIJsef0vtuF2Iu0E8hp4Lm8Jhwx5qNcMtQWFmgTOYC9i27fMHcLscEyiaYLjTAyt7z8Tkvlv/wBuNfnzlLhFGCYAkk6AXPkFR9oKeR1KnUGV8ipBtDBmBLv3dDY8lvYbj9DD0pY9hJylwY973u0BEuYA3mbwLwCuZ9pOIjEPFRrAwwGuz4imHEAkizgC0XmY+StSNClWa8SxwcOh0PI8j0TgufqY+s0BucgjQio2qbxu2wGluiiHFK0watT+r5DfVKOlKACzsFxBuUdo8lxOpBMi3Kd5V38SzmfQ+sRp1VRLKAN01tUF0b/DyKcUDnKMhSDQpFqionJpKe4qNzVUJpUjiowgppidonVMFIJ2ZIrNabQKRMAk6BIBOLSQY166ea7Mq+MqdwlroP5d5Ow81iuc94DgJcHGRMOPSOkFaLMDmkOdlbYtaDfNuB06qR/C20z2gqsERIcZE7SRv0us7qxmcWx+djCydSSeR5HkdVUwzHvdma8l7RmabmSPy3UwIqVbZWgk57OAdqZDdjZaTa9OjTysYc25kSXERPx0TdVn1sU/ENhovIlg1BAuTOjVHR4FiHO7jNAM0mG88pJtOlldw3FqdDMWsY9x17wB6jm7wlMr+3ZkA0y1gGjbE9Jnujwv1CyIRhMRQksoEvlx77RUa1sAg91+utyNlmcTxhrAZ6cPEiWusb/u38gLXUnE/a6pVORgFOkZBaNTO7ncug85Wa+sRGR0OJsYk35dev8AlINDBP7EZS11VwIe6mACymRoXyCDUg6bStWjxhtSMuYlxIHadxthJJc+0DoVyGIxTwRRpuIbAETq4klziRvzK63sH5G0ngMmG5WuzAMAzPcTAgn3egDVjcrflF+hXoim8VqtGo90jKysAzLA7tRxIJZIuBYjWZhHEcYpBzMlasQxsNDG4csENyAjNMnKXXJdE2F1kU3Gp3v/ACulv+2mLAjkSN+dQclSrVmuc7IAGzFhAMWJHO4N0Zrd4lx0/hqmVwBdILTnq1XA92SYZTZDRtmHKJXNcc4WKbQ5jSGtscz87jOhgNEb7lS1akAmY6qm/jTqrQ12UC/eNp7pEkxlGuyqHcIxoBh2mu1iPFpidDY/BdDhvaZ7QGkVS1oblHagCWmZvhzN4MHlN1xGbKVf/E5mRMcrX6JB1uD9qHONQ1arwTLWCJLWxNnMpgSSRePyzyXK42uytVq1aury50gEwS4wOloCl4dRZUJ7X8rZloJmLAZQ4X8StPH0Gsae6xzhnB7lu5ABa6e9bexsgzRhrXIIMQIeOQEWvprKlfw8EiabuYIzRy/MAOek6KXEV3diKgmQGO9In4SrJrtJa8Ed4AagG/u+hkfzdFBTpYEEjvQ2wBOpsT3YEesaKviKI7NzXkjvBzr53S1jhZ2WQ0hwtOw6K4KzBmbnaIOZveEXMga7OB8iE9rKdYuyvPugloiJjKZkfw7q3RRocRZ2zqg95zbiGgWaNIsD3RZbeAxfaszdSNI06bf2XKVq7mENhsAyLeIj1ldBwJ5LSXR3iIjwv4XlbRsUyg4ottqlmaCM0xyFv8KCNJ4Vp1akQcrHcrv0PgAqTX94gARPxKpCa2EnCFLWJaQIaSeV90wwffBaJiwzHbaeoUIWyEqzVw7RAzOuBHc56fmUL8PBiT/SpFb5Z0UVSqAWtmC7TlG5KNN8z3j6rmOO4h/bRsBAB+JXS1IuPLBVLKrs7dhTcedjuPJN4j7POJmkxwbrLjM8jtHgsF1YkiHGQZBmOqnq8TeZzEknUlxKkGvw/gzajXPbWOZlnNyxqLiZuIlP4Fg6FdxDRVDmtDs7XHLm5CB3eYWG3ijxTFME5b90HKO9cz+8lg+K1GMc1ryAXXgwbActFIroqHAKbnvbVc9z2QadNznBpbqTIvMbdFV4vwajlPZU3tPi2PAl7ibdIWZwz2ibSe55DqjnAg5nd0CdL+Vyr3/9jROtBhPj+jCp7X05qpwqqCBDJOnebymegga9EW8HrSIa0k+6Q4bHpZbeM9pMPVaWDDtBcC0OE2cbA+4NNVoYH2lbQoAdkHBsCLQ7QE3EtOpkHU6JUjmaHA61B7XPblAuTLHkCQCQ2b66Hmp8VUpVatR1TE1acxEsc7MCIMtp91rbAReYMruMDxiniG56dPO7unsnCmctyM7HD3gDAnUS3mua4z7OOqVC6zZB0a1okxOn5lNGBTxDA5w/FVgBZpyuOYXvGbujS3wCp18R2YaKdVzwBF2BoA5XuVsP9kH/AL5kAT3CbHle9xoqr/ZsgOdUrBjQ4NkiSSQSLWjlfdPQy61eo73jbpAUDjFr/crcb7OC0ViWuEggCIgmdb2a7TlstXE+wwAAbXL3EwBDWj3S6dTsCrcI43NIU1OpFp+/FamJ4SGPLTFrWmJBvebqTD8KaYILRzzT9HSp5YRVwWPcxxLQJIg5mhw31BEH0VirxV7m5XAfm6e8bmwudLknQKxQoGLYalfnTqO0/mVihw4VHOFWjTpNA7rmsy35EE9fgnojBFQfmI8ASfqrGGwpDgX0w5msdo1hPK+aR5hdA32cpF7WNAJdnuZsW3bpzbOw0Wnh/Y6jJDmi0G2bQ25jcO9AlI5TFhkEMoMYTHfOJY7Q8nOjT5plTiLHtyDDUg6wzBri6eYkkeVwuzp8EweW+HuLP7tYtBaYqQ42IBDrzsqfG24OlSzUqTKhc6DlNx3SczTebxe473WCGBTwPasDnZBEgNY5odsLsJJieQ+C1KFDs2NAlrTpmkTzgnVR4evUqNFMES13dGVtjbKQ4QQ7nFtyLro+HdsWHPQLzBj/AKjW5pPv5ZBHlPilVkAP2zGL2kgeihr1nnVxPOVvYngdOo0g0cjzBD2tqHKYJ/8AFlc28XAMRcG6y8T7P1WUhUhxaLEBrhAFph3ey9VcTUDcY1pEsa625Iv5FMx+MB92m1nUTPqToqWSdE4MJ3nktxEuHr3mY0+atVsTmsTvPnos2JHLmRqlSBJAm3MqbhjTo4k2hshpv3pnz25rQHFGnVjZ/j/usVpiW+kTyuVXDzySU+NluJLefksniVXPUm9hda8Dkon0GHpOq8/P7Y67y52mL3UVR11vHh4BsZ6FUq+BM7b2lds/XNY3hmVHWSqPME/SFNiKQ3N+SieJblB3mei1UiLDuaHT35ykSLQSbaCSLXUjnzE/vi37U+JNt9bd7koalUtOs5csRpqT/NqVXfij01m0/wD1oPsqB2KqQDGptvz0vy+qi7SqRcS07Acr6A+aD6k6k+n99bqDFBwIMZZAIEzYi3hz80Ho/snw9lGnTxFWs1rHsM0S2SQZkazIMTAOnmp3cQwQMBj48GkWcf8AcIMaeK4huLtTG3ZsB8b3+Ku060a2+CkV09TiGDtlw7jfk21j/vO8WVXiOMpPECk9rQCLd2x2vPJY3+psH/cZ/UFC7E5zIcC0cjMnn4BPERVeK1KbOyYTAcS0yZEiMn8MXy/7lZ4Nx9wYaVQxmcwU6oytdTOYSZ3HT9VUxTJnuZhAEi/eDZExobtHhCtYfB4IjvufeSSA9v5SWglzSNQP6vWaierR/aOb2hqmTBHfJM6gNk9Z6BbuG4dRhzXMql0CHdlXBEsAJjKBZ2aPBcng8Q2hVZ2YB7zSHkBzhctNwBaDp9j0Fzu8CarBIINgDIIImXHYv9FmKqRTDGP7N7QCMwioPe7pFyBYkH+VSueA61Gq4OaLW/KSHWe8ahzBHRA1qcPY7FNaCXD3qIMOGYm42Jd4QmniNMtY44oA93MA6hbNY/k2mf5SqHsaCwj8PUkE6mlsczJ/a8svqosf2TAKrqOWmBDjkpuBDiMhLWOJN4Gls5S/1HDtcT+LEOE+/S1Hd2ZygfylVa2Mwr6VSi7ED8zRNRwsLskC0N7ouNWFBi8a9oMuajRAbScASx1IsIJPeaBIhpgGIvmdzWPWxLSwEXd3bEOJBEg5iZkfqFqcF41TaKhxFMVC7KA4dm4iAWkFzyItlhMq8WYWljaTe8C0EvvDrCwsNRed1fiImYjK1oA7xMydQQSSekaeS2sHxepFqz2z1Med1ype0yHVJOgDQXHnrEfFOdxAMs3vGBvaYvJ3VzB2X+rYgaV3ep/VQu9ocQ3/ALzvVcp/rNT91nx+N013FHHVg8nf2VmDqX8SOIIL2jtIu4WzRF3AWnrbzSNLos3hWIiowGWl7XQDrAmfOQt11TS+/wCq499TfTtx7xTNMcvNIC1laLtD106Itesf0aikZGnyRFI8lb1F0mv8Pip/RYY6pKQfCq0/vTRTCnrt9Vy+MJG4jonPe0i+++ihLAPr8VFlmCPRKK3EsMwCQTPX6wscnZbtelm1WLjsK5pP35r0fl3fWs9Yo4oCCeccuvNVM9x4q4+m6IA3G+3X+yidh3SPHruu7mioMl0dCeae+gM0OdmOVpMHSSBHl9EOxeD3eUTt18k2oRnOUHS95vE25IHFpdpYNDQNyQA0A+cjRKrhhYksJtrJ15yNk0uPzHwd+iLnyBJMSYEA+Op2BtKio6lICe8zXZro1Pu9ywtoYsQmGmQMwdB1EAtnwsOSAdrJj0/W3knVqsg5nPcdu9IB+PwIVQjjHOLS6xFs7e66OsKx+MZMzUceZgaRG5nRZxSlEaH4pl/2biP4wOWoyoDFsgDsh5ukdbRuqElIkpBoDHD/AMbP+X6pfjRBHZtv1d1i07SVngo5kg0f9Q/9bP8AlyP+7qUvx5/cp+j/AP6WciSkK0Px5/cYOsH6uQ/HO/dZ/Sd/NUQnObCQSVa5cZMDQQLCyloC2rbxq2efS3l05KoVIw9Yt6qi/SOUicpAN+6NOthKFeoLgEGNLR9Pgqoefv6IE85iYPTy5qRa6vh1Br20HmA5jSR4OBG5vzWtmuszhZOYNLi6wuSeU76K+9p6D/K8f6etejj4keAN7lFrhtvAULwSUzNfQ+K51pYzXtHJVnvcDZtkJJP2eqPe5K1DyQLwYSZViJF+p9b80ztDuNTz253UTJj7n7/QKMVdDgfhP3soXVG7T5/2VV532+ykZIH6Trr8lZhVgu3HosvHSSJ+dv1OytVKZOpta2l/0THsAHh/fSV053MT6zHGNPTedLKEOO/wspMUy5i1+SgFxPl8br05rCWlA3dMWuPn6qlVp94xe2vP4ouJF/7o1H90WbcHe5vN/wCn4q4iKoz7mP3v1UIIgaT8/GTbw3Vh9QZNRMaRvDOXi7zb1VQPggZrA7aTppFz1VQKT9esai2vjYc9U4tzOjb022nbl0TKem+t7A/PXwTxiMjiQAdoJDviLeiIccG7YiNpJFvRbGE4dRIMulwbJzEBvUiIMAA69Fi1OIuiG934+OqiGOfIOa40MDdItxt4rAUhaMpsQd973OihPD2HcnwP39lZf418yDB3IOvilTxjxcOJ8bpC40XcNYPzOB8Qfoo6fDwPfvaYkgeblTrYtztYjcCwUHaFE9Nvs6BAuARPPzmBMeqlpU6Y90zF/XlyXPBxUjXum0pF8j67Ic4cifT7hNzJOpuiSDHOExVk6VNN/sqFqlDvmi4fH3v5JNEkBNb96D78lJTbe408/W/d5QoNI4xwtmI1udbclZwnFHNETmFonZZbo1mT4ckiCNYPPb1Wd5zfrV10NLjIMZwQSYtcaa2+7qxTxYdodbgECfNcuG5RY6+YRB5QPOfnque/ly15a6vtpAMzobRondrOh+K5mjVOYgPIHPlzjkoqle5iof6QVn+K+bsG0HkHM0crkDxsbxvcDzUdJ0jVoEiZMQY5mAT66KCrWOWzrbW57c4+qr16IIvzHhpPwWMzjdi7ur5aXW7pi9iNt9eScHAD3rdGh3zIELKgNvmcBs06W/i2/soXVnFxDHEG8TBb0sRA5aLXhzn1m62y+nEkz07oO1tVBiXMiIdmAOkOHyBOxt/dZVR2IuLGWkyRuBYQAAN9OSqU8PVzyZLSNSTabju7FWcF1drgkk2M3sSB8U2hgySARHgR5/NT0sIcpOUuAOZ8WAvz5GNdyeesQxV5JmDz+HXw5KeW/wCNZmfTqnDe8YAI2kyfA/fkoMRwsnRsRbnoIPmtOni9ZBtyi/grVFwMnqZH0WP69Z9XxxzdLgWIcJZRe5gNyGOI6zY7D4KhU4eQYcHNIsQbEHSCNV2Fei1xuBOnxssbH0A12oAMmJO245Lrx+2dM7wyaXD3QYmx2t0mZ+nmFFU4e+5IAE6afAaLSbimCBmsQLTE+Q+qt0MSD3dDeRfLa29x6Le9amc454YSNfvknnCSNB6rfdTa67YkSDeDa+sxPkquKolsOd4bc9ZFvsK52bxGQMAYnbzKkp4Q8wrTqhE9420EB0+tjpsoqL5sJBjUa6Wkiy1WYdTYNxb71SGHpTYAnbkfXlzlPaHC0z0kZrC8xsjUpnT3b7g6HzHMFSrFd+FYOg/iHwt8Lq3TwrW6X62MKoNYIJ2k3P3O6cXk93z0sPuERpB892dZBnLe3wvv89FV/BNLo35G23wlQuceV+hgx4DfX4qQ1nHd0jkNB5bbQig/Dt0jziPTmoamEb/DvrPmNFM3ESIzDoOV+ZPjZEVr3DSwaNtGm/PzRELAAIkHxlTUwNC0eOm3RE4honuR0BM+J5KNr2zoAI5DSUAqUv3YaNRaR66pzREbdT9LJrXCYJaI5j0sAQmlw1m2xGnlyvyQKo7cDfQiPigAI0v47dE4kHb+a0/EymG15sNdL+aAmImdr3A9fv1TBiQd/wDiP1RLxY26iIJ8ecpGsObR/NCDoKeLl3S3ICZ6/d09mN73Mz4X8Fz2KxPeDQ0ASB68tgrvaFjmgbj5yfHbmuH8sbtbHbgxIuZm1tQIv0j0THV26gCfDrH0lYlSu46k32mBbTqfVSUKjhmM6R8iOfRZ/kZrWq4+0nTpyTX8SggDWLmBvt1iPks6pxANbJZNyIzQNhJgXTKWJk6Rzv8AI7XCufka06+J7hMmNu7eSLfFZtOpbMD6jwGmmvmi+qXiJIuAYIg2O0WGtvDkq9V+XkZE36E6rfPMwXWVntA7vdcZmdOdud/ir4e+02cZgTbnKw8LijBcQPltKOHxjiS6dJkba7clN4pm42u0eLuIGm9wPMXKwsbUc45jB0Nmzt1HIfFXKtMHvHT93rFj8vRMwlIzBdOokjpPPqrzzPa6pVCDHvDl4dLJtPum516fNTvphj3tG0idJ6wPD4ptKlBg3AE8tgV0ZObiHMv8DG8bfopRVDvegD+1o3jxUdUNEiHWMyHATHO3XVVq4sIkXN9TqhVpuHYXSah8DYRpaU2sTHvCDrBIGtt/u6o0qmYwdGybdI6K1VZLQRImdydJChThMeWtnDn5lDtCTb8u3TeRpz3UAqEAmZjnHltZMbWPvCBzEayqlWmO1ETN4Jt5cknzImbi0iD6KOiMxIk7nUnTxSBmJA30kb73uinPJMA7RbUf48Fdp5REcvds3TUi/KN/VZzicpM6DSBHkhQJJ943+niqi+9rSCYIkn3oiR4XHoqrnE3sR02/yqocZ9T5hR08SS4CwHx10nZBdMEzLdfdaI/ydNE57de6ABaYmeka3VQ4og3nXnbXlCsNZJcSSd76m0xPJAqlI6gAmNCRz8bqBznNseYEAacp/RSNiRaxve57pG6q1cWTJEARYAWF9tkFg0ake6fGesDuxIUJL2SCY8fDbmoaGLdYCLyCSMx9Si+uWkATNpM/NEWC+dQL3knWed7DomspyNfhP0U7MeWgSA6bCQLd6DP7yrV8Z3jblvG3RFf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16" descr="data:image/jpeg;base64,/9j/4AAQSkZJRgABAQAAAQABAAD/2wCEAAkGBxQTEhUUEhQWFhQXFxcYFRQXFRgUGBwYGBQYFhYaFRoYHCggGBwlHRgVITEhJSkrLi4uFx8zODMsNygtLisBCgoKDg0OFxAQGiwcHBwsLCwsLCwsLCwsLCwsLCwsLCwsLCwsLCwsLCwsLCwsLCwsLCwsLCwsLCwsLCwsLCwsLP/AABEIAL0BCwMBIgACEQEDEQH/xAAbAAABBQEBAAAAAAAAAAAAAAABAAIDBAUGB//EAD8QAAEDAgQDBQYDBwMFAQEAAAEAAhEDIQQSMUEFUWETInGBkQYyobHB8BRC0SNScoKS4fEVYqIzQ1Nj0rIW/8QAGAEBAQEBAQAAAAAAAAAAAAAAAAECAwT/xAAdEQEBAQEAAwEBAQAAAAAAAAAAEQECEiExAxNB/9oADAMBAAIRAxEAPwD2EIoBFUFJIJIEigigSKCIQJFBJAQimhFAHfp806Ux31TpQGUpQSQMxJ7p+9wpVDifdPgpFA5JCUpQFJCUpQFApSkqEUEklAkEGuB0MpZrxvyVBQQJQc8DUgIHIKPt2zlkTyR7Uc1A8oJJKhoTkEQoEigigKSSSBIoJICgjKEoFuim7pyAHb72RTTqPA/RFAUZQSQR4n3HeBUqhxXuO/hPyUpQJLONFSxvEWMae8M0WGvgucHFSHtcbxCUdc+oBqVUwfFadSYMEbGxXHYnGkk3OpPxlVu0USvQauLY1uYmyxcV7RwRkbIXOOxJOpRp803R09H2gYW96Q68W9FQdx52edoiOfVY1V6hzJg1MHxV9OcuhM3uk/jNQ1M/QiNoWS95Qe5EaVfjdRzg6b20GwUeN4m57y6SAYss2SgXJCtGnxJ7SHAiRodVNX4uS+ZsHSLQDbUjxAWM5ySpWzX9oKrovHOLK232rduwepXNSlmQr1BJBFGxRQRQFJJCUQiigUUCQCKAQIoprvqnSgbv5fqnJo1Pl9f1RQFKUpXM+2PtEcMGMp/9R19J7swAOpM/0lB0GNP7N/8AA7/8lVOP8Q7JlvedIHRcM32zxEOFamQxzXsBLSO85hyR3RvEjlK6D2qxLXVModZs+EoMZ9UlRZkwO5JBGQc66WZMlGVUElSB6iJTQVIqTMhmTSUA5A5B5QlAohSmlKECqCg4pF2qYSgcCgmlybKDv+HcTlpzm40PNWMBxDPIdAhc2w8kQSNCrFrqxjmXGYWUrKwIkLkA9TUsU4EQdFItdXnTXOuLc/lssE8VcRyUjuKmNLotbXbjmPVB2IAEkgLlnVCTJJQq1yWiSbKDrG1ZuE01gASSAOZMDXmVzuA420TTlpc3YESPELmvafiRxGJo4YvLKVs8EDvGTJm1hGvVB6J+LYdHsOmjgd/FSiovLuLez1OlRfVZXqOLBIBc0gmQNvFbHs5xt9SiC4y4EtJ3MXE+RCo7ZtXW+/0CzuO+0NPCtaXy4uPdY2JMam5AAuPVZLccYP8AE74OI+i5/wBrcO6swVAe9Tae6dHN1McnfPTkpR3PCOPU8QzOwkQYc1whzT1gx5/3XC+1+Pb/AKixxPdpGjMXs0ioY/qKwvZTj3ZVYeYD7OPI6g9b/AlVuM1JqvNwS5xIOolxseqmjofa/wBo6WIpNZSzSHh98uga4bOJmSFfxNXP3pN7jwN1w9KgXGb2B5dF19IQ1o5NA9AAriacCq+Mq5cgk3eBYTMg2PTT0U5Kz+LVI7I/+xu6rK7KM2QARcqEmtQSYUBcUpSiUcqBNKY5yklRPUDZSBRcUIVBOqY4p0p7I3Uorgowi9sFAOVHRZkcybKSsDk4BNCKsBYU+VVr1g0bmTAA1JJsAgzE9/I9pY/XK4iSL3EHopq4tEqrjMcynGY3OwEpcRrllNzhrFvFc3S4pVD+2bBcBkII2MGSAsqo16/ZYjtGXbmkE2N7kO+Kg4l+1e+oJuZg6gbLWFd2IrftgO83IYtoCQRrcFYjM1J4D2W5GRLeh1vzUioH0CI6rpvZJ8B7PBw+R+iw8bSykFpJpO9xxgHS7XbZhoeeo1W97PYa4qNz5csOa9jgb3GR0Q8WHJNMaVeuWtaW71ADI2c8z81FxKs5raheGOpZTfTL3fzgmHCdxfoVCa+fJTDSXZhlF5Lm3sLW3uY5pwOdjnZqxaSACynJzHZhLTMR+XNpM7qUjk+K4Hs+zcCSHsDpIgTMOy7Efr6vH7YEyA9jJM/nDBO35soHk0lafF+GYmsYc2o91iC5pDgLtaDItodb6lc/hKrqbgW2IMg9QfRVFrhmLIJsef0vtuF2Iu0E8hp4Lm8Jhwx5qNcMtQWFmgTOYC9i27fMHcLscEyiaYLjTAyt7z8Tkvlv/wBuNfnzlLhFGCYAkk6AXPkFR9oKeR1KnUGV8ipBtDBmBLv3dDY8lvYbj9DD0pY9hJylwY973u0BEuYA3mbwLwCuZ9pOIjEPFRrAwwGuz4imHEAkizgC0XmY+StSNClWa8SxwcOh0PI8j0TgufqY+s0BucgjQio2qbxu2wGluiiHFK0watT+r5DfVKOlKACzsFxBuUdo8lxOpBMi3Kd5V38SzmfQ+sRp1VRLKAN01tUF0b/DyKcUDnKMhSDQpFqionJpKe4qNzVUJpUjiowgppidonVMFIJ2ZIrNabQKRMAk6BIBOLSQY166ea7Mq+MqdwlroP5d5Ow81iuc94DgJcHGRMOPSOkFaLMDmkOdlbYtaDfNuB06qR/C20z2gqsERIcZE7SRv0us7qxmcWx+djCydSSeR5HkdVUwzHvdma8l7RmabmSPy3UwIqVbZWgk57OAdqZDdjZaTa9OjTysYc25kSXERPx0TdVn1sU/ENhovIlg1BAuTOjVHR4FiHO7jNAM0mG88pJtOlldw3FqdDMWsY9x17wB6jm7wlMr+3ZkA0y1gGjbE9Jnujwv1CyIRhMRQksoEvlx77RUa1sAg91+utyNlmcTxhrAZ6cPEiWusb/u38gLXUnE/a6pVORgFOkZBaNTO7ncug85Wa+sRGR0OJsYk35dev8AlINDBP7EZS11VwIe6mACymRoXyCDUg6bStWjxhtSMuYlxIHadxthJJc+0DoVyGIxTwRRpuIbAETq4klziRvzK63sH5G0ngMmG5WuzAMAzPcTAgn3egDVjcrflF+hXoim8VqtGo90jKysAzLA7tRxIJZIuBYjWZhHEcYpBzMlasQxsNDG4csENyAjNMnKXXJdE2F1kU3Gp3v/ACulv+2mLAjkSN+dQclSrVmuc7IAGzFhAMWJHO4N0Zrd4lx0/hqmVwBdILTnq1XA92SYZTZDRtmHKJXNcc4WKbQ5jSGtscz87jOhgNEb7lS1akAmY6qm/jTqrQ12UC/eNp7pEkxlGuyqHcIxoBh2mu1iPFpidDY/BdDhvaZ7QGkVS1oblHagCWmZvhzN4MHlN1xGbKVf/E5mRMcrX6JB1uD9qHONQ1arwTLWCJLWxNnMpgSSRePyzyXK42uytVq1aury50gEwS4wOloCl4dRZUJ7X8rZloJmLAZQ4X8StPH0Gsae6xzhnB7lu5ABa6e9bexsgzRhrXIIMQIeOQEWvprKlfw8EiabuYIzRy/MAOek6KXEV3diKgmQGO9In4SrJrtJa8Ed4AagG/u+hkfzdFBTpYEEjvQ2wBOpsT3YEesaKviKI7NzXkjvBzr53S1jhZ2WQ0hwtOw6K4KzBmbnaIOZveEXMga7OB8iE9rKdYuyvPugloiJjKZkfw7q3RRocRZ2zqg95zbiGgWaNIsD3RZbeAxfaszdSNI06bf2XKVq7mENhsAyLeIj1ldBwJ5LSXR3iIjwv4XlbRsUyg4ottqlmaCM0xyFv8KCNJ4Vp1akQcrHcrv0PgAqTX94gARPxKpCa2EnCFLWJaQIaSeV90wwffBaJiwzHbaeoUIWyEqzVw7RAzOuBHc56fmUL8PBiT/SpFb5Z0UVSqAWtmC7TlG5KNN8z3j6rmOO4h/bRsBAB+JXS1IuPLBVLKrs7dhTcedjuPJN4j7POJmkxwbrLjM8jtHgsF1YkiHGQZBmOqnq8TeZzEknUlxKkGvw/gzajXPbWOZlnNyxqLiZuIlP4Fg6FdxDRVDmtDs7XHLm5CB3eYWG3ijxTFME5b90HKO9cz+8lg+K1GMc1ryAXXgwbActFIroqHAKbnvbVc9z2QadNznBpbqTIvMbdFV4vwajlPZU3tPi2PAl7ibdIWZwz2ibSe55DqjnAg5nd0CdL+Vyr3/9jROtBhPj+jCp7X05qpwqqCBDJOnebymegga9EW8HrSIa0k+6Q4bHpZbeM9pMPVaWDDtBcC0OE2cbA+4NNVoYH2lbQoAdkHBsCLQ7QE3EtOpkHU6JUjmaHA61B7XPblAuTLHkCQCQ2b66Hmp8VUpVatR1TE1acxEsc7MCIMtp91rbAReYMruMDxiniG56dPO7unsnCmctyM7HD3gDAnUS3mua4z7OOqVC6zZB0a1okxOn5lNGBTxDA5w/FVgBZpyuOYXvGbujS3wCp18R2YaKdVzwBF2BoA5XuVsP9kH/AL5kAT3CbHle9xoqr/ZsgOdUrBjQ4NkiSSQSLWjlfdPQy61eo73jbpAUDjFr/crcb7OC0ViWuEggCIgmdb2a7TlstXE+wwAAbXL3EwBDWj3S6dTsCrcI43NIU1OpFp+/FamJ4SGPLTFrWmJBvebqTD8KaYILRzzT9HSp5YRVwWPcxxLQJIg5mhw31BEH0VirxV7m5XAfm6e8bmwudLknQKxQoGLYalfnTqO0/mVihw4VHOFWjTpNA7rmsy35EE9fgnojBFQfmI8ASfqrGGwpDgX0w5msdo1hPK+aR5hdA32cpF7WNAJdnuZsW3bpzbOw0Wnh/Y6jJDmi0G2bQ25jcO9AlI5TFhkEMoMYTHfOJY7Q8nOjT5plTiLHtyDDUg6wzBri6eYkkeVwuzp8EweW+HuLP7tYtBaYqQ42IBDrzsqfG24OlSzUqTKhc6DlNx3SczTebxe473WCGBTwPasDnZBEgNY5odsLsJJieQ+C1KFDs2NAlrTpmkTzgnVR4evUqNFMES13dGVtjbKQ4QQ7nFtyLro+HdsWHPQLzBj/AKjW5pPv5ZBHlPilVkAP2zGL2kgeihr1nnVxPOVvYngdOo0g0cjzBD2tqHKYJ/8AFlc28XAMRcG6y8T7P1WUhUhxaLEBrhAFph3ey9VcTUDcY1pEsa625Iv5FMx+MB92m1nUTPqToqWSdE4MJ3nktxEuHr3mY0+atVsTmsTvPnos2JHLmRqlSBJAm3MqbhjTo4k2hshpv3pnz25rQHFGnVjZ/j/usVpiW+kTyuVXDzySU+NluJLefksniVXPUm9hda8Dkon0GHpOq8/P7Y67y52mL3UVR11vHh4BsZ6FUq+BM7b2lds/XNY3hmVHWSqPME/SFNiKQ3N+SieJblB3mei1UiLDuaHT35ykSLQSbaCSLXUjnzE/vi37U+JNt9bd7koalUtOs5csRpqT/NqVXfij01m0/wD1oPsqB2KqQDGptvz0vy+qi7SqRcS07Acr6A+aD6k6k+n99bqDFBwIMZZAIEzYi3hz80Ho/snw9lGnTxFWs1rHsM0S2SQZkazIMTAOnmp3cQwQMBj48GkWcf8AcIMaeK4huLtTG3ZsB8b3+Ku060a2+CkV09TiGDtlw7jfk21j/vO8WVXiOMpPECk9rQCLd2x2vPJY3+psH/cZ/UFC7E5zIcC0cjMnn4BPERVeK1KbOyYTAcS0yZEiMn8MXy/7lZ4Nx9wYaVQxmcwU6oytdTOYSZ3HT9VUxTJnuZhAEi/eDZExobtHhCtYfB4IjvufeSSA9v5SWglzSNQP6vWaierR/aOb2hqmTBHfJM6gNk9Z6BbuG4dRhzXMql0CHdlXBEsAJjKBZ2aPBcng8Q2hVZ2YB7zSHkBzhctNwBaDp9j0Fzu8CarBIINgDIIImXHYv9FmKqRTDGP7N7QCMwioPe7pFyBYkH+VSueA61Gq4OaLW/KSHWe8ahzBHRA1qcPY7FNaCXD3qIMOGYm42Jd4QmniNMtY44oA93MA6hbNY/k2mf5SqHsaCwj8PUkE6mlsczJ/a8svqosf2TAKrqOWmBDjkpuBDiMhLWOJN4Gls5S/1HDtcT+LEOE+/S1Hd2ZygfylVa2Mwr6VSi7ED8zRNRwsLskC0N7ouNWFBi8a9oMuajRAbScASx1IsIJPeaBIhpgGIvmdzWPWxLSwEXd3bEOJBEg5iZkfqFqcF41TaKhxFMVC7KA4dm4iAWkFzyItlhMq8WYWljaTe8C0EvvDrCwsNRed1fiImYjK1oA7xMydQQSSekaeS2sHxepFqz2z1Med1ype0yHVJOgDQXHnrEfFOdxAMs3vGBvaYvJ3VzB2X+rYgaV3ep/VQu9ocQ3/ALzvVcp/rNT91nx+N013FHHVg8nf2VmDqX8SOIIL2jtIu4WzRF3AWnrbzSNLos3hWIiowGWl7XQDrAmfOQt11TS+/wCq499TfTtx7xTNMcvNIC1laLtD106Itesf0aikZGnyRFI8lb1F0mv8Pip/RYY6pKQfCq0/vTRTCnrt9Vy+MJG4jonPe0i+++ihLAPr8VFlmCPRKK3EsMwCQTPX6wscnZbtelm1WLjsK5pP35r0fl3fWs9Yo4oCCeccuvNVM9x4q4+m6IA3G+3X+yidh3SPHruu7mioMl0dCeae+gM0OdmOVpMHSSBHl9EOxeD3eUTt18k2oRnOUHS95vE25IHFpdpYNDQNyQA0A+cjRKrhhYksJtrJ15yNk0uPzHwd+iLnyBJMSYEA+Op2BtKio6lICe8zXZro1Pu9ywtoYsQmGmQMwdB1EAtnwsOSAdrJj0/W3knVqsg5nPcdu9IB+PwIVQjjHOLS6xFs7e66OsKx+MZMzUceZgaRG5nRZxSlEaH4pl/2biP4wOWoyoDFsgDsh5ukdbRuqElIkpBoDHD/AMbP+X6pfjRBHZtv1d1i07SVngo5kg0f9Q/9bP8AlyP+7qUvx5/cp+j/AP6WciSkK0Px5/cYOsH6uQ/HO/dZ/Sd/NUQnObCQSVa5cZMDQQLCyloC2rbxq2efS3l05KoVIw9Yt6qi/SOUicpAN+6NOthKFeoLgEGNLR9Pgqoefv6IE85iYPTy5qRa6vh1Br20HmA5jSR4OBG5vzWtmuszhZOYNLi6wuSeU76K+9p6D/K8f6etejj4keAN7lFrhtvAULwSUzNfQ+K51pYzXtHJVnvcDZtkJJP2eqPe5K1DyQLwYSZViJF+p9b80ztDuNTz253UTJj7n7/QKMVdDgfhP3soXVG7T5/2VV532+ykZIH6Trr8lZhVgu3HosvHSSJ+dv1OytVKZOpta2l/0THsAHh/fSV053MT6zHGNPTedLKEOO/wspMUy5i1+SgFxPl8br05rCWlA3dMWuPn6qlVp94xe2vP4ouJF/7o1H90WbcHe5vN/wCn4q4iKoz7mP3v1UIIgaT8/GTbw3Vh9QZNRMaRvDOXi7zb1VQPggZrA7aTppFz1VQKT9esai2vjYc9U4tzOjb022nbl0TKem+t7A/PXwTxiMjiQAdoJDviLeiIccG7YiNpJFvRbGE4dRIMulwbJzEBvUiIMAA69Fi1OIuiG934+OqiGOfIOa40MDdItxt4rAUhaMpsQd973OihPD2HcnwP39lZf418yDB3IOvilTxjxcOJ8bpC40XcNYPzOB8Qfoo6fDwPfvaYkgeblTrYtztYjcCwUHaFE9Nvs6BAuARPPzmBMeqlpU6Y90zF/XlyXPBxUjXum0pF8j67Ic4cifT7hNzJOpuiSDHOExVk6VNN/sqFqlDvmi4fH3v5JNEkBNb96D78lJTbe408/W/d5QoNI4xwtmI1udbclZwnFHNETmFonZZbo1mT4ckiCNYPPb1Wd5zfrV10NLjIMZwQSYtcaa2+7qxTxYdodbgECfNcuG5RY6+YRB5QPOfnque/ly15a6vtpAMzobRondrOh+K5mjVOYgPIHPlzjkoqle5iof6QVn+K+bsG0HkHM0crkDxsbxvcDzUdJ0jVoEiZMQY5mAT66KCrWOWzrbW57c4+qr16IIvzHhpPwWMzjdi7ur5aXW7pi9iNt9eScHAD3rdGh3zIELKgNvmcBs06W/i2/soXVnFxDHEG8TBb0sRA5aLXhzn1m62y+nEkz07oO1tVBiXMiIdmAOkOHyBOxt/dZVR2IuLGWkyRuBYQAAN9OSqU8PVzyZLSNSTabju7FWcF1drgkk2M3sSB8U2hgySARHgR5/NT0sIcpOUuAOZ8WAvz5GNdyeesQxV5JmDz+HXw5KeW/wCNZmfTqnDe8YAI2kyfA/fkoMRwsnRsRbnoIPmtOni9ZBtyi/grVFwMnqZH0WP69Z9XxxzdLgWIcJZRe5gNyGOI6zY7D4KhU4eQYcHNIsQbEHSCNV2Fei1xuBOnxssbH0A12oAMmJO245Lrx+2dM7wyaXD3QYmx2t0mZ+nmFFU4e+5IAE6afAaLSbimCBmsQLTE+Q+qt0MSD3dDeRfLa29x6Le9amc454YSNfvknnCSNB6rfdTa67YkSDeDa+sxPkquKolsOd4bc9ZFvsK52bxGQMAYnbzKkp4Q8wrTqhE9420EB0+tjpsoqL5sJBjUa6Wkiy1WYdTYNxb71SGHpTYAnbkfXlzlPaHC0z0kZrC8xsjUpnT3b7g6HzHMFSrFd+FYOg/iHwt8Lq3TwrW6X62MKoNYIJ2k3P3O6cXk93z0sPuERpB892dZBnLe3wvv89FV/BNLo35G23wlQuceV+hgx4DfX4qQ1nHd0jkNB5bbQig/Dt0jziPTmoamEb/DvrPmNFM3ESIzDoOV+ZPjZEVr3DSwaNtGm/PzRELAAIkHxlTUwNC0eOm3RE4honuR0BM+J5KNr2zoAI5DSUAqUv3YaNRaR66pzREbdT9LJrXCYJaI5j0sAQmlw1m2xGnlyvyQKo7cDfQiPigAI0v47dE4kHb+a0/EymG15sNdL+aAmImdr3A9fv1TBiQd/wDiP1RLxY26iIJ8ecpGsObR/NCDoKeLl3S3ICZ6/d09mN73Mz4X8Fz2KxPeDQ0ASB68tgrvaFjmgbj5yfHbmuH8sbtbHbgxIuZm1tQIv0j0THV26gCfDrH0lYlSu46k32mBbTqfVSUKjhmM6R8iOfRZ/kZrWq4+0nTpyTX8SggDWLmBvt1iPks6pxANbJZNyIzQNhJgXTKWJk6Rzv8AI7XCufka06+J7hMmNu7eSLfFZtOpbMD6jwGmmvmi+qXiJIuAYIg2O0WGtvDkq9V+XkZE36E6rfPMwXWVntA7vdcZmdOdud/ir4e+02cZgTbnKw8LijBcQPltKOHxjiS6dJkba7clN4pm42u0eLuIGm9wPMXKwsbUc45jB0Nmzt1HIfFXKtMHvHT93rFj8vRMwlIzBdOokjpPPqrzzPa6pVCDHvDl4dLJtPum516fNTvphj3tG0idJ6wPD4ptKlBg3AE8tgV0ZObiHMv8DG8bfopRVDvegD+1o3jxUdUNEiHWMyHATHO3XVVq4sIkXN9TqhVpuHYXSah8DYRpaU2sTHvCDrBIGtt/u6o0qmYwdGybdI6K1VZLQRImdydJChThMeWtnDn5lDtCTb8u3TeRpz3UAqEAmZjnHltZMbWPvCBzEayqlWmO1ETN4Jt5cknzImbi0iD6KOiMxIk7nUnTxSBmJA30kb73uinPJMA7RbUf48Fdp5REcvds3TUi/KN/VZzicpM6DSBHkhQJJ943+niqi+9rSCYIkn3oiR4XHoqrnE3sR02/yqocZ9T5hR08SS4CwHx10nZBdMEzLdfdaI/ydNE57de6ABaYmeka3VQ4og3nXnbXlCsNZJcSSd76m0xPJAqlI6gAmNCRz8bqBznNseYEAacp/RSNiRaxve57pG6q1cWTJEARYAWF9tkFg0ake6fGesDuxIUJL2SCY8fDbmoaGLdYCLyCSMx9Si+uWkATNpM/NEWC+dQL3knWed7DomspyNfhP0U7MeWgSA6bCQLd6DP7yrV8Z3jblvG3RFf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18" descr="data:image/jpeg;base64,/9j/4AAQSkZJRgABAQAAAQABAAD/2wCEAAkGBxQTEhUUEhQWFhQXFxcYFRQXFRgUGBwYGBQYFhYaFRoYHCggGBwlHRgVITEhJSkrLi4uFx8zODMsNygtLisBCgoKDg0OFxAQGiwcHBwsLCwsLCwsLCwsLCwsLCwsLCwsLCwsLCwsLCwsLCwsLCwsLCwsLCwsLCwsLCwsLCwsLP/AABEIAL0BCwMBIgACEQEDEQH/xAAbAAABBQEBAAAAAAAAAAAAAAABAAIDBAUGB//EAD8QAAEDAgQDBQYDBwMFAQEAAAEAAhEDIQQSMUEFUWETInGBkQYyobHB8BRC0SNScoKS4fEVYqIzQ1Nj0rIW/8QAGAEBAQEBAQAAAAAAAAAAAAAAAAECAwT/xAAdEQEBAQEAAwEBAQAAAAAAAAAAEQECEiExAxNB/9oADAMBAAIRAxEAPwD2EIoBFUFJIJIEigigSKCIQJFBJAQimhFAHfp806Ux31TpQGUpQSQMxJ7p+9wpVDifdPgpFA5JCUpQFJCUpQFApSkqEUEklAkEGuB0MpZrxvyVBQQJQc8DUgIHIKPt2zlkTyR7Uc1A8oJJKhoTkEQoEigigKSSSBIoJICgjKEoFuim7pyAHb72RTTqPA/RFAUZQSQR4n3HeBUqhxXuO/hPyUpQJLONFSxvEWMae8M0WGvgucHFSHtcbxCUdc+oBqVUwfFadSYMEbGxXHYnGkk3OpPxlVu0USvQauLY1uYmyxcV7RwRkbIXOOxJOpRp803R09H2gYW96Q68W9FQdx52edoiOfVY1V6hzJg1MHxV9OcuhM3uk/jNQ1M/QiNoWS95Qe5EaVfjdRzg6b20GwUeN4m57y6SAYss2SgXJCtGnxJ7SHAiRodVNX4uS+ZsHSLQDbUjxAWM5ySpWzX9oKrovHOLK232rduwepXNSlmQr1BJBFGxRQRQFJJCUQiigUUCQCKAQIoprvqnSgbv5fqnJo1Pl9f1RQFKUpXM+2PtEcMGMp/9R19J7swAOpM/0lB0GNP7N/8AA7/8lVOP8Q7JlvedIHRcM32zxEOFamQxzXsBLSO85hyR3RvEjlK6D2qxLXVModZs+EoMZ9UlRZkwO5JBGQc66WZMlGVUElSB6iJTQVIqTMhmTSUA5A5B5QlAohSmlKECqCg4pF2qYSgcCgmlybKDv+HcTlpzm40PNWMBxDPIdAhc2w8kQSNCrFrqxjmXGYWUrKwIkLkA9TUsU4EQdFItdXnTXOuLc/lssE8VcRyUjuKmNLotbXbjmPVB2IAEkgLlnVCTJJQq1yWiSbKDrG1ZuE01gASSAOZMDXmVzuA420TTlpc3YESPELmvafiRxGJo4YvLKVs8EDvGTJm1hGvVB6J+LYdHsOmjgd/FSiovLuLez1OlRfVZXqOLBIBc0gmQNvFbHs5xt9SiC4y4EtJ3MXE+RCo7ZtXW+/0CzuO+0NPCtaXy4uPdY2JMam5AAuPVZLccYP8AE74OI+i5/wBrcO6swVAe9Tae6dHN1McnfPTkpR3PCOPU8QzOwkQYc1whzT1gx5/3XC+1+Pb/AKixxPdpGjMXs0ioY/qKwvZTj3ZVYeYD7OPI6g9b/AlVuM1JqvNwS5xIOolxseqmjofa/wBo6WIpNZSzSHh98uga4bOJmSFfxNXP3pN7jwN1w9KgXGb2B5dF19IQ1o5NA9AAriacCq+Mq5cgk3eBYTMg2PTT0U5Kz+LVI7I/+xu6rK7KM2QARcqEmtQSYUBcUpSiUcqBNKY5yklRPUDZSBRcUIVBOqY4p0p7I3Uorgowi9sFAOVHRZkcybKSsDk4BNCKsBYU+VVr1g0bmTAA1JJsAgzE9/I9pY/XK4iSL3EHopq4tEqrjMcynGY3OwEpcRrllNzhrFvFc3S4pVD+2bBcBkII2MGSAsqo16/ZYjtGXbmkE2N7kO+Kg4l+1e+oJuZg6gbLWFd2IrftgO83IYtoCQRrcFYjM1J4D2W5GRLeh1vzUioH0CI6rpvZJ8B7PBw+R+iw8bSykFpJpO9xxgHS7XbZhoeeo1W97PYa4qNz5csOa9jgb3GR0Q8WHJNMaVeuWtaW71ADI2c8z81FxKs5raheGOpZTfTL3fzgmHCdxfoVCa+fJTDSXZhlF5Lm3sLW3uY5pwOdjnZqxaSACynJzHZhLTMR+XNpM7qUjk+K4Hs+zcCSHsDpIgTMOy7Efr6vH7YEyA9jJM/nDBO35soHk0lafF+GYmsYc2o91iC5pDgLtaDItodb6lc/hKrqbgW2IMg9QfRVFrhmLIJsef0vtuF2Iu0E8hp4Lm8Jhwx5qNcMtQWFmgTOYC9i27fMHcLscEyiaYLjTAyt7z8Tkvlv/wBuNfnzlLhFGCYAkk6AXPkFR9oKeR1KnUGV8ipBtDBmBLv3dDY8lvYbj9DD0pY9hJylwY973u0BEuYA3mbwLwCuZ9pOIjEPFRrAwwGuz4imHEAkizgC0XmY+StSNClWa8SxwcOh0PI8j0TgufqY+s0BucgjQio2qbxu2wGluiiHFK0watT+r5DfVKOlKACzsFxBuUdo8lxOpBMi3Kd5V38SzmfQ+sRp1VRLKAN01tUF0b/DyKcUDnKMhSDQpFqionJpKe4qNzVUJpUjiowgppidonVMFIJ2ZIrNabQKRMAk6BIBOLSQY166ea7Mq+MqdwlroP5d5Ow81iuc94DgJcHGRMOPSOkFaLMDmkOdlbYtaDfNuB06qR/C20z2gqsERIcZE7SRv0us7qxmcWx+djCydSSeR5HkdVUwzHvdma8l7RmabmSPy3UwIqVbZWgk57OAdqZDdjZaTa9OjTysYc25kSXERPx0TdVn1sU/ENhovIlg1BAuTOjVHR4FiHO7jNAM0mG88pJtOlldw3FqdDMWsY9x17wB6jm7wlMr+3ZkA0y1gGjbE9Jnujwv1CyIRhMRQksoEvlx77RUa1sAg91+utyNlmcTxhrAZ6cPEiWusb/u38gLXUnE/a6pVORgFOkZBaNTO7ncug85Wa+sRGR0OJsYk35dev8AlINDBP7EZS11VwIe6mACymRoXyCDUg6bStWjxhtSMuYlxIHadxthJJc+0DoVyGIxTwRRpuIbAETq4klziRvzK63sH5G0ngMmG5WuzAMAzPcTAgn3egDVjcrflF+hXoim8VqtGo90jKysAzLA7tRxIJZIuBYjWZhHEcYpBzMlasQxsNDG4csENyAjNMnKXXJdE2F1kU3Gp3v/ACulv+2mLAjkSN+dQclSrVmuc7IAGzFhAMWJHO4N0Zrd4lx0/hqmVwBdILTnq1XA92SYZTZDRtmHKJXNcc4WKbQ5jSGtscz87jOhgNEb7lS1akAmY6qm/jTqrQ12UC/eNp7pEkxlGuyqHcIxoBh2mu1iPFpidDY/BdDhvaZ7QGkVS1oblHagCWmZvhzN4MHlN1xGbKVf/E5mRMcrX6JB1uD9qHONQ1arwTLWCJLWxNnMpgSSRePyzyXK42uytVq1aury50gEwS4wOloCl4dRZUJ7X8rZloJmLAZQ4X8StPH0Gsae6xzhnB7lu5ABa6e9bexsgzRhrXIIMQIeOQEWvprKlfw8EiabuYIzRy/MAOek6KXEV3diKgmQGO9In4SrJrtJa8Ed4AagG/u+hkfzdFBTpYEEjvQ2wBOpsT3YEesaKviKI7NzXkjvBzr53S1jhZ2WQ0hwtOw6K4KzBmbnaIOZveEXMga7OB8iE9rKdYuyvPugloiJjKZkfw7q3RRocRZ2zqg95zbiGgWaNIsD3RZbeAxfaszdSNI06bf2XKVq7mENhsAyLeIj1ldBwJ5LSXR3iIjwv4XlbRsUyg4ottqlmaCM0xyFv8KCNJ4Vp1akQcrHcrv0PgAqTX94gARPxKpCa2EnCFLWJaQIaSeV90wwffBaJiwzHbaeoUIWyEqzVw7RAzOuBHc56fmUL8PBiT/SpFb5Z0UVSqAWtmC7TlG5KNN8z3j6rmOO4h/bRsBAB+JXS1IuPLBVLKrs7dhTcedjuPJN4j7POJmkxwbrLjM8jtHgsF1YkiHGQZBmOqnq8TeZzEknUlxKkGvw/gzajXPbWOZlnNyxqLiZuIlP4Fg6FdxDRVDmtDs7XHLm5CB3eYWG3ijxTFME5b90HKO9cz+8lg+K1GMc1ryAXXgwbActFIroqHAKbnvbVc9z2QadNznBpbqTIvMbdFV4vwajlPZU3tPi2PAl7ibdIWZwz2ibSe55DqjnAg5nd0CdL+Vyr3/9jROtBhPj+jCp7X05qpwqqCBDJOnebymegga9EW8HrSIa0k+6Q4bHpZbeM9pMPVaWDDtBcC0OE2cbA+4NNVoYH2lbQoAdkHBsCLQ7QE3EtOpkHU6JUjmaHA61B7XPblAuTLHkCQCQ2b66Hmp8VUpVatR1TE1acxEsc7MCIMtp91rbAReYMruMDxiniG56dPO7unsnCmctyM7HD3gDAnUS3mua4z7OOqVC6zZB0a1okxOn5lNGBTxDA5w/FVgBZpyuOYXvGbujS3wCp18R2YaKdVzwBF2BoA5XuVsP9kH/AL5kAT3CbHle9xoqr/ZsgOdUrBjQ4NkiSSQSLWjlfdPQy61eo73jbpAUDjFr/crcb7OC0ViWuEggCIgmdb2a7TlstXE+wwAAbXL3EwBDWj3S6dTsCrcI43NIU1OpFp+/FamJ4SGPLTFrWmJBvebqTD8KaYILRzzT9HSp5YRVwWPcxxLQJIg5mhw31BEH0VirxV7m5XAfm6e8bmwudLknQKxQoGLYalfnTqO0/mVihw4VHOFWjTpNA7rmsy35EE9fgnojBFQfmI8ASfqrGGwpDgX0w5msdo1hPK+aR5hdA32cpF7WNAJdnuZsW3bpzbOw0Wnh/Y6jJDmi0G2bQ25jcO9AlI5TFhkEMoMYTHfOJY7Q8nOjT5plTiLHtyDDUg6wzBri6eYkkeVwuzp8EweW+HuLP7tYtBaYqQ42IBDrzsqfG24OlSzUqTKhc6DlNx3SczTebxe473WCGBTwPasDnZBEgNY5odsLsJJieQ+C1KFDs2NAlrTpmkTzgnVR4evUqNFMES13dGVtjbKQ4QQ7nFtyLro+HdsWHPQLzBj/AKjW5pPv5ZBHlPilVkAP2zGL2kgeihr1nnVxPOVvYngdOo0g0cjzBD2tqHKYJ/8AFlc28XAMRcG6y8T7P1WUhUhxaLEBrhAFph3ey9VcTUDcY1pEsa625Iv5FMx+MB92m1nUTPqToqWSdE4MJ3nktxEuHr3mY0+atVsTmsTvPnos2JHLmRqlSBJAm3MqbhjTo4k2hshpv3pnz25rQHFGnVjZ/j/usVpiW+kTyuVXDzySU+NluJLefksniVXPUm9hda8Dkon0GHpOq8/P7Y67y52mL3UVR11vHh4BsZ6FUq+BM7b2lds/XNY3hmVHWSqPME/SFNiKQ3N+SieJblB3mei1UiLDuaHT35ykSLQSbaCSLXUjnzE/vi37U+JNt9bd7koalUtOs5csRpqT/NqVXfij01m0/wD1oPsqB2KqQDGptvz0vy+qi7SqRcS07Acr6A+aD6k6k+n99bqDFBwIMZZAIEzYi3hz80Ho/snw9lGnTxFWs1rHsM0S2SQZkazIMTAOnmp3cQwQMBj48GkWcf8AcIMaeK4huLtTG3ZsB8b3+Ku060a2+CkV09TiGDtlw7jfk21j/vO8WVXiOMpPECk9rQCLd2x2vPJY3+psH/cZ/UFC7E5zIcC0cjMnn4BPERVeK1KbOyYTAcS0yZEiMn8MXy/7lZ4Nx9wYaVQxmcwU6oytdTOYSZ3HT9VUxTJnuZhAEi/eDZExobtHhCtYfB4IjvufeSSA9v5SWglzSNQP6vWaierR/aOb2hqmTBHfJM6gNk9Z6BbuG4dRhzXMql0CHdlXBEsAJjKBZ2aPBcng8Q2hVZ2YB7zSHkBzhctNwBaDp9j0Fzu8CarBIINgDIIImXHYv9FmKqRTDGP7N7QCMwioPe7pFyBYkH+VSueA61Gq4OaLW/KSHWe8ahzBHRA1qcPY7FNaCXD3qIMOGYm42Jd4QmniNMtY44oA93MA6hbNY/k2mf5SqHsaCwj8PUkE6mlsczJ/a8svqosf2TAKrqOWmBDjkpuBDiMhLWOJN4Gls5S/1HDtcT+LEOE+/S1Hd2ZygfylVa2Mwr6VSi7ED8zRNRwsLskC0N7ouNWFBi8a9oMuajRAbScASx1IsIJPeaBIhpgGIvmdzWPWxLSwEXd3bEOJBEg5iZkfqFqcF41TaKhxFMVC7KA4dm4iAWkFzyItlhMq8WYWljaTe8C0EvvDrCwsNRed1fiImYjK1oA7xMydQQSSekaeS2sHxepFqz2z1Med1ype0yHVJOgDQXHnrEfFOdxAMs3vGBvaYvJ3VzB2X+rYgaV3ep/VQu9ocQ3/ALzvVcp/rNT91nx+N013FHHVg8nf2VmDqX8SOIIL2jtIu4WzRF3AWnrbzSNLos3hWIiowGWl7XQDrAmfOQt11TS+/wCq499TfTtx7xTNMcvNIC1laLtD106Itesf0aikZGnyRFI8lb1F0mv8Pip/RYY6pKQfCq0/vTRTCnrt9Vy+MJG4jonPe0i+++ihLAPr8VFlmCPRKK3EsMwCQTPX6wscnZbtelm1WLjsK5pP35r0fl3fWs9Yo4oCCeccuvNVM9x4q4+m6IA3G+3X+yidh3SPHruu7mioMl0dCeae+gM0OdmOVpMHSSBHl9EOxeD3eUTt18k2oRnOUHS95vE25IHFpdpYNDQNyQA0A+cjRKrhhYksJtrJ15yNk0uPzHwd+iLnyBJMSYEA+Op2BtKio6lICe8zXZro1Pu9ywtoYsQmGmQMwdB1EAtnwsOSAdrJj0/W3knVqsg5nPcdu9IB+PwIVQjjHOLS6xFs7e66OsKx+MZMzUceZgaRG5nRZxSlEaH4pl/2biP4wOWoyoDFsgDsh5ukdbRuqElIkpBoDHD/AMbP+X6pfjRBHZtv1d1i07SVngo5kg0f9Q/9bP8AlyP+7qUvx5/cp+j/AP6WciSkK0Px5/cYOsH6uQ/HO/dZ/Sd/NUQnObCQSVa5cZMDQQLCyloC2rbxq2efS3l05KoVIw9Yt6qi/SOUicpAN+6NOthKFeoLgEGNLR9Pgqoefv6IE85iYPTy5qRa6vh1Br20HmA5jSR4OBG5vzWtmuszhZOYNLi6wuSeU76K+9p6D/K8f6etejj4keAN7lFrhtvAULwSUzNfQ+K51pYzXtHJVnvcDZtkJJP2eqPe5K1DyQLwYSZViJF+p9b80ztDuNTz253UTJj7n7/QKMVdDgfhP3soXVG7T5/2VV532+ykZIH6Trr8lZhVgu3HosvHSSJ+dv1OytVKZOpta2l/0THsAHh/fSV053MT6zHGNPTedLKEOO/wspMUy5i1+SgFxPl8br05rCWlA3dMWuPn6qlVp94xe2vP4ouJF/7o1H90WbcHe5vN/wCn4q4iKoz7mP3v1UIIgaT8/GTbw3Vh9QZNRMaRvDOXi7zb1VQPggZrA7aTppFz1VQKT9esai2vjYc9U4tzOjb022nbl0TKem+t7A/PXwTxiMjiQAdoJDviLeiIccG7YiNpJFvRbGE4dRIMulwbJzEBvUiIMAA69Fi1OIuiG934+OqiGOfIOa40MDdItxt4rAUhaMpsQd973OihPD2HcnwP39lZf418yDB3IOvilTxjxcOJ8bpC40XcNYPzOB8Qfoo6fDwPfvaYkgeblTrYtztYjcCwUHaFE9Nvs6BAuARPPzmBMeqlpU6Y90zF/XlyXPBxUjXum0pF8j67Ic4cifT7hNzJOpuiSDHOExVk6VNN/sqFqlDvmi4fH3v5JNEkBNb96D78lJTbe408/W/d5QoNI4xwtmI1udbclZwnFHNETmFonZZbo1mT4ckiCNYPPb1Wd5zfrV10NLjIMZwQSYtcaa2+7qxTxYdodbgECfNcuG5RY6+YRB5QPOfnque/ly15a6vtpAMzobRondrOh+K5mjVOYgPIHPlzjkoqle5iof6QVn+K+bsG0HkHM0crkDxsbxvcDzUdJ0jVoEiZMQY5mAT66KCrWOWzrbW57c4+qr16IIvzHhpPwWMzjdi7ur5aXW7pi9iNt9eScHAD3rdGh3zIELKgNvmcBs06W/i2/soXVnFxDHEG8TBb0sRA5aLXhzn1m62y+nEkz07oO1tVBiXMiIdmAOkOHyBOxt/dZVR2IuLGWkyRuBYQAAN9OSqU8PVzyZLSNSTabju7FWcF1drgkk2M3sSB8U2hgySARHgR5/NT0sIcpOUuAOZ8WAvz5GNdyeesQxV5JmDz+HXw5KeW/wCNZmfTqnDe8YAI2kyfA/fkoMRwsnRsRbnoIPmtOni9ZBtyi/grVFwMnqZH0WP69Z9XxxzdLgWIcJZRe5gNyGOI6zY7D4KhU4eQYcHNIsQbEHSCNV2Fei1xuBOnxssbH0A12oAMmJO245Lrx+2dM7wyaXD3QYmx2t0mZ+nmFFU4e+5IAE6afAaLSbimCBmsQLTE+Q+qt0MSD3dDeRfLa29x6Le9amc454YSNfvknnCSNB6rfdTa67YkSDeDa+sxPkquKolsOd4bc9ZFvsK52bxGQMAYnbzKkp4Q8wrTqhE9420EB0+tjpsoqL5sJBjUa6Wkiy1WYdTYNxb71SGHpTYAnbkfXlzlPaHC0z0kZrC8xsjUpnT3b7g6HzHMFSrFd+FYOg/iHwt8Lq3TwrW6X62MKoNYIJ2k3P3O6cXk93z0sPuERpB892dZBnLe3wvv89FV/BNLo35G23wlQuceV+hgx4DfX4qQ1nHd0jkNB5bbQig/Dt0jziPTmoamEb/DvrPmNFM3ESIzDoOV+ZPjZEVr3DSwaNtGm/PzRELAAIkHxlTUwNC0eOm3RE4honuR0BM+J5KNr2zoAI5DSUAqUv3YaNRaR66pzREbdT9LJrXCYJaI5j0sAQmlw1m2xGnlyvyQKo7cDfQiPigAI0v47dE4kHb+a0/EymG15sNdL+aAmImdr3A9fv1TBiQd/wDiP1RLxY26iIJ8ecpGsObR/NCDoKeLl3S3ICZ6/d09mN73Mz4X8Fz2KxPeDQ0ASB68tgrvaFjmgbj5yfHbmuH8sbtbHbgxIuZm1tQIv0j0THV26gCfDrH0lYlSu46k32mBbTqfVSUKjhmM6R8iOfRZ/kZrWq4+0nTpyTX8SggDWLmBvt1iPks6pxANbJZNyIzQNhJgXTKWJk6Rzv8AI7XCufka06+J7hMmNu7eSLfFZtOpbMD6jwGmmvmi+qXiJIuAYIg2O0WGtvDkq9V+XkZE36E6rfPMwXWVntA7vdcZmdOdud/ir4e+02cZgTbnKw8LijBcQPltKOHxjiS6dJkba7clN4pm42u0eLuIGm9wPMXKwsbUc45jB0Nmzt1HIfFXKtMHvHT93rFj8vRMwlIzBdOokjpPPqrzzPa6pVCDHvDl4dLJtPum516fNTvphj3tG0idJ6wPD4ptKlBg3AE8tgV0ZObiHMv8DG8bfopRVDvegD+1o3jxUdUNEiHWMyHATHO3XVVq4sIkXN9TqhVpuHYXSah8DYRpaU2sTHvCDrBIGtt/u6o0qmYwdGybdI6K1VZLQRImdydJChThMeWtnDn5lDtCTb8u3TeRpz3UAqEAmZjnHltZMbWPvCBzEayqlWmO1ETN4Jt5cknzImbi0iD6KOiMxIk7nUnTxSBmJA30kb73uinPJMA7RbUf48Fdp5REcvds3TUi/KN/VZzicpM6DSBHkhQJJ943+niqi+9rSCYIkn3oiR4XHoqrnE3sR02/yqocZ9T5hR08SS4CwHx10nZBdMEzLdfdaI/ydNE57de6ABaYmeka3VQ4og3nXnbXlCsNZJcSSd76m0xPJAqlI6gAmNCRz8bqBznNseYEAacp/RSNiRaxve57pG6q1cWTJEARYAWF9tkFg0ake6fGesDuxIUJL2SCY8fDbmoaGLdYCLyCSMx9Si+uWkATNpM/NEWC+dQL3knWed7DomspyNfhP0U7MeWgSA6bCQLd6DP7yrV8Z3jblvG3RFf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14" name="Picture 22" descr="http://www.72mpr.army.cz/foto/clanky/383/gf_72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17" y="2083210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Opěrný bod čety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Umlčet</a:t>
            </a:r>
          </a:p>
          <a:p>
            <a:pPr lvl="1"/>
            <a:r>
              <a:rPr lang="cs-CZ" dirty="0" smtClean="0"/>
              <a:t>alespoň baterie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palebný přepad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</a:t>
            </a:r>
            <a:r>
              <a:rPr lang="cs-CZ" dirty="0"/>
              <a:t>oblá</a:t>
            </a:r>
          </a:p>
          <a:p>
            <a:r>
              <a:rPr lang="cs-CZ" dirty="0"/>
              <a:t>Zapalovač </a:t>
            </a:r>
            <a:r>
              <a:rPr lang="cs-CZ" dirty="0" err="1"/>
              <a:t>ts</a:t>
            </a:r>
            <a:r>
              <a:rPr lang="cs-CZ" dirty="0"/>
              <a:t> nebo HS94 (8m) na spěšně </a:t>
            </a:r>
            <a:r>
              <a:rPr lang="cs-CZ" dirty="0" smtClean="0"/>
              <a:t>zaujaté</a:t>
            </a:r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vybudované se po 2-4rnr přechází na 1:1 </a:t>
            </a:r>
            <a:r>
              <a:rPr lang="cs-CZ" dirty="0" err="1" smtClean="0"/>
              <a:t>ts:th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áplň </a:t>
            </a:r>
            <a:r>
              <a:rPr lang="cs-CZ" dirty="0"/>
              <a:t>minimální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  <p:pic>
        <p:nvPicPr>
          <p:cNvPr id="9218" name="Picture 2" descr="http://i602.photobucket.com/albums/tt104/vor033/Australian%20Defence%20Force%202/bfa2ca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235624" cy="282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Neobrněné protitankové </a:t>
            </a:r>
            <a:r>
              <a:rPr lang="cs-CZ" dirty="0" smtClean="0"/>
              <a:t>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Zničit</a:t>
            </a:r>
          </a:p>
          <a:p>
            <a:pPr lvl="1"/>
            <a:r>
              <a:rPr lang="cs-CZ" dirty="0" smtClean="0"/>
              <a:t>baterie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nebo více palebných přepadů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</a:t>
            </a:r>
            <a:r>
              <a:rPr lang="cs-CZ" dirty="0"/>
              <a:t>oblá</a:t>
            </a:r>
          </a:p>
          <a:p>
            <a:r>
              <a:rPr lang="cs-CZ" dirty="0"/>
              <a:t>Zapalovač </a:t>
            </a:r>
            <a:r>
              <a:rPr lang="cs-CZ" dirty="0" err="1"/>
              <a:t>ts</a:t>
            </a:r>
            <a:r>
              <a:rPr lang="cs-CZ" dirty="0"/>
              <a:t> nebo </a:t>
            </a:r>
            <a:r>
              <a:rPr lang="cs-CZ" dirty="0" smtClean="0"/>
              <a:t>HS94(8m)</a:t>
            </a:r>
          </a:p>
          <a:p>
            <a:r>
              <a:rPr lang="cs-CZ" dirty="0"/>
              <a:t>N</a:t>
            </a:r>
            <a:r>
              <a:rPr lang="cs-CZ" dirty="0" smtClean="0"/>
              <a:t>áplň </a:t>
            </a:r>
            <a:r>
              <a:rPr lang="cs-CZ" dirty="0"/>
              <a:t>minimální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  <p:pic>
        <p:nvPicPr>
          <p:cNvPr id="7" name="Picture 2" descr="http://elbauldeguardian.files.wordpress.com/2013/03/weapon_88cmflak18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542083" cy="300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Obrněné protitankové </a:t>
            </a:r>
            <a:r>
              <a:rPr lang="cs-CZ" dirty="0" smtClean="0"/>
              <a:t>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Umlčet</a:t>
            </a:r>
          </a:p>
          <a:p>
            <a:pPr lvl="1"/>
            <a:r>
              <a:rPr lang="cs-CZ" dirty="0" smtClean="0"/>
              <a:t>baterie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nebo více palebných přepadů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</a:t>
            </a:r>
            <a:r>
              <a:rPr lang="cs-CZ" dirty="0"/>
              <a:t>plochá</a:t>
            </a:r>
          </a:p>
          <a:p>
            <a:r>
              <a:rPr lang="cs-CZ" dirty="0"/>
              <a:t>Zapalovač </a:t>
            </a:r>
            <a:r>
              <a:rPr lang="cs-CZ" dirty="0" err="1"/>
              <a:t>ts</a:t>
            </a:r>
            <a:r>
              <a:rPr lang="cs-CZ" dirty="0"/>
              <a:t> nebo </a:t>
            </a:r>
            <a:r>
              <a:rPr lang="cs-CZ" dirty="0" smtClean="0"/>
              <a:t>HS94(2m)</a:t>
            </a:r>
          </a:p>
          <a:p>
            <a:r>
              <a:rPr lang="cs-CZ" dirty="0"/>
              <a:t>N</a:t>
            </a:r>
            <a:r>
              <a:rPr lang="cs-CZ" dirty="0" smtClean="0"/>
              <a:t>áplň </a:t>
            </a:r>
            <a:r>
              <a:rPr lang="cs-CZ" dirty="0"/>
              <a:t>maximální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  <p:pic>
        <p:nvPicPr>
          <p:cNvPr id="11266" name="Picture 2" descr="http://www.idfblog.com/wp-content/uploads/2011/12/merkavaiv-640x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05" y="1801138"/>
            <a:ext cx="4511645" cy="29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Odpalovací zařízení PTŘS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Zničit</a:t>
            </a:r>
          </a:p>
          <a:p>
            <a:pPr lvl="1"/>
            <a:r>
              <a:rPr lang="cs-CZ" dirty="0" smtClean="0"/>
              <a:t>sekce nebo četa</a:t>
            </a:r>
          </a:p>
          <a:p>
            <a:pPr lvl="1"/>
            <a:r>
              <a:rPr lang="cs-CZ" dirty="0" smtClean="0"/>
              <a:t>1 palebný přepad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oblá</a:t>
            </a:r>
          </a:p>
          <a:p>
            <a:r>
              <a:rPr lang="cs-CZ" dirty="0" smtClean="0"/>
              <a:t>Zapalovač </a:t>
            </a:r>
            <a:r>
              <a:rPr lang="cs-CZ" dirty="0" err="1" smtClean="0"/>
              <a:t>ts</a:t>
            </a:r>
            <a:r>
              <a:rPr lang="cs-CZ" dirty="0" smtClean="0"/>
              <a:t> nebo HS94(8m)</a:t>
            </a:r>
          </a:p>
          <a:p>
            <a:r>
              <a:rPr lang="cs-CZ" dirty="0"/>
              <a:t>N</a:t>
            </a:r>
            <a:r>
              <a:rPr lang="cs-CZ" dirty="0" smtClean="0"/>
              <a:t>áplň minimální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  <p:pic>
        <p:nvPicPr>
          <p:cNvPr id="7" name="Picture 2" descr="http://warfare.be/0702ey70/update/september2011/ko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590678" cy="325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Odpalovací zařízení PLŘS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Zničit</a:t>
            </a:r>
          </a:p>
          <a:p>
            <a:pPr lvl="1"/>
            <a:r>
              <a:rPr lang="cs-CZ" dirty="0" smtClean="0"/>
              <a:t>samostatné </a:t>
            </a:r>
            <a:r>
              <a:rPr lang="cs-CZ" dirty="0" err="1"/>
              <a:t>o.z</a:t>
            </a:r>
            <a:r>
              <a:rPr lang="cs-CZ" dirty="0"/>
              <a:t>. </a:t>
            </a:r>
            <a:r>
              <a:rPr lang="cs-CZ" dirty="0" smtClean="0"/>
              <a:t>baterie</a:t>
            </a:r>
          </a:p>
          <a:p>
            <a:pPr lvl="1"/>
            <a:r>
              <a:rPr lang="cs-CZ" dirty="0" smtClean="0"/>
              <a:t>PL </a:t>
            </a:r>
            <a:r>
              <a:rPr lang="cs-CZ" dirty="0"/>
              <a:t>baterie </a:t>
            </a:r>
            <a:r>
              <a:rPr lang="cs-CZ" dirty="0" smtClean="0"/>
              <a:t>oddílem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palebný přepad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</a:t>
            </a:r>
            <a:r>
              <a:rPr lang="cs-CZ" dirty="0"/>
              <a:t>oblá</a:t>
            </a:r>
          </a:p>
          <a:p>
            <a:r>
              <a:rPr lang="cs-CZ" dirty="0"/>
              <a:t>Zapalovač </a:t>
            </a:r>
            <a:r>
              <a:rPr lang="cs-CZ" dirty="0" err="1"/>
              <a:t>ts</a:t>
            </a:r>
            <a:r>
              <a:rPr lang="cs-CZ" dirty="0"/>
              <a:t> nebo </a:t>
            </a:r>
            <a:r>
              <a:rPr lang="cs-CZ" dirty="0" smtClean="0"/>
              <a:t>HS94(2m)</a:t>
            </a:r>
          </a:p>
          <a:p>
            <a:r>
              <a:rPr lang="cs-CZ" dirty="0"/>
              <a:t>N</a:t>
            </a:r>
            <a:r>
              <a:rPr lang="cs-CZ" dirty="0" smtClean="0"/>
              <a:t>áplň </a:t>
            </a:r>
            <a:r>
              <a:rPr lang="cs-CZ" dirty="0"/>
              <a:t>minimální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  <p:pic>
        <p:nvPicPr>
          <p:cNvPr id="13314" name="Picture 2" descr="http://facebook.cufi.org/wp-content/uploads/2011/11/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799"/>
            <a:ext cx="4314056" cy="42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Radiolokátory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Pozorované </a:t>
            </a:r>
            <a:r>
              <a:rPr lang="cs-CZ" dirty="0" smtClean="0"/>
              <a:t>zničit</a:t>
            </a:r>
          </a:p>
          <a:p>
            <a:r>
              <a:rPr lang="cs-CZ" dirty="0"/>
              <a:t>N</a:t>
            </a:r>
            <a:r>
              <a:rPr lang="cs-CZ" dirty="0" smtClean="0"/>
              <a:t>epozorované umlčet</a:t>
            </a:r>
          </a:p>
          <a:p>
            <a:pPr lvl="1"/>
            <a:r>
              <a:rPr lang="cs-CZ" dirty="0" smtClean="0"/>
              <a:t>baterie </a:t>
            </a:r>
            <a:r>
              <a:rPr lang="cs-CZ" dirty="0"/>
              <a:t>nebo </a:t>
            </a:r>
            <a:r>
              <a:rPr lang="cs-CZ" dirty="0" smtClean="0"/>
              <a:t>četa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palebný přepad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</a:t>
            </a:r>
            <a:r>
              <a:rPr lang="cs-CZ" dirty="0"/>
              <a:t>oblá</a:t>
            </a:r>
          </a:p>
          <a:p>
            <a:r>
              <a:rPr lang="cs-CZ" dirty="0"/>
              <a:t>Zapalovač </a:t>
            </a:r>
            <a:r>
              <a:rPr lang="cs-CZ" dirty="0" err="1"/>
              <a:t>ts</a:t>
            </a:r>
            <a:r>
              <a:rPr lang="cs-CZ" dirty="0"/>
              <a:t> nebo HS94(8m</a:t>
            </a:r>
            <a:r>
              <a:rPr lang="cs-CZ" dirty="0" smtClean="0"/>
              <a:t>)</a:t>
            </a:r>
          </a:p>
          <a:p>
            <a:r>
              <a:rPr lang="cs-CZ" dirty="0"/>
              <a:t>N</a:t>
            </a:r>
            <a:r>
              <a:rPr lang="cs-CZ" dirty="0" smtClean="0"/>
              <a:t>áplň </a:t>
            </a:r>
            <a:r>
              <a:rPr lang="cs-CZ" dirty="0"/>
              <a:t>optimální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  <p:pic>
        <p:nvPicPr>
          <p:cNvPr id="14338" name="Picture 2" descr="http://media.defenseindustrydaily.com/images/ELEC_Radar_ARTHUR_on_Truck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63" y="1916832"/>
            <a:ext cx="453428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Prostředky EB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Umlčet / </a:t>
            </a:r>
            <a:r>
              <a:rPr lang="cs-CZ" dirty="0" smtClean="0"/>
              <a:t>zničit</a:t>
            </a:r>
          </a:p>
          <a:p>
            <a:pPr lvl="1"/>
            <a:r>
              <a:rPr lang="cs-CZ" dirty="0" smtClean="0"/>
              <a:t>samostatné </a:t>
            </a:r>
            <a:r>
              <a:rPr lang="cs-CZ" dirty="0"/>
              <a:t>– </a:t>
            </a:r>
            <a:r>
              <a:rPr lang="cs-CZ" dirty="0" smtClean="0"/>
              <a:t>baterie</a:t>
            </a:r>
          </a:p>
          <a:p>
            <a:pPr lvl="1"/>
            <a:r>
              <a:rPr lang="cs-CZ" dirty="0" smtClean="0"/>
              <a:t>střediska – oddíl</a:t>
            </a:r>
          </a:p>
          <a:p>
            <a:pPr lvl="1"/>
            <a:r>
              <a:rPr lang="cs-CZ" dirty="0" smtClean="0"/>
              <a:t>1 </a:t>
            </a:r>
            <a:r>
              <a:rPr lang="cs-CZ" dirty="0"/>
              <a:t>palebný přepad </a:t>
            </a:r>
            <a:r>
              <a:rPr lang="cs-CZ" dirty="0" err="1" smtClean="0"/>
              <a:t>rnr</a:t>
            </a:r>
            <a:endParaRPr lang="cs-CZ" dirty="0" smtClean="0"/>
          </a:p>
          <a:p>
            <a:pPr lvl="1"/>
            <a:r>
              <a:rPr lang="cs-CZ" dirty="0" smtClean="0"/>
              <a:t>dráha </a:t>
            </a:r>
            <a:r>
              <a:rPr lang="cs-CZ" dirty="0"/>
              <a:t>oblá</a:t>
            </a:r>
          </a:p>
          <a:p>
            <a:r>
              <a:rPr lang="cs-CZ" dirty="0"/>
              <a:t>Zapalovač </a:t>
            </a:r>
            <a:r>
              <a:rPr lang="cs-CZ" dirty="0" err="1"/>
              <a:t>ts</a:t>
            </a:r>
            <a:r>
              <a:rPr lang="cs-CZ" dirty="0"/>
              <a:t> nebo </a:t>
            </a:r>
            <a:r>
              <a:rPr lang="cs-CZ" dirty="0" smtClean="0"/>
              <a:t>HS94(8m)</a:t>
            </a:r>
          </a:p>
          <a:p>
            <a:r>
              <a:rPr lang="cs-CZ" dirty="0"/>
              <a:t>N</a:t>
            </a:r>
            <a:r>
              <a:rPr lang="cs-CZ" dirty="0" smtClean="0"/>
              <a:t>áplň </a:t>
            </a:r>
            <a:r>
              <a:rPr lang="cs-CZ" dirty="0"/>
              <a:t>optimální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  <p:sp>
        <p:nvSpPr>
          <p:cNvPr id="6" name="AutoShape 4" descr="data:image/jpeg;base64,/9j/4AAQSkZJRgABAQAAAQABAAD/2wCEAAkGBhQQEBAPEA8UFBAUEBQUEBAUFBUVFBQYFRQVFxQUFBQXHSYeFxkjGRQVHy8gIycqLCwsFR4xNTAqNSYsLCkBCQoKDgwOGg8PGiwkHSQqLCwqLCwpLCwsLC8pLCwtLCwsLCksLCwsLCwsLCwsKiksLCwsLSwsLCkpLCwsLCksKf/AABEIANgA6QMBIgACEQEDEQH/xAAcAAACAQUBAAAAAAAAAAAAAAAAAQIDBAUGBwj/xABDEAABAwIDBAgDBQYFBAMBAAABAAIRAyEEEjEFE0FRBgciYXGBkaEyQrEUI8HR8FJigpKy4RckM1NyFrPC8UNkcxX/xAAYAQEBAQEBAAAAAAAAAAAAAAAAAQIDBP/EACURAQEAAgEFAQABBQEAAAAAAAABAhESAyExQVETMgQiI2HwFP/aAAwDAQACEQMRAD8A62ApJBMLbBhNJNVAhCaKApJQmoGhCSATSCYVDKQP1UHO+k/ym/1Tdr5j3soJoVMVYy99vPT81MOlA0IQgEimkgSEIQCRTQgiQkpFJAkimkUEUQnCECAUgkApKgQhCATSTQSCaQTQCSaiSgklKEpQR4x+8R6tn6goF4HNpHmIH5qNV0H0Po4A+zkAwf4v6h+ZUCeZaSOYcPMfmT6KNV8ZiP3X+U9r2VQC5bzBHvI9n+ywe1ukLaYyU2OrVslQOos1a2PiedGtByyTzQZaptEUzFQwJPb4CC/XyaPVXVOoHAOaQQRIIIIPeCNVqdTYNXEOb9scHGT9ywkU7ZQS46vmWawJm11tdKmGtDWgBrQA0AQAAIAA4IJpJpKgSTSUAhCEAkU0igUJJpIApJpIAJqITVDQhCBoAQFIIBNAQgRKUJwhAJFNIhBRxOn8w9WmPcBW+Nx7KTd69wawsDpPGHAgAcSQ7QXVHHbTl25os3lUPbmMxTpnMCN4/nb4Re/BU9n7Ky1Q+s/e1Wgta4iG0xDC3dsuBbOM2phQYU43FY3EPFGqKGFa1jyS379zHA6CexmbME8IOoWw4DZVKhkFOmBmZke75nxxe43cZJ1PFWmyrY/HzpGHaPKmSPZyykdk82v/APXuQpOyjCMvmOsD1AyO/ob6K6UKbYmNCSfVTVQJpIVAhCEAkmkoBJNIoEUkIQCJSRKBJpJqhoSTQSTCinKCUpISQNNKUAoHCSaSCniGy09xDvNpDvwUKwAc13eB7kD2e5VnCQRzEeqo1bsnjANvC/4qDE7Od/m9oHiKuH/7A/FZfL2nDg5oIPeJB/8ABYfY5nEbQd/9hg9KFNw+izbRp3SP16BBNCEKgTSlEqBoSlEoBCEkAkU0pQJCEiUAUkIQCaEKhoQhAJpIQSQkhA0IQgaSE1Alqm3tsV2YbF1Kb2sFJ9RrYplz4a6JzF0DXXKYhbWVo3SB/wDkNoTEfaK0TP8AujlfVSqzHRb4scTqMW0H+GjSH0K2BtreH5fgtU6A7S+0MxtQNhrsY8jgYyNbcSYMNHqtpJuP1+tEiJylKSFoNNJNAICESoGlKJSQCSCkqBJMpQoBCEIBNIJhUNCEIBCEIBNCEAhCEAiUJIBaNt54Gz8XcAur1ol2UmcQYjnbhxW8rGdJqdN2Er76o5jAwuL2uIIy3aOMyYEcZWb4Gt9UzIwlc88XU/8AH81ur9Pf0WgdU+2GvZXw5tUDt6GmxIdAMCItDZvqfXoKY+AISbp7eiaoaEk1QSkhCAQhCASRKSBpISQNJCUoJIlRBRKCcoUZRKCaJUZRKCSEpRKByhKUSoGhKUSqBv4n6rCdNs32DEZY+FszHw525iJ4ws00/U/VYfphUjBVzyaP6m2UvgaZ1ZYb/MV6nFlIRzOZ4n6e66WTcGbfWYiCuf8AVi/NWxbubW+73Fb5MQOThHgdPy8lnHwkVBqfX9eikonUen69E5WlNJpsPBCiw2HgFROUpSlCAlEpIlAIQlKBpIlIlA5SlKUSiFKJUZRKKnKYKgnKIlKYKhKJRVSUSoSnKCSFFOVA05UZRKAYfqfqVy/pP1h7xjsK+m1jaghzhmJAEHy9F0eriRTpVah0ZvHH+EuP4Li9XZ1OoTUew5iL9twAkAGwPKAuXUumcmZ6H7dGCdUcG71lRrdHAEZZMgwQdV1Oq74HfvNHrp7/AFXmvB7RNKq5tMk085ADrgiYnx8F6QxHwsH79P8AqaE6fKeWcLtcuNvf0TlYLpXt4YXCVKge1tYsduQ6TLrTYA6TxtMK26v9tvxeCbVq1GPfncCWm8WjODdrtbcgCunKb06NmlRpmw8ESqWGd2R4uHo4j8FRXlKVGUSqJSlKjKJREpRKjKUoJSkSlKUoJSklKjm70BKJXJMb1ymH5GAO7YZOhl7chPg0O9VdnrlDaTC6j964skAiL6gTxseFlz/TH6nKOoyjMuW4Trh7NRz6Ny+KTQRDRJu48bR6K7Z1w0s9PNRO7LWZ3AzlcWS4eAdI8k/TH6co6PKkucf4w0xX3RoHJNQZ5E9k9gx3t1VwetmgHYo//FTY3cn5qjjAIg8AZPgFf0x+m439OVq2A6xsJWbUIqEFlHekEXIhsgcyC4NVr/irg5aC43ph8xIBObsmOMgeqc8fq7jc5RnExInlx9FrLusHCZWOFX48ljaA8t17wHAq4wXSHC4sMd927M2o5udrSQKcSTOlnT6q7htnz3pF8amJ07/Bcp62HMp4cYjDYttNzX08mHphrDJBdvWObDwYc3uhcrficTnoPqVnPq1W7xpqPc57WSQC8u+EENLu9pB4hZuXxY9E9L8eKeEqMJh1WqWAcSM5LrcoEea5ftPHbqm4iPE95tHnCp4PaNatFKo9zxRJaxziTMgF5E8MzreCsOmdUU6LGm5dVaPAN7RjzA9VyuUym2awuBOYtlpHa+h1XpfGmGt//Wl/3GrzJs2tmc23zgR46L01j/h/jafR0/gs/wBPubjGHtyvrl3gq0yXRTDWupmYgguLjpHxhovzHlf9T1WKmKpF0xSouiALlzwSB4qp1zNeW4JtIEvL6oyj5wQyWgfMeMeCr9Ujd5hxiSAHBu5hswRIqZiZvc25S7nZx/zNuhqnR0/id/W5SlYXavSalhRU3hu1j6kc+2RH09V6rdKzSFhtkdImVmNcSAdwyo6SJBcSIMWC1bbvWxToVajGtzBuUXseGY+Xat3Dyzc5O9HQkpXPm9atECkC5pc+qJEwW0zUAk/wyVgsX1x1MuRlMbwV5zGYcwuBAjUdn6BS9TGe026654GpjQepgKg/aFNr92XgOyl0ToBFz6rgm1usyrVFYSczqtOrTI0Zu83ZjjJLTPCO+VjcHt+vWqururOzGZMxGaLeHGNNVzy68xm9FejaeOY5rXCo0tcYaZ1N7X42PooVto02VGUnPAfUJDG84BP4LgDNu1WEZazuy6QAdOced1WxHT1/2nC1ahJNF+Z0T2rZoINgTGv7yxj/AFMy9Lrtt3r7SC4sm/BW32lvNc76R9P/ALtlTDmHPmSdW+XOCtW/6qqf7p9f7LpevjLpvj7aOe0WDhMErLvYKp0ytAFxH6nvWMwQ7RkwdIuIH4jRZQ4UssL5oMcZ5gz+C83Ueey3wsN6WktN4PrxBUGY0w4HSfS6ltMBpMWNrf38lYgQyYW8cZlNtTHc2v2Y3smeY/Xuo/a+zBj4vfwVHD0pYLfPBVXBbPdWltNoPGS4NaBIBLnOIAHaA81eE2cYum7S4tt2QDHIGR7geitxiIe7jJ011/RU8Lsxznlri1omA8kllv8AiCSDzAWUw/Q2pUeSythz2ZIFYB1uOR0OOmgCnAvTsm9dlux7qlJ4AJyukAA87zwiPop4GriKbmlm8DQDlInRw7UeOkrYMftKlQonC0XtDGNcHuzRvHQc+ZouQTaPHktDflNIuDgHGramDoI1HdwUxnokZ3EYaq8VSXPc8gZaRAiBER2i6zY+XksacHWw72FzQHgNcGE3IzT9RGqvaDG4ejui7/MVdYdAaNIJm1vxVehsxrnU6bXOMwaj3EQAflBkyTc+CnOTbNy02rYbRTYyWPYXXIc0kiToS0QFh+kzxUxVAAOLWHtGDl7QOYTHDKP5lm6OCpsAewkwIacxue4Tp3LJOoGAA7xH5rONtmmd2uXUqu5rhh0DwJ4RaD9F3LbPWBTNI5HtLu1ZpDiYBIMDQaa81qNTDCqCDct+GQCCRP1Wu4zarW0aoLGyJy2g97Z1F59F2xz1N/Wplpt3WD0y3lfCmi1rm0c9R5LmwSWgtAk8CG+YKj1c9MaGC2a6i61VlbMQXDtZyJd/CG6cYHNcmr1iAHMcSwmxOoPFrhzH91veyydxS1vTZaRFwLwmWdwvK+3TK6dWwvWFhXzNQNuMs/MCCZHIW91yjp50hbiauIewiMvZvBI3gItpMcuXcVr+P2jU3pg9kuDQCB2RIFoOviqeGxz6jmhzGGX5CSwGBbiZ56Jlncp/pNshsPpU+iyxF6bmGRNitex+LzOzTrYnj4rMVKmXTDM+bRoiW6aDUq7xGxWV8NTe2m2nVJBcQDcEG17d/kuUsl36Me9ae+uS7wsPAaKuK0vN+Hv3KvtbY+5LMskE8Vb4XBOLiBaNeK7bxs23ZFbCiXuni0i51vxWTrYgMaAOAg3v4q4wexMgzE9qCDaAZibc1aY+g0S5zZ7tAvLllM8ocb7WI2ic1wRJuD58OCs6pLnHNrMHvta6r4mLNDQ3jb2m/crZwjx+buvaF6sJPMas1dMthcWTSy/sv4xbswPcJ/af+PqFbUj9y43s8EjnDXCfcKhnHIeq5cJbWsb2d2xnQjANqPf9jAkah1ZvibOhQw/QPCV4IY5pBLXEVH3bHCb6xx4LolXAMf8AEyfM8fAqGG2XTp/AyPNx+p7l6+Evpyc22r1f0MJlqUN6S50GX5rBpM2aIvF1rVLBO3wac4ZuJcJIzOLgDeOU+q7RtfaDcLS3rmVHNzAOyCSJ0Jki3M8Fqu1usWi1pFGjmq5spbUIaAQdHNDu48bKzjOzPeeLpyPHUnjF1WZi2k3KWO0OjQTmaJMElZHZeFzgvLyDvAIGWPkOpGaZg2OoWz4rpnXqk/cYbKIs5jX5bXhxMH3WPq7RrPEnK1jjMUqLGgxpEN91ws1ly32+PZ/6cfy4XHd+/wDRi20JqGmHAMGUNcJE5pJkggEzHhKvMLVazN9410EhoBbMzobkk2VRuGeTAa4mb9kyfCGnu4pHZxdIdSMkEnMHDu5eOsJz+R5P0yvmtX27sdlUms+q1lQkZzIDRpAvyECeKssHsyiyQalN5PE1G28Lrb/+n6Tew59NoPBrSY4jtHS94A1Kta+DwdNxH2beO4uI4m/Hx5Kfz7bZuU15Yuj0ew4qNeXiDozMDJ1Mc+Cyr9qUKIymiW8G5Q0z3gAqphatJjiG4enTANjlkieMm6r7Vo52w4nyMarhbjb39MWTy1faPSWo8kUuy1rhGXkNS4/oLLbJ206o5susGkEgk5iI/MFUcTgQwMphrT2Qcxa2e+fQLLbN2cxgzZG5jp2QLL0WSY/2+zz2i5w1QAg5tfqfwWo9L6ABJbo69uFxP671ttfIwZnQBPLu4c1pfSSu2pUJZ8MQPquEllmyY6sYrDU6TSZry0/EzduGYDNF5sbNvwz8YIWwYbpNRbTYyYysa34HHQAaha42iInuJVCiyXZQL3A8Tp+C7XGZ+a7XWTK4s0szqrXsLXOlpc2oCDqYA7x7q/wGEYGtaxzXH4oa2qZPcBJVtteg1ppsAHZAmPAD14rO9CtnVMRi2UmNDopFwHZYIDbyfVctXOajj/KKJ2U4Na6ADJIDt40kONzBbMXMK7w+HNMNbIMNaBdxsO4roOF6EVczs9CkQWugOcHXII7+JmeEcFRxPQnElzstKjliG9toDYNoC1OjlI64yY945rtnBZ3AnX5fJXWGwzQ2IiTc94/9LoFTq7rPY4Gnhw8mxLpLe0DYgW+GLcyrZ3VfiO2M1HtTBDj2TBAtFxp6LF6Gbrynlpz3W75I+ixG03gU3mJdGusQYnyXQK3VnjAHBu6dJs4PAHo6/Jaht3C1cJiDhTXbvrA5HTuy4ZhIEZjESNLrN6dxu8l5StPeBlzTYzIHGItr+pVCs3Qgy3v+ll0ep1S4vFNbWoim1ha4tzvAJkn4hEjzR/gbjcoGahPzEPPMGbi/H1Xpx3qVi5S1z1g7Lnm+g95jmrPMuqO6ksWGFjDS7QEuNQ2IHBsXEk371bf4DYz/AHqPqt4zW0mUj0AhKU5XdGgdbOKNKkx7yHUTLTQHxONy55aSA5sZR5964I7aDn1XvaMrJnIJgSYHmfqvSPWF0dqYzDRQ/wBVhJaNCZgGDzGscV59w2xa76z8GxhNSpVYW5y0VM2ctbmbM3c6/LU2uuOXk1LF1sbGzUa/LvGCzqZzBp11gyNfotlwzg6kKbm0w4tIDgIeRoSTN9eSobb6EP2ThKWJxFVhqVahYaDW2pkNJnegnN8N7cRHFYShtilVfTkHMCAIJiTy4nVefqY9/Dlxvpm309zReKzg4Qd2QXU3B5ADMzmkFzJuW+4Wt1+lNZwZRZlaGfM0lzn3vmJJ5W/FU9o0y2Ye/MGF1jPdNWYuRwHE6rC5Y3bmvl5+IfsmYHjK1+eGWuzvJrHU9t42VUqPaHOcJBg9nXS9ionFuqVCQ0AN+eZB5dnVYCh0kcxppObpLQ9vjrlPFPCbbZRJ7b6gOpgNPeFxwwzwvh55077bHUrvmd1mBYLhwFzqIIV7Q3lSmRkAcCBBd32MgRpeFreH2w+q7O2kd3dt3sbmMaAuIBNxYXur3BdMmMmnVZVa8OgjKJtaDcGfyWrhb5jfG1k8ZgntLX2JB+FriCbd4A4e6o4/pG2i4NdTLjl4ERrYGVa7S6Vs3ZqU5cYgcs2va5W9YK1yrg6tWHmC94zhhPbeCCbDSSLgEgkaA2Wuljd3fhMcbKzm0ekjKjRFOpMRq0jjeJtaVgMXi+MHXW3j+KsmYrQaCVUqPDwYtAlxPpAjWTC6/lPLdx3d2Km+sQAbjlb+3FVcHs5+9YwtIJMju4z3WUsEQyrSJbmZBeHC1hJcSCNRldb8753EdKKRYKrW1GuOZgqBrHOYbGCCYuPx5Kd8fETV8Ri8WdTUkdstJdzE6rqHU5sVxq/bMrt1u3sbUgBskNJBvM3HDmub4RzcdtChSeHGjUewFrGl74cBmOVhBzeBt3r0b0Z2BQ2dQ+z0C4Mzmod48OdLg0awLQ0ei10sbIvCTX1mMnf9Ebvv+n5KmcWz9odyYxLb301sV3aS3X6skaXI+wQMQOaN+O/0QR3B/aH8v91yXrTwDqWKpupUaM129uuWnOMhIe0RbtNPGdOC60a/IHut+a0TrV2dUfTwtWmCSKu5LZA/1YLb8y5gb/EufWm8LobdsqhUbQotdlzCjTDgI1DBPuriXfsj0UMBjN7RpVWwGvpse3uDmgj6qrvY1ePZanhIpVcblu4QOZVL/wDs0/22fzK4+1CYlRzDl7KqqGuOYSOIA4qJaOSBHJVCOMC13pHsXC40ffUnCp2S2vT7FUFpOU5xrBMwZWwlo5KLqI5IOH9Ndh48UG4NrzjMM1zDQdlIrUsgeMuVpghwqGTcnK3SIWjt6KYsEA4aq3vLHRpaYHkvUbsIDwVvV2YD8vss6N151xVGoHQMPWZTDWScpzPhjc28eNe0DBIMTpwWMqMpBr4aW1omDdoEOloEDtfCQdBB529H4no6HaMHmtf2r1c08SCH0v8Ai+Ic3W49tVi4e4syviuDbPZd8jtBtp5yOHFQxABdUI+HhrEk99+a7FhuotofL8Q57L2LQHajV03sCOCvP8DcPI+9qgSZZmYRB4Dsa6X1smrva7m3JsaWijTkDIcPT3cal185/mDvOeOkcXSzYgMP+sMPTa7id42m2QR+1AgjWQV33ZnV1hsO3KyiIuRmLn5SQASzMSWExMiL3Sw3VhgmVG1W4Zu8a/MHFz3GbQe0TJBEzzukwvc24BXa0UsQ7LAfkZTB4uDg5xHg0H+bvWTw+BccQ3FT9xnFbewcrWNcHRmiMwjJlF5MQu/1+huGqvNSrhqT3kAFz2BxOXT4phXdLYFJoDRSp5QCGtyNgA6gCIAPJOFTby3s/ZVXF1KjcPRc90OeWsE5Wz/cDzVxsvYlWu91CnReXucMgykAlhOZribCxOvEQvUlLZrWfC0DnAA9VU+yhb4nKvONbohi2up0G4SsQKdRj6jaZLczjJLTxaCGieMOibK9w/VpjTSdQGFaXPeHPqvdkbTMSw0zPagBwd2SPvANRI9BDDAcAnuRyTibrjfQjquqYauK+LbLqZ7NNsuafiAOcER8pEE8iF1ZszZgjvH4q/DO5BgawrJoWpe/QMZ3TYewVVr6kfLPmpZ+RHkJTg9/sFQNL4u4ekoFF0yah8LQpMYfL1KbqRPzR3x+aCJw8/O7yhW+N2bRqtDa1NtQBwc0PvDho4ciOau9wOMnxKkKYiItGn4ILehhWsDWMblY0BrWjQACAAOUKqGDkPRVA2FE1hpKIcIhQfXAVP7a39pvqEDziBMDx+ik1oCEKKkDNk5QhVDBRKEIBH60QhA4RCEICEEdyaECLUw1CFQZe5GVCEBlQGJoQI051ARu+4JoUBlRZCFQSEsyaEEDUUHVEIUEXOniqTqMxflpbTvCEIIbmb+l/wAkvsY7vRC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jpeg;base64,/9j/4AAQSkZJRgABAQAAAQABAAD/2wCEAAkGBhQQEBAPEA8UFBAUEBQUEBAUFBUVFBQYFRQVFxQUFBQXHSYeFxkjGRQVHy8gIycqLCwsFR4xNTAqNSYsLCkBCQoKDgwOGg8PGiwkHSQqLCwqLCwpLCwsLC8pLCwtLCwsLCksLCwsLCwsLCwsKiksLCwsLSwsLCkpLCwsLCksKf/AABEIANgA6QMBIgACEQEDEQH/xAAcAAACAQUBAAAAAAAAAAAAAAAAAQIDBAUGBwj/xABDEAABAwIDBAgDBQYFBAMBAAABAAIRAyEEEjEFE0FRBgciYXGBkaEyQrEUI8HR8FJigpKy4RckM1NyFrPC8UNkcxX/xAAYAQEBAQEBAAAAAAAAAAAAAAAAAQIDBP/EACURAQEAAgEFAQABBQEAAAAAAAABAhESAyExQVETMgQiI2HwFP/aAAwDAQACEQMRAD8A62ApJBMLbBhNJNVAhCaKApJQmoGhCSATSCYVDKQP1UHO+k/ym/1Tdr5j3soJoVMVYy99vPT81MOlA0IQgEimkgSEIQCRTQgiQkpFJAkimkUEUQnCECAUgkApKgQhCATSTQSCaQTQCSaiSgklKEpQR4x+8R6tn6goF4HNpHmIH5qNV0H0Po4A+zkAwf4v6h+ZUCeZaSOYcPMfmT6KNV8ZiP3X+U9r2VQC5bzBHvI9n+ywe1ukLaYyU2OrVslQOos1a2PiedGtByyTzQZaptEUzFQwJPb4CC/XyaPVXVOoHAOaQQRIIIIPeCNVqdTYNXEOb9scHGT9ywkU7ZQS46vmWawJm11tdKmGtDWgBrQA0AQAAIAA4IJpJpKgSTSUAhCEAkU0igUJJpIApJpIAJqITVDQhCBoAQFIIBNAQgRKUJwhAJFNIhBRxOn8w9WmPcBW+Nx7KTd69wawsDpPGHAgAcSQ7QXVHHbTl25os3lUPbmMxTpnMCN4/nb4Re/BU9n7Ky1Q+s/e1Wgta4iG0xDC3dsuBbOM2phQYU43FY3EPFGqKGFa1jyS379zHA6CexmbME8IOoWw4DZVKhkFOmBmZke75nxxe43cZJ1PFWmyrY/HzpGHaPKmSPZyykdk82v/APXuQpOyjCMvmOsD1AyO/ob6K6UKbYmNCSfVTVQJpIVAhCEAkmkoBJNIoEUkIQCJSRKBJpJqhoSTQSTCinKCUpISQNNKUAoHCSaSCniGy09xDvNpDvwUKwAc13eB7kD2e5VnCQRzEeqo1bsnjANvC/4qDE7Od/m9oHiKuH/7A/FZfL2nDg5oIPeJB/8ABYfY5nEbQd/9hg9KFNw+izbRp3SP16BBNCEKgTSlEqBoSlEoBCEkAkU0pQJCEiUAUkIQCaEKhoQhAJpIQSQkhA0IQgaSE1Alqm3tsV2YbF1Kb2sFJ9RrYplz4a6JzF0DXXKYhbWVo3SB/wDkNoTEfaK0TP8AujlfVSqzHRb4scTqMW0H+GjSH0K2BtreH5fgtU6A7S+0MxtQNhrsY8jgYyNbcSYMNHqtpJuP1+tEiJylKSFoNNJNAICESoGlKJSQCSCkqBJMpQoBCEIBNIJhUNCEIBCEIBNCEAhCEAiUJIBaNt54Gz8XcAur1ol2UmcQYjnbhxW8rGdJqdN2Er76o5jAwuL2uIIy3aOMyYEcZWb4Gt9UzIwlc88XU/8AH81ur9Pf0WgdU+2GvZXw5tUDt6GmxIdAMCItDZvqfXoKY+AISbp7eiaoaEk1QSkhCAQhCASRKSBpISQNJCUoJIlRBRKCcoUZRKCaJUZRKCSEpRKByhKUSoGhKUSqBv4n6rCdNs32DEZY+FszHw525iJ4ws00/U/VYfphUjBVzyaP6m2UvgaZ1ZYb/MV6nFlIRzOZ4n6e66WTcGbfWYiCuf8AVi/NWxbubW+73Fb5MQOThHgdPy8lnHwkVBqfX9eikonUen69E5WlNJpsPBCiw2HgFROUpSlCAlEpIlAIQlKBpIlIlA5SlKUSiFKJUZRKKnKYKgnKIlKYKhKJRVSUSoSnKCSFFOVA05UZRKAYfqfqVy/pP1h7xjsK+m1jaghzhmJAEHy9F0eriRTpVah0ZvHH+EuP4Li9XZ1OoTUew5iL9twAkAGwPKAuXUumcmZ6H7dGCdUcG71lRrdHAEZZMgwQdV1Oq74HfvNHrp7/AFXmvB7RNKq5tMk085ADrgiYnx8F6QxHwsH79P8AqaE6fKeWcLtcuNvf0TlYLpXt4YXCVKge1tYsduQ6TLrTYA6TxtMK26v9tvxeCbVq1GPfncCWm8WjODdrtbcgCunKb06NmlRpmw8ESqWGd2R4uHo4j8FRXlKVGUSqJSlKjKJREpRKjKUoJSkSlKUoJSklKjm70BKJXJMb1ymH5GAO7YZOhl7chPg0O9VdnrlDaTC6j964skAiL6gTxseFlz/TH6nKOoyjMuW4Trh7NRz6Ny+KTQRDRJu48bR6K7Z1w0s9PNRO7LWZ3AzlcWS4eAdI8k/TH6co6PKkucf4w0xX3RoHJNQZ5E9k9gx3t1VwetmgHYo//FTY3cn5qjjAIg8AZPgFf0x+m439OVq2A6xsJWbUIqEFlHekEXIhsgcyC4NVr/irg5aC43ph8xIBObsmOMgeqc8fq7jc5RnExInlx9FrLusHCZWOFX48ljaA8t17wHAq4wXSHC4sMd927M2o5udrSQKcSTOlnT6q7htnz3pF8amJ07/Bcp62HMp4cYjDYttNzX08mHphrDJBdvWObDwYc3uhcrficTnoPqVnPq1W7xpqPc57WSQC8u+EENLu9pB4hZuXxY9E9L8eKeEqMJh1WqWAcSM5LrcoEea5ftPHbqm4iPE95tHnCp4PaNatFKo9zxRJaxziTMgF5E8MzreCsOmdUU6LGm5dVaPAN7RjzA9VyuUym2awuBOYtlpHa+h1XpfGmGt//Wl/3GrzJs2tmc23zgR46L01j/h/jafR0/gs/wBPubjGHtyvrl3gq0yXRTDWupmYgguLjpHxhovzHlf9T1WKmKpF0xSouiALlzwSB4qp1zNeW4JtIEvL6oyj5wQyWgfMeMeCr9Ujd5hxiSAHBu5hswRIqZiZvc25S7nZx/zNuhqnR0/id/W5SlYXavSalhRU3hu1j6kc+2RH09V6rdKzSFhtkdImVmNcSAdwyo6SJBcSIMWC1bbvWxToVajGtzBuUXseGY+Xat3Dyzc5O9HQkpXPm9atECkC5pc+qJEwW0zUAk/wyVgsX1x1MuRlMbwV5zGYcwuBAjUdn6BS9TGe026654GpjQepgKg/aFNr92XgOyl0ToBFz6rgm1usyrVFYSczqtOrTI0Zu83ZjjJLTPCO+VjcHt+vWqururOzGZMxGaLeHGNNVzy68xm9FejaeOY5rXCo0tcYaZ1N7X42PooVto02VGUnPAfUJDG84BP4LgDNu1WEZazuy6QAdOced1WxHT1/2nC1ahJNF+Z0T2rZoINgTGv7yxj/AFMy9Lrtt3r7SC4sm/BW32lvNc76R9P/ALtlTDmHPmSdW+XOCtW/6qqf7p9f7LpevjLpvj7aOe0WDhMErLvYKp0ytAFxH6nvWMwQ7RkwdIuIH4jRZQ4UssL5oMcZ5gz+C83Ueey3wsN6WktN4PrxBUGY0w4HSfS6ltMBpMWNrf38lYgQyYW8cZlNtTHc2v2Y3smeY/Xuo/a+zBj4vfwVHD0pYLfPBVXBbPdWltNoPGS4NaBIBLnOIAHaA81eE2cYum7S4tt2QDHIGR7geitxiIe7jJ011/RU8Lsxznlri1omA8kllv8AiCSDzAWUw/Q2pUeSythz2ZIFYB1uOR0OOmgCnAvTsm9dlux7qlJ4AJyukAA87zwiPop4GriKbmlm8DQDlInRw7UeOkrYMftKlQonC0XtDGNcHuzRvHQc+ZouQTaPHktDflNIuDgHGramDoI1HdwUxnokZ3EYaq8VSXPc8gZaRAiBER2i6zY+XksacHWw72FzQHgNcGE3IzT9RGqvaDG4ejui7/MVdYdAaNIJm1vxVehsxrnU6bXOMwaj3EQAflBkyTc+CnOTbNy02rYbRTYyWPYXXIc0kiToS0QFh+kzxUxVAAOLWHtGDl7QOYTHDKP5lm6OCpsAewkwIacxue4Tp3LJOoGAA7xH5rONtmmd2uXUqu5rhh0DwJ4RaD9F3LbPWBTNI5HtLu1ZpDiYBIMDQaa81qNTDCqCDct+GQCCRP1Wu4zarW0aoLGyJy2g97Z1F59F2xz1N/Wplpt3WD0y3lfCmi1rm0c9R5LmwSWgtAk8CG+YKj1c9MaGC2a6i61VlbMQXDtZyJd/CG6cYHNcmr1iAHMcSwmxOoPFrhzH91veyydxS1vTZaRFwLwmWdwvK+3TK6dWwvWFhXzNQNuMs/MCCZHIW91yjp50hbiauIewiMvZvBI3gItpMcuXcVr+P2jU3pg9kuDQCB2RIFoOviqeGxz6jmhzGGX5CSwGBbiZ56Jlncp/pNshsPpU+iyxF6bmGRNitex+LzOzTrYnj4rMVKmXTDM+bRoiW6aDUq7xGxWV8NTe2m2nVJBcQDcEG17d/kuUsl36Me9ae+uS7wsPAaKuK0vN+Hv3KvtbY+5LMskE8Vb4XBOLiBaNeK7bxs23ZFbCiXuni0i51vxWTrYgMaAOAg3v4q4wexMgzE9qCDaAZibc1aY+g0S5zZ7tAvLllM8ocb7WI2ic1wRJuD58OCs6pLnHNrMHvta6r4mLNDQ3jb2m/crZwjx+buvaF6sJPMas1dMthcWTSy/sv4xbswPcJ/af+PqFbUj9y43s8EjnDXCfcKhnHIeq5cJbWsb2d2xnQjANqPf9jAkah1ZvibOhQw/QPCV4IY5pBLXEVH3bHCb6xx4LolXAMf8AEyfM8fAqGG2XTp/AyPNx+p7l6+Evpyc22r1f0MJlqUN6S50GX5rBpM2aIvF1rVLBO3wac4ZuJcJIzOLgDeOU+q7RtfaDcLS3rmVHNzAOyCSJ0Jki3M8Fqu1usWi1pFGjmq5spbUIaAQdHNDu48bKzjOzPeeLpyPHUnjF1WZi2k3KWO0OjQTmaJMElZHZeFzgvLyDvAIGWPkOpGaZg2OoWz4rpnXqk/cYbKIs5jX5bXhxMH3WPq7RrPEnK1jjMUqLGgxpEN91ws1ly32+PZ/6cfy4XHd+/wDRi20JqGmHAMGUNcJE5pJkggEzHhKvMLVazN9410EhoBbMzobkk2VRuGeTAa4mb9kyfCGnu4pHZxdIdSMkEnMHDu5eOsJz+R5P0yvmtX27sdlUms+q1lQkZzIDRpAvyECeKssHsyiyQalN5PE1G28Lrb/+n6Tew59NoPBrSY4jtHS94A1Kta+DwdNxH2beO4uI4m/Hx5Kfz7bZuU15Yuj0ew4qNeXiDozMDJ1Mc+Cyr9qUKIymiW8G5Q0z3gAqphatJjiG4enTANjlkieMm6r7Vo52w4nyMarhbjb39MWTy1faPSWo8kUuy1rhGXkNS4/oLLbJ206o5susGkEgk5iI/MFUcTgQwMphrT2Qcxa2e+fQLLbN2cxgzZG5jp2QLL0WSY/2+zz2i5w1QAg5tfqfwWo9L6ABJbo69uFxP671ttfIwZnQBPLu4c1pfSSu2pUJZ8MQPquEllmyY6sYrDU6TSZry0/EzduGYDNF5sbNvwz8YIWwYbpNRbTYyYysa34HHQAaha42iInuJVCiyXZQL3A8Tp+C7XGZ+a7XWTK4s0szqrXsLXOlpc2oCDqYA7x7q/wGEYGtaxzXH4oa2qZPcBJVtteg1ppsAHZAmPAD14rO9CtnVMRi2UmNDopFwHZYIDbyfVctXOajj/KKJ2U4Na6ADJIDt40kONzBbMXMK7w+HNMNbIMNaBdxsO4roOF6EVczs9CkQWugOcHXII7+JmeEcFRxPQnElzstKjliG9toDYNoC1OjlI64yY945rtnBZ3AnX5fJXWGwzQ2IiTc94/9LoFTq7rPY4Gnhw8mxLpLe0DYgW+GLcyrZ3VfiO2M1HtTBDj2TBAtFxp6LF6Gbrynlpz3W75I+ixG03gU3mJdGusQYnyXQK3VnjAHBu6dJs4PAHo6/Jaht3C1cJiDhTXbvrA5HTuy4ZhIEZjESNLrN6dxu8l5StPeBlzTYzIHGItr+pVCs3Qgy3v+ll0ep1S4vFNbWoim1ha4tzvAJkn4hEjzR/gbjcoGahPzEPPMGbi/H1Xpx3qVi5S1z1g7Lnm+g95jmrPMuqO6ksWGFjDS7QEuNQ2IHBsXEk371bf4DYz/AHqPqt4zW0mUj0AhKU5XdGgdbOKNKkx7yHUTLTQHxONy55aSA5sZR5964I7aDn1XvaMrJnIJgSYHmfqvSPWF0dqYzDRQ/wBVhJaNCZgGDzGscV59w2xa76z8GxhNSpVYW5y0VM2ctbmbM3c6/LU2uuOXk1LF1sbGzUa/LvGCzqZzBp11gyNfotlwzg6kKbm0w4tIDgIeRoSTN9eSobb6EP2ThKWJxFVhqVahYaDW2pkNJnegnN8N7cRHFYShtilVfTkHMCAIJiTy4nVefqY9/Dlxvpm309zReKzg4Qd2QXU3B5ADMzmkFzJuW+4Wt1+lNZwZRZlaGfM0lzn3vmJJ5W/FU9o0y2Ye/MGF1jPdNWYuRwHE6rC5Y3bmvl5+IfsmYHjK1+eGWuzvJrHU9t42VUqPaHOcJBg9nXS9ionFuqVCQ0AN+eZB5dnVYCh0kcxppObpLQ9vjrlPFPCbbZRJ7b6gOpgNPeFxwwzwvh55077bHUrvmd1mBYLhwFzqIIV7Q3lSmRkAcCBBd32MgRpeFreH2w+q7O2kd3dt3sbmMaAuIBNxYXur3BdMmMmnVZVa8OgjKJtaDcGfyWrhb5jfG1k8ZgntLX2JB+FriCbd4A4e6o4/pG2i4NdTLjl4ERrYGVa7S6Vs3ZqU5cYgcs2va5W9YK1yrg6tWHmC94zhhPbeCCbDSSLgEgkaA2Wuljd3fhMcbKzm0ekjKjRFOpMRq0jjeJtaVgMXi+MHXW3j+KsmYrQaCVUqPDwYtAlxPpAjWTC6/lPLdx3d2Km+sQAbjlb+3FVcHs5+9YwtIJMju4z3WUsEQyrSJbmZBeHC1hJcSCNRldb8753EdKKRYKrW1GuOZgqBrHOYbGCCYuPx5Kd8fETV8Ri8WdTUkdstJdzE6rqHU5sVxq/bMrt1u3sbUgBskNJBvM3HDmub4RzcdtChSeHGjUewFrGl74cBmOVhBzeBt3r0b0Z2BQ2dQ+z0C4Mzmod48OdLg0awLQ0ei10sbIvCTX1mMnf9Ebvv+n5KmcWz9odyYxLb301sV3aS3X6skaXI+wQMQOaN+O/0QR3B/aH8v91yXrTwDqWKpupUaM129uuWnOMhIe0RbtNPGdOC60a/IHut+a0TrV2dUfTwtWmCSKu5LZA/1YLb8y5gb/EufWm8LobdsqhUbQotdlzCjTDgI1DBPuriXfsj0UMBjN7RpVWwGvpse3uDmgj6qrvY1ePZanhIpVcblu4QOZVL/wDs0/22fzK4+1CYlRzDl7KqqGuOYSOIA4qJaOSBHJVCOMC13pHsXC40ffUnCp2S2vT7FUFpOU5xrBMwZWwlo5KLqI5IOH9Ndh48UG4NrzjMM1zDQdlIrUsgeMuVpghwqGTcnK3SIWjt6KYsEA4aq3vLHRpaYHkvUbsIDwVvV2YD8vss6N151xVGoHQMPWZTDWScpzPhjc28eNe0DBIMTpwWMqMpBr4aW1omDdoEOloEDtfCQdBB529H4no6HaMHmtf2r1c08SCH0v8Ai+Ic3W49tVi4e4syviuDbPZd8jtBtp5yOHFQxABdUI+HhrEk99+a7FhuotofL8Q57L2LQHajV03sCOCvP8DcPI+9qgSZZmYRB4Dsa6X1smrva7m3JsaWijTkDIcPT3cal185/mDvOeOkcXSzYgMP+sMPTa7id42m2QR+1AgjWQV33ZnV1hsO3KyiIuRmLn5SQASzMSWExMiL3Sw3VhgmVG1W4Zu8a/MHFz3GbQe0TJBEzzukwvc24BXa0UsQ7LAfkZTB4uDg5xHg0H+bvWTw+BccQ3FT9xnFbewcrWNcHRmiMwjJlF5MQu/1+huGqvNSrhqT3kAFz2BxOXT4phXdLYFJoDRSp5QCGtyNgA6gCIAPJOFTby3s/ZVXF1KjcPRc90OeWsE5Wz/cDzVxsvYlWu91CnReXucMgykAlhOZribCxOvEQvUlLZrWfC0DnAA9VU+yhb4nKvONbohi2up0G4SsQKdRj6jaZLczjJLTxaCGieMOibK9w/VpjTSdQGFaXPeHPqvdkbTMSw0zPagBwd2SPvANRI9BDDAcAnuRyTibrjfQjquqYauK+LbLqZ7NNsuafiAOcER8pEE8iF1ZszZgjvH4q/DO5BgawrJoWpe/QMZ3TYewVVr6kfLPmpZ+RHkJTg9/sFQNL4u4ekoFF0yah8LQpMYfL1KbqRPzR3x+aCJw8/O7yhW+N2bRqtDa1NtQBwc0PvDho4ciOau9wOMnxKkKYiItGn4ILehhWsDWMblY0BrWjQACAAOUKqGDkPRVA2FE1hpKIcIhQfXAVP7a39pvqEDziBMDx+ik1oCEKKkDNk5QhVDBRKEIBH60QhA4RCEICEEdyaECLUw1CFQZe5GVCEBlQGJoQI051ARu+4JoUBlRZCFQSEsyaEEDUUHVEIUEXOniqTqMxflpbTvCEIIbmb+l/wAkvsY7vRC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data:image/jpeg;base64,/9j/4AAQSkZJRgABAQAAAQABAAD/2wCEAAkGBhQQEBAPEA8UFBAUEBQUEBAUFBUVFBQYFRQVFxQUFBQXHSYeFxkjGRQVHy8gIycqLCwsFR4xNTAqNSYsLCkBCQoKDgwOGg8PGiwkHSQqLCwqLCwpLCwsLC8pLCwtLCwsLCksLCwsLCwsLCwsKiksLCwsLSwsLCkpLCwsLCksKf/AABEIANgA6QMBIgACEQEDEQH/xAAcAAACAQUBAAAAAAAAAAAAAAAAAQIDBAUGBwj/xABDEAABAwIDBAgDBQYFBAMBAAABAAIRAyEEEjEFE0FRBgciYXGBkaEyQrEUI8HR8FJigpKy4RckM1NyFrPC8UNkcxX/xAAYAQEBAQEBAAAAAAAAAAAAAAAAAQIDBP/EACURAQEAAgEFAQABBQEAAAAAAAABAhESAyExQVETMgQiI2HwFP/aAAwDAQACEQMRAD8A62ApJBMLbBhNJNVAhCaKApJQmoGhCSATSCYVDKQP1UHO+k/ym/1Tdr5j3soJoVMVYy99vPT81MOlA0IQgEimkgSEIQCRTQgiQkpFJAkimkUEUQnCECAUgkApKgQhCATSTQSCaQTQCSaiSgklKEpQR4x+8R6tn6goF4HNpHmIH5qNV0H0Po4A+zkAwf4v6h+ZUCeZaSOYcPMfmT6KNV8ZiP3X+U9r2VQC5bzBHvI9n+ywe1ukLaYyU2OrVslQOos1a2PiedGtByyTzQZaptEUzFQwJPb4CC/XyaPVXVOoHAOaQQRIIIIPeCNVqdTYNXEOb9scHGT9ywkU7ZQS46vmWawJm11tdKmGtDWgBrQA0AQAAIAA4IJpJpKgSTSUAhCEAkU0igUJJpIApJpIAJqITVDQhCBoAQFIIBNAQgRKUJwhAJFNIhBRxOn8w9WmPcBW+Nx7KTd69wawsDpPGHAgAcSQ7QXVHHbTl25os3lUPbmMxTpnMCN4/nb4Re/BU9n7Ky1Q+s/e1Wgta4iG0xDC3dsuBbOM2phQYU43FY3EPFGqKGFa1jyS379zHA6CexmbME8IOoWw4DZVKhkFOmBmZke75nxxe43cZJ1PFWmyrY/HzpGHaPKmSPZyykdk82v/APXuQpOyjCMvmOsD1AyO/ob6K6UKbYmNCSfVTVQJpIVAhCEAkmkoBJNIoEUkIQCJSRKBJpJqhoSTQSTCinKCUpISQNNKUAoHCSaSCniGy09xDvNpDvwUKwAc13eB7kD2e5VnCQRzEeqo1bsnjANvC/4qDE7Od/m9oHiKuH/7A/FZfL2nDg5oIPeJB/8ABYfY5nEbQd/9hg9KFNw+izbRp3SP16BBNCEKgTSlEqBoSlEoBCEkAkU0pQJCEiUAUkIQCaEKhoQhAJpIQSQkhA0IQgaSE1Alqm3tsV2YbF1Kb2sFJ9RrYplz4a6JzF0DXXKYhbWVo3SB/wDkNoTEfaK0TP8AujlfVSqzHRb4scTqMW0H+GjSH0K2BtreH5fgtU6A7S+0MxtQNhrsY8jgYyNbcSYMNHqtpJuP1+tEiJylKSFoNNJNAICESoGlKJSQCSCkqBJMpQoBCEIBNIJhUNCEIBCEIBNCEAhCEAiUJIBaNt54Gz8XcAur1ol2UmcQYjnbhxW8rGdJqdN2Er76o5jAwuL2uIIy3aOMyYEcZWb4Gt9UzIwlc88XU/8AH81ur9Pf0WgdU+2GvZXw5tUDt6GmxIdAMCItDZvqfXoKY+AISbp7eiaoaEk1QSkhCAQhCASRKSBpISQNJCUoJIlRBRKCcoUZRKCaJUZRKCSEpRKByhKUSoGhKUSqBv4n6rCdNs32DEZY+FszHw525iJ4ws00/U/VYfphUjBVzyaP6m2UvgaZ1ZYb/MV6nFlIRzOZ4n6e66WTcGbfWYiCuf8AVi/NWxbubW+73Fb5MQOThHgdPy8lnHwkVBqfX9eikonUen69E5WlNJpsPBCiw2HgFROUpSlCAlEpIlAIQlKBpIlIlA5SlKUSiFKJUZRKKnKYKgnKIlKYKhKJRVSUSoSnKCSFFOVA05UZRKAYfqfqVy/pP1h7xjsK+m1jaghzhmJAEHy9F0eriRTpVah0ZvHH+EuP4Li9XZ1OoTUew5iL9twAkAGwPKAuXUumcmZ6H7dGCdUcG71lRrdHAEZZMgwQdV1Oq74HfvNHrp7/AFXmvB7RNKq5tMk085ADrgiYnx8F6QxHwsH79P8AqaE6fKeWcLtcuNvf0TlYLpXt4YXCVKge1tYsduQ6TLrTYA6TxtMK26v9tvxeCbVq1GPfncCWm8WjODdrtbcgCunKb06NmlRpmw8ESqWGd2R4uHo4j8FRXlKVGUSqJSlKjKJREpRKjKUoJSkSlKUoJSklKjm70BKJXJMb1ymH5GAO7YZOhl7chPg0O9VdnrlDaTC6j964skAiL6gTxseFlz/TH6nKOoyjMuW4Trh7NRz6Ny+KTQRDRJu48bR6K7Z1w0s9PNRO7LWZ3AzlcWS4eAdI8k/TH6co6PKkucf4w0xX3RoHJNQZ5E9k9gx3t1VwetmgHYo//FTY3cn5qjjAIg8AZPgFf0x+m439OVq2A6xsJWbUIqEFlHekEXIhsgcyC4NVr/irg5aC43ph8xIBObsmOMgeqc8fq7jc5RnExInlx9FrLusHCZWOFX48ljaA8t17wHAq4wXSHC4sMd927M2o5udrSQKcSTOlnT6q7htnz3pF8amJ07/Bcp62HMp4cYjDYttNzX08mHphrDJBdvWObDwYc3uhcrficTnoPqVnPq1W7xpqPc57WSQC8u+EENLu9pB4hZuXxY9E9L8eKeEqMJh1WqWAcSM5LrcoEea5ftPHbqm4iPE95tHnCp4PaNatFKo9zxRJaxziTMgF5E8MzreCsOmdUU6LGm5dVaPAN7RjzA9VyuUym2awuBOYtlpHa+h1XpfGmGt//Wl/3GrzJs2tmc23zgR46L01j/h/jafR0/gs/wBPubjGHtyvrl3gq0yXRTDWupmYgguLjpHxhovzHlf9T1WKmKpF0xSouiALlzwSB4qp1zNeW4JtIEvL6oyj5wQyWgfMeMeCr9Ujd5hxiSAHBu5hswRIqZiZvc25S7nZx/zNuhqnR0/id/W5SlYXavSalhRU3hu1j6kc+2RH09V6rdKzSFhtkdImVmNcSAdwyo6SJBcSIMWC1bbvWxToVajGtzBuUXseGY+Xat3Dyzc5O9HQkpXPm9atECkC5pc+qJEwW0zUAk/wyVgsX1x1MuRlMbwV5zGYcwuBAjUdn6BS9TGe026654GpjQepgKg/aFNr92XgOyl0ToBFz6rgm1usyrVFYSczqtOrTI0Zu83ZjjJLTPCO+VjcHt+vWqururOzGZMxGaLeHGNNVzy68xm9FejaeOY5rXCo0tcYaZ1N7X42PooVto02VGUnPAfUJDG84BP4LgDNu1WEZazuy6QAdOced1WxHT1/2nC1ahJNF+Z0T2rZoINgTGv7yxj/AFMy9Lrtt3r7SC4sm/BW32lvNc76R9P/ALtlTDmHPmSdW+XOCtW/6qqf7p9f7LpevjLpvj7aOe0WDhMErLvYKp0ytAFxH6nvWMwQ7RkwdIuIH4jRZQ4UssL5oMcZ5gz+C83Ueey3wsN6WktN4PrxBUGY0w4HSfS6ltMBpMWNrf38lYgQyYW8cZlNtTHc2v2Y3smeY/Xuo/a+zBj4vfwVHD0pYLfPBVXBbPdWltNoPGS4NaBIBLnOIAHaA81eE2cYum7S4tt2QDHIGR7geitxiIe7jJ011/RU8Lsxznlri1omA8kllv8AiCSDzAWUw/Q2pUeSythz2ZIFYB1uOR0OOmgCnAvTsm9dlux7qlJ4AJyukAA87zwiPop4GriKbmlm8DQDlInRw7UeOkrYMftKlQonC0XtDGNcHuzRvHQc+ZouQTaPHktDflNIuDgHGramDoI1HdwUxnokZ3EYaq8VSXPc8gZaRAiBER2i6zY+XksacHWw72FzQHgNcGE3IzT9RGqvaDG4ejui7/MVdYdAaNIJm1vxVehsxrnU6bXOMwaj3EQAflBkyTc+CnOTbNy02rYbRTYyWPYXXIc0kiToS0QFh+kzxUxVAAOLWHtGDl7QOYTHDKP5lm6OCpsAewkwIacxue4Tp3LJOoGAA7xH5rONtmmd2uXUqu5rhh0DwJ4RaD9F3LbPWBTNI5HtLu1ZpDiYBIMDQaa81qNTDCqCDct+GQCCRP1Wu4zarW0aoLGyJy2g97Z1F59F2xz1N/Wplpt3WD0y3lfCmi1rm0c9R5LmwSWgtAk8CG+YKj1c9MaGC2a6i61VlbMQXDtZyJd/CG6cYHNcmr1iAHMcSwmxOoPFrhzH91veyydxS1vTZaRFwLwmWdwvK+3TK6dWwvWFhXzNQNuMs/MCCZHIW91yjp50hbiauIewiMvZvBI3gItpMcuXcVr+P2jU3pg9kuDQCB2RIFoOviqeGxz6jmhzGGX5CSwGBbiZ56Jlncp/pNshsPpU+iyxF6bmGRNitex+LzOzTrYnj4rMVKmXTDM+bRoiW6aDUq7xGxWV8NTe2m2nVJBcQDcEG17d/kuUsl36Me9ae+uS7wsPAaKuK0vN+Hv3KvtbY+5LMskE8Vb4XBOLiBaNeK7bxs23ZFbCiXuni0i51vxWTrYgMaAOAg3v4q4wexMgzE9qCDaAZibc1aY+g0S5zZ7tAvLllM8ocb7WI2ic1wRJuD58OCs6pLnHNrMHvta6r4mLNDQ3jb2m/crZwjx+buvaF6sJPMas1dMthcWTSy/sv4xbswPcJ/af+PqFbUj9y43s8EjnDXCfcKhnHIeq5cJbWsb2d2xnQjANqPf9jAkah1ZvibOhQw/QPCV4IY5pBLXEVH3bHCb6xx4LolXAMf8AEyfM8fAqGG2XTp/AyPNx+p7l6+Evpyc22r1f0MJlqUN6S50GX5rBpM2aIvF1rVLBO3wac4ZuJcJIzOLgDeOU+q7RtfaDcLS3rmVHNzAOyCSJ0Jki3M8Fqu1usWi1pFGjmq5spbUIaAQdHNDu48bKzjOzPeeLpyPHUnjF1WZi2k3KWO0OjQTmaJMElZHZeFzgvLyDvAIGWPkOpGaZg2OoWz4rpnXqk/cYbKIs5jX5bXhxMH3WPq7RrPEnK1jjMUqLGgxpEN91ws1ly32+PZ/6cfy4XHd+/wDRi20JqGmHAMGUNcJE5pJkggEzHhKvMLVazN9410EhoBbMzobkk2VRuGeTAa4mb9kyfCGnu4pHZxdIdSMkEnMHDu5eOsJz+R5P0yvmtX27sdlUms+q1lQkZzIDRpAvyECeKssHsyiyQalN5PE1G28Lrb/+n6Tew59NoPBrSY4jtHS94A1Kta+DwdNxH2beO4uI4m/Hx5Kfz7bZuU15Yuj0ew4qNeXiDozMDJ1Mc+Cyr9qUKIymiW8G5Q0z3gAqphatJjiG4enTANjlkieMm6r7Vo52w4nyMarhbjb39MWTy1faPSWo8kUuy1rhGXkNS4/oLLbJ206o5susGkEgk5iI/MFUcTgQwMphrT2Qcxa2e+fQLLbN2cxgzZG5jp2QLL0WSY/2+zz2i5w1QAg5tfqfwWo9L6ABJbo69uFxP671ttfIwZnQBPLu4c1pfSSu2pUJZ8MQPquEllmyY6sYrDU6TSZry0/EzduGYDNF5sbNvwz8YIWwYbpNRbTYyYysa34HHQAaha42iInuJVCiyXZQL3A8Tp+C7XGZ+a7XWTK4s0szqrXsLXOlpc2oCDqYA7x7q/wGEYGtaxzXH4oa2qZPcBJVtteg1ppsAHZAmPAD14rO9CtnVMRi2UmNDopFwHZYIDbyfVctXOajj/KKJ2U4Na6ADJIDt40kONzBbMXMK7w+HNMNbIMNaBdxsO4roOF6EVczs9CkQWugOcHXII7+JmeEcFRxPQnElzstKjliG9toDYNoC1OjlI64yY945rtnBZ3AnX5fJXWGwzQ2IiTc94/9LoFTq7rPY4Gnhw8mxLpLe0DYgW+GLcyrZ3VfiO2M1HtTBDj2TBAtFxp6LF6Gbrynlpz3W75I+ixG03gU3mJdGusQYnyXQK3VnjAHBu6dJs4PAHo6/Jaht3C1cJiDhTXbvrA5HTuy4ZhIEZjESNLrN6dxu8l5StPeBlzTYzIHGItr+pVCs3Qgy3v+ll0ep1S4vFNbWoim1ha4tzvAJkn4hEjzR/gbjcoGahPzEPPMGbi/H1Xpx3qVi5S1z1g7Lnm+g95jmrPMuqO6ksWGFjDS7QEuNQ2IHBsXEk371bf4DYz/AHqPqt4zW0mUj0AhKU5XdGgdbOKNKkx7yHUTLTQHxONy55aSA5sZR5964I7aDn1XvaMrJnIJgSYHmfqvSPWF0dqYzDRQ/wBVhJaNCZgGDzGscV59w2xa76z8GxhNSpVYW5y0VM2ctbmbM3c6/LU2uuOXk1LF1sbGzUa/LvGCzqZzBp11gyNfotlwzg6kKbm0w4tIDgIeRoSTN9eSobb6EP2ThKWJxFVhqVahYaDW2pkNJnegnN8N7cRHFYShtilVfTkHMCAIJiTy4nVefqY9/Dlxvpm309zReKzg4Qd2QXU3B5ADMzmkFzJuW+4Wt1+lNZwZRZlaGfM0lzn3vmJJ5W/FU9o0y2Ye/MGF1jPdNWYuRwHE6rC5Y3bmvl5+IfsmYHjK1+eGWuzvJrHU9t42VUqPaHOcJBg9nXS9ionFuqVCQ0AN+eZB5dnVYCh0kcxppObpLQ9vjrlPFPCbbZRJ7b6gOpgNPeFxwwzwvh55077bHUrvmd1mBYLhwFzqIIV7Q3lSmRkAcCBBd32MgRpeFreH2w+q7O2kd3dt3sbmMaAuIBNxYXur3BdMmMmnVZVa8OgjKJtaDcGfyWrhb5jfG1k8ZgntLX2JB+FriCbd4A4e6o4/pG2i4NdTLjl4ERrYGVa7S6Vs3ZqU5cYgcs2va5W9YK1yrg6tWHmC94zhhPbeCCbDSSLgEgkaA2Wuljd3fhMcbKzm0ekjKjRFOpMRq0jjeJtaVgMXi+MHXW3j+KsmYrQaCVUqPDwYtAlxPpAjWTC6/lPLdx3d2Km+sQAbjlb+3FVcHs5+9YwtIJMju4z3WUsEQyrSJbmZBeHC1hJcSCNRldb8753EdKKRYKrW1GuOZgqBrHOYbGCCYuPx5Kd8fETV8Ri8WdTUkdstJdzE6rqHU5sVxq/bMrt1u3sbUgBskNJBvM3HDmub4RzcdtChSeHGjUewFrGl74cBmOVhBzeBt3r0b0Z2BQ2dQ+z0C4Mzmod48OdLg0awLQ0ei10sbIvCTX1mMnf9Ebvv+n5KmcWz9odyYxLb301sV3aS3X6skaXI+wQMQOaN+O/0QR3B/aH8v91yXrTwDqWKpupUaM129uuWnOMhIe0RbtNPGdOC60a/IHut+a0TrV2dUfTwtWmCSKu5LZA/1YLb8y5gb/EufWm8LobdsqhUbQotdlzCjTDgI1DBPuriXfsj0UMBjN7RpVWwGvpse3uDmgj6qrvY1ePZanhIpVcblu4QOZVL/wDs0/22fzK4+1CYlRzDl7KqqGuOYSOIA4qJaOSBHJVCOMC13pHsXC40ffUnCp2S2vT7FUFpOU5xrBMwZWwlo5KLqI5IOH9Ndh48UG4NrzjMM1zDQdlIrUsgeMuVpghwqGTcnK3SIWjt6KYsEA4aq3vLHRpaYHkvUbsIDwVvV2YD8vss6N151xVGoHQMPWZTDWScpzPhjc28eNe0DBIMTpwWMqMpBr4aW1omDdoEOloEDtfCQdBB529H4no6HaMHmtf2r1c08SCH0v8Ai+Ic3W49tVi4e4syviuDbPZd8jtBtp5yOHFQxABdUI+HhrEk99+a7FhuotofL8Q57L2LQHajV03sCOCvP8DcPI+9qgSZZmYRB4Dsa6X1smrva7m3JsaWijTkDIcPT3cal185/mDvOeOkcXSzYgMP+sMPTa7id42m2QR+1AgjWQV33ZnV1hsO3KyiIuRmLn5SQASzMSWExMiL3Sw3VhgmVG1W4Zu8a/MHFz3GbQe0TJBEzzukwvc24BXa0UsQ7LAfkZTB4uDg5xHg0H+bvWTw+BccQ3FT9xnFbewcrWNcHRmiMwjJlF5MQu/1+huGqvNSrhqT3kAFz2BxOXT4phXdLYFJoDRSp5QCGtyNgA6gCIAPJOFTby3s/ZVXF1KjcPRc90OeWsE5Wz/cDzVxsvYlWu91CnReXucMgykAlhOZribCxOvEQvUlLZrWfC0DnAA9VU+yhb4nKvONbohi2up0G4SsQKdRj6jaZLczjJLTxaCGieMOibK9w/VpjTSdQGFaXPeHPqvdkbTMSw0zPagBwd2SPvANRI9BDDAcAnuRyTibrjfQjquqYauK+LbLqZ7NNsuafiAOcER8pEE8iF1ZszZgjvH4q/DO5BgawrJoWpe/QMZ3TYewVVr6kfLPmpZ+RHkJTg9/sFQNL4u4ekoFF0yah8LQpMYfL1KbqRPzR3x+aCJw8/O7yhW+N2bRqtDa1NtQBwc0PvDho4ciOau9wOMnxKkKYiItGn4ILehhWsDWMblY0BrWjQACAAOUKqGDkPRVA2FE1hpKIcIhQfXAVP7a39pvqEDziBMDx+ik1oCEKKkDNk5QhVDBRKEIBH60QhA4RCEICEEdyaECLUw1CFQZe5GVCEBlQGJoQI051ARu+4JoUBlRZCFQSEsyaEEDUUHVEIUEXOniqTqMxflpbTvCEIIbmb+l/wAkvsY7vRCF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0" descr="data:image/jpeg;base64,/9j/4AAQSkZJRgABAQAAAQABAAD/2wCEAAkGBhQQEBAPEA8UFBAUEBQUEBAUFBUVFBQYFRQVFxQUFBQXHSYeFxkjGRQVHy8gIycqLCwsFR4xNTAqNSYsLCkBCQoKDgwOGg8PGiwkHSQqLCwqLCwpLCwsLC8pLCwtLCwsLCksLCwsLCwsLCwsKiksLCwsLSwsLCkpLCwsLCksKf/AABEIANgA6QMBIgACEQEDEQH/xAAcAAACAQUBAAAAAAAAAAAAAAAAAQIDBAUGBwj/xABDEAABAwIDBAgDBQYFBAMBAAABAAIRAyEEEjEFE0FRBgciYXGBkaEyQrEUI8HR8FJigpKy4RckM1NyFrPC8UNkcxX/xAAYAQEBAQEBAAAAAAAAAAAAAAAAAQIDBP/EACURAQEAAgEFAQABBQEAAAAAAAABAhESAyExQVETMgQiI2HwFP/aAAwDAQACEQMRAD8A62ApJBMLbBhNJNVAhCaKApJQmoGhCSATSCYVDKQP1UHO+k/ym/1Tdr5j3soJoVMVYy99vPT81MOlA0IQgEimkgSEIQCRTQgiQkpFJAkimkUEUQnCECAUgkApKgQhCATSTQSCaQTQCSaiSgklKEpQR4x+8R6tn6goF4HNpHmIH5qNV0H0Po4A+zkAwf4v6h+ZUCeZaSOYcPMfmT6KNV8ZiP3X+U9r2VQC5bzBHvI9n+ywe1ukLaYyU2OrVslQOos1a2PiedGtByyTzQZaptEUzFQwJPb4CC/XyaPVXVOoHAOaQQRIIIIPeCNVqdTYNXEOb9scHGT9ywkU7ZQS46vmWawJm11tdKmGtDWgBrQA0AQAAIAA4IJpJpKgSTSUAhCEAkU0igUJJpIApJpIAJqITVDQhCBoAQFIIBNAQgRKUJwhAJFNIhBRxOn8w9WmPcBW+Nx7KTd69wawsDpPGHAgAcSQ7QXVHHbTl25os3lUPbmMxTpnMCN4/nb4Re/BU9n7Ky1Q+s/e1Wgta4iG0xDC3dsuBbOM2phQYU43FY3EPFGqKGFa1jyS379zHA6CexmbME8IOoWw4DZVKhkFOmBmZke75nxxe43cZJ1PFWmyrY/HzpGHaPKmSPZyykdk82v/APXuQpOyjCMvmOsD1AyO/ob6K6UKbYmNCSfVTVQJpIVAhCEAkmkoBJNIoEUkIQCJSRKBJpJqhoSTQSTCinKCUpISQNNKUAoHCSaSCniGy09xDvNpDvwUKwAc13eB7kD2e5VnCQRzEeqo1bsnjANvC/4qDE7Od/m9oHiKuH/7A/FZfL2nDg5oIPeJB/8ABYfY5nEbQd/9hg9KFNw+izbRp3SP16BBNCEKgTSlEqBoSlEoBCEkAkU0pQJCEiUAUkIQCaEKhoQhAJpIQSQkhA0IQgaSE1Alqm3tsV2YbF1Kb2sFJ9RrYplz4a6JzF0DXXKYhbWVo3SB/wDkNoTEfaK0TP8AujlfVSqzHRb4scTqMW0H+GjSH0K2BtreH5fgtU6A7S+0MxtQNhrsY8jgYyNbcSYMNHqtpJuP1+tEiJylKSFoNNJNAICESoGlKJSQCSCkqBJMpQoBCEIBNIJhUNCEIBCEIBNCEAhCEAiUJIBaNt54Gz8XcAur1ol2UmcQYjnbhxW8rGdJqdN2Er76o5jAwuL2uIIy3aOMyYEcZWb4Gt9UzIwlc88XU/8AH81ur9Pf0WgdU+2GvZXw5tUDt6GmxIdAMCItDZvqfXoKY+AISbp7eiaoaEk1QSkhCAQhCASRKSBpISQNJCUoJIlRBRKCcoUZRKCaJUZRKCSEpRKByhKUSoGhKUSqBv4n6rCdNs32DEZY+FszHw525iJ4ws00/U/VYfphUjBVzyaP6m2UvgaZ1ZYb/MV6nFlIRzOZ4n6e66WTcGbfWYiCuf8AVi/NWxbubW+73Fb5MQOThHgdPy8lnHwkVBqfX9eikonUen69E5WlNJpsPBCiw2HgFROUpSlCAlEpIlAIQlKBpIlIlA5SlKUSiFKJUZRKKnKYKgnKIlKYKhKJRVSUSoSnKCSFFOVA05UZRKAYfqfqVy/pP1h7xjsK+m1jaghzhmJAEHy9F0eriRTpVah0ZvHH+EuP4Li9XZ1OoTUew5iL9twAkAGwPKAuXUumcmZ6H7dGCdUcG71lRrdHAEZZMgwQdV1Oq74HfvNHrp7/AFXmvB7RNKq5tMk085ADrgiYnx8F6QxHwsH79P8AqaE6fKeWcLtcuNvf0TlYLpXt4YXCVKge1tYsduQ6TLrTYA6TxtMK26v9tvxeCbVq1GPfncCWm8WjODdrtbcgCunKb06NmlRpmw8ESqWGd2R4uHo4j8FRXlKVGUSqJSlKjKJREpRKjKUoJSkSlKUoJSklKjm70BKJXJMb1ymH5GAO7YZOhl7chPg0O9VdnrlDaTC6j964skAiL6gTxseFlz/TH6nKOoyjMuW4Trh7NRz6Ny+KTQRDRJu48bR6K7Z1w0s9PNRO7LWZ3AzlcWS4eAdI8k/TH6co6PKkucf4w0xX3RoHJNQZ5E9k9gx3t1VwetmgHYo//FTY3cn5qjjAIg8AZPgFf0x+m439OVq2A6xsJWbUIqEFlHekEXIhsgcyC4NVr/irg5aC43ph8xIBObsmOMgeqc8fq7jc5RnExInlx9FrLusHCZWOFX48ljaA8t17wHAq4wXSHC4sMd927M2o5udrSQKcSTOlnT6q7htnz3pF8amJ07/Bcp62HMp4cYjDYttNzX08mHphrDJBdvWObDwYc3uhcrficTnoPqVnPq1W7xpqPc57WSQC8u+EENLu9pB4hZuXxY9E9L8eKeEqMJh1WqWAcSM5LrcoEea5ftPHbqm4iPE95tHnCp4PaNatFKo9zxRJaxziTMgF5E8MzreCsOmdUU6LGm5dVaPAN7RjzA9VyuUym2awuBOYtlpHa+h1XpfGmGt//Wl/3GrzJs2tmc23zgR46L01j/h/jafR0/gs/wBPubjGHtyvrl3gq0yXRTDWupmYgguLjpHxhovzHlf9T1WKmKpF0xSouiALlzwSB4qp1zNeW4JtIEvL6oyj5wQyWgfMeMeCr9Ujd5hxiSAHBu5hswRIqZiZvc25S7nZx/zNuhqnR0/id/W5SlYXavSalhRU3hu1j6kc+2RH09V6rdKzSFhtkdImVmNcSAdwyo6SJBcSIMWC1bbvWxToVajGtzBuUXseGY+Xat3Dyzc5O9HQkpXPm9atECkC5pc+qJEwW0zUAk/wyVgsX1x1MuRlMbwV5zGYcwuBAjUdn6BS9TGe026654GpjQepgKg/aFNr92XgOyl0ToBFz6rgm1usyrVFYSczqtOrTI0Zu83ZjjJLTPCO+VjcHt+vWqururOzGZMxGaLeHGNNVzy68xm9FejaeOY5rXCo0tcYaZ1N7X42PooVto02VGUnPAfUJDG84BP4LgDNu1WEZazuy6QAdOced1WxHT1/2nC1ahJNF+Z0T2rZoINgTGv7yxj/AFMy9Lrtt3r7SC4sm/BW32lvNc76R9P/ALtlTDmHPmSdW+XOCtW/6qqf7p9f7LpevjLpvj7aOe0WDhMErLvYKp0ytAFxH6nvWMwQ7RkwdIuIH4jRZQ4UssL5oMcZ5gz+C83Ueey3wsN6WktN4PrxBUGY0w4HSfS6ltMBpMWNrf38lYgQyYW8cZlNtTHc2v2Y3smeY/Xuo/a+zBj4vfwVHD0pYLfPBVXBbPdWltNoPGS4NaBIBLnOIAHaA81eE2cYum7S4tt2QDHIGR7geitxiIe7jJ011/RU8Lsxznlri1omA8kllv8AiCSDzAWUw/Q2pUeSythz2ZIFYB1uOR0OOmgCnAvTsm9dlux7qlJ4AJyukAA87zwiPop4GriKbmlm8DQDlInRw7UeOkrYMftKlQonC0XtDGNcHuzRvHQc+ZouQTaPHktDflNIuDgHGramDoI1HdwUxnokZ3EYaq8VSXPc8gZaRAiBER2i6zY+XksacHWw72FzQHgNcGE3IzT9RGqvaDG4ejui7/MVdYdAaNIJm1vxVehsxrnU6bXOMwaj3EQAflBkyTc+CnOTbNy02rYbRTYyWPYXXIc0kiToS0QFh+kzxUxVAAOLWHtGDl7QOYTHDKP5lm6OCpsAewkwIacxue4Tp3LJOoGAA7xH5rONtmmd2uXUqu5rhh0DwJ4RaD9F3LbPWBTNI5HtLu1ZpDiYBIMDQaa81qNTDCqCDct+GQCCRP1Wu4zarW0aoLGyJy2g97Z1F59F2xz1N/Wplpt3WD0y3lfCmi1rm0c9R5LmwSWgtAk8CG+YKj1c9MaGC2a6i61VlbMQXDtZyJd/CG6cYHNcmr1iAHMcSwmxOoPFrhzH91veyydxS1vTZaRFwLwmWdwvK+3TK6dWwvWFhXzNQNuMs/MCCZHIW91yjp50hbiauIewiMvZvBI3gItpMcuXcVr+P2jU3pg9kuDQCB2RIFoOviqeGxz6jmhzGGX5CSwGBbiZ56Jlncp/pNshsPpU+iyxF6bmGRNitex+LzOzTrYnj4rMVKmXTDM+bRoiW6aDUq7xGxWV8NTe2m2nVJBcQDcEG17d/kuUsl36Me9ae+uS7wsPAaKuK0vN+Hv3KvtbY+5LMskE8Vb4XBOLiBaNeK7bxs23ZFbCiXuni0i51vxWTrYgMaAOAg3v4q4wexMgzE9qCDaAZibc1aY+g0S5zZ7tAvLllM8ocb7WI2ic1wRJuD58OCs6pLnHNrMHvta6r4mLNDQ3jb2m/crZwjx+buvaF6sJPMas1dMthcWTSy/sv4xbswPcJ/af+PqFbUj9y43s8EjnDXCfcKhnHIeq5cJbWsb2d2xnQjANqPf9jAkah1ZvibOhQw/QPCV4IY5pBLXEVH3bHCb6xx4LolXAMf8AEyfM8fAqGG2XTp/AyPNx+p7l6+Evpyc22r1f0MJlqUN6S50GX5rBpM2aIvF1rVLBO3wac4ZuJcJIzOLgDeOU+q7RtfaDcLS3rmVHNzAOyCSJ0Jki3M8Fqu1usWi1pFGjmq5spbUIaAQdHNDu48bKzjOzPeeLpyPHUnjF1WZi2k3KWO0OjQTmaJMElZHZeFzgvLyDvAIGWPkOpGaZg2OoWz4rpnXqk/cYbKIs5jX5bXhxMH3WPq7RrPEnK1jjMUqLGgxpEN91ws1ly32+PZ/6cfy4XHd+/wDRi20JqGmHAMGUNcJE5pJkggEzHhKvMLVazN9410EhoBbMzobkk2VRuGeTAa4mb9kyfCGnu4pHZxdIdSMkEnMHDu5eOsJz+R5P0yvmtX27sdlUms+q1lQkZzIDRpAvyECeKssHsyiyQalN5PE1G28Lrb/+n6Tew59NoPBrSY4jtHS94A1Kta+DwdNxH2beO4uI4m/Hx5Kfz7bZuU15Yuj0ew4qNeXiDozMDJ1Mc+Cyr9qUKIymiW8G5Q0z3gAqphatJjiG4enTANjlkieMm6r7Vo52w4nyMarhbjb39MWTy1faPSWo8kUuy1rhGXkNS4/oLLbJ206o5susGkEgk5iI/MFUcTgQwMphrT2Qcxa2e+fQLLbN2cxgzZG5jp2QLL0WSY/2+zz2i5w1QAg5tfqfwWo9L6ABJbo69uFxP671ttfIwZnQBPLu4c1pfSSu2pUJZ8MQPquEllmyY6sYrDU6TSZry0/EzduGYDNF5sbNvwz8YIWwYbpNRbTYyYysa34HHQAaha42iInuJVCiyXZQL3A8Tp+C7XGZ+a7XWTK4s0szqrXsLXOlpc2oCDqYA7x7q/wGEYGtaxzXH4oa2qZPcBJVtteg1ppsAHZAmPAD14rO9CtnVMRi2UmNDopFwHZYIDbyfVctXOajj/KKJ2U4Na6ADJIDt40kONzBbMXMK7w+HNMNbIMNaBdxsO4roOF6EVczs9CkQWugOcHXII7+JmeEcFRxPQnElzstKjliG9toDYNoC1OjlI64yY945rtnBZ3AnX5fJXWGwzQ2IiTc94/9LoFTq7rPY4Gnhw8mxLpLe0DYgW+GLcyrZ3VfiO2M1HtTBDj2TBAtFxp6LF6Gbrynlpz3W75I+ixG03gU3mJdGusQYnyXQK3VnjAHBu6dJs4PAHo6/Jaht3C1cJiDhTXbvrA5HTuy4ZhIEZjESNLrN6dxu8l5StPeBlzTYzIHGItr+pVCs3Qgy3v+ll0ep1S4vFNbWoim1ha4tzvAJkn4hEjzR/gbjcoGahPzEPPMGbi/H1Xpx3qVi5S1z1g7Lnm+g95jmrPMuqO6ksWGFjDS7QEuNQ2IHBsXEk371bf4DYz/AHqPqt4zW0mUj0AhKU5XdGgdbOKNKkx7yHUTLTQHxONy55aSA5sZR5964I7aDn1XvaMrJnIJgSYHmfqvSPWF0dqYzDRQ/wBVhJaNCZgGDzGscV59w2xa76z8GxhNSpVYW5y0VM2ctbmbM3c6/LU2uuOXk1LF1sbGzUa/LvGCzqZzBp11gyNfotlwzg6kKbm0w4tIDgIeRoSTN9eSobb6EP2ThKWJxFVhqVahYaDW2pkNJnegnN8N7cRHFYShtilVfTkHMCAIJiTy4nVefqY9/Dlxvpm309zReKzg4Qd2QXU3B5ADMzmkFzJuW+4Wt1+lNZwZRZlaGfM0lzn3vmJJ5W/FU9o0y2Ye/MGF1jPdNWYuRwHE6rC5Y3bmvl5+IfsmYHjK1+eGWuzvJrHU9t42VUqPaHOcJBg9nXS9ionFuqVCQ0AN+eZB5dnVYCh0kcxppObpLQ9vjrlPFPCbbZRJ7b6gOpgNPeFxwwzwvh55077bHUrvmd1mBYLhwFzqIIV7Q3lSmRkAcCBBd32MgRpeFreH2w+q7O2kd3dt3sbmMaAuIBNxYXur3BdMmMmnVZVa8OgjKJtaDcGfyWrhb5jfG1k8ZgntLX2JB+FriCbd4A4e6o4/pG2i4NdTLjl4ERrYGVa7S6Vs3ZqU5cYgcs2va5W9YK1yrg6tWHmC94zhhPbeCCbDSSLgEgkaA2Wuljd3fhMcbKzm0ekjKjRFOpMRq0jjeJtaVgMXi+MHXW3j+KsmYrQaCVUqPDwYtAlxPpAjWTC6/lPLdx3d2Km+sQAbjlb+3FVcHs5+9YwtIJMju4z3WUsEQyrSJbmZBeHC1hJcSCNRldb8753EdKKRYKrW1GuOZgqBrHOYbGCCYuPx5Kd8fETV8Ri8WdTUkdstJdzE6rqHU5sVxq/bMrt1u3sbUgBskNJBvM3HDmub4RzcdtChSeHGjUewFrGl74cBmOVhBzeBt3r0b0Z2BQ2dQ+z0C4Mzmod48OdLg0awLQ0ei10sbIvCTX1mMnf9Ebvv+n5KmcWz9odyYxLb301sV3aS3X6skaXI+wQMQOaN+O/0QR3B/aH8v91yXrTwDqWKpupUaM129uuWnOMhIe0RbtNPGdOC60a/IHut+a0TrV2dUfTwtWmCSKu5LZA/1YLb8y5gb/EufWm8LobdsqhUbQotdlzCjTDgI1DBPuriXfsj0UMBjN7RpVWwGvpse3uDmgj6qrvY1ePZanhIpVcblu4QOZVL/wDs0/22fzK4+1CYlRzDl7KqqGuOYSOIA4qJaOSBHJVCOMC13pHsXC40ffUnCp2S2vT7FUFpOU5xrBMwZWwlo5KLqI5IOH9Ndh48UG4NrzjMM1zDQdlIrUsgeMuVpghwqGTcnK3SIWjt6KYsEA4aq3vLHRpaYHkvUbsIDwVvV2YD8vss6N151xVGoHQMPWZTDWScpzPhjc28eNe0DBIMTpwWMqMpBr4aW1omDdoEOloEDtfCQdBB529H4no6HaMHmtf2r1c08SCH0v8Ai+Ic3W49tVi4e4syviuDbPZd8jtBtp5yOHFQxABdUI+HhrEk99+a7FhuotofL8Q57L2LQHajV03sCOCvP8DcPI+9qgSZZmYRB4Dsa6X1smrva7m3JsaWijTkDIcPT3cal185/mDvOeOkcXSzYgMP+sMPTa7id42m2QR+1AgjWQV33ZnV1hsO3KyiIuRmLn5SQASzMSWExMiL3Sw3VhgmVG1W4Zu8a/MHFz3GbQe0TJBEzzukwvc24BXa0UsQ7LAfkZTB4uDg5xHg0H+bvWTw+BccQ3FT9xnFbewcrWNcHRmiMwjJlF5MQu/1+huGqvNSrhqT3kAFz2BxOXT4phXdLYFJoDRSp5QCGtyNgA6gCIAPJOFTby3s/ZVXF1KjcPRc90OeWsE5Wz/cDzVxsvYlWu91CnReXucMgykAlhOZribCxOvEQvUlLZrWfC0DnAA9VU+yhb4nKvONbohi2up0G4SsQKdRj6jaZLczjJLTxaCGieMOibK9w/VpjTSdQGFaXPeHPqvdkbTMSw0zPagBwd2SPvANRI9BDDAcAnuRyTibrjfQjquqYauK+LbLqZ7NNsuafiAOcER8pEE8iF1ZszZgjvH4q/DO5BgawrJoWpe/QMZ3TYewVVr6kfLPmpZ+RHkJTg9/sFQNL4u4ekoFF0yah8LQpMYfL1KbqRPzR3x+aCJw8/O7yhW+N2bRqtDa1NtQBwc0PvDho4ciOau9wOMnxKkKYiItGn4ILehhWsDWMblY0BrWjQACAAOUKqGDkPRVA2FE1hpKIcIhQfXAVP7a39pvqEDziBMDx+ik1oCEKKkDNk5QhVDBRKEIBH60QhA4RCEICEEdyaECLUw1CFQZe5GVCEBlQGJoQI051ARu+4JoUBlRZCFQSEsyaEEDUUHVEIUEXOniqTqMxflpbTvCEIIbmb+l/wAkvsY7vRCF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2" descr="data:image/jpeg;base64,/9j/4AAQSkZJRgABAQAAAQABAAD/2wCEAAkGBhQQEBAPEA8UFBAUEBQUEBAUFBUVFBQYFRQVFxQUFBQXHSYeFxkjGRQVHy8gIycqLCwsFR4xNTAqNSYsLCkBCQoKDgwOGg8PGiwkHSQqLCwqLCwpLCwsLC8pLCwtLCwsLCksLCwsLCwsLCwsKiksLCwsLSwsLCkpLCwsLCksKf/AABEIANgA6QMBIgACEQEDEQH/xAAcAAACAQUBAAAAAAAAAAAAAAAAAQIDBAUGBwj/xABDEAABAwIDBAgDBQYFBAMBAAABAAIRAyEEEjEFE0FRBgciYXGBkaEyQrEUI8HR8FJigpKy4RckM1NyFrPC8UNkcxX/xAAYAQEBAQEBAAAAAAAAAAAAAAAAAQIDBP/EACURAQEAAgEFAQABBQEAAAAAAAABAhESAyExQVETMgQiI2HwFP/aAAwDAQACEQMRAD8A62ApJBMLbBhNJNVAhCaKApJQmoGhCSATSCYVDKQP1UHO+k/ym/1Tdr5j3soJoVMVYy99vPT81MOlA0IQgEimkgSEIQCRTQgiQkpFJAkimkUEUQnCECAUgkApKgQhCATSTQSCaQTQCSaiSgklKEpQR4x+8R6tn6goF4HNpHmIH5qNV0H0Po4A+zkAwf4v6h+ZUCeZaSOYcPMfmT6KNV8ZiP3X+U9r2VQC5bzBHvI9n+ywe1ukLaYyU2OrVslQOos1a2PiedGtByyTzQZaptEUzFQwJPb4CC/XyaPVXVOoHAOaQQRIIIIPeCNVqdTYNXEOb9scHGT9ywkU7ZQS46vmWawJm11tdKmGtDWgBrQA0AQAAIAA4IJpJpKgSTSUAhCEAkU0igUJJpIApJpIAJqITVDQhCBoAQFIIBNAQgRKUJwhAJFNIhBRxOn8w9WmPcBW+Nx7KTd69wawsDpPGHAgAcSQ7QXVHHbTl25os3lUPbmMxTpnMCN4/nb4Re/BU9n7Ky1Q+s/e1Wgta4iG0xDC3dsuBbOM2phQYU43FY3EPFGqKGFa1jyS379zHA6CexmbME8IOoWw4DZVKhkFOmBmZke75nxxe43cZJ1PFWmyrY/HzpGHaPKmSPZyykdk82v/APXuQpOyjCMvmOsD1AyO/ob6K6UKbYmNCSfVTVQJpIVAhCEAkmkoBJNIoEUkIQCJSRKBJpJqhoSTQSTCinKCUpISQNNKUAoHCSaSCniGy09xDvNpDvwUKwAc13eB7kD2e5VnCQRzEeqo1bsnjANvC/4qDE7Od/m9oHiKuH/7A/FZfL2nDg5oIPeJB/8ABYfY5nEbQd/9hg9KFNw+izbRp3SP16BBNCEKgTSlEqBoSlEoBCEkAkU0pQJCEiUAUkIQCaEKhoQhAJpIQSQkhA0IQgaSE1Alqm3tsV2YbF1Kb2sFJ9RrYplz4a6JzF0DXXKYhbWVo3SB/wDkNoTEfaK0TP8AujlfVSqzHRb4scTqMW0H+GjSH0K2BtreH5fgtU6A7S+0MxtQNhrsY8jgYyNbcSYMNHqtpJuP1+tEiJylKSFoNNJNAICESoGlKJSQCSCkqBJMpQoBCEIBNIJhUNCEIBCEIBNCEAhCEAiUJIBaNt54Gz8XcAur1ol2UmcQYjnbhxW8rGdJqdN2Er76o5jAwuL2uIIy3aOMyYEcZWb4Gt9UzIwlc88XU/8AH81ur9Pf0WgdU+2GvZXw5tUDt6GmxIdAMCItDZvqfXoKY+AISbp7eiaoaEk1QSkhCAQhCASRKSBpISQNJCUoJIlRBRKCcoUZRKCaJUZRKCSEpRKByhKUSoGhKUSqBv4n6rCdNs32DEZY+FszHw525iJ4ws00/U/VYfphUjBVzyaP6m2UvgaZ1ZYb/MV6nFlIRzOZ4n6e66WTcGbfWYiCuf8AVi/NWxbubW+73Fb5MQOThHgdPy8lnHwkVBqfX9eikonUen69E5WlNJpsPBCiw2HgFROUpSlCAlEpIlAIQlKBpIlIlA5SlKUSiFKJUZRKKnKYKgnKIlKYKhKJRVSUSoSnKCSFFOVA05UZRKAYfqfqVy/pP1h7xjsK+m1jaghzhmJAEHy9F0eriRTpVah0ZvHH+EuP4Li9XZ1OoTUew5iL9twAkAGwPKAuXUumcmZ6H7dGCdUcG71lRrdHAEZZMgwQdV1Oq74HfvNHrp7/AFXmvB7RNKq5tMk085ADrgiYnx8F6QxHwsH79P8AqaE6fKeWcLtcuNvf0TlYLpXt4YXCVKge1tYsduQ6TLrTYA6TxtMK26v9tvxeCbVq1GPfncCWm8WjODdrtbcgCunKb06NmlRpmw8ESqWGd2R4uHo4j8FRXlKVGUSqJSlKjKJREpRKjKUoJSkSlKUoJSklKjm70BKJXJMb1ymH5GAO7YZOhl7chPg0O9VdnrlDaTC6j964skAiL6gTxseFlz/TH6nKOoyjMuW4Trh7NRz6Ny+KTQRDRJu48bR6K7Z1w0s9PNRO7LWZ3AzlcWS4eAdI8k/TH6co6PKkucf4w0xX3RoHJNQZ5E9k9gx3t1VwetmgHYo//FTY3cn5qjjAIg8AZPgFf0x+m439OVq2A6xsJWbUIqEFlHekEXIhsgcyC4NVr/irg5aC43ph8xIBObsmOMgeqc8fq7jc5RnExInlx9FrLusHCZWOFX48ljaA8t17wHAq4wXSHC4sMd927M2o5udrSQKcSTOlnT6q7htnz3pF8amJ07/Bcp62HMp4cYjDYttNzX08mHphrDJBdvWObDwYc3uhcrficTnoPqVnPq1W7xpqPc57WSQC8u+EENLu9pB4hZuXxY9E9L8eKeEqMJh1WqWAcSM5LrcoEea5ftPHbqm4iPE95tHnCp4PaNatFKo9zxRJaxziTMgF5E8MzreCsOmdUU6LGm5dVaPAN7RjzA9VyuUym2awuBOYtlpHa+h1XpfGmGt//Wl/3GrzJs2tmc23zgR46L01j/h/jafR0/gs/wBPubjGHtyvrl3gq0yXRTDWupmYgguLjpHxhovzHlf9T1WKmKpF0xSouiALlzwSB4qp1zNeW4JtIEvL6oyj5wQyWgfMeMeCr9Ujd5hxiSAHBu5hswRIqZiZvc25S7nZx/zNuhqnR0/id/W5SlYXavSalhRU3hu1j6kc+2RH09V6rdKzSFhtkdImVmNcSAdwyo6SJBcSIMWC1bbvWxToVajGtzBuUXseGY+Xat3Dyzc5O9HQkpXPm9atECkC5pc+qJEwW0zUAk/wyVgsX1x1MuRlMbwV5zGYcwuBAjUdn6BS9TGe026654GpjQepgKg/aFNr92XgOyl0ToBFz6rgm1usyrVFYSczqtOrTI0Zu83ZjjJLTPCO+VjcHt+vWqururOzGZMxGaLeHGNNVzy68xm9FejaeOY5rXCo0tcYaZ1N7X42PooVto02VGUnPAfUJDG84BP4LgDNu1WEZazuy6QAdOced1WxHT1/2nC1ahJNF+Z0T2rZoINgTGv7yxj/AFMy9Lrtt3r7SC4sm/BW32lvNc76R9P/ALtlTDmHPmSdW+XOCtW/6qqf7p9f7LpevjLpvj7aOe0WDhMErLvYKp0ytAFxH6nvWMwQ7RkwdIuIH4jRZQ4UssL5oMcZ5gz+C83Ueey3wsN6WktN4PrxBUGY0w4HSfS6ltMBpMWNrf38lYgQyYW8cZlNtTHc2v2Y3smeY/Xuo/a+zBj4vfwVHD0pYLfPBVXBbPdWltNoPGS4NaBIBLnOIAHaA81eE2cYum7S4tt2QDHIGR7geitxiIe7jJ011/RU8Lsxznlri1omA8kllv8AiCSDzAWUw/Q2pUeSythz2ZIFYB1uOR0OOmgCnAvTsm9dlux7qlJ4AJyukAA87zwiPop4GriKbmlm8DQDlInRw7UeOkrYMftKlQonC0XtDGNcHuzRvHQc+ZouQTaPHktDflNIuDgHGramDoI1HdwUxnokZ3EYaq8VSXPc8gZaRAiBER2i6zY+XksacHWw72FzQHgNcGE3IzT9RGqvaDG4ejui7/MVdYdAaNIJm1vxVehsxrnU6bXOMwaj3EQAflBkyTc+CnOTbNy02rYbRTYyWPYXXIc0kiToS0QFh+kzxUxVAAOLWHtGDl7QOYTHDKP5lm6OCpsAewkwIacxue4Tp3LJOoGAA7xH5rONtmmd2uXUqu5rhh0DwJ4RaD9F3LbPWBTNI5HtLu1ZpDiYBIMDQaa81qNTDCqCDct+GQCCRP1Wu4zarW0aoLGyJy2g97Z1F59F2xz1N/Wplpt3WD0y3lfCmi1rm0c9R5LmwSWgtAk8CG+YKj1c9MaGC2a6i61VlbMQXDtZyJd/CG6cYHNcmr1iAHMcSwmxOoPFrhzH91veyydxS1vTZaRFwLwmWdwvK+3TK6dWwvWFhXzNQNuMs/MCCZHIW91yjp50hbiauIewiMvZvBI3gItpMcuXcVr+P2jU3pg9kuDQCB2RIFoOviqeGxz6jmhzGGX5CSwGBbiZ56Jlncp/pNshsPpU+iyxF6bmGRNitex+LzOzTrYnj4rMVKmXTDM+bRoiW6aDUq7xGxWV8NTe2m2nVJBcQDcEG17d/kuUsl36Me9ae+uS7wsPAaKuK0vN+Hv3KvtbY+5LMskE8Vb4XBOLiBaNeK7bxs23ZFbCiXuni0i51vxWTrYgMaAOAg3v4q4wexMgzE9qCDaAZibc1aY+g0S5zZ7tAvLllM8ocb7WI2ic1wRJuD58OCs6pLnHNrMHvta6r4mLNDQ3jb2m/crZwjx+buvaF6sJPMas1dMthcWTSy/sv4xbswPcJ/af+PqFbUj9y43s8EjnDXCfcKhnHIeq5cJbWsb2d2xnQjANqPf9jAkah1ZvibOhQw/QPCV4IY5pBLXEVH3bHCb6xx4LolXAMf8AEyfM8fAqGG2XTp/AyPNx+p7l6+Evpyc22r1f0MJlqUN6S50GX5rBpM2aIvF1rVLBO3wac4ZuJcJIzOLgDeOU+q7RtfaDcLS3rmVHNzAOyCSJ0Jki3M8Fqu1usWi1pFGjmq5spbUIaAQdHNDu48bKzjOzPeeLpyPHUnjF1WZi2k3KWO0OjQTmaJMElZHZeFzgvLyDvAIGWPkOpGaZg2OoWz4rpnXqk/cYbKIs5jX5bXhxMH3WPq7RrPEnK1jjMUqLGgxpEN91ws1ly32+PZ/6cfy4XHd+/wDRi20JqGmHAMGUNcJE5pJkggEzHhKvMLVazN9410EhoBbMzobkk2VRuGeTAa4mb9kyfCGnu4pHZxdIdSMkEnMHDu5eOsJz+R5P0yvmtX27sdlUms+q1lQkZzIDRpAvyECeKssHsyiyQalN5PE1G28Lrb/+n6Tew59NoPBrSY4jtHS94A1Kta+DwdNxH2beO4uI4m/Hx5Kfz7bZuU15Yuj0ew4qNeXiDozMDJ1Mc+Cyr9qUKIymiW8G5Q0z3gAqphatJjiG4enTANjlkieMm6r7Vo52w4nyMarhbjb39MWTy1faPSWo8kUuy1rhGXkNS4/oLLbJ206o5susGkEgk5iI/MFUcTgQwMphrT2Qcxa2e+fQLLbN2cxgzZG5jp2QLL0WSY/2+zz2i5w1QAg5tfqfwWo9L6ABJbo69uFxP671ttfIwZnQBPLu4c1pfSSu2pUJZ8MQPquEllmyY6sYrDU6TSZry0/EzduGYDNF5sbNvwz8YIWwYbpNRbTYyYysa34HHQAaha42iInuJVCiyXZQL3A8Tp+C7XGZ+a7XWTK4s0szqrXsLXOlpc2oCDqYA7x7q/wGEYGtaxzXH4oa2qZPcBJVtteg1ppsAHZAmPAD14rO9CtnVMRi2UmNDopFwHZYIDbyfVctXOajj/KKJ2U4Na6ADJIDt40kONzBbMXMK7w+HNMNbIMNaBdxsO4roOF6EVczs9CkQWugOcHXII7+JmeEcFRxPQnElzstKjliG9toDYNoC1OjlI64yY945rtnBZ3AnX5fJXWGwzQ2IiTc94/9LoFTq7rPY4Gnhw8mxLpLe0DYgW+GLcyrZ3VfiO2M1HtTBDj2TBAtFxp6LF6Gbrynlpz3W75I+ixG03gU3mJdGusQYnyXQK3VnjAHBu6dJs4PAHo6/Jaht3C1cJiDhTXbvrA5HTuy4ZhIEZjESNLrN6dxu8l5StPeBlzTYzIHGItr+pVCs3Qgy3v+ll0ep1S4vFNbWoim1ha4tzvAJkn4hEjzR/gbjcoGahPzEPPMGbi/H1Xpx3qVi5S1z1g7Lnm+g95jmrPMuqO6ksWGFjDS7QEuNQ2IHBsXEk371bf4DYz/AHqPqt4zW0mUj0AhKU5XdGgdbOKNKkx7yHUTLTQHxONy55aSA5sZR5964I7aDn1XvaMrJnIJgSYHmfqvSPWF0dqYzDRQ/wBVhJaNCZgGDzGscV59w2xa76z8GxhNSpVYW5y0VM2ctbmbM3c6/LU2uuOXk1LF1sbGzUa/LvGCzqZzBp11gyNfotlwzg6kKbm0w4tIDgIeRoSTN9eSobb6EP2ThKWJxFVhqVahYaDW2pkNJnegnN8N7cRHFYShtilVfTkHMCAIJiTy4nVefqY9/Dlxvpm309zReKzg4Qd2QXU3B5ADMzmkFzJuW+4Wt1+lNZwZRZlaGfM0lzn3vmJJ5W/FU9o0y2Ye/MGF1jPdNWYuRwHE6rC5Y3bmvl5+IfsmYHjK1+eGWuzvJrHU9t42VUqPaHOcJBg9nXS9ionFuqVCQ0AN+eZB5dnVYCh0kcxppObpLQ9vjrlPFPCbbZRJ7b6gOpgNPeFxwwzwvh55077bHUrvmd1mBYLhwFzqIIV7Q3lSmRkAcCBBd32MgRpeFreH2w+q7O2kd3dt3sbmMaAuIBNxYXur3BdMmMmnVZVa8OgjKJtaDcGfyWrhb5jfG1k8ZgntLX2JB+FriCbd4A4e6o4/pG2i4NdTLjl4ERrYGVa7S6Vs3ZqU5cYgcs2va5W9YK1yrg6tWHmC94zhhPbeCCbDSSLgEgkaA2Wuljd3fhMcbKzm0ekjKjRFOpMRq0jjeJtaVgMXi+MHXW3j+KsmYrQaCVUqPDwYtAlxPpAjWTC6/lPLdx3d2Km+sQAbjlb+3FVcHs5+9YwtIJMju4z3WUsEQyrSJbmZBeHC1hJcSCNRldb8753EdKKRYKrW1GuOZgqBrHOYbGCCYuPx5Kd8fETV8Ri8WdTUkdstJdzE6rqHU5sVxq/bMrt1u3sbUgBskNJBvM3HDmub4RzcdtChSeHGjUewFrGl74cBmOVhBzeBt3r0b0Z2BQ2dQ+z0C4Mzmod48OdLg0awLQ0ei10sbIvCTX1mMnf9Ebvv+n5KmcWz9odyYxLb301sV3aS3X6skaXI+wQMQOaN+O/0QR3B/aH8v91yXrTwDqWKpupUaM129uuWnOMhIe0RbtNPGdOC60a/IHut+a0TrV2dUfTwtWmCSKu5LZA/1YLb8y5gb/EufWm8LobdsqhUbQotdlzCjTDgI1DBPuriXfsj0UMBjN7RpVWwGvpse3uDmgj6qrvY1ePZanhIpVcblu4QOZVL/wDs0/22fzK4+1CYlRzDl7KqqGuOYSOIA4qJaOSBHJVCOMC13pHsXC40ffUnCp2S2vT7FUFpOU5xrBMwZWwlo5KLqI5IOH9Ndh48UG4NrzjMM1zDQdlIrUsgeMuVpghwqGTcnK3SIWjt6KYsEA4aq3vLHRpaYHkvUbsIDwVvV2YD8vss6N151xVGoHQMPWZTDWScpzPhjc28eNe0DBIMTpwWMqMpBr4aW1omDdoEOloEDtfCQdBB529H4no6HaMHmtf2r1c08SCH0v8Ai+Ic3W49tVi4e4syviuDbPZd8jtBtp5yOHFQxABdUI+HhrEk99+a7FhuotofL8Q57L2LQHajV03sCOCvP8DcPI+9qgSZZmYRB4Dsa6X1smrva7m3JsaWijTkDIcPT3cal185/mDvOeOkcXSzYgMP+sMPTa7id42m2QR+1AgjWQV33ZnV1hsO3KyiIuRmLn5SQASzMSWExMiL3Sw3VhgmVG1W4Zu8a/MHFz3GbQe0TJBEzzukwvc24BXa0UsQ7LAfkZTB4uDg5xHg0H+bvWTw+BccQ3FT9xnFbewcrWNcHRmiMwjJlF5MQu/1+huGqvNSrhqT3kAFz2BxOXT4phXdLYFJoDRSp5QCGtyNgA6gCIAPJOFTby3s/ZVXF1KjcPRc90OeWsE5Wz/cDzVxsvYlWu91CnReXucMgykAlhOZribCxOvEQvUlLZrWfC0DnAA9VU+yhb4nKvONbohi2up0G4SsQKdRj6jaZLczjJLTxaCGieMOibK9w/VpjTSdQGFaXPeHPqvdkbTMSw0zPagBwd2SPvANRI9BDDAcAnuRyTibrjfQjquqYauK+LbLqZ7NNsuafiAOcER8pEE8iF1ZszZgjvH4q/DO5BgawrJoWpe/QMZ3TYewVVr6kfLPmpZ+RHkJTg9/sFQNL4u4ekoFF0yah8LQpMYfL1KbqRPzR3x+aCJw8/O7yhW+N2bRqtDa1NtQBwc0PvDho4ciOau9wOMnxKkKYiItGn4ILehhWsDWMblY0BrWjQACAAOUKqGDkPRVA2FE1hpKIcIhQfXAVP7a39pvqEDziBMDx+ik1oCEKKkDNk5QhVDBRKEIBH60QhA4RCEICEEdyaECLUw1CFQZe5GVCEBlQGJoQI051ARu+4JoUBlRZCFQSEsyaEEDUUHVEIUEXOniqTqMxflpbTvCEIIbmb+l/wAkvsY7vRCFB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74" name="Picture 14" descr="http://www.cotsjournalonline.com/files/images/1074/cots1101it_merc2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82" y="2204865"/>
            <a:ext cx="4694792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pravidla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Obrněný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Zpravidla plochá dráha</a:t>
            </a:r>
          </a:p>
          <a:p>
            <a:r>
              <a:rPr lang="cs-CZ" dirty="0" smtClean="0"/>
              <a:t>Zapalovač </a:t>
            </a:r>
            <a:r>
              <a:rPr lang="cs-CZ" dirty="0" err="1" smtClean="0"/>
              <a:t>th</a:t>
            </a:r>
            <a:r>
              <a:rPr lang="cs-CZ" dirty="0" smtClean="0"/>
              <a:t>.</a:t>
            </a:r>
          </a:p>
          <a:p>
            <a:r>
              <a:rPr lang="cs-CZ" dirty="0" smtClean="0"/>
              <a:t>Náplň maximální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Neobrněný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Zpravidla oblá dráha</a:t>
            </a:r>
          </a:p>
          <a:p>
            <a:r>
              <a:rPr lang="cs-CZ" dirty="0" smtClean="0"/>
              <a:t>Zapalovač </a:t>
            </a:r>
            <a:r>
              <a:rPr lang="cs-CZ" dirty="0" err="1" smtClean="0"/>
              <a:t>ts</a:t>
            </a:r>
            <a:r>
              <a:rPr lang="cs-CZ" dirty="0" smtClean="0"/>
              <a:t> nebo HS-94</a:t>
            </a:r>
          </a:p>
          <a:p>
            <a:r>
              <a:rPr lang="cs-CZ" dirty="0" smtClean="0"/>
              <a:t>Náplň minimální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6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Jednotlivý</a:t>
            </a:r>
          </a:p>
          <a:p>
            <a:pPr lvl="1"/>
            <a:r>
              <a:rPr lang="cs-CZ" dirty="0" smtClean="0"/>
              <a:t>jeden nebo více elementárních cílů</a:t>
            </a:r>
          </a:p>
          <a:p>
            <a:pPr lvl="1"/>
            <a:r>
              <a:rPr lang="cs-CZ" dirty="0" smtClean="0"/>
              <a:t>na ploše do 50x50 m</a:t>
            </a:r>
          </a:p>
          <a:p>
            <a:r>
              <a:rPr lang="cs-CZ" dirty="0" smtClean="0"/>
              <a:t>Skupinový</a:t>
            </a:r>
          </a:p>
          <a:p>
            <a:pPr lvl="1"/>
            <a:r>
              <a:rPr lang="cs-CZ" dirty="0" smtClean="0"/>
              <a:t>skupina jednotlivých nebo elementárních cílů</a:t>
            </a:r>
          </a:p>
          <a:p>
            <a:pPr lvl="1"/>
            <a:r>
              <a:rPr lang="cs-CZ" dirty="0" smtClean="0"/>
              <a:t>na ohraničené ploše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0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Opravování účinné střelby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Hloubka </a:t>
            </a:r>
            <a:r>
              <a:rPr lang="cs-CZ" dirty="0"/>
              <a:t>cíle &lt; 100m</a:t>
            </a:r>
          </a:p>
          <a:p>
            <a:pPr lvl="1"/>
            <a:r>
              <a:rPr lang="cs-CZ" dirty="0"/>
              <a:t>50m jsou-li všechna pozorování stejného znaku vzhledem ke středu cíle</a:t>
            </a:r>
          </a:p>
          <a:p>
            <a:pPr lvl="1"/>
            <a:r>
              <a:rPr lang="cs-CZ" dirty="0"/>
              <a:t>25m po obdržení krycí skupiny s převládajícími dlouhými nebo krátkými vzhlede ke středu cíle</a:t>
            </a:r>
          </a:p>
          <a:p>
            <a:pPr lvl="0"/>
            <a:r>
              <a:rPr lang="cs-CZ" dirty="0"/>
              <a:t>Hloubka cíle ≥ 100m</a:t>
            </a:r>
          </a:p>
          <a:p>
            <a:pPr lvl="1"/>
            <a:r>
              <a:rPr lang="cs-CZ" dirty="0"/>
              <a:t>Hloubce cíle, jsou-li všechna pozorování dlouhá (krátká) vzhledem ke vzdálenější (bližší) hranici cíle</a:t>
            </a:r>
          </a:p>
          <a:p>
            <a:pPr lvl="1"/>
            <a:r>
              <a:rPr lang="cs-CZ" dirty="0"/>
              <a:t>2/3 hloubky cíle po obdržení krycí skupiny s převládajícími dlouhými (krátkými) pozorováními vzhledem ke vzdálenější (bližší) hranici cíle</a:t>
            </a:r>
          </a:p>
          <a:p>
            <a:pPr lvl="0"/>
            <a:r>
              <a:rPr lang="cs-CZ" dirty="0"/>
              <a:t>Směr při i ≤ 5-00</a:t>
            </a:r>
          </a:p>
          <a:p>
            <a:pPr lvl="1"/>
            <a:r>
              <a:rPr lang="cs-CZ" dirty="0"/>
              <a:t>Změřená úchylka ve směru na střed skupiny výbuchů od středu cíle vynásobí redukčním poměrem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Dotazy?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4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6000" dirty="0" smtClean="0"/>
          </a:p>
          <a:p>
            <a:endParaRPr lang="cs-CZ" sz="6000" dirty="0"/>
          </a:p>
          <a:p>
            <a:pPr marL="0" indent="0">
              <a:buNone/>
            </a:pPr>
            <a:r>
              <a:rPr lang="cs-CZ" sz="6000" dirty="0" smtClean="0"/>
              <a:t>Děkujeme za pozornost.</a:t>
            </a:r>
            <a:endParaRPr lang="cs-CZ" sz="6000" dirty="0"/>
          </a:p>
          <a:p>
            <a:endParaRPr lang="cs-CZ" sz="6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0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ŘeVD</a:t>
            </a:r>
            <a:r>
              <a:rPr lang="cs-CZ" dirty="0"/>
              <a:t>. </a:t>
            </a:r>
            <a:r>
              <a:rPr lang="cs-CZ" i="1" dirty="0"/>
              <a:t>Pravidla střelby a řízení palby pozemního dělostřelectva.</a:t>
            </a:r>
            <a:r>
              <a:rPr lang="cs-CZ" dirty="0"/>
              <a:t> Pub-74-14-01. Vyškov: 2007. 256 s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POTŮČEK, M.: </a:t>
            </a:r>
            <a:r>
              <a:rPr lang="cs-CZ" i="1" dirty="0"/>
              <a:t>Postřelování cílů dělostřeleckou baterií a </a:t>
            </a:r>
            <a:r>
              <a:rPr lang="cs-CZ" i="1" dirty="0" smtClean="0"/>
              <a:t>oddílem. </a:t>
            </a:r>
            <a:r>
              <a:rPr lang="cs-CZ" dirty="0" smtClean="0"/>
              <a:t>(Diplomová práce) </a:t>
            </a:r>
            <a:br>
              <a:rPr lang="cs-CZ" dirty="0" smtClean="0"/>
            </a:br>
            <a:r>
              <a:rPr lang="cs-CZ" dirty="0" smtClean="0"/>
              <a:t>UO Brno: 2012. 76 s.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1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Plátno 49"/>
          <p:cNvGrpSpPr/>
          <p:nvPr/>
        </p:nvGrpSpPr>
        <p:grpSpPr>
          <a:xfrm>
            <a:off x="914400" y="342900"/>
            <a:ext cx="7402016" cy="6110436"/>
            <a:chOff x="0" y="0"/>
            <a:chExt cx="5143500" cy="46863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143500" cy="4686300"/>
            </a:xfrm>
            <a:prstGeom prst="rect">
              <a:avLst/>
            </a:prstGeom>
            <a:noFill/>
          </p:spPr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85800" y="114300"/>
              <a:ext cx="36576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DRUH ELEMENTÁRNÍHO (JEDNOTLIVÉHO) CÍLE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8600" y="685800"/>
              <a:ext cx="14859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 b="1">
                  <a:effectLst/>
                  <a:latin typeface="Times New Roman"/>
                  <a:ea typeface="Times New Roman"/>
                </a:rPr>
                <a:t>VOJENSKÉ OSOBY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057400" y="685800"/>
              <a:ext cx="9144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 b="1">
                  <a:effectLst/>
                  <a:latin typeface="Times New Roman"/>
                  <a:ea typeface="Times New Roman"/>
                </a:rPr>
                <a:t>STAVBY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314700" y="685800"/>
              <a:ext cx="14859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 b="1">
                  <a:effectLst/>
                  <a:latin typeface="Times New Roman"/>
                  <a:ea typeface="Times New Roman"/>
                </a:rPr>
                <a:t>BOJOVÁ TECHNIKA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" name="Line 8"/>
            <p:cNvCxnSpPr/>
            <p:nvPr/>
          </p:nvCxnSpPr>
          <p:spPr bwMode="auto">
            <a:xfrm>
              <a:off x="914400" y="5715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9"/>
            <p:cNvCxnSpPr/>
            <p:nvPr/>
          </p:nvCxnSpPr>
          <p:spPr bwMode="auto">
            <a:xfrm>
              <a:off x="4114800" y="571500"/>
              <a:ext cx="714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0"/>
            <p:cNvCxnSpPr/>
            <p:nvPr/>
          </p:nvCxnSpPr>
          <p:spPr bwMode="auto">
            <a:xfrm>
              <a:off x="914400" y="571500"/>
              <a:ext cx="3200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1"/>
            <p:cNvCxnSpPr/>
            <p:nvPr/>
          </p:nvCxnSpPr>
          <p:spPr bwMode="auto">
            <a:xfrm>
              <a:off x="914400" y="1257300"/>
              <a:ext cx="3200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2"/>
            <p:cNvCxnSpPr/>
            <p:nvPr/>
          </p:nvCxnSpPr>
          <p:spPr bwMode="auto">
            <a:xfrm>
              <a:off x="914400" y="11430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3"/>
            <p:cNvCxnSpPr/>
            <p:nvPr/>
          </p:nvCxnSpPr>
          <p:spPr bwMode="auto">
            <a:xfrm flipV="1">
              <a:off x="4114800" y="11430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0" y="1600200"/>
              <a:ext cx="38862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100" b="1">
                  <a:effectLst/>
                  <a:latin typeface="Times New Roman"/>
                  <a:ea typeface="Times New Roman"/>
                </a:rPr>
                <a:t>S </a:t>
              </a:r>
              <a:r>
                <a:rPr lang="cs-CZ" sz="1100">
                  <a:effectLst/>
                  <a:latin typeface="Times New Roman"/>
                  <a:ea typeface="Times New Roman"/>
                </a:rPr>
                <a:t>nebo </a:t>
              </a:r>
              <a:r>
                <a:rPr lang="cs-CZ" sz="1100" b="1">
                  <a:effectLst/>
                  <a:latin typeface="Times New Roman"/>
                  <a:ea typeface="Times New Roman"/>
                </a:rPr>
                <a:t>bez</a:t>
              </a:r>
              <a:r>
                <a:rPr lang="cs-CZ" sz="1100">
                  <a:effectLst/>
                  <a:latin typeface="Times New Roman"/>
                  <a:ea typeface="Times New Roman"/>
                </a:rPr>
                <a:t> prostředků ženijní ochrany (</a:t>
              </a:r>
              <a:r>
                <a:rPr lang="cs-CZ" sz="1100" b="1">
                  <a:effectLst/>
                  <a:latin typeface="Times New Roman"/>
                  <a:ea typeface="Times New Roman"/>
                </a:rPr>
                <a:t>KRYTÉ – NEKRYTÉ)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114800" y="1600200"/>
              <a:ext cx="8001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 b="1">
                  <a:effectLst/>
                  <a:latin typeface="Times New Roman"/>
                  <a:ea typeface="Times New Roman"/>
                </a:rPr>
                <a:t>Plavidla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0" y="2286000"/>
              <a:ext cx="14859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100" b="1">
                  <a:effectLst/>
                  <a:latin typeface="Times New Roman"/>
                  <a:ea typeface="Times New Roman"/>
                </a:rPr>
                <a:t>S </a:t>
              </a:r>
              <a:r>
                <a:rPr lang="cs-CZ" sz="1100">
                  <a:effectLst/>
                  <a:latin typeface="Times New Roman"/>
                  <a:ea typeface="Times New Roman"/>
                </a:rPr>
                <a:t>pomocnou </a:t>
              </a:r>
              <a:endParaRPr lang="cs-CZ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100" b="1">
                  <a:effectLst/>
                  <a:latin typeface="Times New Roman"/>
                  <a:ea typeface="Times New Roman"/>
                </a:rPr>
                <a:t>balistickou ochranou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600200" y="2286000"/>
              <a:ext cx="14859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100" b="1">
                  <a:effectLst/>
                  <a:latin typeface="Times New Roman"/>
                  <a:ea typeface="Times New Roman"/>
                </a:rPr>
                <a:t>Bez</a:t>
              </a:r>
              <a:r>
                <a:rPr lang="cs-CZ" sz="1100">
                  <a:effectLst/>
                  <a:latin typeface="Times New Roman"/>
                  <a:ea typeface="Times New Roman"/>
                </a:rPr>
                <a:t> pomocné</a:t>
              </a:r>
              <a:endParaRPr lang="cs-CZ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100" b="1">
                  <a:effectLst/>
                  <a:latin typeface="Times New Roman"/>
                  <a:ea typeface="Times New Roman"/>
                </a:rPr>
                <a:t>balistické ochrany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Line 18"/>
            <p:cNvCxnSpPr/>
            <p:nvPr/>
          </p:nvCxnSpPr>
          <p:spPr bwMode="auto">
            <a:xfrm flipV="1">
              <a:off x="685800" y="21717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9"/>
            <p:cNvCxnSpPr/>
            <p:nvPr/>
          </p:nvCxnSpPr>
          <p:spPr bwMode="auto">
            <a:xfrm>
              <a:off x="685800" y="2171700"/>
              <a:ext cx="171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0"/>
            <p:cNvCxnSpPr/>
            <p:nvPr/>
          </p:nvCxnSpPr>
          <p:spPr bwMode="auto">
            <a:xfrm>
              <a:off x="2400300" y="21717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21"/>
            <p:cNvCxnSpPr/>
            <p:nvPr/>
          </p:nvCxnSpPr>
          <p:spPr bwMode="auto">
            <a:xfrm>
              <a:off x="685800" y="2857500"/>
              <a:ext cx="171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2"/>
            <p:cNvCxnSpPr/>
            <p:nvPr/>
          </p:nvCxnSpPr>
          <p:spPr bwMode="auto">
            <a:xfrm flipV="1">
              <a:off x="685800" y="27432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3"/>
            <p:cNvCxnSpPr/>
            <p:nvPr/>
          </p:nvCxnSpPr>
          <p:spPr bwMode="auto">
            <a:xfrm flipV="1">
              <a:off x="2400300" y="27432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4"/>
            <p:cNvCxnSpPr/>
            <p:nvPr/>
          </p:nvCxnSpPr>
          <p:spPr bwMode="auto">
            <a:xfrm>
              <a:off x="1485900" y="19431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25"/>
            <p:cNvCxnSpPr/>
            <p:nvPr/>
          </p:nvCxnSpPr>
          <p:spPr bwMode="auto">
            <a:xfrm>
              <a:off x="685800" y="3086100"/>
              <a:ext cx="1714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26"/>
            <p:cNvCxnSpPr/>
            <p:nvPr/>
          </p:nvCxnSpPr>
          <p:spPr bwMode="auto">
            <a:xfrm>
              <a:off x="685800" y="30861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27"/>
            <p:cNvCxnSpPr/>
            <p:nvPr/>
          </p:nvCxnSpPr>
          <p:spPr bwMode="auto">
            <a:xfrm>
              <a:off x="2400300" y="30861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28"/>
            <p:cNvCxnSpPr/>
            <p:nvPr/>
          </p:nvCxnSpPr>
          <p:spPr bwMode="auto">
            <a:xfrm>
              <a:off x="1485900" y="30861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114300" y="3200400"/>
              <a:ext cx="8001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100">
                  <a:effectLst/>
                  <a:latin typeface="Times New Roman"/>
                  <a:ea typeface="Times New Roman"/>
                </a:rPr>
                <a:t>STOJÍCÍ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143000" y="3200400"/>
              <a:ext cx="8001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100">
                  <a:effectLst/>
                  <a:latin typeface="Times New Roman"/>
                  <a:ea typeface="Times New Roman"/>
                </a:rPr>
                <a:t>KLEČÍCÍ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2171700" y="3200400"/>
              <a:ext cx="8001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100">
                  <a:effectLst/>
                  <a:latin typeface="Times New Roman"/>
                  <a:ea typeface="Times New Roman"/>
                </a:rPr>
                <a:t>LEŽÍCÍ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0" y="4000500"/>
              <a:ext cx="3429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100">
                  <a:effectLst/>
                  <a:latin typeface="Times New Roman"/>
                  <a:ea typeface="Times New Roman"/>
                </a:rPr>
                <a:t>T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2857500" y="4000500"/>
              <a:ext cx="10287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100">
                  <a:effectLst/>
                  <a:latin typeface="Times New Roman"/>
                  <a:ea typeface="Times New Roman"/>
                </a:rPr>
                <a:t>PrEB, Rdl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1028700" y="4000500"/>
              <a:ext cx="10287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100">
                  <a:effectLst/>
                  <a:latin typeface="Times New Roman"/>
                  <a:ea typeface="Times New Roman"/>
                </a:rPr>
                <a:t>BVP, OT, OZ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4000500" y="4000500"/>
              <a:ext cx="11430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100">
                  <a:effectLst/>
                  <a:latin typeface="Times New Roman"/>
                  <a:ea typeface="Times New Roman"/>
                </a:rPr>
                <a:t>Děla, ShD, RM, M, ShM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8" name="Line 36"/>
            <p:cNvCxnSpPr/>
            <p:nvPr/>
          </p:nvCxnSpPr>
          <p:spPr bwMode="auto">
            <a:xfrm>
              <a:off x="2514600" y="1257300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171700" y="4000500"/>
              <a:ext cx="5715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100">
                  <a:effectLst/>
                  <a:latin typeface="Times New Roman"/>
                  <a:ea typeface="Times New Roman"/>
                </a:rPr>
                <a:t>VRT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0" name="Line 38"/>
            <p:cNvCxnSpPr/>
            <p:nvPr/>
          </p:nvCxnSpPr>
          <p:spPr bwMode="auto">
            <a:xfrm>
              <a:off x="1485900" y="28575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457200" y="4000500"/>
              <a:ext cx="4572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100">
                  <a:effectLst/>
                  <a:latin typeface="Times New Roman"/>
                  <a:ea typeface="Times New Roman"/>
                </a:rPr>
                <a:t>AN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Line 40"/>
            <p:cNvCxnSpPr/>
            <p:nvPr/>
          </p:nvCxnSpPr>
          <p:spPr bwMode="auto">
            <a:xfrm>
              <a:off x="2514600" y="457200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41"/>
            <p:cNvCxnSpPr/>
            <p:nvPr/>
          </p:nvCxnSpPr>
          <p:spPr bwMode="auto">
            <a:xfrm>
              <a:off x="4457700" y="11430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42"/>
            <p:cNvCxnSpPr/>
            <p:nvPr/>
          </p:nvCxnSpPr>
          <p:spPr bwMode="auto">
            <a:xfrm>
              <a:off x="114300" y="37719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43"/>
            <p:cNvCxnSpPr/>
            <p:nvPr/>
          </p:nvCxnSpPr>
          <p:spPr bwMode="auto">
            <a:xfrm>
              <a:off x="228600" y="3886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44"/>
            <p:cNvCxnSpPr/>
            <p:nvPr/>
          </p:nvCxnSpPr>
          <p:spPr bwMode="auto">
            <a:xfrm>
              <a:off x="228600" y="3886200"/>
              <a:ext cx="4343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45"/>
            <p:cNvCxnSpPr/>
            <p:nvPr/>
          </p:nvCxnSpPr>
          <p:spPr bwMode="auto">
            <a:xfrm>
              <a:off x="228600" y="38862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46"/>
            <p:cNvCxnSpPr/>
            <p:nvPr/>
          </p:nvCxnSpPr>
          <p:spPr bwMode="auto">
            <a:xfrm>
              <a:off x="685800" y="38862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47"/>
            <p:cNvCxnSpPr/>
            <p:nvPr/>
          </p:nvCxnSpPr>
          <p:spPr bwMode="auto">
            <a:xfrm>
              <a:off x="1485900" y="38862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48"/>
            <p:cNvCxnSpPr/>
            <p:nvPr/>
          </p:nvCxnSpPr>
          <p:spPr bwMode="auto">
            <a:xfrm>
              <a:off x="2400300" y="38862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49"/>
            <p:cNvCxnSpPr/>
            <p:nvPr/>
          </p:nvCxnSpPr>
          <p:spPr bwMode="auto">
            <a:xfrm>
              <a:off x="3314700" y="38862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50"/>
            <p:cNvCxnSpPr/>
            <p:nvPr/>
          </p:nvCxnSpPr>
          <p:spPr bwMode="auto">
            <a:xfrm>
              <a:off x="4572000" y="3886200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51"/>
            <p:cNvCxnSpPr/>
            <p:nvPr/>
          </p:nvCxnSpPr>
          <p:spPr bwMode="auto">
            <a:xfrm>
              <a:off x="3543300" y="1943100"/>
              <a:ext cx="0" cy="1943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" name="Zástupný symbol pro číslo snímku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1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Pozorované cíle</a:t>
            </a:r>
          </a:p>
          <a:p>
            <a:pPr lvl="1" algn="just"/>
            <a:r>
              <a:rPr lang="cs-CZ" dirty="0"/>
              <a:t>oddílem, </a:t>
            </a:r>
            <a:r>
              <a:rPr lang="cs-CZ" dirty="0" err="1"/>
              <a:t>bateríí</a:t>
            </a:r>
            <a:r>
              <a:rPr lang="cs-CZ" dirty="0"/>
              <a:t>, četou, sekcí, (jedno dělo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jen </a:t>
            </a:r>
            <a:r>
              <a:rPr lang="cs-CZ" dirty="0"/>
              <a:t>výjimečně pouze boření) do dosažení účinku</a:t>
            </a:r>
          </a:p>
          <a:p>
            <a:r>
              <a:rPr lang="cs-CZ" dirty="0"/>
              <a:t>Nepozorované cíle </a:t>
            </a:r>
            <a:endParaRPr lang="cs-CZ" dirty="0" smtClean="0"/>
          </a:p>
          <a:p>
            <a:pPr lvl="1" algn="just"/>
            <a:r>
              <a:rPr lang="cs-CZ" dirty="0" smtClean="0"/>
              <a:t>minimálně </a:t>
            </a:r>
            <a:r>
              <a:rPr lang="cs-CZ" dirty="0"/>
              <a:t>baterií do spotřebování predikované spotřeby střel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3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Jednotlivé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Pozorované </a:t>
            </a:r>
            <a:endParaRPr lang="cs-CZ" dirty="0" smtClean="0"/>
          </a:p>
          <a:p>
            <a:pPr lvl="1"/>
            <a:r>
              <a:rPr lang="cs-CZ" dirty="0" smtClean="0"/>
              <a:t>postřeluje max. baterie</a:t>
            </a:r>
          </a:p>
          <a:p>
            <a:pPr lvl="1"/>
            <a:r>
              <a:rPr lang="cs-CZ" dirty="0" smtClean="0"/>
              <a:t>jednou dálkou</a:t>
            </a:r>
          </a:p>
          <a:p>
            <a:pPr lvl="1"/>
            <a:r>
              <a:rPr lang="cs-CZ" dirty="0" smtClean="0"/>
              <a:t>jedním směrem</a:t>
            </a:r>
          </a:p>
          <a:p>
            <a:pPr lvl="1"/>
            <a:r>
              <a:rPr lang="cs-CZ" dirty="0" smtClean="0"/>
              <a:t>vějířem </a:t>
            </a:r>
            <a:r>
              <a:rPr lang="cs-CZ" dirty="0"/>
              <a:t>sevřeným</a:t>
            </a:r>
          </a:p>
          <a:p>
            <a:r>
              <a:rPr lang="cs-CZ" dirty="0" smtClean="0"/>
              <a:t>Nepozorované</a:t>
            </a:r>
          </a:p>
          <a:p>
            <a:pPr lvl="1" algn="just"/>
            <a:r>
              <a:rPr lang="cs-CZ" b="1" dirty="0" smtClean="0"/>
              <a:t> </a:t>
            </a:r>
            <a:r>
              <a:rPr lang="cs-CZ" dirty="0"/>
              <a:t>jako skupinové nepozorované cíle minimálních rozměrů (viz tabulka)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7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Nepozorované cíle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857680"/>
              </p:ext>
            </p:extLst>
          </p:nvPr>
        </p:nvGraphicFramePr>
        <p:xfrm>
          <a:off x="899592" y="1844824"/>
          <a:ext cx="7344815" cy="42983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96355"/>
                <a:gridCol w="989003"/>
                <a:gridCol w="1096355"/>
                <a:gridCol w="1370444"/>
                <a:gridCol w="1396329"/>
                <a:gridCol w="1396329"/>
              </a:tblGrid>
              <a:tr h="309185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Dálky střelby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Jednotka (rozmístění)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Rozměr cíle (úseku) </a:t>
                      </a:r>
                      <a:r>
                        <a:rPr lang="en-US" sz="1600">
                          <a:effectLst/>
                        </a:rPr>
                        <a:t>[m]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53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Šířka - Š</a:t>
                      </a:r>
                      <a:r>
                        <a:rPr lang="cs-CZ" sz="1600" baseline="-25000">
                          <a:effectLst/>
                        </a:rPr>
                        <a:t>Cmax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Hloubka - H</a:t>
                      </a:r>
                      <a:r>
                        <a:rPr lang="cs-CZ" sz="1600" baseline="-25000">
                          <a:effectLst/>
                        </a:rPr>
                        <a:t>Cmax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Poloměr - r</a:t>
                      </a:r>
                      <a:r>
                        <a:rPr lang="cs-CZ" sz="1600" baseline="-25000">
                          <a:effectLst/>
                        </a:rPr>
                        <a:t>Cmax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185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 6 km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Četa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45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Baterie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 celku i po četách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99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Oddíl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Baterie v celku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 po četách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185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Nad 6 km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Baterie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 celku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150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1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 četách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99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Oddíl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Baterie v celku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 po četách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200</a:t>
                      </a:r>
                      <a:endParaRPr lang="cs-CZ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100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2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Skupinové cíle pravoúhlé (oddíl)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bateriemi </a:t>
            </a:r>
            <a:r>
              <a:rPr lang="cs-CZ" dirty="0" err="1" smtClean="0"/>
              <a:t>náložmo</a:t>
            </a:r>
            <a:endParaRPr lang="cs-CZ" dirty="0"/>
          </a:p>
          <a:p>
            <a:pPr lvl="0"/>
            <a:r>
              <a:rPr lang="cs-CZ" dirty="0"/>
              <a:t>bateriemi </a:t>
            </a:r>
            <a:r>
              <a:rPr lang="cs-CZ" dirty="0" smtClean="0"/>
              <a:t>stupnicí</a:t>
            </a:r>
          </a:p>
          <a:p>
            <a:pPr lvl="1"/>
            <a:r>
              <a:rPr lang="cs-CZ" dirty="0" smtClean="0"/>
              <a:t>dálky </a:t>
            </a:r>
            <a:r>
              <a:rPr lang="cs-CZ" dirty="0"/>
              <a:t>jako </a:t>
            </a:r>
            <a:r>
              <a:rPr lang="cs-CZ" dirty="0" err="1" smtClean="0"/>
              <a:t>náložmo</a:t>
            </a:r>
            <a:endParaRPr lang="cs-CZ" dirty="0" smtClean="0"/>
          </a:p>
          <a:p>
            <a:pPr lvl="1"/>
            <a:r>
              <a:rPr lang="cs-CZ" dirty="0" smtClean="0"/>
              <a:t>každá </a:t>
            </a:r>
            <a:r>
              <a:rPr lang="cs-CZ" dirty="0"/>
              <a:t>baterie na své dálce celou </a:t>
            </a:r>
            <a:r>
              <a:rPr lang="cs-CZ" dirty="0" smtClean="0"/>
              <a:t>spotřebu </a:t>
            </a:r>
            <a:endParaRPr lang="cs-CZ" dirty="0"/>
          </a:p>
          <a:p>
            <a:pPr lvl="0"/>
            <a:r>
              <a:rPr lang="cs-CZ" dirty="0"/>
              <a:t>s rozdělením cílů mezi </a:t>
            </a:r>
            <a:r>
              <a:rPr lang="cs-CZ" dirty="0" smtClean="0"/>
              <a:t>baterie</a:t>
            </a:r>
            <a:endParaRPr lang="cs-CZ" dirty="0"/>
          </a:p>
          <a:p>
            <a:r>
              <a:rPr lang="cs-CZ" dirty="0"/>
              <a:t>s rozdělením úseků cíle (čáry) mezi baterie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6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Bateriemi </a:t>
            </a:r>
            <a:r>
              <a:rPr lang="cs-CZ" dirty="0" err="1" smtClean="0"/>
              <a:t>náložmo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pSp>
        <p:nvGrpSpPr>
          <p:cNvPr id="4" name="Plátno 126"/>
          <p:cNvGrpSpPr/>
          <p:nvPr/>
        </p:nvGrpSpPr>
        <p:grpSpPr>
          <a:xfrm>
            <a:off x="467544" y="1484784"/>
            <a:ext cx="8267551" cy="4680520"/>
            <a:chOff x="0" y="0"/>
            <a:chExt cx="5191125" cy="24384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191125" cy="243840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Rectangle 55"/>
            <p:cNvSpPr>
              <a:spLocks noChangeArrowheads="1"/>
            </p:cNvSpPr>
            <p:nvPr/>
          </p:nvSpPr>
          <p:spPr bwMode="auto">
            <a:xfrm>
              <a:off x="446571" y="378899"/>
              <a:ext cx="821144" cy="1371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7" name="Line 56"/>
            <p:cNvCxnSpPr/>
            <p:nvPr/>
          </p:nvCxnSpPr>
          <p:spPr bwMode="auto">
            <a:xfrm flipH="1">
              <a:off x="241285" y="378899"/>
              <a:ext cx="3079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57"/>
            <p:cNvCxnSpPr/>
            <p:nvPr/>
          </p:nvCxnSpPr>
          <p:spPr bwMode="auto">
            <a:xfrm flipH="1">
              <a:off x="241285" y="1750499"/>
              <a:ext cx="4105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58"/>
            <p:cNvCxnSpPr/>
            <p:nvPr/>
          </p:nvCxnSpPr>
          <p:spPr bwMode="auto">
            <a:xfrm flipV="1">
              <a:off x="446571" y="150299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59"/>
            <p:cNvCxnSpPr/>
            <p:nvPr/>
          </p:nvCxnSpPr>
          <p:spPr bwMode="auto">
            <a:xfrm>
              <a:off x="343928" y="378899"/>
              <a:ext cx="0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754500" y="35999"/>
              <a:ext cx="4105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Š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5999" y="950399"/>
              <a:ext cx="5132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H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1370358" y="721799"/>
              <a:ext cx="51321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ΔH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" name="Line 63"/>
            <p:cNvCxnSpPr/>
            <p:nvPr/>
          </p:nvCxnSpPr>
          <p:spPr bwMode="auto">
            <a:xfrm>
              <a:off x="446571" y="1064699"/>
              <a:ext cx="8211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64"/>
            <p:cNvCxnSpPr/>
            <p:nvPr/>
          </p:nvCxnSpPr>
          <p:spPr bwMode="auto">
            <a:xfrm>
              <a:off x="446571" y="8360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65"/>
            <p:cNvCxnSpPr/>
            <p:nvPr/>
          </p:nvCxnSpPr>
          <p:spPr bwMode="auto">
            <a:xfrm>
              <a:off x="446571" y="12932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66"/>
            <p:cNvCxnSpPr/>
            <p:nvPr/>
          </p:nvCxnSpPr>
          <p:spPr bwMode="auto">
            <a:xfrm>
              <a:off x="446571" y="6074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67"/>
            <p:cNvCxnSpPr/>
            <p:nvPr/>
          </p:nvCxnSpPr>
          <p:spPr bwMode="auto">
            <a:xfrm>
              <a:off x="446571" y="15218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68"/>
            <p:cNvCxnSpPr/>
            <p:nvPr/>
          </p:nvCxnSpPr>
          <p:spPr bwMode="auto">
            <a:xfrm>
              <a:off x="1267715" y="1064699"/>
              <a:ext cx="205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69"/>
            <p:cNvCxnSpPr/>
            <p:nvPr/>
          </p:nvCxnSpPr>
          <p:spPr bwMode="auto">
            <a:xfrm>
              <a:off x="1267715" y="607499"/>
              <a:ext cx="205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70"/>
            <p:cNvCxnSpPr/>
            <p:nvPr/>
          </p:nvCxnSpPr>
          <p:spPr bwMode="auto">
            <a:xfrm>
              <a:off x="1370358" y="607499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71"/>
            <p:cNvSpPr>
              <a:spLocks noChangeArrowheads="1"/>
            </p:cNvSpPr>
            <p:nvPr/>
          </p:nvSpPr>
          <p:spPr bwMode="auto">
            <a:xfrm>
              <a:off x="754500" y="836099"/>
              <a:ext cx="205286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23" name="Oval 72"/>
            <p:cNvSpPr>
              <a:spLocks noChangeArrowheads="1"/>
            </p:cNvSpPr>
            <p:nvPr/>
          </p:nvSpPr>
          <p:spPr bwMode="auto">
            <a:xfrm>
              <a:off x="754500" y="378899"/>
              <a:ext cx="205286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24" name="Oval 73"/>
            <p:cNvSpPr>
              <a:spLocks noChangeArrowheads="1"/>
            </p:cNvSpPr>
            <p:nvPr/>
          </p:nvSpPr>
          <p:spPr bwMode="auto">
            <a:xfrm>
              <a:off x="754500" y="1293299"/>
              <a:ext cx="205286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25" name="Text Box 74"/>
            <p:cNvSpPr txBox="1">
              <a:spLocks noChangeArrowheads="1"/>
            </p:cNvSpPr>
            <p:nvPr/>
          </p:nvSpPr>
          <p:spPr bwMode="auto">
            <a:xfrm>
              <a:off x="651857" y="493199"/>
              <a:ext cx="41057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3.b</a:t>
              </a:r>
            </a:p>
          </p:txBody>
        </p:sp>
        <p:sp>
          <p:nvSpPr>
            <p:cNvPr id="26" name="Text Box 75"/>
            <p:cNvSpPr txBox="1">
              <a:spLocks noChangeArrowheads="1"/>
            </p:cNvSpPr>
            <p:nvPr/>
          </p:nvSpPr>
          <p:spPr bwMode="auto">
            <a:xfrm>
              <a:off x="651857" y="950399"/>
              <a:ext cx="41057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2.b</a:t>
              </a:r>
            </a:p>
          </p:txBody>
        </p:sp>
        <p:sp>
          <p:nvSpPr>
            <p:cNvPr id="27" name="Text Box 76"/>
            <p:cNvSpPr txBox="1">
              <a:spLocks noChangeArrowheads="1"/>
            </p:cNvSpPr>
            <p:nvPr/>
          </p:nvSpPr>
          <p:spPr bwMode="auto">
            <a:xfrm>
              <a:off x="651857" y="1407599"/>
              <a:ext cx="41057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1.b</a:t>
              </a:r>
            </a:p>
          </p:txBody>
        </p:sp>
        <p:cxnSp>
          <p:nvCxnSpPr>
            <p:cNvPr id="28" name="Line 77"/>
            <p:cNvCxnSpPr/>
            <p:nvPr/>
          </p:nvCxnSpPr>
          <p:spPr bwMode="auto">
            <a:xfrm flipV="1">
              <a:off x="1267715" y="150299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78"/>
            <p:cNvCxnSpPr/>
            <p:nvPr/>
          </p:nvCxnSpPr>
          <p:spPr bwMode="auto">
            <a:xfrm>
              <a:off x="446571" y="2645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79"/>
            <p:cNvSpPr>
              <a:spLocks noChangeArrowheads="1"/>
            </p:cNvSpPr>
            <p:nvPr/>
          </p:nvSpPr>
          <p:spPr bwMode="auto">
            <a:xfrm>
              <a:off x="2088860" y="378899"/>
              <a:ext cx="821144" cy="1371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31" name="Rectangle 80"/>
            <p:cNvSpPr>
              <a:spLocks noChangeArrowheads="1"/>
            </p:cNvSpPr>
            <p:nvPr/>
          </p:nvSpPr>
          <p:spPr bwMode="auto">
            <a:xfrm>
              <a:off x="3731148" y="378899"/>
              <a:ext cx="821144" cy="1371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32" name="Line 81"/>
            <p:cNvCxnSpPr/>
            <p:nvPr/>
          </p:nvCxnSpPr>
          <p:spPr bwMode="auto">
            <a:xfrm>
              <a:off x="2088860" y="1064699"/>
              <a:ext cx="8211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82"/>
            <p:cNvCxnSpPr/>
            <p:nvPr/>
          </p:nvCxnSpPr>
          <p:spPr bwMode="auto">
            <a:xfrm>
              <a:off x="3731148" y="1064699"/>
              <a:ext cx="8211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83"/>
            <p:cNvCxnSpPr/>
            <p:nvPr/>
          </p:nvCxnSpPr>
          <p:spPr bwMode="auto">
            <a:xfrm>
              <a:off x="2088860" y="8360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84"/>
            <p:cNvCxnSpPr/>
            <p:nvPr/>
          </p:nvCxnSpPr>
          <p:spPr bwMode="auto">
            <a:xfrm>
              <a:off x="2088860" y="12932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85"/>
            <p:cNvCxnSpPr/>
            <p:nvPr/>
          </p:nvCxnSpPr>
          <p:spPr bwMode="auto">
            <a:xfrm>
              <a:off x="3731148" y="8360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86"/>
            <p:cNvCxnSpPr/>
            <p:nvPr/>
          </p:nvCxnSpPr>
          <p:spPr bwMode="auto">
            <a:xfrm>
              <a:off x="3731148" y="12932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87"/>
            <p:cNvCxnSpPr/>
            <p:nvPr/>
          </p:nvCxnSpPr>
          <p:spPr bwMode="auto">
            <a:xfrm>
              <a:off x="2088860" y="6074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88"/>
            <p:cNvCxnSpPr/>
            <p:nvPr/>
          </p:nvCxnSpPr>
          <p:spPr bwMode="auto">
            <a:xfrm>
              <a:off x="2088860" y="15218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89"/>
            <p:cNvCxnSpPr/>
            <p:nvPr/>
          </p:nvCxnSpPr>
          <p:spPr bwMode="auto">
            <a:xfrm>
              <a:off x="3731148" y="6074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90"/>
            <p:cNvCxnSpPr/>
            <p:nvPr/>
          </p:nvCxnSpPr>
          <p:spPr bwMode="auto">
            <a:xfrm>
              <a:off x="3731148" y="15218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91"/>
            <p:cNvSpPr>
              <a:spLocks noChangeArrowheads="1"/>
            </p:cNvSpPr>
            <p:nvPr/>
          </p:nvSpPr>
          <p:spPr bwMode="auto">
            <a:xfrm>
              <a:off x="2396789" y="378899"/>
              <a:ext cx="205286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43" name="Oval 92"/>
            <p:cNvSpPr>
              <a:spLocks noChangeArrowheads="1"/>
            </p:cNvSpPr>
            <p:nvPr/>
          </p:nvSpPr>
          <p:spPr bwMode="auto">
            <a:xfrm>
              <a:off x="2396789" y="836099"/>
              <a:ext cx="205286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44" name="Oval 93"/>
            <p:cNvSpPr>
              <a:spLocks noChangeArrowheads="1"/>
            </p:cNvSpPr>
            <p:nvPr/>
          </p:nvSpPr>
          <p:spPr bwMode="auto">
            <a:xfrm>
              <a:off x="2396789" y="1293299"/>
              <a:ext cx="205286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45" name="Oval 94"/>
            <p:cNvSpPr>
              <a:spLocks noChangeArrowheads="1"/>
            </p:cNvSpPr>
            <p:nvPr/>
          </p:nvSpPr>
          <p:spPr bwMode="auto">
            <a:xfrm>
              <a:off x="4039077" y="378899"/>
              <a:ext cx="205286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46" name="Oval 95"/>
            <p:cNvSpPr>
              <a:spLocks noChangeArrowheads="1"/>
            </p:cNvSpPr>
            <p:nvPr/>
          </p:nvSpPr>
          <p:spPr bwMode="auto">
            <a:xfrm>
              <a:off x="4039077" y="836099"/>
              <a:ext cx="205286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sp>
          <p:nvSpPr>
            <p:cNvPr id="47" name="Oval 96"/>
            <p:cNvSpPr>
              <a:spLocks noChangeArrowheads="1"/>
            </p:cNvSpPr>
            <p:nvPr/>
          </p:nvSpPr>
          <p:spPr bwMode="auto">
            <a:xfrm>
              <a:off x="4039077" y="1293299"/>
              <a:ext cx="205286" cy="4572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/>
            </a:p>
          </p:txBody>
        </p:sp>
        <p:cxnSp>
          <p:nvCxnSpPr>
            <p:cNvPr id="48" name="Line 97"/>
            <p:cNvCxnSpPr/>
            <p:nvPr/>
          </p:nvCxnSpPr>
          <p:spPr bwMode="auto">
            <a:xfrm flipH="1">
              <a:off x="1883573" y="378899"/>
              <a:ext cx="205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98"/>
            <p:cNvCxnSpPr/>
            <p:nvPr/>
          </p:nvCxnSpPr>
          <p:spPr bwMode="auto">
            <a:xfrm flipH="1">
              <a:off x="1883573" y="1750499"/>
              <a:ext cx="205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99"/>
            <p:cNvCxnSpPr/>
            <p:nvPr/>
          </p:nvCxnSpPr>
          <p:spPr bwMode="auto">
            <a:xfrm flipV="1">
              <a:off x="2088860" y="150299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100"/>
            <p:cNvCxnSpPr/>
            <p:nvPr/>
          </p:nvCxnSpPr>
          <p:spPr bwMode="auto">
            <a:xfrm flipV="1">
              <a:off x="2910004" y="150299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101"/>
            <p:cNvCxnSpPr/>
            <p:nvPr/>
          </p:nvCxnSpPr>
          <p:spPr bwMode="auto">
            <a:xfrm flipH="1">
              <a:off x="3525862" y="1750499"/>
              <a:ext cx="205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102"/>
            <p:cNvCxnSpPr/>
            <p:nvPr/>
          </p:nvCxnSpPr>
          <p:spPr bwMode="auto">
            <a:xfrm flipH="1">
              <a:off x="3525862" y="378899"/>
              <a:ext cx="205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103"/>
            <p:cNvCxnSpPr/>
            <p:nvPr/>
          </p:nvCxnSpPr>
          <p:spPr bwMode="auto">
            <a:xfrm flipV="1">
              <a:off x="3731148" y="150299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104"/>
            <p:cNvCxnSpPr/>
            <p:nvPr/>
          </p:nvCxnSpPr>
          <p:spPr bwMode="auto">
            <a:xfrm flipV="1">
              <a:off x="4552292" y="150299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105"/>
            <p:cNvCxnSpPr/>
            <p:nvPr/>
          </p:nvCxnSpPr>
          <p:spPr bwMode="auto">
            <a:xfrm>
              <a:off x="2910004" y="1064699"/>
              <a:ext cx="205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106"/>
            <p:cNvCxnSpPr/>
            <p:nvPr/>
          </p:nvCxnSpPr>
          <p:spPr bwMode="auto">
            <a:xfrm>
              <a:off x="2910004" y="607499"/>
              <a:ext cx="205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107"/>
            <p:cNvCxnSpPr/>
            <p:nvPr/>
          </p:nvCxnSpPr>
          <p:spPr bwMode="auto">
            <a:xfrm>
              <a:off x="4552292" y="1064699"/>
              <a:ext cx="205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108"/>
            <p:cNvCxnSpPr/>
            <p:nvPr/>
          </p:nvCxnSpPr>
          <p:spPr bwMode="auto">
            <a:xfrm>
              <a:off x="4552292" y="607499"/>
              <a:ext cx="205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109"/>
            <p:cNvCxnSpPr/>
            <p:nvPr/>
          </p:nvCxnSpPr>
          <p:spPr bwMode="auto">
            <a:xfrm>
              <a:off x="1986217" y="378899"/>
              <a:ext cx="0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110"/>
            <p:cNvCxnSpPr/>
            <p:nvPr/>
          </p:nvCxnSpPr>
          <p:spPr bwMode="auto">
            <a:xfrm>
              <a:off x="2088860" y="2645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111"/>
            <p:cNvCxnSpPr/>
            <p:nvPr/>
          </p:nvCxnSpPr>
          <p:spPr bwMode="auto">
            <a:xfrm>
              <a:off x="3628505" y="378899"/>
              <a:ext cx="0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112"/>
            <p:cNvCxnSpPr/>
            <p:nvPr/>
          </p:nvCxnSpPr>
          <p:spPr bwMode="auto">
            <a:xfrm>
              <a:off x="3731148" y="264599"/>
              <a:ext cx="82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113"/>
            <p:cNvCxnSpPr/>
            <p:nvPr/>
          </p:nvCxnSpPr>
          <p:spPr bwMode="auto">
            <a:xfrm>
              <a:off x="3012647" y="607499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Line 114"/>
            <p:cNvCxnSpPr/>
            <p:nvPr/>
          </p:nvCxnSpPr>
          <p:spPr bwMode="auto">
            <a:xfrm>
              <a:off x="4654935" y="607499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Text Box 115"/>
            <p:cNvSpPr txBox="1">
              <a:spLocks noChangeArrowheads="1"/>
            </p:cNvSpPr>
            <p:nvPr/>
          </p:nvSpPr>
          <p:spPr bwMode="auto">
            <a:xfrm>
              <a:off x="1678287" y="950399"/>
              <a:ext cx="5132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H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Text Box 116"/>
            <p:cNvSpPr txBox="1">
              <a:spLocks noChangeArrowheads="1"/>
            </p:cNvSpPr>
            <p:nvPr/>
          </p:nvSpPr>
          <p:spPr bwMode="auto">
            <a:xfrm>
              <a:off x="3320576" y="950399"/>
              <a:ext cx="5132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H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Text Box 117"/>
            <p:cNvSpPr txBox="1">
              <a:spLocks noChangeArrowheads="1"/>
            </p:cNvSpPr>
            <p:nvPr/>
          </p:nvSpPr>
          <p:spPr bwMode="auto">
            <a:xfrm>
              <a:off x="2396789" y="35999"/>
              <a:ext cx="4105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Š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Text Box 118"/>
            <p:cNvSpPr txBox="1">
              <a:spLocks noChangeArrowheads="1"/>
            </p:cNvSpPr>
            <p:nvPr/>
          </p:nvSpPr>
          <p:spPr bwMode="auto">
            <a:xfrm>
              <a:off x="4039077" y="35999"/>
              <a:ext cx="4105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Š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Text Box 119"/>
            <p:cNvSpPr txBox="1">
              <a:spLocks noChangeArrowheads="1"/>
            </p:cNvSpPr>
            <p:nvPr/>
          </p:nvSpPr>
          <p:spPr bwMode="auto">
            <a:xfrm>
              <a:off x="3012647" y="721799"/>
              <a:ext cx="51321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ΔH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1" name="Text Box 120"/>
            <p:cNvSpPr txBox="1">
              <a:spLocks noChangeArrowheads="1"/>
            </p:cNvSpPr>
            <p:nvPr/>
          </p:nvSpPr>
          <p:spPr bwMode="auto">
            <a:xfrm>
              <a:off x="2294146" y="1407599"/>
              <a:ext cx="41057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3.b</a:t>
              </a:r>
            </a:p>
          </p:txBody>
        </p:sp>
        <p:sp>
          <p:nvSpPr>
            <p:cNvPr id="72" name="Text Box 121"/>
            <p:cNvSpPr txBox="1">
              <a:spLocks noChangeArrowheads="1"/>
            </p:cNvSpPr>
            <p:nvPr/>
          </p:nvSpPr>
          <p:spPr bwMode="auto">
            <a:xfrm>
              <a:off x="3936434" y="950399"/>
              <a:ext cx="41057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3.b</a:t>
              </a:r>
            </a:p>
          </p:txBody>
        </p:sp>
        <p:sp>
          <p:nvSpPr>
            <p:cNvPr id="73" name="Text Box 122"/>
            <p:cNvSpPr txBox="1">
              <a:spLocks noChangeArrowheads="1"/>
            </p:cNvSpPr>
            <p:nvPr/>
          </p:nvSpPr>
          <p:spPr bwMode="auto">
            <a:xfrm>
              <a:off x="2294146" y="493199"/>
              <a:ext cx="41057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2.b</a:t>
              </a:r>
            </a:p>
          </p:txBody>
        </p:sp>
        <p:sp>
          <p:nvSpPr>
            <p:cNvPr id="74" name="Text Box 123"/>
            <p:cNvSpPr txBox="1">
              <a:spLocks noChangeArrowheads="1"/>
            </p:cNvSpPr>
            <p:nvPr/>
          </p:nvSpPr>
          <p:spPr bwMode="auto">
            <a:xfrm>
              <a:off x="3936434" y="1407599"/>
              <a:ext cx="41057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2.b</a:t>
              </a:r>
            </a:p>
          </p:txBody>
        </p:sp>
        <p:sp>
          <p:nvSpPr>
            <p:cNvPr id="75" name="Text Box 124"/>
            <p:cNvSpPr txBox="1">
              <a:spLocks noChangeArrowheads="1"/>
            </p:cNvSpPr>
            <p:nvPr/>
          </p:nvSpPr>
          <p:spPr bwMode="auto">
            <a:xfrm>
              <a:off x="2294146" y="950399"/>
              <a:ext cx="41057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1.b</a:t>
              </a:r>
            </a:p>
          </p:txBody>
        </p:sp>
        <p:sp>
          <p:nvSpPr>
            <p:cNvPr id="76" name="Text Box 125"/>
            <p:cNvSpPr txBox="1">
              <a:spLocks noChangeArrowheads="1"/>
            </p:cNvSpPr>
            <p:nvPr/>
          </p:nvSpPr>
          <p:spPr bwMode="auto">
            <a:xfrm>
              <a:off x="3936434" y="493199"/>
              <a:ext cx="41057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1.b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38642" y="1864799"/>
              <a:ext cx="14370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a) Střelba 1. dálkou zaměřovače</a:t>
              </a:r>
            </a:p>
          </p:txBody>
        </p:sp>
        <p:sp>
          <p:nvSpPr>
            <p:cNvPr id="78" name="Text Box 127"/>
            <p:cNvSpPr txBox="1">
              <a:spLocks noChangeArrowheads="1"/>
            </p:cNvSpPr>
            <p:nvPr/>
          </p:nvSpPr>
          <p:spPr bwMode="auto">
            <a:xfrm>
              <a:off x="1780930" y="1864799"/>
              <a:ext cx="143700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b) Střelba 2. dálkou zaměřovače</a:t>
              </a:r>
            </a:p>
          </p:txBody>
        </p:sp>
        <p:sp>
          <p:nvSpPr>
            <p:cNvPr id="79" name="Text Box 128"/>
            <p:cNvSpPr txBox="1">
              <a:spLocks noChangeArrowheads="1"/>
            </p:cNvSpPr>
            <p:nvPr/>
          </p:nvSpPr>
          <p:spPr bwMode="auto">
            <a:xfrm>
              <a:off x="3423219" y="1864799"/>
              <a:ext cx="1437003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c) Střelba 3. dálkou zaměřovače</a:t>
              </a:r>
            </a:p>
          </p:txBody>
        </p:sp>
        <p:sp>
          <p:nvSpPr>
            <p:cNvPr id="80" name="Text Box 129"/>
            <p:cNvSpPr txBox="1">
              <a:spLocks noChangeArrowheads="1"/>
            </p:cNvSpPr>
            <p:nvPr/>
          </p:nvSpPr>
          <p:spPr bwMode="auto">
            <a:xfrm>
              <a:off x="4618583" y="708305"/>
              <a:ext cx="570952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>
                  <a:effectLst/>
                  <a:latin typeface="Times New Roman"/>
                  <a:ea typeface="Times New Roman"/>
                </a:rPr>
                <a:t>ΔH</a:t>
              </a:r>
              <a:r>
                <a:rPr lang="cs-CZ" sz="1200" baseline="-25000">
                  <a:effectLst/>
                  <a:latin typeface="Times New Roman"/>
                  <a:ea typeface="Times New Roman"/>
                </a:rPr>
                <a:t>C</a:t>
              </a:r>
              <a:endParaRPr lang="cs-CZ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81" name="Zástupný symbol pro číslo snímku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9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788</Words>
  <Application>Microsoft Office PowerPoint</Application>
  <PresentationFormat>Předvádění na obrazovce (4:3)</PresentationFormat>
  <Paragraphs>339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Účinná střelba</vt:lpstr>
      <vt:lpstr>Účinná střelba</vt:lpstr>
      <vt:lpstr>Rozdělení cílů</vt:lpstr>
      <vt:lpstr>Prezentace aplikace PowerPoint</vt:lpstr>
      <vt:lpstr>Rozdělení cílů</vt:lpstr>
      <vt:lpstr>Jednotlivé cíle</vt:lpstr>
      <vt:lpstr>Nepozorované cíle</vt:lpstr>
      <vt:lpstr>Skupinové cíle pravoúhlé (oddíl)</vt:lpstr>
      <vt:lpstr>Bateriemi náložmo</vt:lpstr>
      <vt:lpstr>Bateriemi náložmo</vt:lpstr>
      <vt:lpstr>Skupinové cíle pravoúhlé</vt:lpstr>
      <vt:lpstr>Skupinové cíle pravoúhlé (baterie)</vt:lpstr>
      <vt:lpstr>Skupinové cíle kruhové</vt:lpstr>
      <vt:lpstr>Přehradné palby</vt:lpstr>
      <vt:lpstr>Místa velení</vt:lpstr>
      <vt:lpstr>Pozorovatelny</vt:lpstr>
      <vt:lpstr>Odpalovací zařízení</vt:lpstr>
      <vt:lpstr>Obrněné palebné prostředky </vt:lpstr>
      <vt:lpstr>Neobrněné palebné prostředky </vt:lpstr>
      <vt:lpstr>Neobrněná vojska v prostorech soustředění</vt:lpstr>
      <vt:lpstr>Obrněná vojska v prostorech soustředění</vt:lpstr>
      <vt:lpstr>Opěrný bod čety</vt:lpstr>
      <vt:lpstr>Neobrněné protitankové prostředky</vt:lpstr>
      <vt:lpstr>Obrněné protitankové prostředky</vt:lpstr>
      <vt:lpstr>Odpalovací zařízení PTŘS </vt:lpstr>
      <vt:lpstr>Odpalovací zařízení PLŘS </vt:lpstr>
      <vt:lpstr>Radiolokátory</vt:lpstr>
      <vt:lpstr>Prostředky EB </vt:lpstr>
      <vt:lpstr>Obecná pravidla</vt:lpstr>
      <vt:lpstr>Opravování účinné střelby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Účinná střelba</dc:title>
  <dc:creator>Pio</dc:creator>
  <cp:lastModifiedBy>Pio</cp:lastModifiedBy>
  <cp:revision>21</cp:revision>
  <dcterms:created xsi:type="dcterms:W3CDTF">2014-04-28T16:10:37Z</dcterms:created>
  <dcterms:modified xsi:type="dcterms:W3CDTF">2014-05-06T20:41:41Z</dcterms:modified>
</cp:coreProperties>
</file>