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3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49AF19-C886-4F01-B39A-8D2693D42B94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EF1D79-CBE0-442D-8A93-1B8562D807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0225"/>
            <a:ext cx="5032375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0225"/>
            <a:ext cx="5032375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0225"/>
            <a:ext cx="5032375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0225"/>
            <a:ext cx="5032375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0225"/>
            <a:ext cx="5032375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0225"/>
            <a:ext cx="5032375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B186-C9C6-4AF7-B44E-1E293BC556D4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82B3-8E8D-4151-90D9-DE1968F8CE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4CCF-7769-4AB1-BCB8-D21A7AA53256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8E24-6A80-46F5-8196-46DC0A13E8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9632-624E-4EE8-B1FB-372C35ECB14D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8E69-2703-4B6A-8008-FAB9A5B352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6F9B-D46E-4F17-AB5D-968AF3597275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0973-442B-4211-9C13-93CB39E9B9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0EB6-DB6E-4424-BF48-084A3C210719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8B9DD-7B2F-4CDB-9448-6CA36C9E9E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FD78-C991-4E61-9689-B16954981D70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F641-E870-4A12-9199-34F39106E9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2A2C-C050-4C3C-9C3E-42C66EBD7B8A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AF858-1AFD-452C-9CD2-C78F27B884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AAC1-D926-4EE2-924D-B11543532AD7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F232-9D07-487B-A007-6BC673CFC8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61A0-5456-43F6-94EE-B658001EA922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5E64-02C6-4020-B406-BB57614227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33DF-C0FB-48E3-9FCD-0C67F2598BDA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ED32-4A2D-4E29-97BC-7C15F588C1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B245-B7E0-426B-B435-378D47F05A96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BDDB-FC2A-44DB-BE8C-411931F840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3C620C5-3E7F-4CD4-8A94-787F4B2947FA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AC0B7E9-A14B-4B4E-92B9-D3C801F4B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5" r:id="rId2"/>
    <p:sldLayoutId id="2147483913" r:id="rId3"/>
    <p:sldLayoutId id="2147483906" r:id="rId4"/>
    <p:sldLayoutId id="2147483914" r:id="rId5"/>
    <p:sldLayoutId id="2147483907" r:id="rId6"/>
    <p:sldLayoutId id="2147483908" r:id="rId7"/>
    <p:sldLayoutId id="2147483915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13" y="2205038"/>
            <a:ext cx="7772400" cy="15843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4900" cap="none" smtClean="0">
                <a:solidFill>
                  <a:schemeClr val="tx1"/>
                </a:solidFill>
                <a:latin typeface="Cambria" pitchFamily="18" charset="0"/>
              </a:rPr>
              <a:t>Bezpečnostní technologie I </a:t>
            </a:r>
            <a:r>
              <a:rPr lang="cs-CZ" sz="2200" cap="none" smtClean="0">
                <a:solidFill>
                  <a:schemeClr val="tx1"/>
                </a:solidFill>
                <a:latin typeface="Cambria" pitchFamily="18" charset="0"/>
              </a:rPr>
              <a:t>Protokol IPv6</a:t>
            </a:r>
            <a:br>
              <a:rPr lang="cs-CZ" sz="2200" cap="none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cs-CZ" sz="2200" cap="none" smtClean="0">
                <a:solidFill>
                  <a:schemeClr val="tx1"/>
                </a:solidFill>
                <a:latin typeface="Cambria" pitchFamily="18" charset="0"/>
              </a:rPr>
              <a:t>Josef Kaderka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2313" y="4868863"/>
            <a:ext cx="7772400" cy="115252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Operační program Vzdělávání pro konkurenceschopnost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 smtClean="0"/>
              <a:t>Projekt: </a:t>
            </a:r>
            <a:r>
              <a:rPr lang="cs-CZ" sz="1600" b="1" i="1" dirty="0" smtClean="0"/>
              <a:t>Vzdělávání pro bezpečnostní systém státu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dirty="0"/>
              <a:t>(</a:t>
            </a:r>
            <a:r>
              <a:rPr lang="cs-CZ" sz="1100" dirty="0" err="1" smtClean="0"/>
              <a:t>reg</a:t>
            </a:r>
            <a:r>
              <a:rPr lang="cs-CZ" sz="1100" dirty="0"/>
              <a:t>. č.: </a:t>
            </a:r>
            <a:r>
              <a:rPr lang="cs-CZ" sz="1100" dirty="0" smtClean="0"/>
              <a:t>CZ.1.01/2.2.00/15.0070)</a:t>
            </a:r>
            <a:endParaRPr lang="cs-CZ" sz="1100" dirty="0"/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1100" dirty="0"/>
          </a:p>
        </p:txBody>
      </p:sp>
      <p:pic>
        <p:nvPicPr>
          <p:cNvPr id="14339" name="Picture 7" descr="http://www.unob.cz/PublishingImages/esf_u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5954713"/>
            <a:ext cx="48752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Nejen nové adresy</a:t>
            </a:r>
            <a:endParaRPr lang="en-GB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687388" y="1628775"/>
            <a:ext cx="7769225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Jumbogram - délka paketu až 2</a:t>
            </a:r>
            <a:r>
              <a:rPr lang="cs-CZ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32</a:t>
            </a: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-1 B</a:t>
            </a:r>
          </a:p>
          <a:p>
            <a:pPr lvl="1" eaLnBrk="1" hangingPunct="1">
              <a:lnSpc>
                <a:spcPct val="90000"/>
              </a:lnSpc>
              <a:buFont typeface="Webdings" pitchFamily="18" charset="2"/>
              <a:buChar char="4"/>
              <a:defRPr/>
            </a:pPr>
            <a:r>
              <a:rPr lang="cs-CZ" smtClean="0"/>
              <a:t>Musí podporovat i 2. vrstva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DHCPv6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ICMPv6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DNS (AAAA záznam = IPv6 adresa)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Směrovací protokoly</a:t>
            </a:r>
          </a:p>
          <a:p>
            <a:pPr lvl="1" eaLnBrk="1" hangingPunct="1">
              <a:lnSpc>
                <a:spcPct val="90000"/>
              </a:lnSpc>
              <a:buFont typeface="Webdings" pitchFamily="18" charset="2"/>
              <a:buChar char="4"/>
              <a:defRPr/>
            </a:pPr>
            <a:r>
              <a:rPr lang="cs-CZ" smtClean="0"/>
              <a:t>RIPng</a:t>
            </a:r>
          </a:p>
          <a:p>
            <a:pPr lvl="1" eaLnBrk="1" hangingPunct="1">
              <a:lnSpc>
                <a:spcPct val="90000"/>
              </a:lnSpc>
              <a:buFont typeface="Webdings" pitchFamily="18" charset="2"/>
              <a:buChar char="4"/>
              <a:defRPr/>
            </a:pPr>
            <a:r>
              <a:rPr lang="cs-CZ" smtClean="0"/>
              <a:t>OSPFv3</a:t>
            </a:r>
          </a:p>
          <a:p>
            <a:pPr lvl="1" eaLnBrk="1" hangingPunct="1">
              <a:lnSpc>
                <a:spcPct val="90000"/>
              </a:lnSpc>
              <a:buFont typeface="Webdings" pitchFamily="18" charset="2"/>
              <a:buChar char="4"/>
              <a:defRPr/>
            </a:pPr>
            <a:r>
              <a:rPr lang="cs-CZ" smtClean="0"/>
              <a:t>BGP4+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Aplikační programy</a:t>
            </a: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Programovací jazyky</a:t>
            </a:r>
            <a:r>
              <a:rPr lang="en-US" smtClean="0"/>
              <a:t>, </a:t>
            </a:r>
            <a:r>
              <a:rPr lang="cs-CZ" smtClean="0"/>
              <a:t>knihovny, API, atd.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815388" y="6553200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fld id="{F0056E5B-CF99-423A-B787-B8317DA56A8E}" type="slidenum">
              <a:rPr lang="cs-CZ" sz="1400">
                <a:latin typeface="Tahoma" pitchFamily="34" charset="0"/>
              </a:rPr>
              <a:pPr algn="ctr" eaLnBrk="0" hangingPunct="0"/>
              <a:t>10</a:t>
            </a:fld>
            <a:endParaRPr lang="cs-CZ" sz="1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323850" y="1752600"/>
            <a:ext cx="8569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marL="577850" indent="-577850" eaLnBrk="0" hangingPunct="0">
              <a:buFont typeface="Webdings" pitchFamily="18" charset="2"/>
              <a:buChar char="4"/>
            </a:pPr>
            <a:r>
              <a:rPr lang="cs-CZ" sz="2800"/>
              <a:t>Vysoká úroveň a</a:t>
            </a:r>
            <a:r>
              <a:rPr lang="en-GB" sz="2800"/>
              <a:t>utokonfigurace</a:t>
            </a:r>
            <a:endParaRPr lang="cs-CZ" sz="2800"/>
          </a:p>
          <a:p>
            <a:pPr marL="1054100" lvl="1" indent="-285750" eaLnBrk="0" hangingPunct="0">
              <a:buFont typeface="Webdings" pitchFamily="18" charset="2"/>
              <a:buChar char="4"/>
            </a:pPr>
            <a:r>
              <a:rPr lang="cs-CZ" sz="2800"/>
              <a:t>Stateless address autoconfiguration (SLAAC)</a:t>
            </a:r>
          </a:p>
          <a:p>
            <a:pPr marL="1473200" lvl="2" indent="-228600" eaLnBrk="0" hangingPunct="0">
              <a:buFont typeface="Webdings" pitchFamily="18" charset="2"/>
              <a:buChar char="4"/>
            </a:pPr>
            <a:r>
              <a:rPr lang="cs-CZ" sz="2400"/>
              <a:t>Rozhraní</a:t>
            </a:r>
            <a:r>
              <a:rPr lang="en-US" sz="2400"/>
              <a:t> </a:t>
            </a:r>
            <a:r>
              <a:rPr lang="cs-CZ" sz="2400"/>
              <a:t>=</a:t>
            </a:r>
            <a:r>
              <a:rPr lang="en-US" sz="2400"/>
              <a:t>&gt; </a:t>
            </a:r>
            <a:r>
              <a:rPr lang="cs-CZ" sz="2400"/>
              <a:t>ICMPv6 =</a:t>
            </a:r>
            <a:r>
              <a:rPr lang="en-US" sz="2400"/>
              <a:t>&gt;</a:t>
            </a:r>
            <a:r>
              <a:rPr lang="cs-CZ" sz="2400"/>
              <a:t> </a:t>
            </a:r>
            <a:r>
              <a:rPr lang="en-GB" sz="2400"/>
              <a:t>Router Discovery</a:t>
            </a:r>
            <a:r>
              <a:rPr lang="cs-CZ" sz="2400"/>
              <a:t/>
            </a:r>
            <a:br>
              <a:rPr lang="cs-CZ" sz="2400"/>
            </a:br>
            <a:r>
              <a:rPr lang="cs-CZ" sz="2400"/>
              <a:t>(link-local router solicitation multicast request)</a:t>
            </a:r>
          </a:p>
          <a:p>
            <a:pPr marL="1473200" lvl="2" indent="-228600" eaLnBrk="0" hangingPunct="0">
              <a:buFont typeface="Webdings" pitchFamily="18" charset="2"/>
              <a:buChar char="4"/>
            </a:pPr>
            <a:r>
              <a:rPr lang="cs-CZ" sz="2400"/>
              <a:t>Směrovač odpoví parametry síťové vrstvy</a:t>
            </a:r>
          </a:p>
          <a:p>
            <a:pPr marL="577850" indent="-577850" eaLnBrk="0" hangingPunct="0">
              <a:buFont typeface="Webdings" pitchFamily="18" charset="2"/>
              <a:buChar char="4"/>
            </a:pPr>
            <a:r>
              <a:rPr lang="en-GB" sz="2800"/>
              <a:t>Neighbor Discovery Protocol (</a:t>
            </a:r>
            <a:r>
              <a:rPr lang="cs-CZ" sz="2800"/>
              <a:t>náhrada </a:t>
            </a:r>
            <a:r>
              <a:rPr lang="en-GB" sz="2800"/>
              <a:t>ARP)</a:t>
            </a:r>
            <a:endParaRPr lang="cs-CZ" sz="2800"/>
          </a:p>
          <a:p>
            <a:pPr marL="577850" indent="-577850" eaLnBrk="0" hangingPunct="0">
              <a:buFont typeface="Webdings" pitchFamily="18" charset="2"/>
              <a:buChar char="4"/>
            </a:pPr>
            <a:r>
              <a:rPr lang="en-GB" sz="2800"/>
              <a:t>Path MTU Discovery</a:t>
            </a:r>
            <a:endParaRPr lang="cs-CZ" sz="2800"/>
          </a:p>
          <a:p>
            <a:pPr marL="577850" indent="-577850" eaLnBrk="0" hangingPunct="0">
              <a:buFont typeface="Webdings" pitchFamily="18" charset="2"/>
              <a:buChar char="4"/>
            </a:pPr>
            <a:r>
              <a:rPr lang="cs-CZ" sz="2800"/>
              <a:t>Šifrování, autentizace</a:t>
            </a:r>
          </a:p>
          <a:p>
            <a:pPr marL="577850" indent="-577850" eaLnBrk="0" hangingPunct="0">
              <a:buFont typeface="Webdings" pitchFamily="18" charset="2"/>
              <a:buChar char="4"/>
            </a:pPr>
            <a:r>
              <a:rPr lang="cs-CZ" sz="2800"/>
              <a:t>Detekce duplicitních adres, ...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Další vlastnosti IPv6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687388" y="2573338"/>
            <a:ext cx="7769225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2. Adresace v IPv6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684213" y="1557338"/>
            <a:ext cx="7988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U</a:t>
            </a:r>
            <a:r>
              <a:rPr lang="en-GB" sz="2800"/>
              <a:t>nicast – adresa</a:t>
            </a:r>
            <a:r>
              <a:rPr lang="cs-CZ" sz="2800"/>
              <a:t> </a:t>
            </a:r>
            <a:r>
              <a:rPr lang="en-GB" sz="2800"/>
              <a:t>jediného rozhraní</a:t>
            </a:r>
            <a:endParaRPr lang="cs-CZ" sz="2800"/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en-GB" sz="2800"/>
              <a:t>globální</a:t>
            </a:r>
            <a:endParaRPr lang="cs-CZ" sz="2800"/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en-GB" sz="2800" i="1"/>
              <a:t>site-local </a:t>
            </a:r>
            <a:r>
              <a:rPr lang="en-GB" sz="2800"/>
              <a:t>(</a:t>
            </a:r>
            <a:r>
              <a:rPr lang="cs-CZ" sz="2800"/>
              <a:t>obdoba IPv4 privátních adres)</a:t>
            </a:r>
          </a:p>
          <a:p>
            <a:pPr marL="1473200" lvl="2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2004 zavrženo (RFC 3879)</a:t>
            </a: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en-GB" sz="2800"/>
              <a:t>link-local (</a:t>
            </a:r>
            <a:r>
              <a:rPr lang="cs-CZ" sz="2800"/>
              <a:t>platnost v segmentu)</a:t>
            </a:r>
            <a:endParaRPr lang="en-GB" sz="2800"/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M</a:t>
            </a:r>
            <a:r>
              <a:rPr lang="en-GB" sz="2800"/>
              <a:t>ulticast -  adresac</a:t>
            </a:r>
            <a:r>
              <a:rPr lang="cs-CZ" sz="2800"/>
              <a:t>e</a:t>
            </a:r>
            <a:r>
              <a:rPr lang="en-GB" sz="2800"/>
              <a:t> skupiny rozhraní</a:t>
            </a:r>
            <a:r>
              <a:rPr lang="cs-CZ" sz="2800"/>
              <a:t> (uzlů)</a:t>
            </a: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3200">
                <a:latin typeface="Tahoma" pitchFamily="34" charset="0"/>
              </a:rPr>
              <a:t> </a:t>
            </a:r>
            <a:r>
              <a:rPr lang="cs-CZ" sz="2800"/>
              <a:t>Příklad: FF02::1 - link-local, all nodes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A</a:t>
            </a:r>
            <a:r>
              <a:rPr lang="en-GB" sz="2800"/>
              <a:t>nycast – </a:t>
            </a:r>
            <a:r>
              <a:rPr lang="cs-CZ" sz="2800"/>
              <a:t>„vícenásobně přidělená </a:t>
            </a:r>
            <a:r>
              <a:rPr lang="en-GB" sz="2800"/>
              <a:t>unicastov</a:t>
            </a:r>
            <a:r>
              <a:rPr lang="cs-CZ" sz="2800"/>
              <a:t>á</a:t>
            </a:r>
            <a:r>
              <a:rPr lang="en-GB" sz="2800"/>
              <a:t> adres</a:t>
            </a:r>
            <a:r>
              <a:rPr lang="cs-CZ" sz="2800"/>
              <a:t>a“, pracuje se s tím, kdo se ozve jako první (odhad: nejméně zatížený uzel).</a:t>
            </a:r>
            <a:endParaRPr lang="en-GB" sz="2800"/>
          </a:p>
        </p:txBody>
      </p:sp>
      <p:sp>
        <p:nvSpPr>
          <p:cNvPr id="46083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454025" y="5334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Typy IPv6 adres</a:t>
            </a:r>
            <a:endParaRPr lang="en-GB" smtClean="0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flipV="1">
            <a:off x="1763713" y="2743200"/>
            <a:ext cx="1584325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4025" y="5334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Rozsahy IPv6 adres - výběr</a:t>
            </a:r>
            <a:endParaRPr lang="en-GB" smtClean="0"/>
          </a:p>
        </p:txBody>
      </p:sp>
      <p:graphicFrame>
        <p:nvGraphicFramePr>
          <p:cNvPr id="47107" name="Group 3"/>
          <p:cNvGraphicFramePr>
            <a:graphicFrameLocks noGrp="1"/>
          </p:cNvGraphicFramePr>
          <p:nvPr/>
        </p:nvGraphicFramePr>
        <p:xfrm>
          <a:off x="827088" y="1412875"/>
          <a:ext cx="7704137" cy="5040313"/>
        </p:xfrm>
        <a:graphic>
          <a:graphicData uri="http://schemas.openxmlformats.org/drawingml/2006/table">
            <a:tbl>
              <a:tblPr/>
              <a:tblGrid>
                <a:gridCol w="2433637"/>
                <a:gridCol w="527050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Adresa/prefix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Význam/užití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::/0 (prefix délky 0)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default route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::/128 (samé nuly)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neexistující adresa (RFC4291)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::1/128 (1 na konci)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loopback (RFC4291)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::0:IP:V4/96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IPv4 kompatibilní adresa (RFC4291 zavrhlo)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::ffff:IP:V4/96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IPv4 mapovaná IPv6 adresa (RFC4291)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2000::/3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globální unicast adresy (RFC3513)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2002::/16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6to4 globální unicast adresy (RFC3056)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3ffe::/16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6bone (RFC1897, historické)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FC00::/7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unique local unicast (RFC4193)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FE80::/10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link local unicast (RFC4291)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FEC0::/10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site local unicast (RFC3513 zavrhlo)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FFgs::/8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multicast (g=flags, s=scope, RFC4291)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684213" y="1987550"/>
            <a:ext cx="7988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Celosvětově jednoznačná identifikace rozhraní</a:t>
            </a:r>
            <a:endParaRPr lang="en-GB" sz="2800"/>
          </a:p>
        </p:txBody>
      </p:sp>
      <p:sp>
        <p:nvSpPr>
          <p:cNvPr id="48131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454025" y="5334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IPv6 – globální adresy</a:t>
            </a:r>
            <a:endParaRPr lang="en-GB" smtClean="0"/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395288" y="3286125"/>
            <a:ext cx="8426450" cy="1295400"/>
            <a:chOff x="249" y="3339"/>
            <a:chExt cx="5308" cy="821"/>
          </a:xfrm>
        </p:grpSpPr>
        <p:grpSp>
          <p:nvGrpSpPr>
            <p:cNvPr id="32772" name="Group 5"/>
            <p:cNvGrpSpPr>
              <a:grpSpLocks/>
            </p:cNvGrpSpPr>
            <p:nvPr/>
          </p:nvGrpSpPr>
          <p:grpSpPr bwMode="auto">
            <a:xfrm>
              <a:off x="295" y="3521"/>
              <a:ext cx="5262" cy="239"/>
              <a:chOff x="385" y="3521"/>
              <a:chExt cx="5262" cy="239"/>
            </a:xfrm>
          </p:grpSpPr>
          <p:sp>
            <p:nvSpPr>
              <p:cNvPr id="32779" name="Text Box 6"/>
              <p:cNvSpPr txBox="1">
                <a:spLocks noChangeArrowheads="1"/>
              </p:cNvSpPr>
              <p:nvPr/>
            </p:nvSpPr>
            <p:spPr bwMode="auto">
              <a:xfrm>
                <a:off x="385" y="3521"/>
                <a:ext cx="363" cy="239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/>
                  <a:t>001</a:t>
                </a:r>
              </a:p>
            </p:txBody>
          </p:sp>
          <p:sp>
            <p:nvSpPr>
              <p:cNvPr id="32780" name="Text Box 7"/>
              <p:cNvSpPr txBox="1">
                <a:spLocks noChangeArrowheads="1"/>
              </p:cNvSpPr>
              <p:nvPr/>
            </p:nvSpPr>
            <p:spPr bwMode="auto">
              <a:xfrm>
                <a:off x="748" y="3521"/>
                <a:ext cx="1724" cy="239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cs-CZ"/>
                  <a:t>globální směrovací prefix</a:t>
                </a:r>
              </a:p>
            </p:txBody>
          </p:sp>
          <p:sp>
            <p:nvSpPr>
              <p:cNvPr id="32781" name="Text Box 8"/>
              <p:cNvSpPr txBox="1">
                <a:spLocks noChangeArrowheads="1"/>
              </p:cNvSpPr>
              <p:nvPr/>
            </p:nvSpPr>
            <p:spPr bwMode="auto">
              <a:xfrm>
                <a:off x="2472" y="3521"/>
                <a:ext cx="544" cy="239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cs-CZ"/>
                  <a:t>podsíť</a:t>
                </a:r>
              </a:p>
            </p:txBody>
          </p:sp>
          <p:sp>
            <p:nvSpPr>
              <p:cNvPr id="32782" name="Text Box 9"/>
              <p:cNvSpPr txBox="1">
                <a:spLocks noChangeArrowheads="1"/>
              </p:cNvSpPr>
              <p:nvPr/>
            </p:nvSpPr>
            <p:spPr bwMode="auto">
              <a:xfrm>
                <a:off x="3016" y="3521"/>
                <a:ext cx="2631" cy="23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cs-CZ"/>
                  <a:t>ID rozhraní</a:t>
                </a:r>
              </a:p>
            </p:txBody>
          </p:sp>
        </p:grpSp>
        <p:sp>
          <p:nvSpPr>
            <p:cNvPr id="32773" name="AutoShape 10"/>
            <p:cNvSpPr>
              <a:spLocks/>
            </p:cNvSpPr>
            <p:nvPr/>
          </p:nvSpPr>
          <p:spPr bwMode="auto">
            <a:xfrm rot="5400000">
              <a:off x="2835" y="1253"/>
              <a:ext cx="182" cy="5261"/>
            </a:xfrm>
            <a:prstGeom prst="rightBrace">
              <a:avLst>
                <a:gd name="adj1" fmla="val 11268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74" name="Text Box 11"/>
            <p:cNvSpPr txBox="1">
              <a:spLocks noChangeArrowheads="1"/>
            </p:cNvSpPr>
            <p:nvPr/>
          </p:nvSpPr>
          <p:spPr bwMode="auto">
            <a:xfrm>
              <a:off x="2290" y="3929"/>
              <a:ext cx="11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/>
                <a:t>128 bitů</a:t>
              </a:r>
            </a:p>
          </p:txBody>
        </p:sp>
        <p:sp>
          <p:nvSpPr>
            <p:cNvPr id="32775" name="Text Box 12"/>
            <p:cNvSpPr txBox="1">
              <a:spLocks noChangeArrowheads="1"/>
            </p:cNvSpPr>
            <p:nvPr/>
          </p:nvSpPr>
          <p:spPr bwMode="auto">
            <a:xfrm>
              <a:off x="249" y="3339"/>
              <a:ext cx="4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/>
                <a:t>3 bity</a:t>
              </a:r>
            </a:p>
          </p:txBody>
        </p:sp>
        <p:sp>
          <p:nvSpPr>
            <p:cNvPr id="32776" name="Text Box 13"/>
            <p:cNvSpPr txBox="1">
              <a:spLocks noChangeArrowheads="1"/>
            </p:cNvSpPr>
            <p:nvPr/>
          </p:nvSpPr>
          <p:spPr bwMode="auto">
            <a:xfrm>
              <a:off x="1292" y="3339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/>
                <a:t>45 bitů</a:t>
              </a:r>
            </a:p>
          </p:txBody>
        </p:sp>
        <p:sp>
          <p:nvSpPr>
            <p:cNvPr id="32777" name="Text Box 14"/>
            <p:cNvSpPr txBox="1">
              <a:spLocks noChangeArrowheads="1"/>
            </p:cNvSpPr>
            <p:nvPr/>
          </p:nvSpPr>
          <p:spPr bwMode="auto">
            <a:xfrm>
              <a:off x="2381" y="3339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/>
                <a:t>16 bitů</a:t>
              </a:r>
            </a:p>
          </p:txBody>
        </p:sp>
        <p:sp>
          <p:nvSpPr>
            <p:cNvPr id="32778" name="Text Box 15"/>
            <p:cNvSpPr txBox="1">
              <a:spLocks noChangeArrowheads="1"/>
            </p:cNvSpPr>
            <p:nvPr/>
          </p:nvSpPr>
          <p:spPr bwMode="auto">
            <a:xfrm>
              <a:off x="3923" y="3339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/>
                <a:t>64 bitů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4025" y="5334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3600" smtClean="0"/>
              <a:t>Hierarchie přidělování IPv6 (IPv4) adres</a:t>
            </a:r>
            <a:endParaRPr lang="en-GB" sz="3600" smtClean="0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457325" y="21161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sz="3200">
              <a:latin typeface="Tahoma" pitchFamily="34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044575" y="2133600"/>
            <a:ext cx="223202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ICANN/IANA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96875" y="2924175"/>
            <a:ext cx="1439863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RIR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484438" y="3673475"/>
            <a:ext cx="1439862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NIR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2484438" y="2952750"/>
            <a:ext cx="1439862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RIR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96875" y="4392613"/>
            <a:ext cx="1439863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ISP/LIR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2484438" y="4365625"/>
            <a:ext cx="1439862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ISP/LIR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96875" y="5113338"/>
            <a:ext cx="647700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EU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1189038" y="5113338"/>
            <a:ext cx="647700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EU</a:t>
            </a:r>
          </a:p>
        </p:txBody>
      </p: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3276600" y="5084763"/>
            <a:ext cx="647700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EU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2484438" y="5084763"/>
            <a:ext cx="647700" cy="4762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EU</a:t>
            </a: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1117600" y="2781300"/>
            <a:ext cx="2087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2197100" y="263683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1116013" y="278130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>
            <a:off x="3203575" y="278130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1116013" y="3429000"/>
            <a:ext cx="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>
            <a:off x="3203575" y="342900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>
            <a:off x="2843213" y="486886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>
            <a:off x="3563938" y="486886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>
            <a:off x="755650" y="486886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>
            <a:off x="1476375" y="486886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5" name="Line 24"/>
          <p:cNvSpPr>
            <a:spLocks noChangeShapeType="1"/>
          </p:cNvSpPr>
          <p:nvPr/>
        </p:nvSpPr>
        <p:spPr bwMode="auto">
          <a:xfrm>
            <a:off x="3203575" y="414972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5507038" y="1916113"/>
            <a:ext cx="35290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eaLnBrk="0" hangingPunct="0">
              <a:spcBef>
                <a:spcPct val="50000"/>
              </a:spcBef>
              <a:buFont typeface="Webdings" pitchFamily="18" charset="2"/>
              <a:buChar char="4"/>
            </a:pPr>
            <a:r>
              <a:rPr lang="en-US">
                <a:latin typeface="Tahoma" pitchFamily="34" charset="0"/>
              </a:rPr>
              <a:t>Internet Corporation for Assigned Names and Numbers</a:t>
            </a:r>
            <a:r>
              <a:rPr lang="cs-CZ">
                <a:latin typeface="Tahoma" pitchFamily="34" charset="0"/>
              </a:rPr>
              <a:t>/Internet Assigned Numbers Authority</a:t>
            </a:r>
          </a:p>
          <a:p>
            <a:pPr marL="273050" indent="-273050" eaLnBrk="0" hangingPunct="0">
              <a:spcBef>
                <a:spcPct val="50000"/>
              </a:spcBef>
              <a:buFont typeface="Webdings" pitchFamily="18" charset="2"/>
              <a:buChar char="4"/>
            </a:pPr>
            <a:r>
              <a:rPr lang="cs-CZ">
                <a:latin typeface="Tahoma" pitchFamily="34" charset="0"/>
              </a:rPr>
              <a:t>Regional/National/Local Internet Registry</a:t>
            </a:r>
          </a:p>
          <a:p>
            <a:pPr lvl="1" eaLnBrk="0" hangingPunct="0">
              <a:buFont typeface="Webdings" pitchFamily="18" charset="2"/>
              <a:buChar char="4"/>
            </a:pPr>
            <a:r>
              <a:rPr lang="cs-CZ">
                <a:latin typeface="Tahoma" pitchFamily="34" charset="0"/>
              </a:rPr>
              <a:t>Evropa - RIPE</a:t>
            </a:r>
          </a:p>
          <a:p>
            <a:pPr marL="273050" indent="-273050" eaLnBrk="0" hangingPunct="0">
              <a:spcBef>
                <a:spcPct val="50000"/>
              </a:spcBef>
              <a:buFont typeface="Webdings" pitchFamily="18" charset="2"/>
              <a:buChar char="4"/>
            </a:pPr>
            <a:r>
              <a:rPr lang="cs-CZ">
                <a:latin typeface="Tahoma" pitchFamily="34" charset="0"/>
              </a:rPr>
              <a:t>End User</a:t>
            </a:r>
          </a:p>
        </p:txBody>
      </p:sp>
      <p:pic>
        <p:nvPicPr>
          <p:cNvPr id="33817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840288"/>
            <a:ext cx="4465637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8" name="Text Box 27"/>
          <p:cNvSpPr txBox="1">
            <a:spLocks noChangeArrowheads="1"/>
          </p:cNvSpPr>
          <p:nvPr/>
        </p:nvSpPr>
        <p:spPr bwMode="auto">
          <a:xfrm>
            <a:off x="4716463" y="5716588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eaLnBrk="0" hangingPunct="0">
              <a:spcBef>
                <a:spcPct val="50000"/>
              </a:spcBef>
            </a:pPr>
            <a:r>
              <a:rPr lang="cs-CZ" sz="1400">
                <a:latin typeface="Tahoma" pitchFamily="34" charset="0"/>
              </a:rPr>
              <a:t>RIRs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4025" y="5334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3600" smtClean="0"/>
              <a:t>Hierarchické přidělování IPv6 adres</a:t>
            </a:r>
            <a:endParaRPr lang="en-GB" sz="3600" smtClean="0"/>
          </a:p>
        </p:txBody>
      </p:sp>
      <p:graphicFrame>
        <p:nvGraphicFramePr>
          <p:cNvPr id="50179" name="Group 3"/>
          <p:cNvGraphicFramePr>
            <a:graphicFrameLocks noGrp="1"/>
          </p:cNvGraphicFramePr>
          <p:nvPr/>
        </p:nvGraphicFramePr>
        <p:xfrm>
          <a:off x="323850" y="2420938"/>
          <a:ext cx="8569325" cy="3586162"/>
        </p:xfrm>
        <a:graphic>
          <a:graphicData uri="http://schemas.openxmlformats.org/drawingml/2006/table">
            <a:tbl>
              <a:tblPr/>
              <a:tblGrid>
                <a:gridCol w="3025775"/>
                <a:gridCol w="5543550"/>
              </a:tblGrid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Adresa/prefix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Uživatel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2001:0718::/32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CESNET, z.s.p.o.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2001:0718:0800::/42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CESNET, z.s.p.o., oblast Brno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2001:0718:0808::/48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CESNET, z.s.p.o., oblast Brno, Univerzita obrany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3600" smtClean="0"/>
              <a:t>Automatické odvozování IPv6 adresy od MAC adresy </a:t>
            </a:r>
            <a:r>
              <a:rPr lang="en-US" sz="3600" smtClean="0"/>
              <a:t>-</a:t>
            </a:r>
            <a:r>
              <a:rPr lang="cs-CZ" sz="3600" smtClean="0"/>
              <a:t> EUI-64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484313"/>
            <a:ext cx="6011862" cy="3562350"/>
          </a:xfrm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0" y="6034088"/>
            <a:ext cx="845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Webdings" pitchFamily="18" charset="2"/>
              <a:buChar char="4"/>
            </a:pPr>
            <a:r>
              <a:rPr lang="cs-CZ"/>
              <a:t>Umožňuje někdy nežádoucí identifikaci a sledování kočujícího uživatele</a:t>
            </a:r>
          </a:p>
          <a:p>
            <a:pPr marL="358775" indent="-358775">
              <a:buFont typeface="Webdings" pitchFamily="18" charset="2"/>
              <a:buChar char="4"/>
            </a:pPr>
            <a:r>
              <a:rPr lang="cs-CZ"/>
              <a:t>Proto „Privacy Extensions“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051050" y="1419225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MAC</a:t>
            </a:r>
            <a:r>
              <a:rPr lang="en-US"/>
              <a:t> </a:t>
            </a:r>
            <a:r>
              <a:rPr lang="cs-CZ"/>
              <a:t>a</a:t>
            </a:r>
            <a:r>
              <a:rPr lang="en-US"/>
              <a:t>d</a:t>
            </a:r>
            <a:r>
              <a:rPr lang="cs-CZ"/>
              <a:t>re</a:t>
            </a:r>
            <a:r>
              <a:rPr lang="en-US"/>
              <a:t>s</a:t>
            </a:r>
            <a:r>
              <a:rPr lang="cs-CZ"/>
              <a:t>a rozhraní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2051050" y="328453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Změna bitu </a:t>
            </a:r>
            <a:r>
              <a:rPr lang="en-US"/>
              <a:t>Unique/Local</a:t>
            </a:r>
            <a:endParaRPr lang="cs-CZ"/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2484438" y="5157788"/>
            <a:ext cx="518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>
                <a:latin typeface="Tahoma" pitchFamily="34" charset="0"/>
              </a:rPr>
              <a:t>2001:067C:1220:0003:0212:7FF:FEEB:6B40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684213" y="1557338"/>
            <a:ext cx="7988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Unique local address (ULA) - FC</a:t>
            </a:r>
            <a:r>
              <a:rPr lang="en-GB" sz="2800"/>
              <a:t>00::/7</a:t>
            </a:r>
            <a:endParaRPr lang="cs-CZ" sz="2800"/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FC</a:t>
            </a:r>
            <a:r>
              <a:rPr lang="en-GB" sz="2800"/>
              <a:t>00::/</a:t>
            </a:r>
            <a:r>
              <a:rPr lang="cs-CZ" sz="2800"/>
              <a:t>8 – prefix přidělován „jinak“; použití dosud nedefinováno</a:t>
            </a: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FD</a:t>
            </a:r>
            <a:r>
              <a:rPr lang="en-GB" sz="2800"/>
              <a:t>00::/</a:t>
            </a:r>
            <a:r>
              <a:rPr lang="cs-CZ" sz="2800"/>
              <a:t>8 – prefix přidělován lokálně</a:t>
            </a:r>
          </a:p>
          <a:p>
            <a:pPr marL="1609725" lvl="2" indent="-365125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Dalších 40 bitů určí generátor prefixů náhodně</a:t>
            </a:r>
          </a:p>
          <a:p>
            <a:pPr marL="1609725" lvl="2" indent="-365125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Dále 16bitový identifikátor podsítě a 64bitový identifikátor rozhraní.</a:t>
            </a:r>
          </a:p>
          <a:p>
            <a:pPr marL="1609725" lvl="2" indent="-365125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Nelze použít v Internetu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</a:pPr>
            <a:r>
              <a:rPr lang="cs-CZ" sz="2800"/>
              <a:t>Obdoba IPv4 privátních adres (RFC 1918)</a:t>
            </a:r>
            <a:endParaRPr lang="en-GB" sz="2800"/>
          </a:p>
        </p:txBody>
      </p:sp>
      <p:sp>
        <p:nvSpPr>
          <p:cNvPr id="52227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454025" y="5334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IPv6 – Unikátní lokální adresy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7388" y="1989138"/>
            <a:ext cx="78454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/>
          <a:lstStyle/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AutoNum type="arabicPeriod"/>
              <a:defRPr/>
            </a:pP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Základy IPv6</a:t>
            </a:r>
            <a:endParaRPr lang="en-GB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AutoNum type="arabicPeriod"/>
              <a:defRPr/>
            </a:pP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Adresace v IPv6</a:t>
            </a:r>
            <a:r>
              <a:rPr lang="cs-CZ" sz="3200">
                <a:latin typeface="Tahoma" pitchFamily="34" charset="0"/>
              </a:rPr>
              <a:t> 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AutoNum type="arabicPeriod"/>
              <a:defRPr/>
            </a:pP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Přechod na IPv6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AutoNum type="arabicPeriod"/>
              <a:defRPr/>
            </a:pP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IPv6 v ČR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AutoNum type="arabicPeriod"/>
              <a:defRPr/>
            </a:pP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Některé IPv6 mýty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AutoNum type="arabicPeriod"/>
              <a:defRPr/>
            </a:pP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Závěr</a:t>
            </a:r>
            <a:endParaRPr lang="en-GB" sz="32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Osnova</a:t>
            </a:r>
            <a:endParaRPr lang="en-GB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Nejen nové adresy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DHCPv6</a:t>
            </a:r>
          </a:p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ICMPv6</a:t>
            </a:r>
          </a:p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DNS</a:t>
            </a:r>
          </a:p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Směrovací protokoly</a:t>
            </a:r>
          </a:p>
          <a:p>
            <a:pPr lvl="1" eaLnBrk="1" hangingPunct="1">
              <a:buFont typeface="Webdings" pitchFamily="18" charset="2"/>
              <a:buChar char="4"/>
              <a:defRPr/>
            </a:pPr>
            <a:r>
              <a:rPr lang="cs-CZ" smtClean="0"/>
              <a:t>RIPng</a:t>
            </a:r>
          </a:p>
          <a:p>
            <a:pPr lvl="1" eaLnBrk="1" hangingPunct="1">
              <a:buFont typeface="Webdings" pitchFamily="18" charset="2"/>
              <a:buChar char="4"/>
              <a:defRPr/>
            </a:pPr>
            <a:r>
              <a:rPr lang="cs-CZ" smtClean="0"/>
              <a:t>OSPFv3</a:t>
            </a:r>
          </a:p>
          <a:p>
            <a:pPr lvl="1" eaLnBrk="1" hangingPunct="1">
              <a:buFont typeface="Webdings" pitchFamily="18" charset="2"/>
              <a:buChar char="4"/>
              <a:defRPr/>
            </a:pPr>
            <a:r>
              <a:rPr lang="cs-CZ" smtClean="0"/>
              <a:t>BGP4+</a:t>
            </a:r>
          </a:p>
          <a:p>
            <a:pPr lvl="1" eaLnBrk="1" hangingPunct="1">
              <a:buFont typeface="Webdings" pitchFamily="18" charset="2"/>
              <a:buChar char="4"/>
              <a:defRPr/>
            </a:pPr>
            <a:r>
              <a:rPr lang="cs-CZ" smtClean="0"/>
              <a:t>atd., atd.</a:t>
            </a:r>
          </a:p>
          <a:p>
            <a:pPr eaLnBrk="1" hangingPunct="1">
              <a:defRPr/>
            </a:pPr>
            <a:endParaRPr lang="cs-CZ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687388" y="2573338"/>
            <a:ext cx="7769225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3. Přechod na IPv6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50825" y="1752600"/>
            <a:ext cx="8893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/>
          <a:lstStyle/>
          <a:p>
            <a:pPr marL="577850" indent="-57785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None/>
              <a:defRPr/>
            </a:pP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„ Nikdo nechce být první </a:t>
            </a: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</a:t>
            </a: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“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Desítky</a:t>
            </a: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RFC věnovaných jen tomuto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Uzavřený kruh komerčního světa</a:t>
            </a:r>
          </a:p>
          <a:p>
            <a:pPr marL="1166813" lvl="1" indent="-398463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Provideři s IPv6 konektivitou nespěchají, protože o ni není zájem; neexistuje atraktivní obsah dostupný pouze  přes IPv6</a:t>
            </a:r>
          </a:p>
          <a:p>
            <a:pPr marL="1166813" lvl="1" indent="-398463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Tvůrci obsahu nespěchají, protože provideři nenabízejí IPv6 konektivitu 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Problém „krabiček“ – ADSL a kabelové modemy, tiskové servery, domácí routery, přístupové body, řiditelné přepínače, televizory </a:t>
            </a: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–</a:t>
            </a: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starší jen IPv4</a:t>
            </a:r>
            <a:endParaRPr lang="en-GB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Přechod na IPv6 a komerce</a:t>
            </a:r>
            <a:endParaRPr lang="en-GB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7388" y="1752600"/>
            <a:ext cx="8456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/>
          <a:lstStyle/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None/>
              <a:defRPr/>
            </a:pPr>
            <a:r>
              <a:rPr lang="cs-CZ" sz="3200">
                <a:latin typeface="Tahoma" pitchFamily="34" charset="0"/>
              </a:rPr>
              <a:t>IPv6: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3200">
                <a:latin typeface="Tahoma" pitchFamily="34" charset="0"/>
              </a:rPr>
              <a:t>Nepřináší pro koncové uživatele nic zajímavého</a:t>
            </a: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3200">
                <a:latin typeface="Tahoma" pitchFamily="34" charset="0"/>
              </a:rPr>
              <a:t>Nedostatek (IPv4) adres je nepálí</a:t>
            </a: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3200">
                <a:latin typeface="Tahoma" pitchFamily="34" charset="0"/>
              </a:rPr>
              <a:t>„Internet“ jim bude fungovat stejně</a:t>
            </a: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3200">
                <a:latin typeface="Tahoma" pitchFamily="34" charset="0"/>
              </a:rPr>
              <a:t>Chtějí jen „trvalou dostupnost služeb“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3200">
                <a:latin typeface="Tahoma" pitchFamily="34" charset="0"/>
              </a:rPr>
              <a:t>Nedá se prodat </a:t>
            </a:r>
            <a:r>
              <a:rPr lang="cs-CZ" sz="3200">
                <a:latin typeface="Tahoma" pitchFamily="34" charset="0"/>
                <a:sym typeface="Wingdings" pitchFamily="2" charset="2"/>
              </a:rPr>
              <a:t> (koncovým uživatelům)</a:t>
            </a:r>
            <a:endParaRPr lang="cs-CZ" sz="3200">
              <a:latin typeface="Tahoma" pitchFamily="34" charset="0"/>
            </a:endParaRP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Nasazení</a:t>
            </a:r>
            <a:r>
              <a:rPr lang="cs-CZ" sz="3200">
                <a:latin typeface="Tahoma" pitchFamily="34" charset="0"/>
              </a:rPr>
              <a:t> se dotkne všech – náklady!</a:t>
            </a: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3200">
                <a:latin typeface="Tahoma" pitchFamily="34" charset="0"/>
              </a:rPr>
              <a:t>Nutná informační kampaň</a:t>
            </a:r>
            <a:endParaRPr lang="en-GB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3600" smtClean="0"/>
              <a:t>Přechod na IPv6</a:t>
            </a:r>
            <a:br>
              <a:rPr lang="cs-CZ" sz="3600" smtClean="0"/>
            </a:br>
            <a:r>
              <a:rPr lang="cs-CZ" sz="3600" smtClean="0"/>
              <a:t>marketingový pohled</a:t>
            </a:r>
            <a:endParaRPr lang="en-GB" sz="36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3600" smtClean="0"/>
              <a:t>Technické varianty přechodu na IPv6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687388" y="1412875"/>
            <a:ext cx="8061325" cy="4687888"/>
          </a:xfrm>
        </p:spPr>
        <p:txBody>
          <a:bodyPr/>
          <a:lstStyle/>
          <a:p>
            <a:pPr eaLnBrk="1" hangingPunct="1">
              <a:defRPr/>
            </a:pPr>
            <a:r>
              <a:rPr lang="cs-CZ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Dual Stack</a:t>
            </a: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(souběžný provoz IPv4 a IPv6)</a:t>
            </a:r>
          </a:p>
          <a:p>
            <a:pPr lvl="1" eaLnBrk="1" hangingPunct="1">
              <a:defRPr/>
            </a:pPr>
            <a:r>
              <a:rPr lang="cs-CZ" u="sng" smtClean="0"/>
              <a:t>Nativní</a:t>
            </a:r>
            <a:r>
              <a:rPr lang="cs-CZ" smtClean="0"/>
              <a:t> - základní podporované řešení</a:t>
            </a:r>
          </a:p>
          <a:p>
            <a:pPr lvl="1" eaLnBrk="1" hangingPunct="1">
              <a:defRPr/>
            </a:pPr>
            <a:r>
              <a:rPr lang="cs-CZ" smtClean="0"/>
              <a:t>(mapování IPv4 adres na IPv6 adresy – Microsoft nepodporuje)</a:t>
            </a:r>
          </a:p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Tunelování IPv6 přes IPv4</a:t>
            </a:r>
          </a:p>
          <a:p>
            <a:pPr lvl="1" eaLnBrk="1" hangingPunct="1">
              <a:buFont typeface="Webdings" pitchFamily="18" charset="2"/>
              <a:buChar char="4"/>
              <a:defRPr/>
            </a:pPr>
            <a:r>
              <a:rPr lang="cs-CZ" sz="2200" smtClean="0"/>
              <a:t>Automatické tunelování</a:t>
            </a:r>
          </a:p>
          <a:p>
            <a:pPr lvl="2" eaLnBrk="1" hangingPunct="1">
              <a:defRPr/>
            </a:pPr>
            <a:r>
              <a:rPr lang="cs-CZ" smtClean="0"/>
              <a:t>6to4</a:t>
            </a:r>
          </a:p>
          <a:p>
            <a:pPr lvl="2" eaLnBrk="1" hangingPunct="1">
              <a:defRPr/>
            </a:pPr>
            <a:r>
              <a:rPr lang="cs-CZ" smtClean="0"/>
              <a:t>Teredo (zvolil Microsoft), …</a:t>
            </a:r>
          </a:p>
          <a:p>
            <a:pPr lvl="1" eaLnBrk="1" hangingPunct="1">
              <a:buFont typeface="Webdings" pitchFamily="18" charset="2"/>
              <a:buChar char="4"/>
              <a:defRPr/>
            </a:pPr>
            <a:r>
              <a:rPr lang="cs-CZ" sz="2200" smtClean="0"/>
              <a:t>Manuálně konfigurované tunely</a:t>
            </a:r>
          </a:p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Proxy a překlad adres, 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687388" y="381000"/>
            <a:ext cx="7769225" cy="1463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mtClean="0"/>
              <a:t>An Internet Transition Plan (1/3) - RFC5211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687388" y="1978025"/>
            <a:ext cx="8132762" cy="4114800"/>
          </a:xfrm>
        </p:spPr>
        <p:txBody>
          <a:bodyPr/>
          <a:lstStyle/>
          <a:p>
            <a:pPr eaLnBrk="1" hangingPunct="1"/>
            <a:r>
              <a:rPr lang="cs-CZ" smtClean="0"/>
              <a:t>Rok vydání – 2008</a:t>
            </a:r>
          </a:p>
          <a:p>
            <a:pPr eaLnBrk="1" hangingPunct="1"/>
            <a:r>
              <a:rPr lang="en-GB" smtClean="0"/>
              <a:t>I. </a:t>
            </a:r>
            <a:r>
              <a:rPr lang="cs-CZ" smtClean="0"/>
              <a:t>Přípravná fáze </a:t>
            </a:r>
            <a:r>
              <a:rPr lang="en-GB" smtClean="0"/>
              <a:t> – </a:t>
            </a:r>
            <a:r>
              <a:rPr lang="cs-CZ" smtClean="0"/>
              <a:t>do </a:t>
            </a:r>
            <a:r>
              <a:rPr lang="en-GB" smtClean="0"/>
              <a:t>2009/12</a:t>
            </a:r>
          </a:p>
          <a:p>
            <a:pPr eaLnBrk="1" hangingPunct="1"/>
            <a:r>
              <a:rPr lang="en-GB" u="sng" smtClean="0"/>
              <a:t>Provide</a:t>
            </a:r>
            <a:r>
              <a:rPr lang="cs-CZ" u="sng" smtClean="0"/>
              <a:t>ři by měli </a:t>
            </a:r>
            <a:r>
              <a:rPr lang="cs-CZ" smtClean="0"/>
              <a:t>poskytnout </a:t>
            </a:r>
            <a:r>
              <a:rPr lang="en-GB" smtClean="0"/>
              <a:t>IPv6 </a:t>
            </a:r>
            <a:r>
              <a:rPr lang="cs-CZ" smtClean="0"/>
              <a:t>konektivitu zákazníkům (</a:t>
            </a:r>
            <a:r>
              <a:rPr lang="en-GB" smtClean="0"/>
              <a:t>nativ</a:t>
            </a:r>
            <a:r>
              <a:rPr lang="cs-CZ" smtClean="0"/>
              <a:t>ní</a:t>
            </a:r>
            <a:r>
              <a:rPr lang="en-GB" smtClean="0"/>
              <a:t> </a:t>
            </a:r>
            <a:r>
              <a:rPr lang="cs-CZ" smtClean="0"/>
              <a:t>nebo </a:t>
            </a:r>
            <a:r>
              <a:rPr lang="en-GB" smtClean="0"/>
              <a:t>tunel</a:t>
            </a:r>
            <a:r>
              <a:rPr lang="cs-CZ" smtClean="0"/>
              <a:t>ováním)</a:t>
            </a:r>
            <a:endParaRPr lang="en-GB" smtClean="0"/>
          </a:p>
          <a:p>
            <a:pPr eaLnBrk="1" hangingPunct="1"/>
            <a:r>
              <a:rPr lang="en-GB" u="sng" smtClean="0"/>
              <a:t>Organi</a:t>
            </a:r>
            <a:r>
              <a:rPr lang="cs-CZ" u="sng" smtClean="0"/>
              <a:t>zace</a:t>
            </a:r>
            <a:r>
              <a:rPr lang="en-GB" smtClean="0"/>
              <a:t> </a:t>
            </a:r>
            <a:r>
              <a:rPr lang="cs-CZ" smtClean="0"/>
              <a:t>by měly mít přes </a:t>
            </a:r>
            <a:r>
              <a:rPr lang="en-GB" smtClean="0"/>
              <a:t>IPv6 </a:t>
            </a:r>
            <a:r>
              <a:rPr lang="cs-CZ" smtClean="0"/>
              <a:t>dostupné své hlavní servery </a:t>
            </a:r>
            <a:r>
              <a:rPr lang="en-GB" smtClean="0"/>
              <a:t>(Web, Email, DNS)</a:t>
            </a:r>
          </a:p>
          <a:p>
            <a:pPr eaLnBrk="1" hangingPunct="1"/>
            <a:r>
              <a:rPr lang="en-GB" u="sng" smtClean="0"/>
              <a:t>Organi</a:t>
            </a:r>
            <a:r>
              <a:rPr lang="cs-CZ" u="sng" smtClean="0"/>
              <a:t>zace</a:t>
            </a:r>
            <a:r>
              <a:rPr lang="cs-CZ" smtClean="0"/>
              <a:t> mohou distribuovat IPv6 konektivitu ke svým uživatelům</a:t>
            </a:r>
            <a:endParaRPr lang="en-GB" smtClean="0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8815388" y="6553200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fld id="{EDED2824-4761-41C8-B80E-C75465FA38A9}" type="slidenum">
              <a:rPr lang="en-GB" sz="1400">
                <a:latin typeface="Tahoma" pitchFamily="34" charset="0"/>
              </a:rPr>
              <a:pPr algn="ctr" eaLnBrk="0" hangingPunct="0"/>
              <a:t>25</a:t>
            </a:fld>
            <a:endParaRPr lang="en-GB" sz="14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mtClean="0"/>
              <a:t>An Internet Transition Plan </a:t>
            </a:r>
            <a:r>
              <a:rPr lang="cs-CZ" smtClean="0"/>
              <a:t>(</a:t>
            </a:r>
            <a:r>
              <a:rPr lang="en-GB" smtClean="0"/>
              <a:t>2/3</a:t>
            </a:r>
            <a:r>
              <a:rPr lang="cs-CZ" smtClean="0"/>
              <a:t>)</a:t>
            </a:r>
            <a:endParaRPr lang="en-GB" smtClean="0"/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687388" y="1628775"/>
            <a:ext cx="8205787" cy="4543425"/>
          </a:xfrm>
        </p:spPr>
        <p:txBody>
          <a:bodyPr/>
          <a:lstStyle/>
          <a:p>
            <a:pPr eaLnBrk="1" hangingPunct="1"/>
            <a:r>
              <a:rPr lang="en-GB" smtClean="0"/>
              <a:t>II. </a:t>
            </a:r>
            <a:r>
              <a:rPr lang="cs-CZ" smtClean="0"/>
              <a:t>Přechodová fáze</a:t>
            </a:r>
            <a:r>
              <a:rPr lang="en-GB" smtClean="0"/>
              <a:t> – 2010/1 - 2011/12</a:t>
            </a:r>
          </a:p>
          <a:p>
            <a:pPr eaLnBrk="1" hangingPunct="1"/>
            <a:r>
              <a:rPr lang="en-GB" u="sng" smtClean="0"/>
              <a:t>Provide</a:t>
            </a:r>
            <a:r>
              <a:rPr lang="cs-CZ" u="sng" smtClean="0"/>
              <a:t>ři</a:t>
            </a:r>
            <a:r>
              <a:rPr lang="cs-CZ" smtClean="0"/>
              <a:t> musí</a:t>
            </a:r>
            <a:r>
              <a:rPr lang="en-GB" smtClean="0"/>
              <a:t> </a:t>
            </a:r>
            <a:r>
              <a:rPr lang="cs-CZ" smtClean="0"/>
              <a:t>poskytnout </a:t>
            </a:r>
            <a:r>
              <a:rPr lang="en-GB" smtClean="0"/>
              <a:t>IPv6 </a:t>
            </a:r>
            <a:r>
              <a:rPr lang="cs-CZ" smtClean="0"/>
              <a:t>konektivitu zákazníkům, preferovaně </a:t>
            </a:r>
            <a:r>
              <a:rPr lang="en-GB" smtClean="0"/>
              <a:t>nativ</a:t>
            </a:r>
            <a:r>
              <a:rPr lang="cs-CZ" smtClean="0"/>
              <a:t>ní</a:t>
            </a:r>
          </a:p>
          <a:p>
            <a:pPr eaLnBrk="1" hangingPunct="1"/>
            <a:r>
              <a:rPr lang="en-GB" u="sng" smtClean="0"/>
              <a:t>Organi</a:t>
            </a:r>
            <a:r>
              <a:rPr lang="cs-CZ" u="sng" smtClean="0"/>
              <a:t>zace</a:t>
            </a:r>
            <a:r>
              <a:rPr lang="en-GB" smtClean="0"/>
              <a:t> </a:t>
            </a:r>
            <a:r>
              <a:rPr lang="cs-CZ" smtClean="0"/>
              <a:t>musí mít své veřejné servery dostupné přes </a:t>
            </a:r>
            <a:r>
              <a:rPr lang="en-GB" smtClean="0"/>
              <a:t>IPv6</a:t>
            </a:r>
            <a:r>
              <a:rPr lang="cs-CZ" smtClean="0"/>
              <a:t>; IPv6 služby by měly být poskytovány na rutinní bázi</a:t>
            </a:r>
            <a:endParaRPr lang="en-GB" smtClean="0"/>
          </a:p>
          <a:p>
            <a:pPr eaLnBrk="1" hangingPunct="1"/>
            <a:r>
              <a:rPr lang="en-GB" u="sng" smtClean="0"/>
              <a:t>Organi</a:t>
            </a:r>
            <a:r>
              <a:rPr lang="cs-CZ" u="sng" smtClean="0"/>
              <a:t>zace</a:t>
            </a:r>
            <a:r>
              <a:rPr lang="cs-CZ" smtClean="0"/>
              <a:t> by měly svým uživatelům poskytovat </a:t>
            </a:r>
            <a:r>
              <a:rPr lang="en-GB" smtClean="0"/>
              <a:t>IPv6 </a:t>
            </a:r>
            <a:r>
              <a:rPr lang="cs-CZ" smtClean="0"/>
              <a:t>a to včetně vnitřních služeb </a:t>
            </a:r>
            <a:r>
              <a:rPr lang="en-GB" smtClean="0"/>
              <a:t>(DNS, DHCP)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8815388" y="6553200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fld id="{B441E098-0F62-4E12-A15A-071E5D6694DE}" type="slidenum">
              <a:rPr lang="cs-CZ" sz="1400">
                <a:latin typeface="Tahoma" pitchFamily="34" charset="0"/>
              </a:rPr>
              <a:pPr algn="ctr" eaLnBrk="0" hangingPunct="0"/>
              <a:t>26</a:t>
            </a:fld>
            <a:endParaRPr lang="cs-CZ" sz="14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9683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mtClean="0"/>
              <a:t>An Internet Transition Plan </a:t>
            </a:r>
            <a:r>
              <a:rPr lang="cs-CZ" smtClean="0"/>
              <a:t>(</a:t>
            </a:r>
            <a:r>
              <a:rPr lang="en-GB" smtClean="0"/>
              <a:t>3/3</a:t>
            </a:r>
            <a:r>
              <a:rPr lang="cs-CZ" smtClean="0"/>
              <a:t>)</a:t>
            </a:r>
            <a:endParaRPr lang="en-GB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687388" y="1628775"/>
            <a:ext cx="7769225" cy="5184775"/>
          </a:xfrm>
        </p:spPr>
        <p:txBody>
          <a:bodyPr/>
          <a:lstStyle/>
          <a:p>
            <a:pPr eaLnBrk="1" hangingPunct="1"/>
            <a:r>
              <a:rPr lang="en-GB" smtClean="0"/>
              <a:t>III. </a:t>
            </a:r>
            <a:r>
              <a:rPr lang="cs-CZ" smtClean="0"/>
              <a:t>Postpřechodová fáze </a:t>
            </a:r>
            <a:r>
              <a:rPr lang="en-GB" smtClean="0"/>
              <a:t>–</a:t>
            </a:r>
            <a:r>
              <a:rPr lang="cs-CZ" smtClean="0"/>
              <a:t> </a:t>
            </a:r>
            <a:r>
              <a:rPr lang="en-GB" smtClean="0"/>
              <a:t>2012/1 </a:t>
            </a:r>
            <a:r>
              <a:rPr lang="cs-CZ" smtClean="0"/>
              <a:t>a později</a:t>
            </a:r>
            <a:endParaRPr lang="en-GB" smtClean="0"/>
          </a:p>
          <a:p>
            <a:pPr eaLnBrk="1" hangingPunct="1"/>
            <a:r>
              <a:rPr lang="en-GB" u="sng" smtClean="0"/>
              <a:t>Provide</a:t>
            </a:r>
            <a:r>
              <a:rPr lang="cs-CZ" u="sng" smtClean="0"/>
              <a:t>ři</a:t>
            </a:r>
            <a:r>
              <a:rPr lang="cs-CZ" smtClean="0"/>
              <a:t> musí</a:t>
            </a:r>
            <a:r>
              <a:rPr lang="en-GB" smtClean="0"/>
              <a:t> </a:t>
            </a:r>
            <a:r>
              <a:rPr lang="cs-CZ" smtClean="0"/>
              <a:t>poskytnout </a:t>
            </a:r>
            <a:r>
              <a:rPr lang="en-GB" smtClean="0"/>
              <a:t>IPv6 </a:t>
            </a:r>
            <a:r>
              <a:rPr lang="cs-CZ" smtClean="0"/>
              <a:t>konektivitu zákazníkům, měla by být </a:t>
            </a:r>
            <a:r>
              <a:rPr lang="en-GB" smtClean="0"/>
              <a:t>nativ</a:t>
            </a:r>
            <a:r>
              <a:rPr lang="cs-CZ" smtClean="0"/>
              <a:t>ní</a:t>
            </a:r>
          </a:p>
          <a:p>
            <a:pPr eaLnBrk="1" hangingPunct="1"/>
            <a:r>
              <a:rPr lang="en-GB" u="sng" smtClean="0"/>
              <a:t>Organi</a:t>
            </a:r>
            <a:r>
              <a:rPr lang="cs-CZ" u="sng" smtClean="0"/>
              <a:t>zace</a:t>
            </a:r>
            <a:r>
              <a:rPr lang="en-GB" smtClean="0"/>
              <a:t> </a:t>
            </a:r>
            <a:r>
              <a:rPr lang="cs-CZ" smtClean="0"/>
              <a:t>musí mít své veřejné servery dostupné přes </a:t>
            </a:r>
            <a:r>
              <a:rPr lang="en-GB" smtClean="0"/>
              <a:t>IPv6</a:t>
            </a:r>
            <a:r>
              <a:rPr lang="cs-CZ" smtClean="0"/>
              <a:t>; IPv6 služby musí být poskytovány na rutinní bázi</a:t>
            </a:r>
            <a:endParaRPr lang="en-GB" smtClean="0"/>
          </a:p>
          <a:p>
            <a:pPr eaLnBrk="1" hangingPunct="1"/>
            <a:r>
              <a:rPr lang="en-GB" u="sng" smtClean="0"/>
              <a:t>Organi</a:t>
            </a:r>
            <a:r>
              <a:rPr lang="cs-CZ" u="sng" smtClean="0"/>
              <a:t>zace</a:t>
            </a:r>
            <a:r>
              <a:rPr lang="cs-CZ" smtClean="0"/>
              <a:t> by měly svým uživatelům poskytovat </a:t>
            </a:r>
            <a:r>
              <a:rPr lang="en-GB" smtClean="0"/>
              <a:t>IPv6 </a:t>
            </a:r>
            <a:r>
              <a:rPr lang="cs-CZ" smtClean="0"/>
              <a:t>a to včetně vnitřních služeb </a:t>
            </a:r>
            <a:r>
              <a:rPr lang="en-GB" smtClean="0"/>
              <a:t>(DNS, DHCP) </a:t>
            </a:r>
            <a:endParaRPr lang="cs-CZ" smtClean="0"/>
          </a:p>
          <a:p>
            <a:pPr eaLnBrk="1" hangingPunct="1"/>
            <a:r>
              <a:rPr lang="en-GB" smtClean="0"/>
              <a:t>Provide</a:t>
            </a:r>
            <a:r>
              <a:rPr lang="cs-CZ" smtClean="0"/>
              <a:t>ři mohou nabízet </a:t>
            </a:r>
            <a:r>
              <a:rPr lang="en-GB" smtClean="0"/>
              <a:t>IPv4 </a:t>
            </a:r>
            <a:r>
              <a:rPr lang="cs-CZ" smtClean="0"/>
              <a:t>konektivitu</a:t>
            </a:r>
            <a:r>
              <a:rPr lang="en-GB" smtClean="0"/>
              <a:t>. Organi</a:t>
            </a:r>
            <a:r>
              <a:rPr lang="cs-CZ" smtClean="0"/>
              <a:t>zace mohou dále používat </a:t>
            </a:r>
            <a:r>
              <a:rPr lang="en-GB" smtClean="0"/>
              <a:t>IPv4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8815388" y="6553200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fld id="{6B661588-FDC7-471A-86C9-B214BB0C6EEA}" type="slidenum">
              <a:rPr lang="en-GB" sz="1400">
                <a:latin typeface="Tahoma" pitchFamily="34" charset="0"/>
              </a:rPr>
              <a:pPr algn="ctr" eaLnBrk="0" hangingPunct="0"/>
              <a:t>27</a:t>
            </a:fld>
            <a:endParaRPr lang="en-GB" sz="14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Systémová podpora IPv6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323850" y="1765300"/>
            <a:ext cx="8820150" cy="4687888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Linux – 1996 („Alpha Quality“ </a:t>
            </a: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</a:t>
            </a: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Cisco IOS</a:t>
            </a:r>
          </a:p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Juniper JUNOS</a:t>
            </a:r>
          </a:p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Všechny běžné operační systémy</a:t>
            </a:r>
          </a:p>
          <a:p>
            <a:pPr lvl="1" eaLnBrk="1" hangingPunct="1">
              <a:buFont typeface="Webdings" pitchFamily="18" charset="2"/>
              <a:buChar char="4"/>
              <a:defRPr/>
            </a:pPr>
            <a:r>
              <a:rPr lang="cs-CZ" smtClean="0"/>
              <a:t>BSD Unix – nejlepší implementace</a:t>
            </a:r>
          </a:p>
          <a:p>
            <a:pPr lvl="1" eaLnBrk="1" hangingPunct="1">
              <a:buFont typeface="Webdings" pitchFamily="18" charset="2"/>
              <a:buChar char="4"/>
              <a:defRPr/>
            </a:pPr>
            <a:r>
              <a:rPr lang="cs-CZ" smtClean="0"/>
              <a:t>Windows – docela použitelné </a:t>
            </a:r>
            <a:r>
              <a:rPr lang="cs-CZ" smtClean="0">
                <a:sym typeface="Wingdings" pitchFamily="2" charset="2"/>
              </a:rPr>
              <a:t></a:t>
            </a:r>
          </a:p>
          <a:p>
            <a:pPr lvl="2" eaLnBrk="1" hangingPunct="1">
              <a:defRPr/>
            </a:pPr>
            <a:r>
              <a:rPr lang="cs-CZ" smtClean="0"/>
              <a:t>Windows 2000/XP/2003 – příkazový řádek</a:t>
            </a:r>
          </a:p>
          <a:p>
            <a:pPr lvl="2" eaLnBrk="1" hangingPunct="1">
              <a:defRPr/>
            </a:pPr>
            <a:r>
              <a:rPr lang="cs-CZ" smtClean="0"/>
              <a:t>Windows Vista, 7 – grafické rozhraní, </a:t>
            </a:r>
            <a:r>
              <a:rPr lang="cs-CZ" b="1" smtClean="0"/>
              <a:t>zapnuto (!)</a:t>
            </a:r>
          </a:p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2009 – Google přístupný přes IPv6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xfrm>
            <a:off x="687388" y="2573338"/>
            <a:ext cx="7769225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4. IPv6 v ČR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xfrm>
            <a:off x="687388" y="2646363"/>
            <a:ext cx="7769225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1. Základy IPv6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Podpora IPv6 v ČR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687388" y="1981200"/>
            <a:ext cx="7769225" cy="4616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Poměrně vysoký stupeň IPv6 penetrace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Všichni významní komerční provideři deklarují plnou připravenost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mtClean="0"/>
              <a:t>V současnosti individuálně, pro nekoncové uživatele (státní správa)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CESNET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mtClean="0"/>
              <a:t>Experimentální IPv6 provoz od roku 1999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mtClean="0"/>
              <a:t>Rutinní provoz od roku 2004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Viz např. konference EurOpen.CZ, 2011, Pavlov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3600" smtClean="0"/>
              <a:t>Domény v ČR, mající AAAA záznam v DNS (podporující IPv6 přístup)</a:t>
            </a:r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6840538" cy="513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Usnesení vlády ČR 727/2009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cs-CZ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Vláda: … ukládá ministrům a vedoucím ostatních ústředních orgánů státní správy zajistit:</a:t>
            </a:r>
          </a:p>
          <a:p>
            <a:pPr marL="1187450" lvl="1" indent="-419100" eaLnBrk="1" hangingPunct="1">
              <a:lnSpc>
                <a:spcPct val="90000"/>
              </a:lnSpc>
              <a:buFont typeface="Webdings" pitchFamily="18" charset="2"/>
              <a:buAutoNum type="arabicPeriod"/>
              <a:defRPr/>
            </a:pPr>
            <a:r>
              <a:rPr lang="cs-CZ" sz="1800" smtClean="0"/>
              <a:t>od 30. června 2009 při pravidelné obnově síťových prvků jejich kompatibilitu s internetovým protokolem verze 6 (IPv6),</a:t>
            </a:r>
          </a:p>
          <a:p>
            <a:pPr marL="1187450" lvl="1" indent="-419100" eaLnBrk="1" hangingPunct="1">
              <a:lnSpc>
                <a:spcPct val="90000"/>
              </a:lnSpc>
              <a:buFont typeface="Webdings" pitchFamily="18" charset="2"/>
              <a:buAutoNum type="arabicPeriod"/>
              <a:defRPr/>
            </a:pPr>
            <a:r>
              <a:rPr lang="cs-CZ" sz="1800" smtClean="0"/>
              <a:t>do 31. prosince 2010 přístup k internetovým stránkám a veřejně dostupným službám eGovernmentu internetovým protokolem verze 4 (IPv4) i internetovým protokolem verze 6 (IPv6).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cs-CZ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cs-CZ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2011 – ad 1) splněno na 100 %, ad 2) na cca 33  % ;-)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Usnesení vlády ČR 727/2009</a:t>
            </a:r>
          </a:p>
        </p:txBody>
      </p:sp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5113" y="1600200"/>
            <a:ext cx="63388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79388" y="1454150"/>
            <a:ext cx="2016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Stav k</a:t>
            </a:r>
            <a:br>
              <a:rPr lang="cs-CZ" sz="2400">
                <a:latin typeface="Tahoma" pitchFamily="34" charset="0"/>
              </a:rPr>
            </a:br>
            <a:r>
              <a:rPr lang="cs-CZ" sz="2400">
                <a:latin typeface="Tahoma" pitchFamily="34" charset="0"/>
              </a:rPr>
              <a:t>15. 1. 2011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687388" y="2646363"/>
            <a:ext cx="7769225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5. Některé IPv6 mýty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Některé</a:t>
            </a:r>
            <a:r>
              <a:rPr lang="en-US" smtClean="0"/>
              <a:t> </a:t>
            </a:r>
            <a:r>
              <a:rPr lang="cs-CZ" smtClean="0"/>
              <a:t>IPv6</a:t>
            </a:r>
            <a:r>
              <a:rPr lang="en-US" smtClean="0"/>
              <a:t> m</a:t>
            </a:r>
            <a:r>
              <a:rPr lang="cs-CZ" smtClean="0"/>
              <a:t>ýty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IPv6 je bezpečnější než IPv4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Není, oba používají tentýž protokol </a:t>
            </a:r>
            <a:r>
              <a:rPr lang="en-US" smtClean="0"/>
              <a:t>IPSec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IPv6 </a:t>
            </a:r>
            <a:r>
              <a:rPr lang="cs-CZ" smtClean="0"/>
              <a:t>lépe podporuje QoS než IPv4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Nikoliv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Pouze pole Type Of Service (resp. Differentiated Services Code Point) bylo změněno na Traffic Class (16 b)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Přidáno pole Flow Label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smtClean="0"/>
              <a:t>Ve velkých a zatížených sítích ztrácí smysl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Některé</a:t>
            </a:r>
            <a:r>
              <a:rPr lang="en-US" smtClean="0"/>
              <a:t> </a:t>
            </a:r>
            <a:r>
              <a:rPr lang="cs-CZ" smtClean="0"/>
              <a:t>IPv6</a:t>
            </a:r>
            <a:r>
              <a:rPr lang="en-US" smtClean="0"/>
              <a:t> m</a:t>
            </a:r>
            <a:r>
              <a:rPr lang="cs-CZ" smtClean="0"/>
              <a:t>ýty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cs-CZ" smtClean="0"/>
              <a:t>Základní výhodou IPv6 je autokonfigurace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smtClean="0"/>
              <a:t>V IPv4 rovněž existuje protokol </a:t>
            </a:r>
            <a:r>
              <a:rPr lang="en-US" smtClean="0"/>
              <a:t>DHCP</a:t>
            </a:r>
            <a:endParaRPr lang="cs-CZ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smtClean="0"/>
              <a:t>Ostatní </a:t>
            </a:r>
            <a:r>
              <a:rPr lang="en-US" smtClean="0"/>
              <a:t>IPv6 </a:t>
            </a:r>
            <a:r>
              <a:rPr lang="cs-CZ" smtClean="0"/>
              <a:t>autokonfigu</a:t>
            </a:r>
            <a:r>
              <a:rPr lang="en-US" smtClean="0"/>
              <a:t>ra</a:t>
            </a:r>
            <a:r>
              <a:rPr lang="cs-CZ" smtClean="0"/>
              <a:t>ční netody jsou vhodné spíše pro signalizaci či správu</a:t>
            </a:r>
            <a:endParaRPr lang="en-US" smtClean="0"/>
          </a:p>
          <a:p>
            <a:pPr marL="342900" indent="-342900" eaLnBrk="1" hangingPunct="1">
              <a:lnSpc>
                <a:spcPct val="90000"/>
              </a:lnSpc>
            </a:pPr>
            <a:endParaRPr lang="cs-CZ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cs-CZ" smtClean="0"/>
              <a:t>Další výhodou je možnost rychlých změn IPv6 adres.</a:t>
            </a:r>
            <a:endParaRPr lang="en-US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smtClean="0"/>
              <a:t>Co je to „rychlá změna“</a:t>
            </a:r>
            <a:r>
              <a:rPr lang="en-US" smtClean="0"/>
              <a:t>?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mtClean="0"/>
              <a:t>DHCP </a:t>
            </a:r>
            <a:r>
              <a:rPr lang="cs-CZ" smtClean="0"/>
              <a:t>potřebám uživatelů bohatě postačuje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Některé</a:t>
            </a:r>
            <a:r>
              <a:rPr lang="en-US" smtClean="0"/>
              <a:t> </a:t>
            </a:r>
            <a:r>
              <a:rPr lang="cs-CZ" smtClean="0"/>
              <a:t>IPv6</a:t>
            </a:r>
            <a:r>
              <a:rPr lang="en-US" smtClean="0"/>
              <a:t> m</a:t>
            </a:r>
            <a:r>
              <a:rPr lang="cs-CZ" smtClean="0"/>
              <a:t>ýty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cs-CZ" smtClean="0"/>
              <a:t>IPv6 zjednodušuje multihoming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smtClean="0"/>
              <a:t>Lze realizovat i v IPv4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smtClean="0"/>
              <a:t>Podobné a </a:t>
            </a:r>
            <a:r>
              <a:rPr lang="en-US" smtClean="0"/>
              <a:t>n</a:t>
            </a:r>
            <a:r>
              <a:rPr lang="cs-CZ" smtClean="0"/>
              <a:t>e</a:t>
            </a:r>
            <a:r>
              <a:rPr lang="en-US" smtClean="0"/>
              <a:t>trivi</a:t>
            </a:r>
            <a:r>
              <a:rPr lang="cs-CZ" smtClean="0"/>
              <a:t>ální</a:t>
            </a:r>
            <a:r>
              <a:rPr lang="en-US" smtClean="0"/>
              <a:t> p</a:t>
            </a:r>
            <a:r>
              <a:rPr lang="cs-CZ" smtClean="0"/>
              <a:t>roblémy</a:t>
            </a:r>
          </a:p>
          <a:p>
            <a:pPr marL="1150938" lvl="2" indent="-228600" eaLnBrk="1" hangingPunct="1">
              <a:lnSpc>
                <a:spcPct val="90000"/>
              </a:lnSpc>
            </a:pPr>
            <a:r>
              <a:rPr lang="cs-CZ" smtClean="0"/>
              <a:t>politický pohled, účtování, atd.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cs-CZ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cs-CZ" smtClean="0"/>
              <a:t>Paradoxně IPv4 privátní adresy + NAT usnadňují  migraci mezi providery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smtClean="0"/>
              <a:t>Celá síť je skryta je jedinou veřejnou adresou, kterou lze v případě potřeby snadno zaměnit, aniž by bylo třeba obtěžovat uživatele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xfrm>
            <a:off x="687388" y="2646363"/>
            <a:ext cx="7769225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6. Závěr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IPv6 – projekt Kame</a:t>
            </a:r>
          </a:p>
        </p:txBody>
      </p:sp>
      <p:pic>
        <p:nvPicPr>
          <p:cNvPr id="5939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0763" y="1268413"/>
            <a:ext cx="7439025" cy="4883150"/>
          </a:xfrm>
        </p:spPr>
      </p:pic>
      <p:sp>
        <p:nvSpPr>
          <p:cNvPr id="59395" name="Oval 4"/>
          <p:cNvSpPr>
            <a:spLocks noChangeArrowheads="1"/>
          </p:cNvSpPr>
          <p:nvPr/>
        </p:nvSpPr>
        <p:spPr bwMode="auto">
          <a:xfrm>
            <a:off x="1395413" y="1512888"/>
            <a:ext cx="1295400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9396" name="Oval 5"/>
          <p:cNvSpPr>
            <a:spLocks noChangeArrowheads="1"/>
          </p:cNvSpPr>
          <p:nvPr/>
        </p:nvSpPr>
        <p:spPr bwMode="auto">
          <a:xfrm>
            <a:off x="3290888" y="3016250"/>
            <a:ext cx="3024187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Důvod(y) vzniku IPv6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7388" y="1752600"/>
            <a:ext cx="7769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/>
          <a:lstStyle/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Malý adresní prostor - zásadní nedostatek </a:t>
            </a:r>
            <a:r>
              <a:rPr lang="cs-CZ" sz="28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jinak skvěle navrženého</a:t>
            </a: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protokolu IPv4</a:t>
            </a:r>
            <a:r>
              <a:rPr lang="en-GB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cs-CZ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32 bitů je příliš málo </a:t>
            </a: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</a:t>
            </a:r>
            <a:endParaRPr lang="cs-CZ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Následné nerovné rozdělení IPv4 adres</a:t>
            </a:r>
          </a:p>
          <a:p>
            <a:pPr marL="1473200" lvl="2" indent="-22860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USA</a:t>
            </a: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, Japonsko, Evropa x zbytek</a:t>
            </a:r>
            <a:r>
              <a:rPr lang="cs-CZ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</a:p>
          <a:p>
            <a:pPr marL="577850" indent="-5778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Dílčí problémy s novými technologiemi</a:t>
            </a: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Mobilní služby</a:t>
            </a: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Kvalita služeb</a:t>
            </a:r>
          </a:p>
          <a:p>
            <a:pPr marL="105410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4C5345"/>
              </a:buClr>
              <a:buFont typeface="Webdings" pitchFamily="18" charset="2"/>
              <a:buChar char="4"/>
              <a:defRPr/>
            </a:pPr>
            <a:r>
              <a:rPr lang="cs-CZ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Vysokorychlostní sítě</a:t>
            </a: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46100" y="6089650"/>
            <a:ext cx="7959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3200">
                <a:solidFill>
                  <a:srgbClr val="FF3300"/>
                </a:solidFill>
                <a:latin typeface="Tahoma" pitchFamily="34" charset="0"/>
              </a:rPr>
              <a:t>*</a:t>
            </a:r>
            <a:r>
              <a:rPr lang="cs-CZ" sz="2000">
                <a:solidFill>
                  <a:schemeClr val="hlink"/>
                </a:solidFill>
                <a:latin typeface="Tahoma" pitchFamily="34" charset="0"/>
              </a:rPr>
              <a:t> Pavel Satrapa: IPv6: „... někteří mají nahrabáno ...“, a to i v ČR ;-)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IPv6 – projekt Kame</a:t>
            </a:r>
          </a:p>
        </p:txBody>
      </p:sp>
      <p:pic>
        <p:nvPicPr>
          <p:cNvPr id="6041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2350" y="1268413"/>
            <a:ext cx="7366000" cy="4835525"/>
          </a:xfrm>
        </p:spPr>
      </p:pic>
      <p:sp>
        <p:nvSpPr>
          <p:cNvPr id="60419" name="Oval 4"/>
          <p:cNvSpPr>
            <a:spLocks noChangeArrowheads="1"/>
          </p:cNvSpPr>
          <p:nvPr/>
        </p:nvSpPr>
        <p:spPr bwMode="auto">
          <a:xfrm>
            <a:off x="3109913" y="2997200"/>
            <a:ext cx="3024187" cy="431800"/>
          </a:xfrm>
          <a:prstGeom prst="ellips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420" name="Oval 5"/>
          <p:cNvSpPr>
            <a:spLocks noChangeArrowheads="1"/>
          </p:cNvSpPr>
          <p:nvPr/>
        </p:nvSpPr>
        <p:spPr bwMode="auto">
          <a:xfrm>
            <a:off x="1309688" y="1484313"/>
            <a:ext cx="2016125" cy="287337"/>
          </a:xfrm>
          <a:prstGeom prst="ellips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60421" name="Picture 6" descr="kame-anime-sma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4825" y="1989138"/>
            <a:ext cx="14684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1619250" y="63087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>
                <a:latin typeface="Tahoma" pitchFamily="34" charset="0"/>
              </a:rPr>
              <a:t>http://[2001:0200:0DFF:FFF1:0216:3EFF:FEB1:44D7]/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Shrnutí</a:t>
            </a:r>
          </a:p>
        </p:txBody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cs-CZ" b="1" smtClean="0"/>
              <a:t>Protokol IPv6</a:t>
            </a:r>
          </a:p>
          <a:p>
            <a:pPr marL="784225" lvl="1" indent="-327025" eaLnBrk="1" hangingPunct="1">
              <a:lnSpc>
                <a:spcPct val="90000"/>
              </a:lnSpc>
              <a:buFont typeface="Webdings" pitchFamily="18" charset="2"/>
              <a:buChar char="4"/>
            </a:pPr>
            <a:r>
              <a:rPr lang="cs-CZ" smtClean="0"/>
              <a:t>Nemá (nyní) alternativu</a:t>
            </a:r>
          </a:p>
          <a:p>
            <a:pPr marL="784225" lvl="1" indent="-327025" eaLnBrk="1" hangingPunct="1">
              <a:lnSpc>
                <a:spcPct val="90000"/>
              </a:lnSpc>
              <a:buFont typeface="Webdings" pitchFamily="18" charset="2"/>
              <a:buChar char="4"/>
            </a:pPr>
            <a:r>
              <a:rPr lang="cs-CZ" smtClean="0"/>
              <a:t>Není kompatibilní s IPv4</a:t>
            </a:r>
          </a:p>
          <a:p>
            <a:pPr marL="784225" lvl="1" indent="-327025" eaLnBrk="1" hangingPunct="1">
              <a:lnSpc>
                <a:spcPct val="90000"/>
              </a:lnSpc>
              <a:buFont typeface="Webdings" pitchFamily="18" charset="2"/>
              <a:buChar char="4"/>
            </a:pPr>
            <a:r>
              <a:rPr lang="cs-CZ" smtClean="0"/>
              <a:t>Jeho implementace je výrazně složitější nežli IPv4</a:t>
            </a:r>
          </a:p>
          <a:p>
            <a:pPr marL="1150938" lvl="2" indent="-228600" eaLnBrk="1" hangingPunct="1">
              <a:lnSpc>
                <a:spcPct val="90000"/>
              </a:lnSpc>
            </a:pPr>
            <a:r>
              <a:rPr lang="cs-CZ" smtClean="0"/>
              <a:t>Netýká se koncových uživatelů</a:t>
            </a:r>
          </a:p>
          <a:p>
            <a:pPr marL="1150938" lvl="2" indent="-228600" eaLnBrk="1" hangingPunct="1">
              <a:lnSpc>
                <a:spcPct val="90000"/>
              </a:lnSpc>
            </a:pPr>
            <a:r>
              <a:rPr lang="cs-CZ" smtClean="0"/>
              <a:t>Přechod na něj bude dlouhodobá záležitost, spjatá s nutností výměny některých prvků</a:t>
            </a:r>
          </a:p>
          <a:p>
            <a:pPr marL="784225" lvl="1" indent="-327025" eaLnBrk="1" hangingPunct="1">
              <a:lnSpc>
                <a:spcPct val="90000"/>
              </a:lnSpc>
              <a:buFont typeface="Webdings" pitchFamily="18" charset="2"/>
              <a:buChar char="4"/>
            </a:pPr>
            <a:r>
              <a:rPr lang="cs-CZ" smtClean="0"/>
              <a:t>Kromě delší adresy nepřináší oproti IPv4 žádné fundamentální změny</a:t>
            </a:r>
          </a:p>
          <a:p>
            <a:pPr marL="784225" lvl="1" indent="-327025" eaLnBrk="1" hangingPunct="1">
              <a:lnSpc>
                <a:spcPct val="90000"/>
              </a:lnSpc>
              <a:buFont typeface="Webdings" pitchFamily="18" charset="2"/>
              <a:buChar char="4"/>
            </a:pPr>
            <a:r>
              <a:rPr lang="cs-CZ" smtClean="0"/>
              <a:t>Vyčerpání zbytků zásob IPv4 adres je otázkou krátké doby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Standard </a:t>
            </a:r>
            <a:r>
              <a:rPr lang="en-GB" smtClean="0"/>
              <a:t>IPv6</a:t>
            </a:r>
            <a:endParaRPr lang="cs-CZ" smtClean="0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011238" y="1681163"/>
            <a:ext cx="8132762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pPr marL="577850" indent="-577850" eaLnBrk="0" hangingPunct="0"/>
            <a:r>
              <a:rPr lang="en-GB" sz="2400">
                <a:latin typeface="Tahoma" pitchFamily="34" charset="0"/>
              </a:rPr>
              <a:t>1995 - RFC 1883: Internet Protocol Version 6</a:t>
            </a:r>
          </a:p>
          <a:p>
            <a:pPr marL="577850" indent="-577850" eaLnBrk="0" hangingPunct="0"/>
            <a:r>
              <a:rPr lang="en-GB" sz="2400">
                <a:latin typeface="Tahoma" pitchFamily="34" charset="0"/>
              </a:rPr>
              <a:t>1998 - </a:t>
            </a:r>
            <a:r>
              <a:rPr lang="en-GB" sz="2400" b="1">
                <a:latin typeface="Tahoma" pitchFamily="34" charset="0"/>
              </a:rPr>
              <a:t>RFC 2460</a:t>
            </a:r>
            <a:r>
              <a:rPr lang="en-GB" sz="2400">
                <a:latin typeface="Tahoma" pitchFamily="34" charset="0"/>
              </a:rPr>
              <a:t>: </a:t>
            </a:r>
            <a:r>
              <a:rPr lang="cs-CZ" sz="2400">
                <a:latin typeface="Tahoma" pitchFamily="34" charset="0"/>
              </a:rPr>
              <a:t>dosud platný, inovace předchozího</a:t>
            </a:r>
            <a:endParaRPr lang="en-GB" sz="2400">
              <a:latin typeface="Tahoma" pitchFamily="34" charset="0"/>
            </a:endParaRPr>
          </a:p>
          <a:p>
            <a:pPr marL="1473200" lvl="2" indent="-228600" eaLnBrk="0" hangingPunct="0">
              <a:buFontTx/>
              <a:buChar char="•"/>
            </a:pPr>
            <a:r>
              <a:rPr lang="cs-CZ" sz="2400">
                <a:latin typeface="Tahoma" pitchFamily="34" charset="0"/>
              </a:rPr>
              <a:t>přes 100 dalších</a:t>
            </a:r>
            <a:endParaRPr lang="en-GB" sz="2400" b="1">
              <a:latin typeface="Tahoma" pitchFamily="34" charset="0"/>
            </a:endParaRPr>
          </a:p>
          <a:p>
            <a:pPr marL="577850" indent="-577850" eaLnBrk="0" hangingPunct="0">
              <a:buFont typeface="Webdings" pitchFamily="18" charset="2"/>
              <a:buChar char="4"/>
            </a:pPr>
            <a:r>
              <a:rPr lang="cs-CZ" sz="2400"/>
              <a:t>Extrémní a</a:t>
            </a:r>
            <a:r>
              <a:rPr lang="en-GB" sz="2400"/>
              <a:t>dres</a:t>
            </a:r>
            <a:r>
              <a:rPr lang="cs-CZ" sz="2400"/>
              <a:t>ní prostor</a:t>
            </a:r>
            <a:r>
              <a:rPr lang="en-GB" sz="2400"/>
              <a:t> – 128 bit</a:t>
            </a:r>
            <a:r>
              <a:rPr lang="cs-CZ" sz="2400"/>
              <a:t>ů</a:t>
            </a:r>
            <a:r>
              <a:rPr lang="en-GB" sz="2400"/>
              <a:t> (3</a:t>
            </a:r>
            <a:r>
              <a:rPr lang="cs-CZ" sz="2400"/>
              <a:t>,</a:t>
            </a:r>
            <a:r>
              <a:rPr lang="en-GB" sz="2400"/>
              <a:t>4 x 10</a:t>
            </a:r>
            <a:r>
              <a:rPr lang="en-GB" sz="2400" baseline="30000"/>
              <a:t>38</a:t>
            </a:r>
            <a:r>
              <a:rPr lang="cs-CZ" sz="2400" baseline="30000"/>
              <a:t> </a:t>
            </a:r>
            <a:r>
              <a:rPr lang="cs-CZ" sz="2400"/>
              <a:t>adres</a:t>
            </a:r>
            <a:r>
              <a:rPr lang="en-GB" sz="2400"/>
              <a:t>)</a:t>
            </a:r>
          </a:p>
          <a:p>
            <a:pPr marL="1054100" lvl="1" indent="-285750" eaLnBrk="0" hangingPunct="0">
              <a:buFont typeface="Webdings" pitchFamily="18" charset="2"/>
              <a:buChar char="4"/>
            </a:pPr>
            <a:r>
              <a:rPr lang="cs-CZ" sz="2400"/>
              <a:t>… </a:t>
            </a:r>
            <a:r>
              <a:rPr lang="cs-CZ" sz="2400" b="1"/>
              <a:t>a to je vlastně vše</a:t>
            </a:r>
            <a:r>
              <a:rPr lang="cs-CZ" sz="2400"/>
              <a:t> </a:t>
            </a:r>
            <a:r>
              <a:rPr lang="cs-CZ" sz="2400">
                <a:sym typeface="Wingdings" pitchFamily="2" charset="2"/>
              </a:rPr>
              <a:t></a:t>
            </a:r>
          </a:p>
          <a:p>
            <a:pPr marL="577850" indent="-577850" eaLnBrk="0" hangingPunct="0">
              <a:buFont typeface="Webdings" pitchFamily="18" charset="2"/>
              <a:buNone/>
            </a:pPr>
            <a:endParaRPr lang="cs-CZ" sz="2400"/>
          </a:p>
          <a:p>
            <a:pPr marL="577850" indent="-577850" eaLnBrk="0" hangingPunct="0">
              <a:buFont typeface="Webdings" pitchFamily="18" charset="2"/>
              <a:buNone/>
            </a:pPr>
            <a:r>
              <a:rPr lang="cs-CZ" sz="2400"/>
              <a:t>Ovšem:</a:t>
            </a:r>
          </a:p>
          <a:p>
            <a:pPr marL="577850" indent="-577850" eaLnBrk="0" hangingPunct="0">
              <a:buFont typeface="Webdings" pitchFamily="18" charset="2"/>
              <a:buChar char="4"/>
            </a:pPr>
            <a:r>
              <a:rPr lang="cs-CZ" sz="2400"/>
              <a:t>Různé typy adres</a:t>
            </a:r>
            <a:r>
              <a:rPr lang="en-GB" sz="2400"/>
              <a:t> (uni-, multi-, anycast)</a:t>
            </a:r>
          </a:p>
          <a:p>
            <a:pPr marL="577850" indent="-577850" eaLnBrk="0" hangingPunct="0">
              <a:buFont typeface="Webdings" pitchFamily="18" charset="2"/>
              <a:buChar char="4"/>
            </a:pPr>
            <a:r>
              <a:rPr lang="cs-CZ" sz="2400"/>
              <a:t>Dobrá podpora hierachického směrování a </a:t>
            </a:r>
            <a:r>
              <a:rPr lang="en-GB" sz="2400"/>
              <a:t>agrega</a:t>
            </a:r>
            <a:r>
              <a:rPr lang="cs-CZ" sz="2400"/>
              <a:t>ce</a:t>
            </a:r>
            <a:endParaRPr lang="en-GB" sz="2400"/>
          </a:p>
          <a:p>
            <a:pPr marL="577850" indent="-577850" eaLnBrk="0" hangingPunct="0">
              <a:buFont typeface="Webdings" pitchFamily="18" charset="2"/>
              <a:buChar char="4"/>
            </a:pPr>
            <a:r>
              <a:rPr lang="cs-CZ" sz="2400"/>
              <a:t>Podpora kvality služeb</a:t>
            </a:r>
            <a:endParaRPr lang="en-GB" sz="2400"/>
          </a:p>
          <a:p>
            <a:pPr marL="577850" indent="-577850" eaLnBrk="0" hangingPunct="0">
              <a:buFont typeface="Webdings" pitchFamily="18" charset="2"/>
              <a:buChar char="4"/>
            </a:pPr>
            <a:r>
              <a:rPr lang="cs-CZ" sz="2400"/>
              <a:t>Posílená role autokonfigurace</a:t>
            </a:r>
            <a:endParaRPr lang="en-GB" sz="2400"/>
          </a:p>
          <a:p>
            <a:pPr marL="577850" indent="-577850" eaLnBrk="0" hangingPunct="0">
              <a:buFont typeface="Webdings" pitchFamily="18" charset="2"/>
              <a:buChar char="4"/>
            </a:pPr>
            <a:r>
              <a:rPr lang="cs-CZ" sz="2400"/>
              <a:t>Povinná podpora zabezpečení (autentizace, šifrování), … množství nových řešení, doplňků, …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863013" y="65532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fld id="{F4EC4DB9-6F94-4179-8D07-FF4D760CCC16}" type="slidenum">
              <a:rPr lang="cs-CZ" sz="1400">
                <a:latin typeface="Tahoma" pitchFamily="34" charset="0"/>
              </a:rPr>
              <a:pPr algn="ctr" eaLnBrk="0" hangingPunct="0"/>
              <a:t>5</a:t>
            </a:fld>
            <a:endParaRPr lang="cs-CZ" sz="1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492125" y="577850"/>
            <a:ext cx="8161338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Možnosti zápisu </a:t>
            </a:r>
            <a:r>
              <a:rPr lang="en-GB" smtClean="0"/>
              <a:t>IPv6 </a:t>
            </a:r>
            <a:r>
              <a:rPr lang="cs-CZ" smtClean="0"/>
              <a:t>adresy</a:t>
            </a:r>
            <a:endParaRPr lang="en-GB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539750" y="1700213"/>
            <a:ext cx="813276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smtClean="0"/>
              <a:t>Plný tvar</a:t>
            </a:r>
            <a:endParaRPr lang="en-GB" sz="2000" smtClean="0"/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	</a:t>
            </a:r>
            <a:r>
              <a:rPr lang="cs-CZ" sz="2000" smtClean="0"/>
              <a:t>2001</a:t>
            </a:r>
            <a:r>
              <a:rPr lang="en-GB" sz="2000" smtClean="0"/>
              <a:t>:BA98:7654:1230:FECD:BACD:7546:3210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		</a:t>
            </a:r>
            <a:r>
              <a:rPr lang="en-GB" sz="2000" i="1" smtClean="0"/>
              <a:t>(</a:t>
            </a:r>
            <a:r>
              <a:rPr lang="cs-CZ" sz="2000" i="1" smtClean="0"/>
              <a:t>Zkušený</a:t>
            </a:r>
            <a:r>
              <a:rPr lang="en-GB" sz="2000" i="1" smtClean="0"/>
              <a:t> </a:t>
            </a:r>
            <a:r>
              <a:rPr lang="cs-CZ" sz="2000" i="1" smtClean="0"/>
              <a:t>síťař samozřejmě sází zpaměti </a:t>
            </a:r>
            <a:r>
              <a:rPr lang="en-GB" sz="2000" smtClean="0">
                <a:sym typeface="Wingdings" pitchFamily="2" charset="2"/>
              </a:rPr>
              <a:t></a:t>
            </a:r>
            <a:r>
              <a:rPr lang="en-GB" sz="2000" i="1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Zkrácené tvary</a:t>
            </a:r>
            <a:endParaRPr lang="en-GB" sz="2000" smtClean="0"/>
          </a:p>
          <a:p>
            <a:pPr lvl="1" eaLnBrk="1" hangingPunct="1">
              <a:lnSpc>
                <a:spcPct val="90000"/>
              </a:lnSpc>
            </a:pPr>
            <a:r>
              <a:rPr lang="cs-CZ" sz="1800" smtClean="0"/>
              <a:t>Plný tvar</a:t>
            </a:r>
            <a:endParaRPr lang="en-GB" sz="1800" smtClean="0"/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			2001:0718:1001:0000:0000:69ff:</a:t>
            </a:r>
            <a:r>
              <a:rPr lang="cs-CZ" sz="2000" smtClean="0"/>
              <a:t>0000</a:t>
            </a:r>
            <a:r>
              <a:rPr lang="en-GB" sz="2000" smtClean="0"/>
              <a:t>:e407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/>
              <a:t>Vynechání vedoucích nul</a:t>
            </a:r>
            <a:endParaRPr lang="en-GB" sz="1800" smtClean="0"/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			2001:718:1001:0:0:69ff:</a:t>
            </a:r>
            <a:r>
              <a:rPr lang="cs-CZ" sz="2000" smtClean="0"/>
              <a:t>0</a:t>
            </a:r>
            <a:r>
              <a:rPr lang="en-GB" sz="2000" smtClean="0"/>
              <a:t>:e407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smtClean="0"/>
              <a:t>Vynechání skupiny nul </a:t>
            </a:r>
            <a:r>
              <a:rPr lang="en-GB" sz="1800" smtClean="0"/>
              <a:t>(</a:t>
            </a:r>
            <a:r>
              <a:rPr lang="cs-CZ" sz="1800" smtClean="0"/>
              <a:t>lze použít jen jednou</a:t>
            </a:r>
            <a:r>
              <a:rPr lang="en-GB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			2001:718:1001::69ff:</a:t>
            </a:r>
            <a:r>
              <a:rPr lang="cs-CZ" sz="2000" smtClean="0"/>
              <a:t>0</a:t>
            </a:r>
            <a:r>
              <a:rPr lang="en-GB" sz="2000" smtClean="0"/>
              <a:t>:e407</a:t>
            </a:r>
          </a:p>
          <a:p>
            <a:pPr eaLnBrk="1" hangingPunct="1">
              <a:lnSpc>
                <a:spcPct val="90000"/>
              </a:lnSpc>
            </a:pPr>
            <a:endParaRPr lang="en-GB" sz="2000" smtClean="0"/>
          </a:p>
          <a:p>
            <a:pPr eaLnBrk="1" hangingPunct="1">
              <a:lnSpc>
                <a:spcPct val="90000"/>
              </a:lnSpc>
            </a:pPr>
            <a:r>
              <a:rPr lang="cs-CZ" sz="2000" smtClean="0"/>
              <a:t>I toto je platná </a:t>
            </a:r>
            <a:r>
              <a:rPr lang="en-GB" sz="2000" smtClean="0"/>
              <a:t>IPv6 </a:t>
            </a:r>
            <a:r>
              <a:rPr lang="cs-CZ" sz="2000" smtClean="0"/>
              <a:t>adresa</a:t>
            </a:r>
            <a:r>
              <a:rPr lang="en-GB" sz="2000" smtClean="0"/>
              <a:t>	</a:t>
            </a:r>
            <a:r>
              <a:rPr lang="en-GB" sz="2000" b="1" smtClean="0"/>
              <a:t>::1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864600" y="6553200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fld id="{D272D758-1129-435B-835C-031B2C436A14}" type="slidenum">
              <a:rPr lang="en-GB" sz="1400">
                <a:latin typeface="Tahoma" pitchFamily="34" charset="0"/>
              </a:rPr>
              <a:pPr algn="ctr" eaLnBrk="0" hangingPunct="0"/>
              <a:t>6</a:t>
            </a:fld>
            <a:endParaRPr lang="en-GB" sz="1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Záhlaví IPv4 vs. IPv6</a:t>
            </a:r>
            <a:endParaRPr lang="en-GB" smtClean="0"/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3765550"/>
            <a:ext cx="808831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050" y="1765300"/>
            <a:ext cx="8088313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68313" y="126841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800"/>
              <a:t>IPv4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68313" y="330993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800"/>
              <a:t>IPv6</a:t>
            </a:r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804863" y="2144713"/>
            <a:ext cx="1512887" cy="503237"/>
          </a:xfrm>
          <a:prstGeom prst="ellipse">
            <a:avLst/>
          </a:prstGeom>
          <a:noFill/>
          <a:ln w="254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6804025" y="3905250"/>
            <a:ext cx="1512888" cy="503238"/>
          </a:xfrm>
          <a:prstGeom prst="ellipse">
            <a:avLst/>
          </a:prstGeom>
          <a:noFill/>
          <a:ln w="254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1763713" y="3689350"/>
            <a:ext cx="1655762" cy="360363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2484438" y="1711325"/>
            <a:ext cx="2159000" cy="36195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8863013" y="65532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fld id="{DEE91EC3-9CC7-4B7D-8EC4-2B2029F02701}" type="slidenum">
              <a:rPr lang="cs-CZ" sz="1400">
                <a:latin typeface="Tahoma" pitchFamily="34" charset="0"/>
              </a:rPr>
              <a:pPr algn="ctr" eaLnBrk="0" hangingPunct="0"/>
              <a:t>7</a:t>
            </a:fld>
            <a:endParaRPr lang="cs-CZ" sz="1400">
              <a:latin typeface="Tahoma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H="1">
            <a:off x="2700338" y="2060575"/>
            <a:ext cx="1223962" cy="15843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2195513" y="2565400"/>
            <a:ext cx="5184775" cy="12954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41" name="Oval 14"/>
          <p:cNvSpPr>
            <a:spLocks noChangeArrowheads="1"/>
          </p:cNvSpPr>
          <p:nvPr/>
        </p:nvSpPr>
        <p:spPr bwMode="auto">
          <a:xfrm>
            <a:off x="4776788" y="3990975"/>
            <a:ext cx="1655762" cy="3302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539750" y="6308725"/>
            <a:ext cx="8064500" cy="3603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700">
                <a:latin typeface="Tahoma" pitchFamily="34" charset="0"/>
              </a:rPr>
              <a:t>Extension Headers (Next Header)</a:t>
            </a:r>
            <a:endParaRPr lang="cs-CZ" sz="1700">
              <a:latin typeface="Tahoma" pitchFamily="34" charset="0"/>
            </a:endParaRP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7019925" y="1316038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12 polí, 20 B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7092950" y="3332163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8 polí, 40 B</a:t>
            </a:r>
          </a:p>
        </p:txBody>
      </p:sp>
      <p:sp>
        <p:nvSpPr>
          <p:cNvPr id="22545" name="Oval 18"/>
          <p:cNvSpPr>
            <a:spLocks noChangeArrowheads="1"/>
          </p:cNvSpPr>
          <p:nvPr/>
        </p:nvSpPr>
        <p:spPr bwMode="auto">
          <a:xfrm>
            <a:off x="5724525" y="1766888"/>
            <a:ext cx="1849438" cy="293687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46" name="Oval 19"/>
          <p:cNvSpPr>
            <a:spLocks noChangeArrowheads="1"/>
          </p:cNvSpPr>
          <p:nvPr/>
        </p:nvSpPr>
        <p:spPr bwMode="auto">
          <a:xfrm>
            <a:off x="1666875" y="1751013"/>
            <a:ext cx="698500" cy="293687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47" name="Oval 20"/>
          <p:cNvSpPr>
            <a:spLocks noChangeArrowheads="1"/>
          </p:cNvSpPr>
          <p:nvPr/>
        </p:nvSpPr>
        <p:spPr bwMode="auto">
          <a:xfrm>
            <a:off x="1476375" y="3979863"/>
            <a:ext cx="2016125" cy="366712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>
            <a:off x="2051050" y="2060575"/>
            <a:ext cx="288925" cy="187325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H="1">
            <a:off x="3348038" y="1989138"/>
            <a:ext cx="2519362" cy="2087562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 flipV="1">
            <a:off x="4572000" y="2060575"/>
            <a:ext cx="7207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4572000" y="2349500"/>
            <a:ext cx="3960813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 flipV="1">
            <a:off x="5364163" y="2060575"/>
            <a:ext cx="316865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4572000" y="2060575"/>
            <a:ext cx="7207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4572000" y="2349500"/>
            <a:ext cx="3960813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5364163" y="2060575"/>
            <a:ext cx="316865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6" name="Oval 29"/>
          <p:cNvSpPr>
            <a:spLocks noChangeArrowheads="1"/>
          </p:cNvSpPr>
          <p:nvPr/>
        </p:nvSpPr>
        <p:spPr bwMode="auto">
          <a:xfrm>
            <a:off x="5221288" y="3733800"/>
            <a:ext cx="1655762" cy="3302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1908175" y="2060575"/>
            <a:ext cx="2592388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 flipV="1">
            <a:off x="1908175" y="2060575"/>
            <a:ext cx="2592388" cy="14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687388" y="404813"/>
            <a:ext cx="7769225" cy="1463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mtClean="0"/>
              <a:t>Koncepce rozšiřujících záhlaví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(</a:t>
            </a:r>
            <a:r>
              <a:rPr lang="cs-CZ" smtClean="0"/>
              <a:t>Extension </a:t>
            </a:r>
            <a:r>
              <a:rPr lang="en-GB" smtClean="0"/>
              <a:t>Header</a:t>
            </a:r>
            <a:r>
              <a:rPr lang="cs-CZ" smtClean="0"/>
              <a:t>s</a:t>
            </a:r>
            <a:r>
              <a:rPr lang="en-GB" smtClean="0"/>
              <a:t>)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687388" y="1981200"/>
            <a:ext cx="7769225" cy="4400550"/>
          </a:xfrm>
        </p:spPr>
        <p:txBody>
          <a:bodyPr/>
          <a:lstStyle/>
          <a:p>
            <a:pPr eaLnBrk="1" hangingPunct="1"/>
            <a:r>
              <a:rPr lang="cs-CZ" smtClean="0"/>
              <a:t>Každé v samostatném bloku</a:t>
            </a:r>
            <a:endParaRPr lang="en-GB" smtClean="0"/>
          </a:p>
          <a:p>
            <a:pPr eaLnBrk="1" hangingPunct="1"/>
            <a:r>
              <a:rPr lang="cs-CZ" smtClean="0"/>
              <a:t>Zřetězení pomocí položky </a:t>
            </a:r>
            <a:r>
              <a:rPr lang="en-GB" smtClean="0"/>
              <a:t>"Next header" </a:t>
            </a:r>
          </a:p>
          <a:p>
            <a:pPr eaLnBrk="1" hangingPunct="1"/>
            <a:r>
              <a:rPr lang="cs-CZ" smtClean="0"/>
              <a:t>Pořadí předepsáno, a to „po vrstvách“</a:t>
            </a:r>
            <a:r>
              <a:rPr lang="en-GB" smtClean="0"/>
              <a:t> </a:t>
            </a:r>
          </a:p>
          <a:p>
            <a:pPr lvl="1" eaLnBrk="1" hangingPunct="1"/>
            <a:r>
              <a:rPr lang="cs-CZ" smtClean="0"/>
              <a:t>Při dopravě jsou vždy zpracovávána jen relevantní záhlaví</a:t>
            </a:r>
            <a:endParaRPr lang="en-GB" smtClean="0"/>
          </a:p>
          <a:p>
            <a:pPr eaLnBrk="1" hangingPunct="1"/>
            <a:r>
              <a:rPr lang="cs-CZ" smtClean="0"/>
              <a:t>V posledním identifikace typu protokolu transportní vrstvy </a:t>
            </a:r>
            <a:r>
              <a:rPr lang="en-GB" smtClean="0"/>
              <a:t>("Protocol" </a:t>
            </a:r>
            <a:r>
              <a:rPr lang="cs-CZ" smtClean="0"/>
              <a:t>- </a:t>
            </a:r>
            <a:r>
              <a:rPr lang="en-GB" smtClean="0"/>
              <a:t>IPv4)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8863013" y="65532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fld id="{B96421CD-D284-4238-95ED-D0354E4C48B2}" type="slidenum">
              <a:rPr lang="cs-CZ" sz="1400">
                <a:latin typeface="Tahoma" pitchFamily="34" charset="0"/>
              </a:rPr>
              <a:pPr algn="ctr" eaLnBrk="0" hangingPunct="0"/>
              <a:t>8</a:t>
            </a:fld>
            <a:endParaRPr lang="cs-CZ" sz="1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sz="3600" smtClean="0"/>
              <a:t>Příklady zřetězení rozšiřujících záhlaví</a:t>
            </a:r>
            <a:endParaRPr lang="en-GB" sz="3600" smtClean="0"/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863013" y="6553200"/>
            <a:ext cx="28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fld id="{6CDE2BC1-A831-4C23-AB0F-B80E752DD173}" type="slidenum">
              <a:rPr lang="cs-CZ" sz="1400">
                <a:latin typeface="Tahoma" pitchFamily="34" charset="0"/>
              </a:rPr>
              <a:pPr algn="ctr" eaLnBrk="0" hangingPunct="0"/>
              <a:t>9</a:t>
            </a:fld>
            <a:endParaRPr lang="cs-CZ" sz="1400">
              <a:latin typeface="Tahoma" pitchFamily="34" charset="0"/>
            </a:endParaRP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1989138"/>
            <a:ext cx="8347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2700338" y="3573463"/>
            <a:ext cx="1871662" cy="287337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492500" y="2971800"/>
            <a:ext cx="5183188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1600">
                <a:latin typeface="Tahoma" pitchFamily="34" charset="0"/>
              </a:rPr>
              <a:t>RH ovšem v </a:t>
            </a:r>
            <a:r>
              <a:rPr lang="en-US" sz="1600">
                <a:latin typeface="Tahoma" pitchFamily="34" charset="0"/>
              </a:rPr>
              <a:t>RFC 5095</a:t>
            </a:r>
            <a:r>
              <a:rPr lang="cs-CZ" sz="1600">
                <a:latin typeface="Tahoma" pitchFamily="34" charset="0"/>
              </a:rPr>
              <a:t> zavržen („source routing“)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H="1">
            <a:off x="3203575" y="3284538"/>
            <a:ext cx="2159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607" name="Oval 8"/>
          <p:cNvSpPr>
            <a:spLocks noChangeArrowheads="1"/>
          </p:cNvSpPr>
          <p:nvPr/>
        </p:nvSpPr>
        <p:spPr bwMode="auto">
          <a:xfrm>
            <a:off x="1981200" y="3789363"/>
            <a:ext cx="430213" cy="287337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8" name="Oval 9"/>
          <p:cNvSpPr>
            <a:spLocks noChangeArrowheads="1"/>
          </p:cNvSpPr>
          <p:nvPr/>
        </p:nvSpPr>
        <p:spPr bwMode="auto">
          <a:xfrm>
            <a:off x="1979613" y="5273675"/>
            <a:ext cx="430212" cy="287338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4005263" y="5272088"/>
            <a:ext cx="430212" cy="287337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6069013" y="5373688"/>
            <a:ext cx="430212" cy="287337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řehlednos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</TotalTime>
  <Words>1367</Words>
  <Application>Microsoft Office PowerPoint</Application>
  <PresentationFormat>Předvádění na obrazovce (4:3)</PresentationFormat>
  <Paragraphs>299</Paragraphs>
  <Slides>41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Šablona návrhu</vt:lpstr>
      </vt:variant>
      <vt:variant>
        <vt:i4>5</vt:i4>
      </vt:variant>
      <vt:variant>
        <vt:lpstr>Nadpisy snímků</vt:lpstr>
      </vt:variant>
      <vt:variant>
        <vt:i4>41</vt:i4>
      </vt:variant>
    </vt:vector>
  </HeadingPairs>
  <TitlesOfParts>
    <vt:vector size="53" baseType="lpstr">
      <vt:lpstr>Arial</vt:lpstr>
      <vt:lpstr>Calibri</vt:lpstr>
      <vt:lpstr>Cambria</vt:lpstr>
      <vt:lpstr>Tahoma</vt:lpstr>
      <vt:lpstr>Webdings</vt:lpstr>
      <vt:lpstr>Wingdings</vt:lpstr>
      <vt:lpstr>Times New Roman</vt:lpstr>
      <vt:lpstr>Přehlednost</vt:lpstr>
      <vt:lpstr>Přehlednost</vt:lpstr>
      <vt:lpstr>Přehlednost</vt:lpstr>
      <vt:lpstr>Přehlednost</vt:lpstr>
      <vt:lpstr>Přehlednost</vt:lpstr>
      <vt:lpstr>Bezpečnostní technologie I Protokol IPv6 Josef Kaderka</vt:lpstr>
      <vt:lpstr>Osnova</vt:lpstr>
      <vt:lpstr>1. Základy IPv6</vt:lpstr>
      <vt:lpstr>Důvod(y) vzniku IPv6</vt:lpstr>
      <vt:lpstr>Standard IPv6</vt:lpstr>
      <vt:lpstr>Možnosti zápisu IPv6 adresy</vt:lpstr>
      <vt:lpstr>Záhlaví IPv4 vs. IPv6</vt:lpstr>
      <vt:lpstr>Koncepce rozšiřujících záhlaví (Extension Headers)</vt:lpstr>
      <vt:lpstr>Příklady zřetězení rozšiřujících záhlaví</vt:lpstr>
      <vt:lpstr>Nejen nové adresy</vt:lpstr>
      <vt:lpstr>Další vlastnosti IPv6</vt:lpstr>
      <vt:lpstr>2. Adresace v IPv6</vt:lpstr>
      <vt:lpstr>Typy IPv6 adres</vt:lpstr>
      <vt:lpstr>Rozsahy IPv6 adres - výběr</vt:lpstr>
      <vt:lpstr>IPv6 – globální adresy</vt:lpstr>
      <vt:lpstr>Hierarchie přidělování IPv6 (IPv4) adres</vt:lpstr>
      <vt:lpstr>Hierarchické přidělování IPv6 adres</vt:lpstr>
      <vt:lpstr>Automatické odvozování IPv6 adresy od MAC adresy - EUI-64</vt:lpstr>
      <vt:lpstr>IPv6 – Unikátní lokální adresy</vt:lpstr>
      <vt:lpstr>Nejen nové adresy</vt:lpstr>
      <vt:lpstr>3. Přechod na IPv6</vt:lpstr>
      <vt:lpstr>Přechod na IPv6 a komerce</vt:lpstr>
      <vt:lpstr>Přechod na IPv6 marketingový pohled</vt:lpstr>
      <vt:lpstr>Technické varianty přechodu na IPv6</vt:lpstr>
      <vt:lpstr>An Internet Transition Plan (1/3) - RFC5211</vt:lpstr>
      <vt:lpstr>An Internet Transition Plan (2/3)</vt:lpstr>
      <vt:lpstr>An Internet Transition Plan (3/3)</vt:lpstr>
      <vt:lpstr>Systémová podpora IPv6</vt:lpstr>
      <vt:lpstr>4. IPv6 v ČR</vt:lpstr>
      <vt:lpstr>Podpora IPv6 v ČR</vt:lpstr>
      <vt:lpstr>Domény v ČR, mající AAAA záznam v DNS (podporující IPv6 přístup)</vt:lpstr>
      <vt:lpstr>Usnesení vlády ČR 727/2009</vt:lpstr>
      <vt:lpstr>Usnesení vlády ČR 727/2009</vt:lpstr>
      <vt:lpstr>5. Některé IPv6 mýty</vt:lpstr>
      <vt:lpstr>Některé IPv6 mýty</vt:lpstr>
      <vt:lpstr>Některé IPv6 mýty</vt:lpstr>
      <vt:lpstr>Některé IPv6 mýty</vt:lpstr>
      <vt:lpstr>6. Závěr</vt:lpstr>
      <vt:lpstr>IPv6 – projekt Kame</vt:lpstr>
      <vt:lpstr>IPv6 – projekt Kame</vt:lpstr>
      <vt:lpstr>Shrnutí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Inovace kurzu předmětu: XXXXXXXXXXXXXXXX</dc:title>
  <dc:creator>Foltin Pavel</dc:creator>
  <cp:lastModifiedBy>Josef Kaderka</cp:lastModifiedBy>
  <cp:revision>12</cp:revision>
  <dcterms:created xsi:type="dcterms:W3CDTF">2011-12-13T10:02:35Z</dcterms:created>
  <dcterms:modified xsi:type="dcterms:W3CDTF">2012-04-25T12:46:10Z</dcterms:modified>
</cp:coreProperties>
</file>