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6" y="-6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8459-9B6A-4202-9FF3-BDF275824ED7}" type="datetimeFigureOut">
              <a:rPr lang="cs-CZ" smtClean="0"/>
              <a:t>25.7.2018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EEA2-0433-49E3-9CE5-3D0815C7F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8459-9B6A-4202-9FF3-BDF275824ED7}" type="datetimeFigureOut">
              <a:rPr lang="cs-CZ" smtClean="0"/>
              <a:t>25.7.2018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EEA2-0433-49E3-9CE5-3D0815C7F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8459-9B6A-4202-9FF3-BDF275824ED7}" type="datetimeFigureOut">
              <a:rPr lang="cs-CZ" smtClean="0"/>
              <a:t>25.7.2018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EEA2-0433-49E3-9CE5-3D0815C7F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8459-9B6A-4202-9FF3-BDF275824ED7}" type="datetimeFigureOut">
              <a:rPr lang="cs-CZ" smtClean="0"/>
              <a:t>25.7.2018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EEA2-0433-49E3-9CE5-3D0815C7F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8459-9B6A-4202-9FF3-BDF275824ED7}" type="datetimeFigureOut">
              <a:rPr lang="cs-CZ" smtClean="0"/>
              <a:t>25.7.2018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EEA2-0433-49E3-9CE5-3D0815C7F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8459-9B6A-4202-9FF3-BDF275824ED7}" type="datetimeFigureOut">
              <a:rPr lang="cs-CZ" smtClean="0"/>
              <a:t>25.7.2018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EEA2-0433-49E3-9CE5-3D0815C7F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8459-9B6A-4202-9FF3-BDF275824ED7}" type="datetimeFigureOut">
              <a:rPr lang="cs-CZ" smtClean="0"/>
              <a:t>25.7.2018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EEA2-0433-49E3-9CE5-3D0815C7F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8459-9B6A-4202-9FF3-BDF275824ED7}" type="datetimeFigureOut">
              <a:rPr lang="cs-CZ" smtClean="0"/>
              <a:t>25.7.2018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EEA2-0433-49E3-9CE5-3D0815C7F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8459-9B6A-4202-9FF3-BDF275824ED7}" type="datetimeFigureOut">
              <a:rPr lang="cs-CZ" smtClean="0"/>
              <a:t>25.7.2018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EEA2-0433-49E3-9CE5-3D0815C7F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8459-9B6A-4202-9FF3-BDF275824ED7}" type="datetimeFigureOut">
              <a:rPr lang="cs-CZ" smtClean="0"/>
              <a:t>25.7.2018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FEEA2-0433-49E3-9CE5-3D0815C7F59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Změny pracovního poměru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284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Stanovená týdenní pracovní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činí 40 hod. týdně,</a:t>
            </a:r>
          </a:p>
          <a:p>
            <a:r>
              <a:rPr lang="cs-CZ" dirty="0" smtClean="0"/>
              <a:t>horníci, tuneláři – 37,5 hod. týdně,</a:t>
            </a:r>
          </a:p>
          <a:p>
            <a:r>
              <a:rPr lang="cs-CZ" dirty="0" smtClean="0"/>
              <a:t>třísměnný a nepřetržitý režim – 37,5 hod.</a:t>
            </a:r>
          </a:p>
          <a:p>
            <a:r>
              <a:rPr lang="cs-CZ" dirty="0" smtClean="0"/>
              <a:t>dvousměnný režim – 38,75 hod. týdně,</a:t>
            </a:r>
          </a:p>
          <a:p>
            <a:r>
              <a:rPr lang="cs-CZ" dirty="0" smtClean="0"/>
              <a:t>méně – kolektivní smlouva,</a:t>
            </a:r>
          </a:p>
          <a:p>
            <a:endParaRPr lang="cs-CZ" dirty="0" smtClean="0"/>
          </a:p>
          <a:p>
            <a:r>
              <a:rPr lang="cs-CZ" dirty="0" smtClean="0"/>
              <a:t>kratší </a:t>
            </a:r>
            <a:r>
              <a:rPr lang="cs-CZ" dirty="0" err="1" smtClean="0"/>
              <a:t>prac</a:t>
            </a:r>
            <a:r>
              <a:rPr lang="cs-CZ" dirty="0" smtClean="0"/>
              <a:t>. doba – kratší mzda nebo plat,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37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Rozvržení pracovní doby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stanoví zaměstnavatel – určení začátku a konce směn,</a:t>
            </a:r>
          </a:p>
          <a:p>
            <a:r>
              <a:rPr lang="cs-CZ" dirty="0" smtClean="0"/>
              <a:t>zpravidla 5 dnů v týdnu,</a:t>
            </a:r>
          </a:p>
          <a:p>
            <a:r>
              <a:rPr lang="cs-CZ" dirty="0" smtClean="0"/>
              <a:t>zaměstnanec musí být na začátku směny na pracovišti a odejít může až po skončení směny,</a:t>
            </a:r>
          </a:p>
          <a:p>
            <a:r>
              <a:rPr lang="cs-CZ" dirty="0" smtClean="0"/>
              <a:t>směna nesmí přesáhnout 12 hod.,</a:t>
            </a:r>
          </a:p>
          <a:p>
            <a:r>
              <a:rPr lang="cs-CZ" dirty="0" smtClean="0"/>
              <a:t>písemný rozvrh týdenní pracovní doby – seznámení zaměstnanců předem,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068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Přestávka v práci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nejdéle po 6 hodinách práce – 30 min,</a:t>
            </a:r>
          </a:p>
          <a:p>
            <a:r>
              <a:rPr lang="cs-CZ" dirty="0" smtClean="0"/>
              <a:t>mladistvý už po 4,5 hod. práce,</a:t>
            </a:r>
          </a:p>
          <a:p>
            <a:r>
              <a:rPr lang="cs-CZ" dirty="0" smtClean="0"/>
              <a:t>nesmí být za začátku nebo na konci </a:t>
            </a:r>
            <a:r>
              <a:rPr lang="cs-CZ" dirty="0" err="1" smtClean="0"/>
              <a:t>prac</a:t>
            </a:r>
            <a:r>
              <a:rPr lang="cs-CZ" dirty="0" smtClean="0"/>
              <a:t>. doby,</a:t>
            </a:r>
          </a:p>
          <a:p>
            <a:r>
              <a:rPr lang="cs-CZ" dirty="0" smtClean="0"/>
              <a:t>nezapočítávají se do pracovní doby,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887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odpočinku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 dvěma směnami – alespoň 11 hod.,</a:t>
            </a:r>
          </a:p>
          <a:p>
            <a:r>
              <a:rPr lang="cs-CZ" dirty="0" smtClean="0"/>
              <a:t>výjimečně jen 8 hod., nepřetržitý provoz, zemědělství, služby, opravy, pohromy, </a:t>
            </a:r>
          </a:p>
          <a:p>
            <a:r>
              <a:rPr lang="cs-CZ" dirty="0" smtClean="0"/>
              <a:t>dny pracovního klidu (245/2000 Sb.),</a:t>
            </a:r>
          </a:p>
          <a:p>
            <a:r>
              <a:rPr lang="cs-CZ" dirty="0" smtClean="0"/>
              <a:t>práce jen výjimečně, </a:t>
            </a:r>
          </a:p>
          <a:p>
            <a:r>
              <a:rPr lang="cs-CZ" dirty="0" smtClean="0"/>
              <a:t>nepřetržitý odpočinek v týdnu – víkendy, jednou v týdnu volno alespoň 35 hod.,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73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Pracovní poměr lze měnit pouze dohodou nebo v souladu se zákonem,</a:t>
            </a:r>
          </a:p>
          <a:p>
            <a:r>
              <a:rPr lang="cs-CZ" altLang="cs-CZ" dirty="0" smtClean="0"/>
              <a:t>převedení na jinou práci, § 41</a:t>
            </a:r>
          </a:p>
          <a:p>
            <a:r>
              <a:rPr lang="cs-CZ" altLang="cs-CZ" dirty="0" smtClean="0"/>
              <a:t>pracovní cesta, § 42</a:t>
            </a:r>
          </a:p>
          <a:p>
            <a:r>
              <a:rPr lang="cs-CZ" altLang="cs-CZ" dirty="0" smtClean="0"/>
              <a:t>přeložení, § 43</a:t>
            </a:r>
          </a:p>
          <a:p>
            <a:r>
              <a:rPr lang="cs-CZ" altLang="cs-CZ" dirty="0" smtClean="0"/>
              <a:t>dočasné přidělení, § 43a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14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Převedení na jinou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smtClean="0"/>
              <a:t>obligatorní důvody</a:t>
            </a:r>
          </a:p>
          <a:p>
            <a:r>
              <a:rPr lang="cs-CZ" altLang="cs-CZ" dirty="0" smtClean="0"/>
              <a:t>zdravotní, mateřství, epidemie, rozhodnutí úřadů, </a:t>
            </a:r>
          </a:p>
          <a:p>
            <a:r>
              <a:rPr lang="cs-CZ" altLang="cs-CZ" b="1" dirty="0" smtClean="0"/>
              <a:t>fakultativní důvody</a:t>
            </a:r>
          </a:p>
          <a:p>
            <a:r>
              <a:rPr lang="cs-CZ" altLang="cs-CZ" dirty="0" smtClean="0"/>
              <a:t>výpovědní doba, trestní stíhání, dočasné pozbytí předpokladů (krátkodobé),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852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Převedení na jinou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v rámci pracovní smlouvy, ale i nad její rámec,</a:t>
            </a:r>
          </a:p>
          <a:p>
            <a:r>
              <a:rPr lang="cs-CZ" altLang="cs-CZ" dirty="0" smtClean="0"/>
              <a:t>na nezbytně nutnou dobu i bez souhlasu, odvracení mimořádné události,</a:t>
            </a:r>
          </a:p>
          <a:p>
            <a:r>
              <a:rPr lang="cs-CZ" altLang="cs-CZ" dirty="0" smtClean="0"/>
              <a:t>prostoj nebo nepříznivé povětrnostní podmínky – pouze souhlas,</a:t>
            </a:r>
          </a:p>
          <a:p>
            <a:r>
              <a:rPr lang="cs-CZ" altLang="cs-CZ" dirty="0" smtClean="0"/>
              <a:t>práce musí být vhodná, projednání se zaměstnancem předem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431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cesta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časově omezené vyslání zaměstnance k výkonu práce mimo sjednané místo výkonu práce, podle pokynů vedoucího,</a:t>
            </a:r>
          </a:p>
          <a:p>
            <a:r>
              <a:rPr lang="cs-CZ" altLang="cs-CZ" dirty="0" smtClean="0"/>
              <a:t>musí to být sjednáno,</a:t>
            </a:r>
          </a:p>
          <a:p>
            <a:r>
              <a:rPr lang="cs-CZ" altLang="cs-CZ" dirty="0" smtClean="0"/>
              <a:t>zaměstnavatel může stanovit, že zaměstnanci bude na pracovní cestě dávat pokyny jiný vedoucí,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79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přeložit zaměstnance k výkonu práce do jiného místa, než bylo sjednáno,  je možné pouze v rámci zaměstnavatele a se souhlasem zaměstnance,</a:t>
            </a:r>
          </a:p>
          <a:p>
            <a:r>
              <a:rPr lang="cs-CZ" altLang="cs-CZ" dirty="0" smtClean="0"/>
              <a:t>pokyny dává nový vedoucí zaměstnanec,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151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Dočasné přidělení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§ 43 a – speciální ustanovení, nejspíš není příliš často používáno,</a:t>
            </a:r>
          </a:p>
          <a:p>
            <a:r>
              <a:rPr lang="cs-CZ" altLang="cs-CZ" dirty="0" smtClean="0"/>
              <a:t>zajišťuje pružnost nakládání s pracovní silou, </a:t>
            </a:r>
          </a:p>
          <a:p>
            <a:r>
              <a:rPr lang="cs-CZ" altLang="cs-CZ" dirty="0" smtClean="0"/>
              <a:t>dohoda více zaměstnavatelů,</a:t>
            </a:r>
          </a:p>
          <a:p>
            <a:r>
              <a:rPr lang="cs-CZ" altLang="cs-CZ" dirty="0" smtClean="0"/>
              <a:t>pozor na obcházení zákona,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68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§ 79 ZP</a:t>
            </a:r>
          </a:p>
          <a:p>
            <a:r>
              <a:rPr lang="cs-CZ" dirty="0" smtClean="0"/>
              <a:t>pracovní doba - doba, po kterou je zaměstnanec povinen vykonávat pro zaměstnavatele práci a doba, v níž je zaměstnanec na pracovišti připraven pracovat,</a:t>
            </a:r>
          </a:p>
          <a:p>
            <a:r>
              <a:rPr lang="cs-CZ" dirty="0" smtClean="0"/>
              <a:t>doba odpočinku – fáze dne, která není pracovní dobou,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64754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Směna – část týdenní </a:t>
            </a:r>
            <a:r>
              <a:rPr lang="cs-CZ" dirty="0" err="1" smtClean="0"/>
              <a:t>prac</a:t>
            </a:r>
            <a:r>
              <a:rPr lang="cs-CZ" dirty="0" smtClean="0"/>
              <a:t>. doby, kterou je zaměstnanec podle plánu povinen odpracovat,</a:t>
            </a:r>
          </a:p>
          <a:p>
            <a:r>
              <a:rPr lang="cs-CZ" dirty="0" smtClean="0"/>
              <a:t>směnný a nepřetržitý </a:t>
            </a:r>
            <a:r>
              <a:rPr lang="cs-CZ" dirty="0" err="1" smtClean="0"/>
              <a:t>prac</a:t>
            </a:r>
            <a:r>
              <a:rPr lang="cs-CZ" dirty="0" smtClean="0"/>
              <a:t>. režim, dvě, tři, nepřetržitý režim, nepřetržitý provoz,</a:t>
            </a:r>
          </a:p>
          <a:p>
            <a:r>
              <a:rPr lang="cs-CZ" dirty="0" smtClean="0"/>
              <a:t>noční práce – práce mezi 22. a 6. hod.</a:t>
            </a:r>
          </a:p>
          <a:p>
            <a:r>
              <a:rPr lang="cs-CZ" dirty="0" smtClean="0"/>
              <a:t>pracovní pohotovost, </a:t>
            </a:r>
          </a:p>
          <a:p>
            <a:r>
              <a:rPr lang="cs-CZ" dirty="0" smtClean="0"/>
              <a:t>rozvržení pracovní doby – rovnoměrně, nerovnoměrně,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6423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VL-CJ.potx [jen pro čtení]" id="{7A353DE0-7B06-4628-B469-85256371F51E}" vid="{5219372D-2BD7-4DCF-B91F-222681E01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74</TotalTime>
  <Words>503</Words>
  <Application>Microsoft Office PowerPoint</Application>
  <PresentationFormat>Předvádění na obrazovce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Změny pracovního poměru</vt:lpstr>
      <vt:lpstr>Změny pracovního poměru</vt:lpstr>
      <vt:lpstr>Převedení na jinou práci</vt:lpstr>
      <vt:lpstr>Převedení na jinou práci</vt:lpstr>
      <vt:lpstr>Pracovní cesta</vt:lpstr>
      <vt:lpstr>Přeložení</vt:lpstr>
      <vt:lpstr>Dočasné přidělení</vt:lpstr>
      <vt:lpstr>Obecná ustanovení</vt:lpstr>
      <vt:lpstr>Obecná ustanovení</vt:lpstr>
      <vt:lpstr>Stanovená týdenní pracovní doba</vt:lpstr>
      <vt:lpstr>Rozvržení pracovní doby</vt:lpstr>
      <vt:lpstr>Přestávka v práci </vt:lpstr>
      <vt:lpstr>Doba odpočinku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pracovního poměru</dc:title>
  <dc:creator>Zbořil Tomáš</dc:creator>
  <cp:lastModifiedBy>Zbořil Tomáš</cp:lastModifiedBy>
  <cp:revision>3</cp:revision>
  <dcterms:created xsi:type="dcterms:W3CDTF">2018-07-18T08:18:49Z</dcterms:created>
  <dcterms:modified xsi:type="dcterms:W3CDTF">2018-07-25T12:24:21Z</dcterms:modified>
</cp:coreProperties>
</file>