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sldIdLst>
    <p:sldId id="256" r:id="rId2"/>
    <p:sldId id="272" r:id="rId3"/>
    <p:sldId id="273" r:id="rId4"/>
    <p:sldId id="279" r:id="rId5"/>
    <p:sldId id="280" r:id="rId6"/>
    <p:sldId id="282" r:id="rId7"/>
    <p:sldId id="283" r:id="rId8"/>
    <p:sldId id="284" r:id="rId9"/>
    <p:sldId id="28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9DFA6-C72F-447C-9498-F4ED4A6B610B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495A3-10E3-4B3E-BDEF-46FC3ABBC4A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035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1B089-7AD5-44AD-A365-88B8E8C59232}" type="datetimeFigureOut">
              <a:rPr lang="cs-CZ" smtClean="0"/>
              <a:pPr/>
              <a:t>29.1.2012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48060D-5443-4778-AF30-4C533D3C81C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2204864"/>
            <a:ext cx="77724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Psychologie   komunikace   pro management   bezpečnostních   služeb</a:t>
            </a:r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Téma 3.   Úvod do kognitivního managementu, principy a specifika komunikace</a:t>
            </a:r>
            <a:endParaRPr lang="cs-CZ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4869160"/>
            <a:ext cx="7772400" cy="115212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cs-CZ" sz="1400" dirty="0" smtClean="0"/>
              <a:t>Operační program Vzdělávání pro konkurenceschopnost</a:t>
            </a:r>
          </a:p>
          <a:p>
            <a:pPr algn="ctr">
              <a:lnSpc>
                <a:spcPct val="120000"/>
              </a:lnSpc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>
              <a:lnSpc>
                <a:spcPct val="120000"/>
              </a:lnSpc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>
              <a:lnSpc>
                <a:spcPct val="120000"/>
              </a:lnSpc>
            </a:pPr>
            <a:endParaRPr lang="cs-CZ" sz="1100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938400"/>
            <a:ext cx="4875862" cy="919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691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1987550"/>
            <a:ext cx="8893175" cy="266541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cs-CZ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Úvod do Kognitivního managementu</a:t>
            </a:r>
            <a:br>
              <a:rPr lang="cs-CZ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cs-CZ" sz="3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5157788"/>
            <a:ext cx="7715250" cy="1584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 smtClean="0">
                <a:effectLst/>
              </a:rPr>
              <a:t>PhDr. Ing. Vratislav Pokorný</a:t>
            </a:r>
            <a:r>
              <a:rPr lang="cs-CZ" sz="2000" dirty="0" smtClean="0"/>
              <a:t>                          </a:t>
            </a:r>
            <a:endParaRPr lang="cs-CZ" sz="1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200" b="1" dirty="0" smtClean="0"/>
              <a:t>                                                   </a:t>
            </a:r>
            <a:endParaRPr lang="cs-CZ" sz="1400" b="1" dirty="0" smtClean="0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39552" y="476672"/>
            <a:ext cx="8013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/>
              <a:t>Univerzita obrany v Brně</a:t>
            </a:r>
          </a:p>
          <a:p>
            <a:pPr algn="ctr"/>
            <a:r>
              <a:rPr lang="cs-CZ" sz="2400" dirty="0"/>
              <a:t>Katedra sociálních věd a práva</a:t>
            </a:r>
          </a:p>
          <a:p>
            <a:pPr algn="ctr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chemeClr val="folHlink"/>
          </a:solidFill>
        </p:spPr>
        <p:txBody>
          <a:bodyPr/>
          <a:lstStyle/>
          <a:p>
            <a:pPr eaLnBrk="1" hangingPunct="1"/>
            <a:r>
              <a:rPr lang="cs-CZ" sz="4000" smtClean="0">
                <a:solidFill>
                  <a:schemeClr val="bg2"/>
                </a:solidFill>
                <a:effectLst/>
              </a:rPr>
              <a:t>Principy na pozadí konceptu NNEC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820150" cy="5184775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</a:pPr>
            <a:r>
              <a:rPr lang="cs-CZ" sz="2200" smtClean="0">
                <a:effectLst/>
                <a:latin typeface="Arial" charset="0"/>
              </a:rPr>
              <a:t>vysoká míra </a:t>
            </a:r>
            <a:r>
              <a:rPr lang="cs-CZ" sz="2200" b="1" smtClean="0">
                <a:effectLst/>
                <a:latin typeface="Arial" charset="0"/>
              </a:rPr>
              <a:t>komplexity</a:t>
            </a:r>
            <a:r>
              <a:rPr lang="cs-CZ" sz="2200" smtClean="0">
                <a:effectLst/>
                <a:latin typeface="Arial" charset="0"/>
              </a:rPr>
              <a:t> vztahů systémů a situačního rámce;</a:t>
            </a:r>
          </a:p>
          <a:p>
            <a:pPr marL="609600" indent="-609600" eaLnBrk="1" hangingPunct="1">
              <a:lnSpc>
                <a:spcPct val="150000"/>
              </a:lnSpc>
            </a:pPr>
            <a:r>
              <a:rPr lang="cs-CZ" sz="2200" smtClean="0">
                <a:effectLst/>
                <a:latin typeface="Arial" charset="0"/>
              </a:rPr>
              <a:t>vysoká míra </a:t>
            </a:r>
            <a:r>
              <a:rPr lang="cs-CZ" sz="2200" b="1" smtClean="0">
                <a:effectLst/>
                <a:latin typeface="Arial" charset="0"/>
              </a:rPr>
              <a:t>dynamiky</a:t>
            </a:r>
            <a:r>
              <a:rPr lang="cs-CZ" sz="2200" smtClean="0">
                <a:effectLst/>
                <a:latin typeface="Arial" charset="0"/>
              </a:rPr>
              <a:t> procesů vývoje a změny; </a:t>
            </a:r>
            <a:endParaRPr lang="cs-CZ" sz="2200" b="1" smtClean="0">
              <a:effectLst/>
              <a:latin typeface="Arial" charset="0"/>
            </a:endParaRPr>
          </a:p>
          <a:p>
            <a:pPr marL="609600" indent="-609600" eaLnBrk="1" hangingPunct="1">
              <a:lnSpc>
                <a:spcPct val="150000"/>
              </a:lnSpc>
            </a:pPr>
            <a:r>
              <a:rPr lang="cs-CZ" sz="2200" b="1" smtClean="0">
                <a:effectLst/>
                <a:latin typeface="Arial" charset="0"/>
              </a:rPr>
              <a:t>permanentní změna: 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b="1" smtClean="0">
                <a:effectLst/>
                <a:latin typeface="Arial" charset="0"/>
              </a:rPr>
              <a:t>        .  </a:t>
            </a:r>
            <a:r>
              <a:rPr lang="cs-CZ" sz="2200" u="sng" smtClean="0">
                <a:effectLst/>
                <a:latin typeface="Arial" charset="0"/>
              </a:rPr>
              <a:t>z hlediska transformace</a:t>
            </a:r>
            <a:r>
              <a:rPr lang="cs-CZ" sz="2200" smtClean="0">
                <a:effectLst/>
                <a:latin typeface="Arial" charset="0"/>
              </a:rPr>
              <a:t> cíle v procesu jeho dosahování;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sz="2200" b="1" smtClean="0">
                <a:effectLst/>
                <a:latin typeface="Arial" charset="0"/>
              </a:rPr>
              <a:t>        .  </a:t>
            </a:r>
            <a:r>
              <a:rPr lang="cs-CZ" sz="2200" u="sng" smtClean="0">
                <a:effectLst/>
                <a:latin typeface="Arial" charset="0"/>
              </a:rPr>
              <a:t>z hlediska pohybu (fluktuace) centra velení a rozhodování,        </a:t>
            </a:r>
          </a:p>
          <a:p>
            <a:pPr marL="609600" indent="-609600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sz="2200" smtClean="0">
                <a:effectLst/>
                <a:latin typeface="Arial" charset="0"/>
              </a:rPr>
              <a:t>           </a:t>
            </a:r>
            <a:r>
              <a:rPr lang="cs-CZ" sz="2200" u="sng" smtClean="0">
                <a:effectLst/>
                <a:latin typeface="Arial" charset="0"/>
              </a:rPr>
              <a:t>odpovědnosti  a kompetence</a:t>
            </a:r>
            <a:r>
              <a:rPr lang="cs-CZ" sz="2200" smtClean="0">
                <a:effectLst/>
                <a:latin typeface="Arial" charset="0"/>
              </a:rPr>
              <a:t> při dosahování cíle, plnění úkolu. </a:t>
            </a:r>
          </a:p>
          <a:p>
            <a:pPr marL="609600" indent="-609600" eaLnBrk="1" hangingPunct="1">
              <a:lnSpc>
                <a:spcPct val="150000"/>
              </a:lnSpc>
            </a:pPr>
            <a:r>
              <a:rPr lang="cs-CZ" sz="2200" b="1" smtClean="0">
                <a:effectLst/>
                <a:latin typeface="Arial" charset="0"/>
              </a:rPr>
              <a:t>asymetrie a nelinearita;</a:t>
            </a:r>
          </a:p>
          <a:p>
            <a:pPr marL="609600" indent="-609600" eaLnBrk="1" hangingPunct="1">
              <a:lnSpc>
                <a:spcPct val="150000"/>
              </a:lnSpc>
            </a:pPr>
            <a:r>
              <a:rPr lang="cs-CZ" sz="2200" b="1" smtClean="0">
                <a:effectLst/>
                <a:latin typeface="Arial" charset="0"/>
              </a:rPr>
              <a:t>synergie a synchronicita</a:t>
            </a:r>
            <a:r>
              <a:rPr lang="cs-CZ" sz="2200" smtClean="0">
                <a:effectLst/>
                <a:latin typeface="Arial" charset="0"/>
              </a:rPr>
              <a:t> procesů, činností, funkcí a vztahů z hlediska kvality síly  a efektivnosti jejího využití.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476250"/>
            <a:ext cx="6388100" cy="1368425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hangingPunct="1"/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cs-CZ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</a:rPr>
              <a:t>Kognitivní management</a:t>
            </a:r>
            <a:br>
              <a:rPr lang="cs-CZ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cs-CZ" sz="36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11188" y="2636838"/>
            <a:ext cx="7993062" cy="35290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b="1">
                <a:latin typeface="Times New Roman" pitchFamily="18" charset="0"/>
              </a:rPr>
              <a:t>Transdisciplinární prostředí, spočívající v organizaci </a:t>
            </a:r>
          </a:p>
          <a:p>
            <a:pPr algn="ctr"/>
            <a:r>
              <a:rPr lang="cs-CZ" sz="2400" b="1">
                <a:latin typeface="Times New Roman" pitchFamily="18" charset="0"/>
              </a:rPr>
              <a:t>konceptů, modelů, principů a metod, </a:t>
            </a:r>
          </a:p>
          <a:p>
            <a:pPr algn="ctr"/>
            <a:r>
              <a:rPr lang="cs-CZ" sz="2400" b="1">
                <a:latin typeface="Times New Roman" pitchFamily="18" charset="0"/>
              </a:rPr>
              <a:t>které umožňují optimálně – v kontextu zakázky,</a:t>
            </a:r>
          </a:p>
          <a:p>
            <a:pPr algn="ctr"/>
            <a:r>
              <a:rPr lang="cs-CZ" sz="2400" b="1">
                <a:latin typeface="Times New Roman" pitchFamily="18" charset="0"/>
              </a:rPr>
              <a:t>kultivovat mysl, procesy poznávání, </a:t>
            </a:r>
          </a:p>
          <a:p>
            <a:pPr algn="ctr"/>
            <a:r>
              <a:rPr lang="cs-CZ" sz="2400" b="1">
                <a:latin typeface="Times New Roman" pitchFamily="18" charset="0"/>
              </a:rPr>
              <a:t>vztahy k vnitřnímu a vnějšímu prostředí, tedy </a:t>
            </a:r>
          </a:p>
          <a:p>
            <a:pPr algn="ctr"/>
            <a:r>
              <a:rPr lang="cs-CZ" sz="2400" b="1">
                <a:latin typeface="Times New Roman" pitchFamily="18" charset="0"/>
              </a:rPr>
              <a:t>sebe sama</a:t>
            </a:r>
          </a:p>
          <a:p>
            <a:pPr algn="ctr"/>
            <a:endParaRPr lang="cs-CZ" sz="800" b="1">
              <a:latin typeface="Times New Roman" pitchFamily="18" charset="0"/>
            </a:endParaRPr>
          </a:p>
          <a:p>
            <a:pPr algn="ctr"/>
            <a:r>
              <a:rPr lang="cs-CZ" sz="2400" b="1">
                <a:latin typeface="Times New Roman" pitchFamily="18" charset="0"/>
              </a:rPr>
              <a:t>v procesu proměn a změn </a:t>
            </a:r>
          </a:p>
          <a:p>
            <a:pPr algn="ctr"/>
            <a:endParaRPr lang="cs-CZ" sz="800" b="1">
              <a:latin typeface="Times New Roman" pitchFamily="18" charset="0"/>
            </a:endParaRPr>
          </a:p>
          <a:p>
            <a:pPr algn="ctr"/>
            <a:r>
              <a:rPr lang="cs-CZ" sz="2400" b="1">
                <a:latin typeface="Times New Roman" pitchFamily="18" charset="0"/>
              </a:rPr>
              <a:t>pro rozhodování a jednání.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55650" y="765175"/>
            <a:ext cx="8424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cs-CZ" sz="3200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916238" y="1484313"/>
            <a:ext cx="5256212" cy="2376487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cs-CZ" sz="3600" b="1">
                <a:latin typeface="Times New Roman" pitchFamily="18" charset="0"/>
              </a:rPr>
              <a:t>Koncept</a:t>
            </a:r>
          </a:p>
          <a:p>
            <a:pPr marL="342900" indent="-342900" algn="ctr"/>
            <a:r>
              <a:rPr lang="cs-CZ" sz="3600" b="1">
                <a:latin typeface="Times New Roman" pitchFamily="18" charset="0"/>
              </a:rPr>
              <a:t> profesionality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00113" y="4221163"/>
            <a:ext cx="5256212" cy="2060575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eaLnBrk="0" hangingPunct="0"/>
            <a:r>
              <a:rPr lang="cs-CZ" sz="3600" b="1">
                <a:latin typeface="Times New Roman" pitchFamily="18" charset="0"/>
              </a:rPr>
              <a:t>Koncept</a:t>
            </a:r>
          </a:p>
          <a:p>
            <a:pPr marL="342900" indent="-342900" algn="ctr"/>
            <a:r>
              <a:rPr lang="cs-CZ" sz="3600" b="1">
                <a:latin typeface="Times New Roman" pitchFamily="18" charset="0"/>
              </a:rPr>
              <a:t> užitečné změny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838200" y="404813"/>
            <a:ext cx="7632700" cy="698500"/>
          </a:xfrm>
          <a:prstGeom prst="rect">
            <a:avLst/>
          </a:prstGeom>
          <a:solidFill>
            <a:schemeClr val="tx1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3200" b="1">
                <a:solidFill>
                  <a:schemeClr val="bg1"/>
                </a:solidFill>
                <a:latin typeface="Times New Roman" pitchFamily="18" charset="0"/>
              </a:rPr>
              <a:t>Koncepty kognitivního </a:t>
            </a:r>
            <a:r>
              <a:rPr lang="cs-CZ" sz="3600" b="1">
                <a:solidFill>
                  <a:schemeClr val="bg1"/>
                </a:solidFill>
                <a:latin typeface="Times New Roman" pitchFamily="18" charset="0"/>
              </a:rPr>
              <a:t>managementu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276600" y="3429000"/>
            <a:ext cx="4608513" cy="720725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>
                <a:solidFill>
                  <a:schemeClr val="bg1"/>
                </a:solidFill>
                <a:latin typeface="Times New Roman" pitchFamily="18" charset="0"/>
              </a:rPr>
              <a:t>Mistrovství v profesi -kompetence</a:t>
            </a: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1258888" y="5876925"/>
            <a:ext cx="4608512" cy="720725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>
                <a:solidFill>
                  <a:schemeClr val="bg1"/>
                </a:solidFill>
                <a:latin typeface="Times New Roman" pitchFamily="18" charset="0"/>
              </a:rPr>
              <a:t>Proces individuace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4213" y="4005263"/>
            <a:ext cx="7993062" cy="936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endParaRPr lang="cs-CZ" sz="2400" b="1">
              <a:latin typeface="Times New Roman" pitchFamily="18" charset="0"/>
            </a:endParaRPr>
          </a:p>
          <a:p>
            <a:pPr marL="342900" indent="-342900" algn="ctr"/>
            <a:r>
              <a:rPr lang="cs-CZ" sz="2400" b="1">
                <a:latin typeface="Times New Roman" pitchFamily="18" charset="0"/>
              </a:rPr>
              <a:t>Modul – proměna a změna </a:t>
            </a:r>
          </a:p>
          <a:p>
            <a:pPr marL="342900" indent="-342900" algn="ctr"/>
            <a:r>
              <a:rPr lang="cs-CZ" sz="2400" b="1">
                <a:latin typeface="Times New Roman" pitchFamily="18" charset="0"/>
              </a:rPr>
              <a:t>(zátěž, stres a krize)</a:t>
            </a:r>
          </a:p>
          <a:p>
            <a:pPr marL="342900" indent="-342900" algn="ctr"/>
            <a:endParaRPr lang="cs-CZ" sz="2400" b="1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84213" y="5229225"/>
            <a:ext cx="7993062" cy="86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cs-CZ" sz="2400" b="1">
              <a:latin typeface="Times New Roman" pitchFamily="18" charset="0"/>
            </a:endParaRPr>
          </a:p>
          <a:p>
            <a:pPr algn="ctr" eaLnBrk="0" hangingPunct="0"/>
            <a:endParaRPr lang="cs-CZ" sz="2400" b="1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cs-CZ" sz="2400" b="1">
                <a:latin typeface="Times New Roman" pitchFamily="18" charset="0"/>
              </a:rPr>
              <a:t>Modul – jazyk a sdílení </a:t>
            </a:r>
          </a:p>
          <a:p>
            <a:pPr algn="ctr" eaLnBrk="0" hangingPunct="0"/>
            <a:r>
              <a:rPr lang="cs-CZ" sz="2400" b="1">
                <a:latin typeface="Times New Roman" pitchFamily="18" charset="0"/>
              </a:rPr>
              <a:t>(komunikace, práce s jazykem a  vytváření vztahů)</a:t>
            </a:r>
          </a:p>
          <a:p>
            <a:pPr algn="ctr" eaLnBrk="0" hangingPunct="0"/>
            <a:endParaRPr lang="cs-CZ" sz="2400" b="1">
              <a:latin typeface="Times New Roman" pitchFamily="18" charset="0"/>
            </a:endParaRPr>
          </a:p>
          <a:p>
            <a:pPr algn="ctr" eaLnBrk="0" hangingPunct="0"/>
            <a:endParaRPr lang="cs-CZ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4213" y="2565400"/>
            <a:ext cx="7920037" cy="1008063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eaLnBrk="0" hangingPunct="0"/>
            <a:endParaRPr lang="cs-CZ" sz="2400" b="1">
              <a:latin typeface="Times New Roman" pitchFamily="18" charset="0"/>
            </a:endParaRPr>
          </a:p>
          <a:p>
            <a:pPr marL="342900" indent="-342900" algn="ctr" eaLnBrk="0" hangingPunct="0"/>
            <a:r>
              <a:rPr lang="cs-CZ" sz="2400" b="1">
                <a:latin typeface="Times New Roman" pitchFamily="18" charset="0"/>
              </a:rPr>
              <a:t>Modul  -  mysl a myšlení </a:t>
            </a:r>
          </a:p>
          <a:p>
            <a:pPr marL="342900" indent="-342900" algn="ctr" eaLnBrk="0" hangingPunct="0"/>
            <a:r>
              <a:rPr lang="cs-CZ" sz="2400" b="1">
                <a:latin typeface="Times New Roman" pitchFamily="18" charset="0"/>
              </a:rPr>
              <a:t>(vytváření poznání  a rozhodování)</a:t>
            </a:r>
          </a:p>
          <a:p>
            <a:pPr marL="342900" indent="-342900" algn="ctr"/>
            <a:endParaRPr lang="cs-CZ" sz="2400">
              <a:latin typeface="Times New Roman" pitchFamily="18" charset="0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646113" y="368300"/>
            <a:ext cx="7529512" cy="955675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cs-CZ" sz="3200" b="1" dirty="0" smtClean="0">
                <a:latin typeface="Times New Roman" pitchFamily="18" charset="0"/>
              </a:rPr>
              <a:t>      </a:t>
            </a:r>
            <a:br>
              <a:rPr lang="cs-CZ" sz="3200" b="1" dirty="0" smtClean="0">
                <a:latin typeface="Times New Roman" pitchFamily="18" charset="0"/>
              </a:rPr>
            </a:br>
            <a:r>
              <a:rPr lang="cs-CZ" sz="3200" b="1" dirty="0" smtClean="0">
                <a:solidFill>
                  <a:schemeClr val="tx1"/>
                </a:solidFill>
                <a:latin typeface="Times New Roman" pitchFamily="18" charset="0"/>
              </a:rPr>
              <a:t> Oblasti kognitivního managementu</a:t>
            </a:r>
            <a:br>
              <a:rPr lang="cs-CZ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cs-CZ" sz="32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/>
          </p:cNvSpPr>
          <p:nvPr/>
        </p:nvSpPr>
        <p:spPr bwMode="auto">
          <a:xfrm>
            <a:off x="900113" y="274638"/>
            <a:ext cx="7499350" cy="850900"/>
          </a:xfrm>
          <a:prstGeom prst="rect">
            <a:avLst/>
          </a:prstGeom>
          <a:solidFill>
            <a:schemeClr val="tx1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400">
                <a:solidFill>
                  <a:schemeClr val="bg1"/>
                </a:solidFill>
              </a:rPr>
              <a:t>      Reflexe jako metoda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9388" y="1628775"/>
            <a:ext cx="8964612" cy="4968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sz="2400" b="1"/>
              <a:t>“</a:t>
            </a:r>
            <a:r>
              <a:rPr lang="cs-CZ" sz="2000" b="1"/>
              <a:t>Reflexí rozumíme akt uvědomování (zastavení, sebeuvědomění,  utvoření obrazu, zaujetí vnitřního postoje, vynoření se ze situačního, systémového a lineárního /reaktivního/  kontextu)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000" b="1"/>
              <a:t>     a vypořádání se s tím, co: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400" b="1"/>
              <a:t>                                                   prožíváme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400" b="1"/>
              <a:t>                                                   zakoušíme (zkušenost)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400" b="1"/>
              <a:t>                                                   a nazíráme</a:t>
            </a:r>
            <a:r>
              <a:rPr lang="cs-CZ" sz="2000" b="1"/>
              <a:t>“  </a:t>
            </a:r>
            <a:r>
              <a:rPr lang="cs-CZ" sz="1400" b="1">
                <a:solidFill>
                  <a:srgbClr val="FF3300"/>
                </a:solidFill>
              </a:rPr>
              <a:t>©PIPO 2007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cs-CZ" sz="2400" b="1"/>
              <a:t>Úrovně myšlení myslet: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cs-CZ" sz="2400" b="1" u="sng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sz="2400" b="1"/>
              <a:t>přemýšlím o mém myšlení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sz="2400" b="1"/>
              <a:t>přemýšlím o mém přemýšlení o mém myšlení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sz="2400" b="1"/>
              <a:t>přemýšlím jak myslí o mém myšlení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cs-CZ" sz="2400" b="1"/>
              <a:t>bezvztažné přemýšlení (tzv. uvolněná mysl)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cs-CZ" sz="24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79388" y="101600"/>
            <a:ext cx="8915400" cy="806450"/>
          </a:xfrm>
          <a:prstGeom prst="rect">
            <a:avLst/>
          </a:prstGeom>
          <a:solidFill>
            <a:schemeClr val="tx1"/>
          </a:solidFill>
          <a:ln w="76200">
            <a:solidFill>
              <a:srgbClr val="CC0000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cs-CZ" sz="3600" b="1">
                <a:solidFill>
                  <a:schemeClr val="bg1"/>
                </a:solidFill>
                <a:latin typeface="Times New Roman" pitchFamily="18" charset="0"/>
              </a:rPr>
              <a:t>  Proces přípravy a individuálního rozvoje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44463" y="981075"/>
            <a:ext cx="2627312" cy="4621265"/>
          </a:xfrm>
          <a:prstGeom prst="rect">
            <a:avLst/>
          </a:prstGeom>
          <a:solidFill>
            <a:srgbClr val="EAEAEA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cs-CZ" sz="2400" b="1" dirty="0">
                <a:latin typeface="Times New Roman" pitchFamily="18" charset="0"/>
              </a:rPr>
              <a:t>     I. úroveň	</a:t>
            </a:r>
            <a:endParaRPr kumimoji="1" lang="cs-CZ" sz="2400" dirty="0">
              <a:latin typeface="Times New Roman" pitchFamily="18" charset="0"/>
            </a:endParaRPr>
          </a:p>
          <a:p>
            <a:pPr eaLnBrk="0" hangingPunct="0">
              <a:lnSpc>
                <a:spcPct val="120000"/>
              </a:lnSpc>
              <a:spcBef>
                <a:spcPts val="300"/>
              </a:spcBef>
            </a:pPr>
            <a:r>
              <a:rPr kumimoji="1" lang="cs-CZ" sz="2400" b="1" dirty="0">
                <a:latin typeface="Times New Roman" pitchFamily="18" charset="0"/>
              </a:rPr>
              <a:t> </a:t>
            </a:r>
            <a:r>
              <a:rPr kumimoji="1" lang="cs-CZ" sz="2000" b="1" dirty="0">
                <a:latin typeface="Times New Roman" pitchFamily="18" charset="0"/>
              </a:rPr>
              <a:t>Učí se učit</a:t>
            </a:r>
          </a:p>
          <a:p>
            <a:pPr eaLnBrk="0" hangingPunct="0"/>
            <a:r>
              <a:rPr kumimoji="1" lang="cs-CZ" sz="2000" b="1" dirty="0">
                <a:latin typeface="Times New Roman" pitchFamily="18" charset="0"/>
              </a:rPr>
              <a:t>(efektivnost)</a:t>
            </a:r>
          </a:p>
          <a:p>
            <a:pPr eaLnBrk="0" hangingPunct="0"/>
            <a:r>
              <a:rPr kumimoji="1" lang="cs-CZ" sz="2000" b="1" dirty="0">
                <a:latin typeface="Times New Roman" pitchFamily="18" charset="0"/>
              </a:rPr>
              <a:t>	</a:t>
            </a:r>
            <a:endParaRPr kumimoji="1" lang="cs-CZ" sz="2000" dirty="0">
              <a:latin typeface="Times New Roman" pitchFamily="18" charset="0"/>
            </a:endParaRPr>
          </a:p>
          <a:p>
            <a:pPr eaLnBrk="0" hangingPunct="0"/>
            <a:r>
              <a:rPr kumimoji="1" lang="cs-CZ" sz="2000" b="1" dirty="0">
                <a:latin typeface="Times New Roman" pitchFamily="18" charset="0"/>
              </a:rPr>
              <a:t>Sebepoznání </a:t>
            </a:r>
          </a:p>
          <a:p>
            <a:pPr eaLnBrk="0" hangingPunct="0"/>
            <a:r>
              <a:rPr kumimoji="1" lang="cs-CZ" sz="2000" b="1" dirty="0">
                <a:latin typeface="Times New Roman" pitchFamily="18" charset="0"/>
              </a:rPr>
              <a:t>Nalezení zdrojů</a:t>
            </a:r>
            <a:endParaRPr kumimoji="1" lang="cs-CZ" sz="2000" dirty="0">
              <a:latin typeface="Times New Roman" pitchFamily="18" charset="0"/>
            </a:endParaRPr>
          </a:p>
          <a:p>
            <a:pPr eaLnBrk="0" hangingPunct="0">
              <a:spcBef>
                <a:spcPts val="300"/>
              </a:spcBef>
            </a:pPr>
            <a:endParaRPr kumimoji="1" lang="cs-CZ" sz="2000" b="1" dirty="0">
              <a:latin typeface="Times New Roman" pitchFamily="18" charset="0"/>
            </a:endParaRPr>
          </a:p>
          <a:p>
            <a:pPr eaLnBrk="0" hangingPunct="0">
              <a:spcBef>
                <a:spcPts val="300"/>
              </a:spcBef>
            </a:pPr>
            <a:endParaRPr kumimoji="1" lang="cs-CZ" sz="2000" b="1" dirty="0">
              <a:latin typeface="Times New Roman" pitchFamily="18" charset="0"/>
            </a:endParaRPr>
          </a:p>
          <a:p>
            <a:pPr eaLnBrk="0" hangingPunct="0">
              <a:lnSpc>
                <a:spcPct val="110000"/>
              </a:lnSpc>
              <a:spcBef>
                <a:spcPts val="300"/>
              </a:spcBef>
            </a:pPr>
            <a:endParaRPr kumimoji="1" lang="cs-CZ" sz="2000" b="1" dirty="0">
              <a:latin typeface="Times New Roman" pitchFamily="18" charset="0"/>
            </a:endParaRPr>
          </a:p>
          <a:p>
            <a:pPr eaLnBrk="0" hangingPunct="0">
              <a:lnSpc>
                <a:spcPct val="110000"/>
              </a:lnSpc>
              <a:spcBef>
                <a:spcPts val="300"/>
              </a:spcBef>
            </a:pPr>
            <a:r>
              <a:rPr kumimoji="1" lang="cs-CZ" sz="2000" b="1" dirty="0">
                <a:latin typeface="Times New Roman" pitchFamily="18" charset="0"/>
              </a:rPr>
              <a:t>Disponuje </a:t>
            </a:r>
          </a:p>
          <a:p>
            <a:pPr eaLnBrk="0" hangingPunct="0">
              <a:spcBef>
                <a:spcPts val="300"/>
              </a:spcBef>
            </a:pPr>
            <a:r>
              <a:rPr kumimoji="1" lang="cs-CZ" sz="2000" b="1" dirty="0">
                <a:latin typeface="Times New Roman" pitchFamily="18" charset="0"/>
              </a:rPr>
              <a:t>znalostmi</a:t>
            </a:r>
          </a:p>
          <a:p>
            <a:pPr eaLnBrk="0" hangingPunct="0">
              <a:spcBef>
                <a:spcPts val="300"/>
              </a:spcBef>
            </a:pPr>
            <a:endParaRPr kumimoji="1" lang="cs-CZ" sz="2000" b="1" dirty="0">
              <a:latin typeface="Times New Roman" pitchFamily="18" charset="0"/>
            </a:endParaRPr>
          </a:p>
          <a:p>
            <a:pPr eaLnBrk="0" hangingPunct="0"/>
            <a:r>
              <a:rPr kumimoji="1" lang="cs-CZ" sz="2000" b="1" i="1" dirty="0">
                <a:latin typeface="Times New Roman" pitchFamily="18" charset="0"/>
              </a:rPr>
              <a:t>	</a:t>
            </a:r>
            <a:endParaRPr kumimoji="1" lang="cs-CZ" sz="2000" b="1" dirty="0">
              <a:latin typeface="Times New Roman" pitchFamily="18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771775" y="981075"/>
            <a:ext cx="3168650" cy="4738220"/>
          </a:xfrm>
          <a:prstGeom prst="rect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kumimoji="1" lang="cs-CZ" sz="2400" b="1" dirty="0">
                <a:latin typeface="Times New Roman" pitchFamily="18" charset="0"/>
              </a:rPr>
              <a:t>II. úroveň	</a:t>
            </a:r>
            <a:endParaRPr kumimoji="1" lang="cs-CZ" sz="2400" dirty="0">
              <a:latin typeface="Times New Roman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kumimoji="1" lang="cs-CZ" sz="2000" b="1" dirty="0">
                <a:latin typeface="Times New Roman" pitchFamily="18" charset="0"/>
              </a:rPr>
              <a:t>Učí se </a:t>
            </a:r>
            <a:r>
              <a:rPr kumimoji="1" lang="cs-CZ" sz="2000" b="1" dirty="0" err="1">
                <a:latin typeface="Times New Roman" pitchFamily="18" charset="0"/>
              </a:rPr>
              <a:t>uvědomovaně</a:t>
            </a:r>
            <a:r>
              <a:rPr kumimoji="1" lang="cs-CZ" sz="2000" b="1" dirty="0">
                <a:latin typeface="Times New Roman" pitchFamily="18" charset="0"/>
              </a:rPr>
              <a:t>   výběrově (užitečnost) </a:t>
            </a:r>
          </a:p>
          <a:p>
            <a:pPr algn="just" eaLnBrk="0" hangingPunct="0">
              <a:spcBef>
                <a:spcPts val="300"/>
              </a:spcBef>
            </a:pPr>
            <a:endParaRPr kumimoji="1" lang="cs-CZ" sz="2000" b="1" dirty="0">
              <a:latin typeface="Times New Roman" pitchFamily="18" charset="0"/>
            </a:endParaRPr>
          </a:p>
          <a:p>
            <a:pPr eaLnBrk="0" hangingPunct="0">
              <a:spcBef>
                <a:spcPts val="300"/>
              </a:spcBef>
            </a:pPr>
            <a:r>
              <a:rPr kumimoji="1" lang="cs-CZ" sz="2000" b="1" dirty="0">
                <a:latin typeface="Times New Roman" pitchFamily="18" charset="0"/>
              </a:rPr>
              <a:t>Uvědomovaný a reflektovaný rozvoj vlastních zdrojů a kompetencí</a:t>
            </a:r>
          </a:p>
          <a:p>
            <a:pPr eaLnBrk="0" hangingPunct="0">
              <a:spcBef>
                <a:spcPts val="300"/>
              </a:spcBef>
            </a:pPr>
            <a:endParaRPr kumimoji="1" lang="cs-CZ" sz="2000" b="1" dirty="0">
              <a:latin typeface="Times New Roman" pitchFamily="18" charset="0"/>
            </a:endParaRPr>
          </a:p>
          <a:p>
            <a:pPr eaLnBrk="0" hangingPunct="0"/>
            <a:endParaRPr kumimoji="1" lang="cs-CZ" sz="2000" b="1" dirty="0">
              <a:latin typeface="Times New Roman" pitchFamily="18" charset="0"/>
            </a:endParaRPr>
          </a:p>
          <a:p>
            <a:pPr eaLnBrk="0" hangingPunct="0"/>
            <a:r>
              <a:rPr kumimoji="1" lang="cs-CZ" sz="2000" b="1" dirty="0">
                <a:latin typeface="Times New Roman" pitchFamily="18" charset="0"/>
              </a:rPr>
              <a:t>Disponuje </a:t>
            </a:r>
          </a:p>
          <a:p>
            <a:pPr eaLnBrk="0" hangingPunct="0"/>
            <a:r>
              <a:rPr kumimoji="1" lang="cs-CZ" sz="2000" b="1" dirty="0">
                <a:latin typeface="Times New Roman" pitchFamily="18" charset="0"/>
              </a:rPr>
              <a:t>dovednostmi</a:t>
            </a:r>
          </a:p>
          <a:p>
            <a:pPr eaLnBrk="0" hangingPunct="0"/>
            <a:r>
              <a:rPr kumimoji="1" lang="cs-CZ" sz="2000" b="1" i="1" dirty="0">
                <a:latin typeface="Times New Roman" pitchFamily="18" charset="0"/>
              </a:rPr>
              <a:t>	</a:t>
            </a:r>
            <a:endParaRPr kumimoji="1" lang="cs-CZ" sz="2000" b="1" dirty="0">
              <a:latin typeface="Times New Roman" pitchFamily="18" charset="0"/>
            </a:endParaRPr>
          </a:p>
          <a:p>
            <a:pPr eaLnBrk="0" hangingPunct="0"/>
            <a:endParaRPr kumimoji="1" lang="cs-CZ" sz="2000" b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011863" y="908050"/>
            <a:ext cx="2987675" cy="4685898"/>
          </a:xfrm>
          <a:prstGeom prst="rect">
            <a:avLst/>
          </a:prstGeom>
          <a:solidFill>
            <a:srgbClr val="CCFF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1" lang="cs-CZ" sz="2400" b="1" dirty="0">
                <a:latin typeface="Times New Roman" pitchFamily="18" charset="0"/>
              </a:rPr>
              <a:t>III. úroveň	</a:t>
            </a:r>
            <a:endParaRPr kumimoji="1" lang="cs-CZ" sz="2400" dirty="0">
              <a:latin typeface="Times New Roman" pitchFamily="18" charset="0"/>
            </a:endParaRPr>
          </a:p>
          <a:p>
            <a:pPr eaLnBrk="0" hangingPunct="0">
              <a:lnSpc>
                <a:spcPct val="120000"/>
              </a:lnSpc>
              <a:spcBef>
                <a:spcPts val="300"/>
              </a:spcBef>
            </a:pPr>
            <a:r>
              <a:rPr kumimoji="1" lang="cs-CZ" sz="2000" b="1" dirty="0">
                <a:latin typeface="Times New Roman" pitchFamily="18" charset="0"/>
              </a:rPr>
              <a:t>Učící se trvale a </a:t>
            </a:r>
            <a:r>
              <a:rPr kumimoji="1" lang="cs-CZ" sz="2000" b="1" dirty="0" err="1">
                <a:latin typeface="Times New Roman" pitchFamily="18" charset="0"/>
              </a:rPr>
              <a:t>uvědomovaně</a:t>
            </a:r>
            <a:r>
              <a:rPr kumimoji="1" lang="cs-CZ" sz="2000" b="1" dirty="0">
                <a:latin typeface="Times New Roman" pitchFamily="18" charset="0"/>
              </a:rPr>
              <a:t> </a:t>
            </a:r>
          </a:p>
          <a:p>
            <a:pPr eaLnBrk="0" hangingPunct="0">
              <a:lnSpc>
                <a:spcPct val="120000"/>
              </a:lnSpc>
              <a:spcBef>
                <a:spcPts val="300"/>
              </a:spcBef>
            </a:pPr>
            <a:endParaRPr kumimoji="1" lang="cs-CZ" sz="2000" b="1" dirty="0">
              <a:latin typeface="Times New Roman" pitchFamily="18" charset="0"/>
            </a:endParaRPr>
          </a:p>
          <a:p>
            <a:pPr eaLnBrk="0" hangingPunct="0">
              <a:spcBef>
                <a:spcPts val="300"/>
              </a:spcBef>
            </a:pPr>
            <a:r>
              <a:rPr kumimoji="1" lang="cs-CZ" sz="2000" b="1" dirty="0">
                <a:latin typeface="Times New Roman" pitchFamily="18" charset="0"/>
              </a:rPr>
              <a:t>Nalézání, rozvoj zdrojů a kompetencí  u sebe, druhých lidí  a týmů</a:t>
            </a:r>
          </a:p>
          <a:p>
            <a:pPr eaLnBrk="0" hangingPunct="0">
              <a:spcBef>
                <a:spcPts val="300"/>
              </a:spcBef>
            </a:pPr>
            <a:endParaRPr kumimoji="1" lang="cs-CZ" sz="2000" b="1" dirty="0">
              <a:latin typeface="Times New Roman" pitchFamily="18" charset="0"/>
            </a:endParaRPr>
          </a:p>
          <a:p>
            <a:pPr eaLnBrk="0" hangingPunct="0">
              <a:spcBef>
                <a:spcPts val="300"/>
              </a:spcBef>
            </a:pPr>
            <a:endParaRPr kumimoji="1" lang="cs-CZ" sz="2000" b="1" dirty="0">
              <a:latin typeface="Times New Roman" pitchFamily="18" charset="0"/>
            </a:endParaRPr>
          </a:p>
          <a:p>
            <a:pPr eaLnBrk="0" hangingPunct="0">
              <a:spcBef>
                <a:spcPts val="300"/>
              </a:spcBef>
            </a:pPr>
            <a:endParaRPr kumimoji="1" lang="cs-CZ" sz="2000" b="1" dirty="0">
              <a:latin typeface="Times New Roman" pitchFamily="18" charset="0"/>
            </a:endParaRPr>
          </a:p>
          <a:p>
            <a:pPr eaLnBrk="0" hangingPunct="0">
              <a:spcBef>
                <a:spcPts val="300"/>
              </a:spcBef>
            </a:pPr>
            <a:r>
              <a:rPr kumimoji="1" lang="cs-CZ" sz="2000" b="1" dirty="0">
                <a:latin typeface="Times New Roman" pitchFamily="18" charset="0"/>
              </a:rPr>
              <a:t>Disponuje hodnotami</a:t>
            </a:r>
          </a:p>
          <a:p>
            <a:pPr eaLnBrk="0" hangingPunct="0">
              <a:spcBef>
                <a:spcPts val="300"/>
              </a:spcBef>
            </a:pPr>
            <a:endParaRPr kumimoji="1" lang="cs-CZ" sz="2000" b="1" dirty="0">
              <a:solidFill>
                <a:schemeClr val="bg2"/>
              </a:solidFill>
              <a:latin typeface="Times New Roman" pitchFamily="18" charset="0"/>
            </a:endParaRPr>
          </a:p>
          <a:p>
            <a:pPr eaLnBrk="0" hangingPunct="0">
              <a:spcBef>
                <a:spcPts val="300"/>
              </a:spcBef>
            </a:pPr>
            <a:endParaRPr kumimoji="1" lang="cs-CZ" sz="2000" b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79388" y="1484313"/>
            <a:ext cx="2592387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916238" y="1412875"/>
            <a:ext cx="29511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011863" y="1412875"/>
            <a:ext cx="29527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6011863" y="2276475"/>
            <a:ext cx="29527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011863" y="3860800"/>
            <a:ext cx="29527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011863" y="5157788"/>
            <a:ext cx="29527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16238" y="2276475"/>
            <a:ext cx="29511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916238" y="3860800"/>
            <a:ext cx="29511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916238" y="5157788"/>
            <a:ext cx="295116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179388" y="2276475"/>
            <a:ext cx="2592387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79388" y="3860800"/>
            <a:ext cx="2592387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79388" y="5157788"/>
            <a:ext cx="2592387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2627313" y="5229225"/>
            <a:ext cx="3384550" cy="5191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>
                <a:solidFill>
                  <a:schemeClr val="bg1"/>
                </a:solidFill>
                <a:latin typeface="Times New Roman" pitchFamily="18" charset="0"/>
              </a:rPr>
              <a:t>Formy aplikace KM            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 rot="-741227">
            <a:off x="323850" y="616585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>
              <a:latin typeface="Times New Roman" pitchFamily="18" charset="0"/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 rot="833187">
            <a:off x="31750" y="5610225"/>
            <a:ext cx="3730625" cy="396875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latin typeface="Times New Roman" pitchFamily="18" charset="0"/>
              </a:rPr>
              <a:t>Vzdělávací a výcvikový program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732588" y="6278563"/>
            <a:ext cx="1509712" cy="396875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latin typeface="Times New Roman" pitchFamily="18" charset="0"/>
              </a:rPr>
              <a:t>      Kurzy    </a:t>
            </a: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 rot="-827921">
            <a:off x="4211638" y="5511800"/>
            <a:ext cx="4916487" cy="396875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latin typeface="Times New Roman" pitchFamily="18" charset="0"/>
              </a:rPr>
              <a:t>Monotematické transdisciplinární semináře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-36513" y="6453188"/>
            <a:ext cx="3278188" cy="396875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>
                <a:latin typeface="Times New Roman" pitchFamily="18" charset="0"/>
              </a:rPr>
              <a:t>  Formy individuální práce</a:t>
            </a:r>
            <a:r>
              <a:rPr lang="cs-CZ" sz="2000"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4213" y="2564904"/>
            <a:ext cx="7920037" cy="22322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 eaLnBrk="0" hangingPunct="0"/>
            <a:endParaRPr lang="cs-CZ" sz="1600" b="1" dirty="0">
              <a:latin typeface="Times New Roman" pitchFamily="18" charset="0"/>
            </a:endParaRPr>
          </a:p>
          <a:p>
            <a:pPr marL="342900" lvl="0" indent="-342900" algn="ctr" eaLnBrk="0" hangingPunct="0"/>
            <a:r>
              <a:rPr lang="cs-CZ" sz="1600" dirty="0" smtClean="0"/>
              <a:t>SALIGER.R.,  </a:t>
            </a:r>
            <a:r>
              <a:rPr lang="cs-CZ" sz="1600" dirty="0" smtClean="0"/>
              <a:t>POKORNÝ, V., PINDEŠOVÁ, E.,  </a:t>
            </a:r>
            <a:r>
              <a:rPr lang="cs-CZ" sz="1600" i="1" dirty="0" smtClean="0"/>
              <a:t>Kognitivní management. </a:t>
            </a:r>
            <a:endParaRPr lang="cs-CZ" sz="1600" i="1" dirty="0" smtClean="0"/>
          </a:p>
          <a:p>
            <a:pPr marL="342900" lvl="0" indent="-342900" algn="ctr" eaLnBrk="0" hangingPunct="0"/>
            <a:r>
              <a:rPr lang="cs-CZ" sz="1600" dirty="0" smtClean="0"/>
              <a:t>Brno</a:t>
            </a:r>
            <a:r>
              <a:rPr lang="cs-CZ" sz="1600" dirty="0" smtClean="0"/>
              <a:t>: Univerzita obrany</a:t>
            </a:r>
            <a:r>
              <a:rPr lang="cs-CZ" sz="1600" dirty="0" smtClean="0"/>
              <a:t>,  </a:t>
            </a:r>
            <a:r>
              <a:rPr lang="cs-CZ" sz="1600" dirty="0" smtClean="0"/>
              <a:t>2010. 172 s. ISBN 978-80-7231-768-4</a:t>
            </a:r>
          </a:p>
          <a:p>
            <a:pPr marL="342900" indent="-342900" algn="ctr"/>
            <a:endParaRPr lang="cs-CZ" sz="2400" dirty="0">
              <a:latin typeface="Times New Roman" pitchFamily="18" charset="0"/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xfrm>
            <a:off x="646113" y="764704"/>
            <a:ext cx="7529512" cy="936104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cs-CZ" sz="3200" b="1" dirty="0" smtClean="0">
                <a:latin typeface="Times New Roman" pitchFamily="18" charset="0"/>
              </a:rPr>
              <a:t>Literatura:</a:t>
            </a:r>
            <a:endParaRPr lang="cs-CZ" sz="32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</TotalTime>
  <Words>323</Words>
  <Application>Microsoft Office PowerPoint</Application>
  <PresentationFormat>Předvádění na obrazovce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Přehlednost</vt:lpstr>
      <vt:lpstr>Psychologie   komunikace   pro management   bezpečnostních   služeb Téma 3.   Úvod do kognitivního managementu, principy a specifika komunikace</vt:lpstr>
      <vt:lpstr>Úvod do Kognitivního managementu </vt:lpstr>
      <vt:lpstr>Principy na pozadí konceptu NNEC</vt:lpstr>
      <vt:lpstr> Kognitivní management </vt:lpstr>
      <vt:lpstr>Snímek 5</vt:lpstr>
      <vt:lpstr>        Oblasti kognitivního managementu </vt:lpstr>
      <vt:lpstr>Snímek 7</vt:lpstr>
      <vt:lpstr>Snímek 8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management</dc:title>
  <dc:subject>Psychologie komunikace</dc:subject>
  <dc:creator>pokorný</dc:creator>
  <cp:lastModifiedBy>.</cp:lastModifiedBy>
  <cp:revision>19</cp:revision>
  <dcterms:created xsi:type="dcterms:W3CDTF">2011-12-13T10:02:35Z</dcterms:created>
  <dcterms:modified xsi:type="dcterms:W3CDTF">2012-01-29T18:55:23Z</dcterms:modified>
</cp:coreProperties>
</file>