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7" r:id="rId7"/>
    <p:sldId id="268" r:id="rId8"/>
    <p:sldId id="269" r:id="rId9"/>
    <p:sldId id="262" r:id="rId10"/>
    <p:sldId id="270" r:id="rId11"/>
    <p:sldId id="271" r:id="rId12"/>
    <p:sldId id="272" r:id="rId13"/>
    <p:sldId id="273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DB6F-5A70-426E-97D2-AC3518D84C42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F506-E1AF-4A01-BC5A-53C202DF2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37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DB6F-5A70-426E-97D2-AC3518D84C42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F506-E1AF-4A01-BC5A-53C202DF2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43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DB6F-5A70-426E-97D2-AC3518D84C42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F506-E1AF-4A01-BC5A-53C202DF2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99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DB6F-5A70-426E-97D2-AC3518D84C42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F506-E1AF-4A01-BC5A-53C202DF2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44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DB6F-5A70-426E-97D2-AC3518D84C42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F506-E1AF-4A01-BC5A-53C202DF2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5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DB6F-5A70-426E-97D2-AC3518D84C42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F506-E1AF-4A01-BC5A-53C202DF2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71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DB6F-5A70-426E-97D2-AC3518D84C42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F506-E1AF-4A01-BC5A-53C202DF2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55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DB6F-5A70-426E-97D2-AC3518D84C42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F506-E1AF-4A01-BC5A-53C202DF2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15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DB6F-5A70-426E-97D2-AC3518D84C42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F506-E1AF-4A01-BC5A-53C202DF2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79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DB6F-5A70-426E-97D2-AC3518D84C42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F506-E1AF-4A01-BC5A-53C202DF2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77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DB6F-5A70-426E-97D2-AC3518D84C42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F506-E1AF-4A01-BC5A-53C202DF2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89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2DB6F-5A70-426E-97D2-AC3518D84C42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4F506-E1AF-4A01-BC5A-53C202DF2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88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T 17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Vojenské kázeňské právo</a:t>
            </a:r>
            <a:b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Odpovědnostní vztahy a služební poměr</a:t>
            </a:r>
            <a:endParaRPr lang="cs-CZ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cs-CZ" dirty="0" smtClean="0"/>
              <a:t>Mgr. Tomáš Zbořil</a:t>
            </a:r>
            <a:endParaRPr lang="cs-CZ" dirty="0"/>
          </a:p>
        </p:txBody>
      </p:sp>
      <p:pic>
        <p:nvPicPr>
          <p:cNvPr id="5" name="Obrázek 4" descr="Loga ESF barv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508500"/>
            <a:ext cx="6408737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949950"/>
            <a:ext cx="9144000" cy="90805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1400" dirty="0">
                <a:solidFill>
                  <a:schemeClr val="bg1"/>
                </a:solidFill>
              </a:rPr>
              <a:t>Operační program Vzdělávání pro konkurenceschopnost</a:t>
            </a:r>
            <a:br>
              <a:rPr lang="cs-CZ" sz="1400" dirty="0">
                <a:solidFill>
                  <a:schemeClr val="bg1"/>
                </a:solidFill>
              </a:rPr>
            </a:br>
            <a:r>
              <a:rPr lang="cs-CZ" sz="1400" dirty="0">
                <a:solidFill>
                  <a:schemeClr val="bg1"/>
                </a:solidFill>
              </a:rPr>
              <a:t>Název projektu:  Inovace magisterského studijního programu Fakulty ekonomiky a managementu</a:t>
            </a:r>
          </a:p>
          <a:p>
            <a:pPr>
              <a:defRPr/>
            </a:pPr>
            <a:r>
              <a:rPr lang="cs-CZ" sz="1400" dirty="0">
                <a:solidFill>
                  <a:schemeClr val="bg1"/>
                </a:solidFill>
              </a:rPr>
              <a:t>Registrační číslo projektu: CZ.1.07/2.2.00/28.0326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9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Odpovědnost - teorie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 stanovení odpovědnosti musí být naplněny základní podmínky</a:t>
            </a:r>
          </a:p>
          <a:p>
            <a:pPr eaLnBrk="1" hangingPunct="1"/>
            <a:r>
              <a:rPr lang="cs-CZ" altLang="cs-CZ" smtClean="0"/>
              <a:t>A. protiprávní jednání,</a:t>
            </a:r>
          </a:p>
          <a:p>
            <a:pPr eaLnBrk="1" hangingPunct="1"/>
            <a:r>
              <a:rPr lang="cs-CZ" altLang="cs-CZ" smtClean="0"/>
              <a:t>B. vznik škody,</a:t>
            </a:r>
          </a:p>
          <a:p>
            <a:pPr eaLnBrk="1" hangingPunct="1"/>
            <a:r>
              <a:rPr lang="cs-CZ" altLang="cs-CZ" smtClean="0"/>
              <a:t>C. příčinná souvislost mezi A. a B.,</a:t>
            </a:r>
          </a:p>
          <a:p>
            <a:pPr eaLnBrk="1" hangingPunct="1"/>
            <a:r>
              <a:rPr lang="cs-CZ" altLang="cs-CZ" smtClean="0"/>
              <a:t>D. zavinění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84646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endParaRPr lang="cs-CZ" altLang="cs-CZ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23850" y="404813"/>
            <a:ext cx="8362950" cy="5721350"/>
          </a:xfrm>
        </p:spPr>
        <p:txBody>
          <a:bodyPr/>
          <a:lstStyle/>
          <a:p>
            <a:r>
              <a:rPr lang="cs-CZ" altLang="cs-CZ" sz="2200" smtClean="0"/>
              <a:t>1. </a:t>
            </a:r>
            <a:r>
              <a:rPr lang="cs-CZ" altLang="cs-CZ" sz="2200" b="1" smtClean="0"/>
              <a:t>Protiprávním úkonem </a:t>
            </a:r>
            <a:r>
              <a:rPr lang="cs-CZ" altLang="cs-CZ" sz="2200" smtClean="0"/>
              <a:t>se rozumí jednání (konání nebo opomenutí), kterým byla porušena právní povinnost. Přitom není rozhodné, zda jde o porušení zákonné povinnosti, nebo zda jde o porušení povinnosti vyplývající ze smlouvy. Podstatný je rozpor tohoto úkonu s objektivním právem. </a:t>
            </a:r>
          </a:p>
          <a:p>
            <a:r>
              <a:rPr lang="cs-CZ" altLang="cs-CZ" sz="2200" smtClean="0"/>
              <a:t>2. Za protiprávní úkon se považuje též obcházení právních předpisů,</a:t>
            </a:r>
          </a:p>
          <a:p>
            <a:r>
              <a:rPr lang="cs-CZ" altLang="cs-CZ" sz="2200" smtClean="0"/>
              <a:t>3. Opomenutí je protiprávním úkonem jen tehdy, jde-li o opomenutí povinnosti (jednání), k níž byla odpovědná osoba povinna. </a:t>
            </a:r>
          </a:p>
          <a:p>
            <a:r>
              <a:rPr lang="cs-CZ" altLang="cs-CZ" sz="2200" smtClean="0"/>
              <a:t>4. Protiprávním úkonem je i porušení vnitřního předpisu nebo řídícího aktu nebo konkrétního pokynu nadřízeného, pokud současně představuje i jednání, které je v rozporu s konkrétním ustanovením právního předpisu. </a:t>
            </a:r>
          </a:p>
          <a:p>
            <a:r>
              <a:rPr lang="cs-CZ" altLang="cs-CZ" sz="2200" smtClean="0"/>
              <a:t>5. Protiprávními úkony nejsou úkony, které objektivní právo povoluje, nebo dokonce přikazuje provést. Jedná se o okolnosti vylučující protiprávnost. </a:t>
            </a:r>
          </a:p>
          <a:p>
            <a:endParaRPr lang="cs-CZ" altLang="cs-CZ" smtClean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1401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Škoda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323850" y="1341438"/>
            <a:ext cx="8362950" cy="4784725"/>
          </a:xfrm>
        </p:spPr>
        <p:txBody>
          <a:bodyPr/>
          <a:lstStyle/>
          <a:p>
            <a:r>
              <a:rPr lang="cs-CZ" altLang="cs-CZ" sz="2200" b="1" smtClean="0"/>
              <a:t>Škodou </a:t>
            </a:r>
            <a:r>
              <a:rPr lang="cs-CZ" altLang="cs-CZ" sz="2200" smtClean="0"/>
              <a:t>se z hlediska odpovědnosti za škodu rozumí majetková újma, která je objektivně vyjádřitelná v penězích. Jestliže takto charakterizovaná majetková újma nevznikne, nevznikne tak ani odpovědnost za škodu. </a:t>
            </a:r>
          </a:p>
          <a:p>
            <a:r>
              <a:rPr lang="cs-CZ" altLang="cs-CZ" sz="2200" smtClean="0"/>
              <a:t>Vzniklá škoda je napravitelná poskytnutím majetkového plnění, především poskytnutím peněz, nedochází-li k naturální restituci (uvedení poškozené věci do původního stavu). </a:t>
            </a:r>
          </a:p>
          <a:p>
            <a:r>
              <a:rPr lang="cs-CZ" altLang="cs-CZ" sz="2200" smtClean="0"/>
              <a:t>Nemajetková újma se odškodňuje jen v případech zvlášť stanovených zákonem. </a:t>
            </a:r>
          </a:p>
          <a:p>
            <a:r>
              <a:rPr lang="cs-CZ" altLang="cs-CZ" sz="2200" smtClean="0"/>
              <a:t>Rozeznává se </a:t>
            </a:r>
            <a:r>
              <a:rPr lang="cs-CZ" altLang="cs-CZ" sz="2200" b="1" smtClean="0"/>
              <a:t>škoda skutečná </a:t>
            </a:r>
            <a:r>
              <a:rPr lang="cs-CZ" altLang="cs-CZ" sz="2200" smtClean="0"/>
              <a:t>a </a:t>
            </a:r>
            <a:r>
              <a:rPr lang="cs-CZ" altLang="cs-CZ" sz="2200" b="1" smtClean="0"/>
              <a:t>ušlý zisk</a:t>
            </a:r>
            <a:r>
              <a:rPr lang="cs-CZ" altLang="cs-CZ" sz="2200" smtClean="0"/>
              <a:t>. Vzniknou-li v konkrétním případě oba druhy škod, je původce škody povinen k náhradě jako skutečné škody, tak ušlého zisku. </a:t>
            </a:r>
          </a:p>
          <a:p>
            <a:endParaRPr lang="cs-CZ" altLang="cs-CZ" smtClean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20141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cs-CZ" altLang="cs-CZ" smtClean="0"/>
              <a:t>Zavinění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323850" y="1268413"/>
            <a:ext cx="8496300" cy="4857750"/>
          </a:xfrm>
        </p:spPr>
        <p:txBody>
          <a:bodyPr/>
          <a:lstStyle/>
          <a:p>
            <a:r>
              <a:rPr lang="cs-CZ" altLang="cs-CZ" sz="2400" b="1" dirty="0" smtClean="0"/>
              <a:t>Psychický vztah osoby (škůdce) ke svému jednání a následku,</a:t>
            </a:r>
          </a:p>
          <a:p>
            <a:r>
              <a:rPr lang="cs-CZ" altLang="cs-CZ" sz="2800" b="1" dirty="0" smtClean="0"/>
              <a:t>Úmysl</a:t>
            </a:r>
          </a:p>
          <a:p>
            <a:r>
              <a:rPr lang="cs-CZ" altLang="cs-CZ" sz="2400" b="1" dirty="0" smtClean="0"/>
              <a:t>Přímý</a:t>
            </a:r>
            <a:r>
              <a:rPr lang="cs-CZ" altLang="cs-CZ" sz="2400" dirty="0" smtClean="0"/>
              <a:t> – pachatel věděl a chtěl škodu způsobit,</a:t>
            </a:r>
          </a:p>
          <a:p>
            <a:r>
              <a:rPr lang="cs-CZ" altLang="cs-CZ" sz="2400" b="1" dirty="0" smtClean="0"/>
              <a:t>Nepřímý</a:t>
            </a:r>
            <a:r>
              <a:rPr lang="cs-CZ" altLang="cs-CZ" sz="2400" dirty="0" smtClean="0"/>
              <a:t> – věděl, že může škodu způsobit a pro případ, že ji způsobí, byl s tím srozuměn,</a:t>
            </a:r>
          </a:p>
          <a:p>
            <a:r>
              <a:rPr lang="cs-CZ" altLang="cs-CZ" sz="2800" b="1" dirty="0" smtClean="0"/>
              <a:t>Nedbalost </a:t>
            </a:r>
          </a:p>
          <a:p>
            <a:r>
              <a:rPr lang="cs-CZ" altLang="cs-CZ" sz="2400" b="1" dirty="0" smtClean="0"/>
              <a:t>Vědomá</a:t>
            </a:r>
            <a:r>
              <a:rPr lang="cs-CZ" altLang="cs-CZ" sz="2400" dirty="0" smtClean="0"/>
              <a:t> – nechtěl, ale věděl, že může škodu způsobit, ale bez přiměřených důvodů spoléhal na to, že ji nezpůsobí,</a:t>
            </a:r>
          </a:p>
          <a:p>
            <a:r>
              <a:rPr lang="cs-CZ" altLang="cs-CZ" sz="2400" b="1" dirty="0" smtClean="0"/>
              <a:t>Nevědomá</a:t>
            </a:r>
            <a:r>
              <a:rPr lang="cs-CZ" altLang="cs-CZ" sz="2400" dirty="0" smtClean="0"/>
              <a:t> – nechtěl, ani nevěděl, že může škodu způsobit, ač o tom vzhledem ke svým poměrům vědět měl a mohl 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29582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Odpovědnost vojáka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Voják odpovídá za zaviněnou škodu při plnění služebních úkolů nebo v přímé souvislosti,</a:t>
            </a:r>
          </a:p>
          <a:p>
            <a:r>
              <a:rPr lang="cs-CZ" smtClean="0"/>
              <a:t>Prokazuje se zavinění (ne § 104 a 106), hmotná odpovědnost,</a:t>
            </a:r>
          </a:p>
          <a:p>
            <a:r>
              <a:rPr lang="cs-CZ" smtClean="0"/>
              <a:t>Neodpovídá se za škodu vyplývající z rizika řádného výkonu služby, způsobenou při odvracení nebezpečí, způsobenou v nepříčetnosti, kterou si voják sám nezpůsobil,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01552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Odpovědnost vojáka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Dohoda o hmotné odpovědnosti, i společná,</a:t>
            </a:r>
          </a:p>
          <a:p>
            <a:r>
              <a:rPr lang="cs-CZ" dirty="0" smtClean="0"/>
              <a:t>Písemná, možnost odstoupit,</a:t>
            </a:r>
          </a:p>
          <a:p>
            <a:r>
              <a:rPr lang="cs-CZ" dirty="0" smtClean="0"/>
              <a:t>Ztráta svěřených předmětů na potvrzení,</a:t>
            </a:r>
          </a:p>
          <a:p>
            <a:r>
              <a:rPr lang="cs-CZ" dirty="0" smtClean="0"/>
              <a:t>Náhrada škody – skutečná, v penězích nebo původní stav, z nedbalosti </a:t>
            </a:r>
            <a:r>
              <a:rPr lang="cs-CZ" dirty="0" err="1" smtClean="0"/>
              <a:t>max</a:t>
            </a:r>
            <a:r>
              <a:rPr lang="cs-CZ" dirty="0" smtClean="0"/>
              <a:t> 4,5 násobek platu, </a:t>
            </a:r>
          </a:p>
          <a:p>
            <a:r>
              <a:rPr lang="cs-CZ" dirty="0" smtClean="0"/>
              <a:t>lze snížit v určitých případech, (dopravní nehody). </a:t>
            </a:r>
          </a:p>
          <a:p>
            <a:endParaRPr lang="cs-CZ" dirty="0" smtClean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78078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Odpovědnost státu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Stát odpovídá za škodu způsobenou vojákovi při výkonu služby, v přímé souvislosti s výkonem služby nebo pro výkon služby porušením právní povinnosti,</a:t>
            </a:r>
          </a:p>
          <a:p>
            <a:r>
              <a:rPr lang="cs-CZ" smtClean="0"/>
              <a:t>Odpovědnost za škodu na věcech a odložených věcech,</a:t>
            </a:r>
          </a:p>
          <a:p>
            <a:r>
              <a:rPr lang="cs-CZ" smtClean="0"/>
              <a:t>Odpovědnost za škody na zdraví při služebních úrazech a nemocech z povolání,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50934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Jednorázové mimořádné odškodnění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Speciální úprava pro vojáky - § 120</a:t>
            </a:r>
          </a:p>
          <a:p>
            <a:r>
              <a:rPr lang="cs-CZ" smtClean="0"/>
              <a:t>Případy odškodnění invalidity následkem služ. úrazu, různé příčiny,</a:t>
            </a:r>
          </a:p>
          <a:p>
            <a:r>
              <a:rPr lang="cs-CZ" smtClean="0"/>
              <a:t>6 – 240 násobek minimální mzdy,</a:t>
            </a:r>
          </a:p>
          <a:p>
            <a:r>
              <a:rPr lang="cs-CZ" smtClean="0"/>
              <a:t>odškodnění pozůstalých při úmrtí vojáka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6739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Kázeňská pravomoc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o právo udělovat odměny a tresty,</a:t>
            </a:r>
          </a:p>
          <a:p>
            <a:r>
              <a:rPr lang="cs-CZ" dirty="0" smtClean="0"/>
              <a:t>kázeňskou pravomoc mají prezident a ministr, dále ostatní nadřízení stanovení v základním vojenském řádu, </a:t>
            </a:r>
          </a:p>
          <a:p>
            <a:r>
              <a:rPr lang="cs-CZ" dirty="0" smtClean="0"/>
              <a:t>podrobná úprava je v Zákl-1, Základním řádu ozbrojených sil ČR, čl. 99 – 233, </a:t>
            </a:r>
            <a:r>
              <a:rPr lang="cs-CZ" dirty="0" err="1" smtClean="0"/>
              <a:t>příl</a:t>
            </a:r>
            <a:r>
              <a:rPr lang="cs-CZ" dirty="0" smtClean="0"/>
              <a:t>. 6 – 19,</a:t>
            </a:r>
          </a:p>
          <a:p>
            <a:r>
              <a:rPr lang="cs-CZ" dirty="0" smtClean="0"/>
              <a:t>Vojenská kázeň spočívá v řádném plnění povinností vojáka,</a:t>
            </a:r>
          </a:p>
          <a:p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581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Obdélník 1"/>
          <p:cNvSpPr>
            <a:spLocks noChangeArrowheads="1"/>
          </p:cNvSpPr>
          <p:nvPr/>
        </p:nvSpPr>
        <p:spPr bwMode="auto">
          <a:xfrm>
            <a:off x="2627313" y="2133600"/>
            <a:ext cx="5257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 </a:t>
            </a:r>
          </a:p>
        </p:txBody>
      </p:sp>
      <p:sp>
        <p:nvSpPr>
          <p:cNvPr id="28674" name="Obdélník 2"/>
          <p:cNvSpPr>
            <a:spLocks noChangeArrowheads="1"/>
          </p:cNvSpPr>
          <p:nvPr/>
        </p:nvSpPr>
        <p:spPr bwMode="auto">
          <a:xfrm>
            <a:off x="4452938" y="3244850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 </a:t>
            </a:r>
          </a:p>
        </p:txBody>
      </p:sp>
      <p:sp>
        <p:nvSpPr>
          <p:cNvPr id="28675" name="Obdélník 3"/>
          <p:cNvSpPr>
            <a:spLocks noChangeArrowheads="1"/>
          </p:cNvSpPr>
          <p:nvPr/>
        </p:nvSpPr>
        <p:spPr bwMode="auto">
          <a:xfrm>
            <a:off x="1835150" y="1341438"/>
            <a:ext cx="5329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28676" name="Obdélník 4"/>
          <p:cNvSpPr>
            <a:spLocks noChangeArrowheads="1"/>
          </p:cNvSpPr>
          <p:nvPr/>
        </p:nvSpPr>
        <p:spPr bwMode="auto">
          <a:xfrm>
            <a:off x="1258888" y="1525588"/>
            <a:ext cx="3432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 </a:t>
            </a:r>
          </a:p>
        </p:txBody>
      </p:sp>
      <p:sp>
        <p:nvSpPr>
          <p:cNvPr id="28677" name="Obdélník 5"/>
          <p:cNvSpPr>
            <a:spLocks noChangeArrowheads="1"/>
          </p:cNvSpPr>
          <p:nvPr/>
        </p:nvSpPr>
        <p:spPr bwMode="auto">
          <a:xfrm>
            <a:off x="971550" y="1268413"/>
            <a:ext cx="3719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 </a:t>
            </a:r>
          </a:p>
        </p:txBody>
      </p:sp>
      <p:sp>
        <p:nvSpPr>
          <p:cNvPr id="28678" name="Obdélník 7"/>
          <p:cNvSpPr>
            <a:spLocks noChangeArrowheads="1"/>
          </p:cNvSpPr>
          <p:nvPr/>
        </p:nvSpPr>
        <p:spPr bwMode="auto">
          <a:xfrm>
            <a:off x="4451350" y="3244850"/>
            <a:ext cx="241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cs-CZ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28679" name="Obdélník 8"/>
          <p:cNvSpPr>
            <a:spLocks noChangeArrowheads="1"/>
          </p:cNvSpPr>
          <p:nvPr/>
        </p:nvSpPr>
        <p:spPr bwMode="auto">
          <a:xfrm>
            <a:off x="755650" y="1052513"/>
            <a:ext cx="3937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28680" name="Obdélník 9"/>
          <p:cNvSpPr>
            <a:spLocks noChangeArrowheads="1"/>
          </p:cNvSpPr>
          <p:nvPr/>
        </p:nvSpPr>
        <p:spPr bwMode="auto">
          <a:xfrm>
            <a:off x="4451350" y="3244850"/>
            <a:ext cx="241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cs-CZ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2868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Kázeňský přestupek</a:t>
            </a:r>
          </a:p>
        </p:txBody>
      </p:sp>
      <p:sp>
        <p:nvSpPr>
          <p:cNvPr id="28682" name="Zástupný symbol pro obsah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druhy - § 51 odst. 1 a odst. 2</a:t>
            </a:r>
          </a:p>
          <a:p>
            <a:r>
              <a:rPr lang="cs-CZ" dirty="0" smtClean="0"/>
              <a:t>Kázeňský přestupek – zaviněné jednání v rozporu s právními nebo vnitřními předpisy a rozkazy, nejde-li o trestný čin (vojenský přestupek),</a:t>
            </a:r>
          </a:p>
          <a:p>
            <a:r>
              <a:rPr lang="cs-CZ" dirty="0" smtClean="0"/>
              <a:t>Kázeňský přestupek – jednání vojáka označené za přestupek podle zvláštních zákonů, sankce podle těchto zákonů,</a:t>
            </a:r>
          </a:p>
          <a:p>
            <a:endParaRPr lang="cs-CZ" dirty="0" smtClean="0"/>
          </a:p>
        </p:txBody>
      </p:sp>
      <p:grpSp>
        <p:nvGrpSpPr>
          <p:cNvPr id="12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13" name="Obdélník 12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4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70516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Kázeňské odměny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příkladné plnění povinností nebo za záslužné činy (vykonání hrdinského skutku, projev statečnosti při záchraně života),</a:t>
            </a:r>
          </a:p>
          <a:p>
            <a:r>
              <a:rPr lang="cs-CZ" dirty="0" smtClean="0"/>
              <a:t>písemná pochvala,</a:t>
            </a:r>
          </a:p>
          <a:p>
            <a:r>
              <a:rPr lang="cs-CZ" dirty="0" smtClean="0"/>
              <a:t>prominutí dříve uloženého kázeňského trestu nebo jeho zahlazení,</a:t>
            </a:r>
          </a:p>
          <a:p>
            <a:r>
              <a:rPr lang="cs-CZ" dirty="0" smtClean="0"/>
              <a:t>peněžitý nebo věcný dar,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3228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Kázeňské tresty</a:t>
            </a:r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r>
              <a:rPr lang="cs-CZ" smtClean="0"/>
              <a:t>Ukládají se za kázeňské přestupky podle § 51/1</a:t>
            </a:r>
          </a:p>
          <a:p>
            <a:endParaRPr lang="cs-CZ" smtClean="0"/>
          </a:p>
          <a:p>
            <a:r>
              <a:rPr lang="cs-CZ" smtClean="0"/>
              <a:t>napomenutí,</a:t>
            </a:r>
          </a:p>
          <a:p>
            <a:r>
              <a:rPr lang="cs-CZ" smtClean="0"/>
              <a:t>písemná důtka,</a:t>
            </a:r>
          </a:p>
          <a:p>
            <a:r>
              <a:rPr lang="cs-CZ" smtClean="0"/>
              <a:t>výstraha pro neodpovědný výkon služby,</a:t>
            </a:r>
          </a:p>
          <a:p>
            <a:r>
              <a:rPr lang="cs-CZ" smtClean="0"/>
              <a:t>snížení platu až o 15 % až na dobu 6 měsíců,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1854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Ukládání trestů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 uložením trestu musí být úplně a přesně zjištěn skutkový stav,</a:t>
            </a:r>
          </a:p>
          <a:p>
            <a:r>
              <a:rPr lang="cs-CZ" dirty="0" smtClean="0"/>
              <a:t>Voják má právo vyjádřit se k věci, navrhovat důkazy, hájit se i nechat se zastupovat,</a:t>
            </a:r>
          </a:p>
          <a:p>
            <a:r>
              <a:rPr lang="cs-CZ" dirty="0" smtClean="0"/>
              <a:t>Při rozhodování se přihlíží k povaze přestupku, k okolnostem, následkům, zavinění, dosavadní bezúhonnosti a případným trestům,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4240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Lhůty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Trest lze uložit nejdříve 24 hodin po jeho spáchání (lhůta na „vychladnutí“ velitele),</a:t>
            </a:r>
          </a:p>
          <a:p>
            <a:r>
              <a:rPr lang="cs-CZ" dirty="0" smtClean="0"/>
              <a:t>Trest lze uložit nejpozději do 60 dnů ode dne, kdy se o jeho spáchání velitel dověděl, nejpozději však do jednoho roku od jeho spáchání,</a:t>
            </a:r>
          </a:p>
          <a:p>
            <a:r>
              <a:rPr lang="cs-CZ" dirty="0" smtClean="0"/>
              <a:t>Pokud bylo jednání vojáka šetřeno např. VP, začne lhůta 60 dnů běžet ode dne, kdy se velitel dověděl výsledky šetření.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2119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o uložení trestu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/>
          <a:lstStyle/>
          <a:p>
            <a:r>
              <a:rPr lang="cs-CZ" dirty="0" smtClean="0"/>
              <a:t>Kázeňský trest ukládá příslušný orgán písemným rozhodnutím, které musí být doručeno,</a:t>
            </a:r>
          </a:p>
          <a:p>
            <a:r>
              <a:rPr lang="cs-CZ" dirty="0" smtClean="0"/>
              <a:t>Proti rozhodnutí lze podat odvolání do 15 dnů od doručení (lhůta začíná následující den),</a:t>
            </a:r>
          </a:p>
          <a:p>
            <a:r>
              <a:rPr lang="cs-CZ" dirty="0" smtClean="0"/>
              <a:t>Odvolání se podává nadřízenému toho, kdo o trestu rozhodl, rozhodnutí do 30 dnů,</a:t>
            </a:r>
          </a:p>
          <a:p>
            <a:r>
              <a:rPr lang="cs-CZ" dirty="0" smtClean="0"/>
              <a:t>Nelze se odvolat proti rozhodnutí prezidenta,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46476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Náhrada škody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Rozlišuje se odpovědnost vojáka za škodu způsobenou státu a odpovědnost státu za škodu způsobenou vojákovi,</a:t>
            </a:r>
          </a:p>
          <a:p>
            <a:r>
              <a:rPr lang="cs-CZ" dirty="0" smtClean="0"/>
              <a:t>Obdobná právní úprava jako v ZP,</a:t>
            </a:r>
          </a:p>
          <a:p>
            <a:r>
              <a:rPr lang="cs-CZ" dirty="0" smtClean="0"/>
              <a:t>Objasňování škod se řídí podle vnitřního předpisu RMO 47/2013 Věstníku </a:t>
            </a:r>
            <a:r>
              <a:rPr lang="cs-CZ" i="1" dirty="0" smtClean="0"/>
              <a:t>Předcházení škodám a řešení škod na majetku státu v působnosti Ministerstva obrany</a:t>
            </a:r>
            <a:r>
              <a:rPr lang="cs-CZ" dirty="0" smtClean="0"/>
              <a:t> 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665298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972</Words>
  <Application>Microsoft Office PowerPoint</Application>
  <PresentationFormat>Předvádění na obrazovce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T 17 Vojenské kázeňské právo Odpovědnostní vztahy a služební poměr</vt:lpstr>
      <vt:lpstr>Kázeňská pravomoc</vt:lpstr>
      <vt:lpstr>Kázeňský přestupek</vt:lpstr>
      <vt:lpstr>Kázeňské odměny</vt:lpstr>
      <vt:lpstr>Kázeňské tresty</vt:lpstr>
      <vt:lpstr>Ukládání trestů</vt:lpstr>
      <vt:lpstr>Lhůty</vt:lpstr>
      <vt:lpstr>Rozhodnutí o uložení trestu</vt:lpstr>
      <vt:lpstr>Náhrada škody</vt:lpstr>
      <vt:lpstr>Odpovědnost - teorie</vt:lpstr>
      <vt:lpstr>Prezentace aplikace PowerPoint</vt:lpstr>
      <vt:lpstr>Škoda</vt:lpstr>
      <vt:lpstr>Zavinění</vt:lpstr>
      <vt:lpstr>Odpovědnost vojáka</vt:lpstr>
      <vt:lpstr>Odpovědnost vojáka</vt:lpstr>
      <vt:lpstr>Odpovědnost státu</vt:lpstr>
      <vt:lpstr>Jednorázové mimořádné odškodnění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17 Vojenské kázeňské právo Odpovědnostní vztahy a služební poměr</dc:title>
  <dc:creator>Zbořil Tomáš</dc:creator>
  <cp:lastModifiedBy>Zbořil Tomáš</cp:lastModifiedBy>
  <cp:revision>6</cp:revision>
  <dcterms:created xsi:type="dcterms:W3CDTF">2014-02-04T14:30:26Z</dcterms:created>
  <dcterms:modified xsi:type="dcterms:W3CDTF">2014-02-05T13:12:33Z</dcterms:modified>
</cp:coreProperties>
</file>