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29A57-1DFA-4709-B4F4-310992BD11CB}" type="datetimeFigureOut">
              <a:rPr lang="cs-CZ" smtClean="0"/>
              <a:t>11.3.2012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D40BC-6EF4-4A12-825A-BE5BD031CD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986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495A3-10E3-4B3E-BDEF-46FC3ABBC4AF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84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00BA-CF45-457B-B0A2-B30656900A2F}" type="datetimeFigureOut">
              <a:rPr lang="cs-CZ" smtClean="0"/>
              <a:t>11.3.2012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3960-D10D-44BA-9DDD-F829D8D716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00BA-CF45-457B-B0A2-B30656900A2F}" type="datetimeFigureOut">
              <a:rPr lang="cs-CZ" smtClean="0"/>
              <a:t>11.3.2012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3960-D10D-44BA-9DDD-F829D8D716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00BA-CF45-457B-B0A2-B30656900A2F}" type="datetimeFigureOut">
              <a:rPr lang="cs-CZ" smtClean="0"/>
              <a:t>11.3.2012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3960-D10D-44BA-9DDD-F829D8D716F3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00BA-CF45-457B-B0A2-B30656900A2F}" type="datetimeFigureOut">
              <a:rPr lang="cs-CZ" smtClean="0"/>
              <a:t>11.3.2012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3960-D10D-44BA-9DDD-F829D8D716F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00BA-CF45-457B-B0A2-B30656900A2F}" type="datetimeFigureOut">
              <a:rPr lang="cs-CZ" smtClean="0"/>
              <a:t>11.3.2012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3960-D10D-44BA-9DDD-F829D8D716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00BA-CF45-457B-B0A2-B30656900A2F}" type="datetimeFigureOut">
              <a:rPr lang="cs-CZ" smtClean="0"/>
              <a:t>11.3.2012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3960-D10D-44BA-9DDD-F829D8D716F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00BA-CF45-457B-B0A2-B30656900A2F}" type="datetimeFigureOut">
              <a:rPr lang="cs-CZ" smtClean="0"/>
              <a:t>11.3.2012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3960-D10D-44BA-9DDD-F829D8D716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00BA-CF45-457B-B0A2-B30656900A2F}" type="datetimeFigureOut">
              <a:rPr lang="cs-CZ" smtClean="0"/>
              <a:t>11.3.2012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3960-D10D-44BA-9DDD-F829D8D716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00BA-CF45-457B-B0A2-B30656900A2F}" type="datetimeFigureOut">
              <a:rPr lang="cs-CZ" smtClean="0"/>
              <a:t>11.3.2012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3960-D10D-44BA-9DDD-F829D8D716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00BA-CF45-457B-B0A2-B30656900A2F}" type="datetimeFigureOut">
              <a:rPr lang="cs-CZ" smtClean="0"/>
              <a:t>11.3.2012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3960-D10D-44BA-9DDD-F829D8D716F3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00BA-CF45-457B-B0A2-B30656900A2F}" type="datetimeFigureOut">
              <a:rPr lang="cs-CZ" smtClean="0"/>
              <a:t>11.3.2012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3960-D10D-44BA-9DDD-F829D8D716F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CC700BA-CF45-457B-B0A2-B30656900A2F}" type="datetimeFigureOut">
              <a:rPr lang="cs-CZ" smtClean="0"/>
              <a:t>11.3.2012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31B3960-D10D-44BA-9DDD-F829D8D716F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2204864"/>
            <a:ext cx="77724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>ŽIVELNÍ POHROMY A PROVOZNÍ </a:t>
            </a:r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HAVÁRIE</a:t>
            </a:r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  <a:t>Název opory – </a:t>
            </a:r>
            <a:r>
              <a:rPr lang="cs-CZ" sz="2400" dirty="0">
                <a:solidFill>
                  <a:schemeClr val="tx1"/>
                </a:solidFill>
                <a:latin typeface="Cambria" pitchFamily="18" charset="0"/>
              </a:rPr>
              <a:t>Direktivy SEVESO, zákon o prevenci závažných havárií a jejich </a:t>
            </a:r>
            <a: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  <a:t>význam</a:t>
            </a:r>
            <a: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</a:br>
            <a:endParaRPr lang="cs-CZ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4869160"/>
            <a:ext cx="7772400" cy="1152128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cs-CZ" sz="1400" dirty="0" smtClean="0">
                <a:solidFill>
                  <a:schemeClr val="tx1"/>
                </a:solidFill>
              </a:rPr>
              <a:t>Operační program Vzdělávání pro konkurenceschopnost</a:t>
            </a:r>
          </a:p>
          <a:p>
            <a:pPr algn="ctr">
              <a:lnSpc>
                <a:spcPct val="120000"/>
              </a:lnSpc>
            </a:pPr>
            <a:r>
              <a:rPr lang="cs-CZ" sz="1600" dirty="0" smtClean="0">
                <a:solidFill>
                  <a:schemeClr val="tx1"/>
                </a:solidFill>
              </a:rPr>
              <a:t>Projekt: </a:t>
            </a:r>
            <a:r>
              <a:rPr lang="cs-CZ" sz="1600" b="1" i="1" dirty="0" smtClean="0">
                <a:solidFill>
                  <a:schemeClr val="tx1"/>
                </a:solidFill>
              </a:rPr>
              <a:t>Vzdělávání pro bezpečnostní systém státu</a:t>
            </a:r>
          </a:p>
          <a:p>
            <a:pPr algn="ctr">
              <a:lnSpc>
                <a:spcPct val="120000"/>
              </a:lnSpc>
            </a:pPr>
            <a:r>
              <a:rPr lang="cs-CZ" sz="1100" dirty="0">
                <a:solidFill>
                  <a:schemeClr val="tx1"/>
                </a:solidFill>
              </a:rPr>
              <a:t>(</a:t>
            </a:r>
            <a:r>
              <a:rPr lang="cs-CZ" sz="1100" dirty="0" err="1" smtClean="0">
                <a:solidFill>
                  <a:schemeClr val="tx1"/>
                </a:solidFill>
              </a:rPr>
              <a:t>reg</a:t>
            </a:r>
            <a:r>
              <a:rPr lang="cs-CZ" sz="1100" dirty="0">
                <a:solidFill>
                  <a:schemeClr val="tx1"/>
                </a:solidFill>
              </a:rPr>
              <a:t>. č.: </a:t>
            </a:r>
            <a:r>
              <a:rPr lang="cs-CZ" sz="1100" dirty="0" smtClean="0">
                <a:solidFill>
                  <a:schemeClr val="tx1"/>
                </a:solidFill>
              </a:rPr>
              <a:t>CZ.1.01/2.2.00/15.0070</a:t>
            </a:r>
            <a:r>
              <a:rPr lang="cs-CZ" sz="1100" dirty="0" smtClean="0"/>
              <a:t>)</a:t>
            </a:r>
            <a:endParaRPr lang="cs-CZ" sz="1100" dirty="0"/>
          </a:p>
          <a:p>
            <a:pPr algn="ctr">
              <a:lnSpc>
                <a:spcPct val="120000"/>
              </a:lnSpc>
            </a:pPr>
            <a:endParaRPr lang="cs-CZ" sz="1100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692" y="5955204"/>
            <a:ext cx="4875862" cy="9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6.Právní základ směrnice </a:t>
            </a:r>
            <a:r>
              <a:rPr lang="cs-CZ" dirty="0" err="1" smtClean="0"/>
              <a:t>Seveso</a:t>
            </a:r>
            <a:r>
              <a:rPr lang="cs-CZ" dirty="0" smtClean="0"/>
              <a:t> II je v článku 130 o ochraně životního prostředí, který bere v úvahu novou legislativu Evropské unie o ochraně zdraví pracovníků a bezpečnosti práce, která vešla v platnost od přijetí směrnice </a:t>
            </a:r>
            <a:r>
              <a:rPr lang="cs-CZ" dirty="0" err="1" smtClean="0"/>
              <a:t>Seveso</a:t>
            </a:r>
            <a:r>
              <a:rPr lang="cs-CZ" dirty="0" smtClean="0"/>
              <a:t> I, zvláště směrnici 89/391/EHS.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solidFill>
                  <a:prstClr val="black"/>
                </a:solidFill>
              </a:rPr>
              <a:t>TÉZE DIREKTIVY SEVESO II 96/82/EC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0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cs-CZ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cs-CZ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nejlepší politikou je </a:t>
            </a:r>
            <a:r>
              <a:rPr lang="cs-CZ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prevence možných nehod přímo u zdroje</a:t>
            </a:r>
            <a:r>
              <a:rPr lang="cs-CZ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(technický pokrok je potřeba řídit s ohledem na nutnou ochranu životního prostředí), </a:t>
            </a:r>
            <a:endParaRPr lang="cs-CZ" sz="44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cs-CZ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požadavky na bezpečnost je třeba</a:t>
            </a:r>
            <a:r>
              <a:rPr lang="cs-CZ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integrovat ve všech stadiích</a:t>
            </a:r>
            <a:r>
              <a:rPr lang="cs-CZ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vzniku a technického života zařízení (vývoji, projekci, konstrukci, provozu, intenzifikaci i po ukončení životnosti-likvidaci ), </a:t>
            </a:r>
            <a:endParaRPr lang="cs-CZ" sz="44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cs-CZ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u nebezpečných průmyslových činností je potřeba věnovat pozornost </a:t>
            </a:r>
            <a:r>
              <a:rPr lang="cs-CZ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ochraně veřejnosti a životního prostředí</a:t>
            </a:r>
            <a:r>
              <a:rPr lang="cs-CZ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, </a:t>
            </a:r>
            <a:endParaRPr lang="cs-CZ" sz="44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ZE ZÁKLADNÍCH TÉZÍ DIREKTIVY </a:t>
            </a:r>
            <a:br>
              <a:rPr lang="cs-CZ" sz="2800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</a:br>
            <a:r>
              <a:rPr lang="cs-CZ" sz="2800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SEVESO I-82/501/EEC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18726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provozovatel je povinen učinit veškerá opatření pro předcházení nehodám, </a:t>
            </a:r>
          </a:p>
          <a:p>
            <a:r>
              <a:rPr lang="cs-CZ" dirty="0" smtClean="0"/>
              <a:t>provozovatel je povinen poskytnout kompetentním orgánům podrobné informace o látkách, procesu a zařízeních a o krocích směřujících ke snížení rizika a následků, </a:t>
            </a:r>
          </a:p>
          <a:p>
            <a:r>
              <a:rPr lang="cs-CZ" dirty="0" smtClean="0"/>
              <a:t>všechny osoby mimo objekt musí být vhodným způsobem informovány o bezpečnostních opatřeních v případě závažné havárie, </a:t>
            </a:r>
          </a:p>
          <a:p>
            <a:r>
              <a:rPr lang="cs-CZ" dirty="0" smtClean="0"/>
              <a:t>členské státy musejí předávat komisi ES informace o závažných nehodách, </a:t>
            </a:r>
          </a:p>
          <a:p>
            <a:r>
              <a:rPr lang="cs-CZ" dirty="0" smtClean="0"/>
              <a:t>neomezuje se právo členských států přijímat opatření zajišťující vyšší stupeň ochrany člověka a životního prostředí, </a:t>
            </a:r>
          </a:p>
          <a:p>
            <a:r>
              <a:rPr lang="cs-CZ" dirty="0" smtClean="0"/>
              <a:t>provozovatel je povinen učinit veškerá opatření pro předcházení nehodám,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ZE ZÁKLADNÍCH TÉZÍ DIREKTIVY </a:t>
            </a:r>
            <a:br>
              <a:rPr lang="cs-CZ" sz="2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cs-CZ" sz="2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SEVESO I-82/501/EEC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94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provozovatel je povinen poskytnout kompetentním orgánům podrobné informace o látkách, procesu a zařízeních a o krocích směřujících ke snížení rizika a následků, </a:t>
            </a:r>
          </a:p>
          <a:p>
            <a:r>
              <a:rPr lang="cs-CZ" dirty="0" smtClean="0"/>
              <a:t>všechny osoby mimo objekt musí být vhodným způsobem informovány o bezpečnostních opatřeních v případě závažné havárie, </a:t>
            </a:r>
          </a:p>
          <a:p>
            <a:r>
              <a:rPr lang="cs-CZ" dirty="0" smtClean="0"/>
              <a:t>členské státy musejí předávat komisi ES informace o závažných nehodách, </a:t>
            </a:r>
          </a:p>
          <a:p>
            <a:r>
              <a:rPr lang="cs-CZ" dirty="0" smtClean="0"/>
              <a:t>neomezuje se právo členských států přijímat opatření zajišťující vyšší stupeň ochrany člověka a životního prostředí, </a:t>
            </a:r>
          </a:p>
          <a:p>
            <a:r>
              <a:rPr lang="cs-CZ" dirty="0" smtClean="0"/>
              <a:t>komise poskytne členským státům souhrnné informace o závažných nehodách, </a:t>
            </a:r>
          </a:p>
          <a:p>
            <a:r>
              <a:rPr lang="cs-CZ" dirty="0" smtClean="0"/>
              <a:t>členské státy musí sdělit ustanovení přijatá v rámci národní legislativy pro tuto oblast .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ZE ZÁKLADNÍCH TÉZÍ DIREKTIVY </a:t>
            </a:r>
            <a:br>
              <a:rPr lang="cs-CZ" sz="2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cs-CZ" sz="28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SEVESO I-82/501/EEC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234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cs-CZ" sz="2600" b="1" dirty="0" smtClean="0"/>
              <a:t>vychází ze zkušeností získaných implementací direktivy </a:t>
            </a:r>
            <a:r>
              <a:rPr lang="cs-CZ" sz="2600" b="1" dirty="0" err="1" smtClean="0"/>
              <a:t>Seveso</a:t>
            </a:r>
            <a:r>
              <a:rPr lang="cs-CZ" sz="2600" b="1" dirty="0" smtClean="0"/>
              <a:t> , </a:t>
            </a:r>
          </a:p>
          <a:p>
            <a:pPr>
              <a:spcBef>
                <a:spcPts val="0"/>
              </a:spcBef>
            </a:pPr>
            <a:r>
              <a:rPr lang="cs-CZ" sz="2600" b="1" dirty="0" smtClean="0"/>
              <a:t>z havárií, které se staly po přijetí direktivy </a:t>
            </a:r>
            <a:r>
              <a:rPr lang="cs-CZ" sz="2600" b="1" dirty="0" err="1" smtClean="0"/>
              <a:t>Seveso</a:t>
            </a:r>
            <a:r>
              <a:rPr lang="cs-CZ" sz="2600" b="1" dirty="0" smtClean="0"/>
              <a:t>.</a:t>
            </a:r>
            <a:r>
              <a:rPr lang="cs-CZ" dirty="0" smtClean="0"/>
              <a:t> </a:t>
            </a:r>
          </a:p>
          <a:p>
            <a:pPr marL="0" indent="0" algn="just">
              <a:buNone/>
            </a:pPr>
            <a:r>
              <a:rPr lang="cs-CZ" dirty="0" smtClean="0"/>
              <a:t>Hlavní změny ve znění směrnice:</a:t>
            </a:r>
          </a:p>
          <a:p>
            <a:pPr marL="0" indent="0" algn="just">
              <a:buNone/>
            </a:pPr>
            <a:r>
              <a:rPr lang="cs-CZ" sz="2800" dirty="0" smtClean="0"/>
              <a:t>1. Rozsah působnosti byl rozšířen a zjednodušen -odkazuje na přítomnost nebezpečných látek v podniku - množství překračující určitá prahová množství (</a:t>
            </a:r>
            <a:r>
              <a:rPr lang="cs-CZ" sz="2800" dirty="0" err="1" smtClean="0"/>
              <a:t>Seveso</a:t>
            </a:r>
            <a:r>
              <a:rPr lang="cs-CZ" sz="2800" dirty="0" smtClean="0"/>
              <a:t> I poukazovala buď na látky ve spojení s určitými průmyslovými činnostmi nebo na oddělené skladování látek).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TÉZE DIREKTIVY SEVESO II 96/82/EC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06658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2. Opakovaně stanovuje opatření, která musí přijmout provozovatelé podniků, aby předešli závažným haváriím a omezili jejich následky, a nyní zahrnují ustanovení "přístupu k prevenci velkých havárií". </a:t>
            </a:r>
          </a:p>
          <a:p>
            <a:pPr marL="0" indent="0" algn="just">
              <a:buNone/>
            </a:pPr>
            <a:r>
              <a:rPr lang="cs-CZ" dirty="0" smtClean="0"/>
              <a:t>(Záměrem je zdůraznit závazek provozovatelů podniků ve smyslu zavedení systémů řízení bezpečnosti jako nejdůležitějších prvků k dosažení vysoké úrovně ochrany z hlediska prevence velkých havárií.) </a:t>
            </a:r>
          </a:p>
          <a:p>
            <a:pPr algn="just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solidFill>
                  <a:prstClr val="black"/>
                </a:solidFill>
              </a:rPr>
              <a:t>TÉZE DIREKTIVY SEVESO II 96/82/EC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503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3. Zvýšený důraz na opatření pro minimalizaci dopadů závažných havárií na životní prostředí včetně havarijního plánování a územního plánování, identifikaci možných domino-efektů, informování veřejnosti tam, kde je to přiměřené, také sousedních států. (UN </a:t>
            </a:r>
            <a:r>
              <a:rPr lang="cs-CZ" dirty="0" err="1" smtClean="0"/>
              <a:t>ECE's</a:t>
            </a:r>
            <a:r>
              <a:rPr lang="cs-CZ" dirty="0" smtClean="0"/>
              <a:t> </a:t>
            </a:r>
            <a:r>
              <a:rPr lang="cs-CZ" dirty="0" err="1" smtClean="0"/>
              <a:t>Convention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Transboundary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Industrial</a:t>
            </a:r>
            <a:r>
              <a:rPr lang="cs-CZ" dirty="0" smtClean="0"/>
              <a:t> </a:t>
            </a:r>
            <a:r>
              <a:rPr lang="cs-CZ" dirty="0" err="1" smtClean="0"/>
              <a:t>Accidents</a:t>
            </a:r>
            <a:r>
              <a:rPr lang="cs-CZ" dirty="0" smtClean="0"/>
              <a:t> = Úmluva o účincích průmyslových havárií překračujících hranice států, také zvaná Helsinská úmluva, podepsána 17.3.1992).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solidFill>
                  <a:prstClr val="black"/>
                </a:solidFill>
              </a:rPr>
              <a:t>TÉZE DIREKTIVY SEVESO II 96/82/EC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3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4. Podrobné stanovení povinností pověřených úřadů ve vztahu k hodnocení bezpečnostních zpráv (čl. 9.4) a zvláště ve vztahu k ustavení systému inspekcí nebo jiných kontrolních opatření, která jsou definovaná podrobně v článku 18 o inspekcích této směrnice.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solidFill>
                  <a:prstClr val="black"/>
                </a:solidFill>
              </a:rPr>
              <a:t>TÉZE DIREKTIVY SEVESO II 96/82/EC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479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5. Právní základ směrnice </a:t>
            </a:r>
            <a:r>
              <a:rPr lang="cs-CZ" dirty="0" err="1" smtClean="0"/>
              <a:t>Seveso</a:t>
            </a:r>
            <a:r>
              <a:rPr lang="cs-CZ" dirty="0" smtClean="0"/>
              <a:t> I byl v článcích 100 a 235 Římské smlouvy, protože účelem této směrnice je prevence závažných havárií a harmonizace úsilí v tomto oboru v rámci Společenství, abychom se vyhnuli velkým rozdílům v opatřeních pro prevenci závažných havárií, které by mohly záporně ovlivnit fungování společného trhu.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solidFill>
                  <a:prstClr val="black"/>
                </a:solidFill>
              </a:rPr>
              <a:t>TÉZE DIREKTIVY SEVESO II 96/82/EC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088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</TotalTime>
  <Words>647</Words>
  <Application>Microsoft Office PowerPoint</Application>
  <PresentationFormat>Předvádění na obrazovce (4:3)</PresentationFormat>
  <Paragraphs>41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Vlnění</vt:lpstr>
      <vt:lpstr>ŽIVELNÍ POHROMY A PROVOZNÍ HAVÁRIE Název opory – Direktivy SEVESO, zákon o prevenci závažných havárií a jejich význam </vt:lpstr>
      <vt:lpstr>ZE ZÁKLADNÍCH TÉZÍ DIREKTIVY  SEVESO I-82/501/EEC</vt:lpstr>
      <vt:lpstr>ZE ZÁKLADNÍCH TÉZÍ DIREKTIVY  SEVESO I-82/501/EEC</vt:lpstr>
      <vt:lpstr>ZE ZÁKLADNÍCH TÉZÍ DIREKTIVY  SEVESO I-82/501/EEC</vt:lpstr>
      <vt:lpstr>TÉZE DIREKTIVY SEVESO II 96/82/EC</vt:lpstr>
      <vt:lpstr>TÉZE DIREKTIVY SEVESO II 96/82/EC</vt:lpstr>
      <vt:lpstr>TÉZE DIREKTIVY SEVESO II 96/82/EC</vt:lpstr>
      <vt:lpstr>TÉZE DIREKTIVY SEVESO II 96/82/EC</vt:lpstr>
      <vt:lpstr>TÉZE DIREKTIVY SEVESO II 96/82/EC</vt:lpstr>
      <vt:lpstr>TÉZE DIREKTIVY SEVESO II 96/82/EC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Navrátil Josef</dc:creator>
  <cp:lastModifiedBy>Navrátil Josef</cp:lastModifiedBy>
  <cp:revision>3</cp:revision>
  <dcterms:created xsi:type="dcterms:W3CDTF">2012-03-11T16:13:15Z</dcterms:created>
  <dcterms:modified xsi:type="dcterms:W3CDTF">2012-03-11T16:42:25Z</dcterms:modified>
</cp:coreProperties>
</file>