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4"/>
  </p:notesMasterIdLst>
  <p:handoutMasterIdLst>
    <p:handoutMasterId r:id="rId75"/>
  </p:handoutMasterIdLst>
  <p:sldIdLst>
    <p:sldId id="314" r:id="rId6"/>
    <p:sldId id="327" r:id="rId7"/>
    <p:sldId id="328" r:id="rId8"/>
    <p:sldId id="329" r:id="rId9"/>
    <p:sldId id="330" r:id="rId10"/>
    <p:sldId id="331" r:id="rId11"/>
    <p:sldId id="338" r:id="rId12"/>
    <p:sldId id="339" r:id="rId13"/>
    <p:sldId id="332" r:id="rId14"/>
    <p:sldId id="333" r:id="rId15"/>
    <p:sldId id="398" r:id="rId16"/>
    <p:sldId id="399" r:id="rId17"/>
    <p:sldId id="400" r:id="rId18"/>
    <p:sldId id="401" r:id="rId19"/>
    <p:sldId id="402" r:id="rId20"/>
    <p:sldId id="389" r:id="rId21"/>
    <p:sldId id="390" r:id="rId22"/>
    <p:sldId id="407" r:id="rId23"/>
    <p:sldId id="412" r:id="rId24"/>
    <p:sldId id="435" r:id="rId25"/>
    <p:sldId id="434" r:id="rId26"/>
    <p:sldId id="334" r:id="rId27"/>
    <p:sldId id="335" r:id="rId28"/>
    <p:sldId id="403" r:id="rId29"/>
    <p:sldId id="391" r:id="rId30"/>
    <p:sldId id="392" r:id="rId31"/>
    <p:sldId id="393" r:id="rId32"/>
    <p:sldId id="394" r:id="rId33"/>
    <p:sldId id="395" r:id="rId34"/>
    <p:sldId id="396" r:id="rId35"/>
    <p:sldId id="397" r:id="rId36"/>
    <p:sldId id="336" r:id="rId37"/>
    <p:sldId id="337" r:id="rId38"/>
    <p:sldId id="340" r:id="rId39"/>
    <p:sldId id="414" r:id="rId40"/>
    <p:sldId id="415" r:id="rId41"/>
    <p:sldId id="427" r:id="rId42"/>
    <p:sldId id="408" r:id="rId43"/>
    <p:sldId id="413" r:id="rId44"/>
    <p:sldId id="436" r:id="rId45"/>
    <p:sldId id="409" r:id="rId46"/>
    <p:sldId id="410" r:id="rId47"/>
    <p:sldId id="411" r:id="rId48"/>
    <p:sldId id="384" r:id="rId49"/>
    <p:sldId id="405" r:id="rId50"/>
    <p:sldId id="404" r:id="rId51"/>
    <p:sldId id="385" r:id="rId52"/>
    <p:sldId id="386" r:id="rId53"/>
    <p:sldId id="406" r:id="rId54"/>
    <p:sldId id="416" r:id="rId55"/>
    <p:sldId id="417" r:id="rId56"/>
    <p:sldId id="418" r:id="rId57"/>
    <p:sldId id="419" r:id="rId58"/>
    <p:sldId id="421" r:id="rId59"/>
    <p:sldId id="425" r:id="rId60"/>
    <p:sldId id="422" r:id="rId61"/>
    <p:sldId id="423" r:id="rId62"/>
    <p:sldId id="426" r:id="rId63"/>
    <p:sldId id="428" r:id="rId64"/>
    <p:sldId id="429" r:id="rId65"/>
    <p:sldId id="430" r:id="rId66"/>
    <p:sldId id="431" r:id="rId67"/>
    <p:sldId id="432" r:id="rId68"/>
    <p:sldId id="433" r:id="rId69"/>
    <p:sldId id="388" r:id="rId70"/>
    <p:sldId id="387" r:id="rId71"/>
    <p:sldId id="325" r:id="rId72"/>
    <p:sldId id="326" r:id="rId73"/>
  </p:sldIdLst>
  <p:sldSz cx="9144000" cy="6858000" type="screen4x3"/>
  <p:notesSz cx="6799263" cy="99298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45" autoAdjust="0"/>
    <p:restoredTop sz="98492" autoAdjust="0"/>
  </p:normalViewPr>
  <p:slideViewPr>
    <p:cSldViewPr>
      <p:cViewPr varScale="1">
        <p:scale>
          <a:sx n="112" d="100"/>
          <a:sy n="112" d="100"/>
        </p:scale>
        <p:origin x="12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0D9ED8F4-F9DD-427C-9B7B-07F90F2875F3}" type="datetimeFigureOut">
              <a:rPr lang="en-US" smtClean="0"/>
              <a:pPr/>
              <a:t>3/21/2024</a:t>
            </a:fld>
            <a:endParaRPr lang="en-US"/>
          </a:p>
        </p:txBody>
      </p:sp>
      <p:sp>
        <p:nvSpPr>
          <p:cNvPr id="4" name="Zástupný symbol pro zápatí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D6E5236E-7C0B-4D7D-A803-ACF506D4CC36}" type="slidenum">
              <a:rPr lang="en-US" smtClean="0"/>
              <a:pPr/>
              <a:t>‹#›</a:t>
            </a:fld>
            <a:endParaRPr lang="en-US"/>
          </a:p>
        </p:txBody>
      </p:sp>
    </p:spTree>
    <p:extLst>
      <p:ext uri="{BB962C8B-B14F-4D97-AF65-F5344CB8AC3E}">
        <p14:creationId xmlns:p14="http://schemas.microsoft.com/office/powerpoint/2010/main" val="2545143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BF631BB-3512-4C9B-B8CB-2EC275A2765B}" type="datetimeFigureOut">
              <a:rPr lang="en-US" smtClean="0"/>
              <a:pPr/>
              <a:t>3/21/2024</a:t>
            </a:fld>
            <a:endParaRPr lang="en-US"/>
          </a:p>
        </p:txBody>
      </p:sp>
      <p:sp>
        <p:nvSpPr>
          <p:cNvPr id="4" name="Zástupný symbol pro obrázek snímku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56F8A05B-6BA1-423C-BA1B-4CB345BA3519}" type="slidenum">
              <a:rPr lang="en-US" smtClean="0"/>
              <a:pPr/>
              <a:t>‹#›</a:t>
            </a:fld>
            <a:endParaRPr lang="en-US"/>
          </a:p>
        </p:txBody>
      </p:sp>
    </p:spTree>
    <p:extLst>
      <p:ext uri="{BB962C8B-B14F-4D97-AF65-F5344CB8AC3E}">
        <p14:creationId xmlns:p14="http://schemas.microsoft.com/office/powerpoint/2010/main" val="380054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dirty="0">
                <a:solidFill>
                  <a:prstClr val="black">
                    <a:tint val="75000"/>
                  </a:prstClr>
                </a:solidFill>
              </a:rPr>
              <a:t>titul, jméno, příjmení, funkce</a:t>
            </a:r>
          </a:p>
        </p:txBody>
      </p:sp>
      <p:sp>
        <p:nvSpPr>
          <p:cNvPr id="6" name="Slide Number Placeholder 5"/>
          <p:cNvSpPr>
            <a:spLocks noGrp="1"/>
          </p:cNvSpPr>
          <p:nvPr>
            <p:ph type="sldNum" sz="quarter" idx="12"/>
          </p:nvPr>
        </p:nvSpPr>
        <p:spPr>
          <a:xfrm>
            <a:off x="6457950" y="6356351"/>
            <a:ext cx="788239"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136739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dirty="0">
                <a:solidFill>
                  <a:prstClr val="black">
                    <a:tint val="75000"/>
                  </a:prstClr>
                </a:solidFill>
              </a:rPr>
              <a:t>titul, jméno, příjmení, funkce</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19246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207699"/>
            <a:ext cx="7886700" cy="3354778"/>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a:solidFill>
                  <a:prstClr val="black">
                    <a:tint val="75000"/>
                  </a:prstClr>
                </a:solidFill>
              </a:rPr>
              <a:t>titul, jméno, příjmení, funkce</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423931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2579297"/>
            <a:ext cx="3886200" cy="359766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2579297"/>
            <a:ext cx="3886200" cy="3597666"/>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 příjmení, funkce</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298748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2" y="1096168"/>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25050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3412331"/>
            <a:ext cx="3868340" cy="277733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25050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3412331"/>
            <a:ext cx="3887391" cy="277733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r>
              <a:rPr lang="cs-CZ">
                <a:solidFill>
                  <a:prstClr val="white"/>
                </a:solidFill>
              </a:rPr>
              <a:t>Volitelná poznámka uživatele</a:t>
            </a:r>
          </a:p>
        </p:txBody>
      </p:sp>
      <p:sp>
        <p:nvSpPr>
          <p:cNvPr id="8" name="Footer Placeholder 7"/>
          <p:cNvSpPr>
            <a:spLocks noGrp="1"/>
          </p:cNvSpPr>
          <p:nvPr>
            <p:ph type="ftr" sz="quarter" idx="11"/>
          </p:nvPr>
        </p:nvSpPr>
        <p:spPr/>
        <p:txBody>
          <a:bodyPr/>
          <a:lstStyle/>
          <a:p>
            <a:r>
              <a:rPr lang="cs-CZ">
                <a:solidFill>
                  <a:prstClr val="black">
                    <a:tint val="75000"/>
                  </a:prstClr>
                </a:solidFill>
              </a:rPr>
              <a:t>titul, jméno, příjmení, funkce</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58326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r>
              <a:rPr lang="cs-CZ">
                <a:solidFill>
                  <a:prstClr val="white"/>
                </a:solidFill>
              </a:rPr>
              <a:t>Volitelná poznámka uživatele</a:t>
            </a:r>
          </a:p>
        </p:txBody>
      </p:sp>
      <p:sp>
        <p:nvSpPr>
          <p:cNvPr id="4" name="Footer Placeholder 3"/>
          <p:cNvSpPr>
            <a:spLocks noGrp="1"/>
          </p:cNvSpPr>
          <p:nvPr>
            <p:ph type="ftr" sz="quarter" idx="11"/>
          </p:nvPr>
        </p:nvSpPr>
        <p:spPr/>
        <p:txBody>
          <a:bodyPr/>
          <a:lstStyle/>
          <a:p>
            <a:r>
              <a:rPr lang="cs-CZ">
                <a:solidFill>
                  <a:prstClr val="black">
                    <a:tint val="75000"/>
                  </a:prstClr>
                </a:solidFill>
              </a:rPr>
              <a:t>titul, jméno, příjmení, funkce</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299657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a:solidFill>
                  <a:prstClr val="white"/>
                </a:solidFill>
              </a:rPr>
              <a:t>Volitelná poznámka uživatele</a:t>
            </a:r>
          </a:p>
        </p:txBody>
      </p:sp>
      <p:sp>
        <p:nvSpPr>
          <p:cNvPr id="3" name="Footer Placeholder 2"/>
          <p:cNvSpPr>
            <a:spLocks noGrp="1"/>
          </p:cNvSpPr>
          <p:nvPr>
            <p:ph type="ftr" sz="quarter" idx="11"/>
          </p:nvPr>
        </p:nvSpPr>
        <p:spPr/>
        <p:txBody>
          <a:bodyPr/>
          <a:lstStyle/>
          <a:p>
            <a:r>
              <a:rPr lang="cs-CZ">
                <a:solidFill>
                  <a:prstClr val="black">
                    <a:tint val="75000"/>
                  </a:prstClr>
                </a:solidFill>
              </a:rPr>
              <a:t>titul, jméno, příjmení, funkce</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112207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1173192"/>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1173192"/>
            <a:ext cx="4629150" cy="46878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855342"/>
            <a:ext cx="2949178" cy="3013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 příjmení, funkce</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142266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1171036"/>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1171036"/>
            <a:ext cx="4629150" cy="469001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771236"/>
            <a:ext cx="2949178" cy="30977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 příjmení, funkce</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AEB65326-D5CF-4E88-88B0-1D2B2074122C}" type="slidenum">
              <a:rPr lang="cs-CZ" sz="1800" smtClean="0">
                <a:solidFill>
                  <a:prstClr val="black"/>
                </a:solidFill>
                <a:latin typeface="Calibri" panose="020F0502020204030204"/>
              </a:rPr>
              <a:pPr fontAlgn="auto">
                <a:spcBef>
                  <a:spcPts val="0"/>
                </a:spcBef>
                <a:spcAft>
                  <a:spcPts val="0"/>
                </a:spcAft>
              </a:pPr>
              <a:t>‹#›</a:t>
            </a:fld>
            <a:endParaRPr lang="cs-CZ" sz="1800">
              <a:solidFill>
                <a:prstClr val="black"/>
              </a:solidFill>
              <a:latin typeface="Calibri" panose="020F0502020204030204"/>
            </a:endParaRPr>
          </a:p>
        </p:txBody>
      </p:sp>
    </p:spTree>
    <p:extLst>
      <p:ext uri="{BB962C8B-B14F-4D97-AF65-F5344CB8AC3E}">
        <p14:creationId xmlns:p14="http://schemas.microsoft.com/office/powerpoint/2010/main" val="117070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62843"/>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2596551"/>
            <a:ext cx="7886700" cy="3580412"/>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335352" y="6372287"/>
            <a:ext cx="2057400" cy="365125"/>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r>
              <a:rPr lang="cs-CZ" dirty="0">
                <a:solidFill>
                  <a:prstClr val="white"/>
                </a:solidFill>
              </a:rPr>
              <a:t>Volitelná poznámka uživatele</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l">
              <a:defRPr sz="1200" b="1">
                <a:solidFill>
                  <a:schemeClr val="tx1">
                    <a:tint val="75000"/>
                  </a:schemeClr>
                </a:solidFill>
                <a:latin typeface="Arial" panose="020B0604020202020204" pitchFamily="34" charset="0"/>
                <a:cs typeface="Arial" panose="020B0604020202020204" pitchFamily="34" charset="0"/>
              </a:defRPr>
            </a:lvl1pPr>
          </a:lstStyle>
          <a:p>
            <a:pPr fontAlgn="auto">
              <a:spcBef>
                <a:spcPts val="0"/>
              </a:spcBef>
              <a:spcAft>
                <a:spcPts val="0"/>
              </a:spcAft>
            </a:pPr>
            <a:r>
              <a:rPr lang="cs-CZ" dirty="0">
                <a:solidFill>
                  <a:prstClr val="black">
                    <a:tint val="75000"/>
                  </a:prstClr>
                </a:solidFill>
              </a:rPr>
              <a:t>titul, jméno, příjmení, funkce</a:t>
            </a:r>
          </a:p>
        </p:txBody>
      </p:sp>
    </p:spTree>
    <p:extLst>
      <p:ext uri="{BB962C8B-B14F-4D97-AF65-F5344CB8AC3E}">
        <p14:creationId xmlns:p14="http://schemas.microsoft.com/office/powerpoint/2010/main" val="1146439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mise.army.cz/"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1680" y="1628800"/>
            <a:ext cx="5688632" cy="3312368"/>
          </a:xfrm>
        </p:spPr>
        <p:txBody>
          <a:bodyPr>
            <a:noAutofit/>
          </a:bodyPr>
          <a:lstStyle/>
          <a:p>
            <a:pPr algn="ctr"/>
            <a:r>
              <a:rPr lang="cs-CZ" sz="4800" b="1" i="1" dirty="0"/>
              <a:t>Boj s terorismem v ČR, EU a NATO</a:t>
            </a:r>
            <a:br>
              <a:rPr lang="cs-CZ" sz="4800" b="1" i="1" dirty="0"/>
            </a:br>
            <a:r>
              <a:rPr lang="cs-CZ" sz="4800" b="1" i="1" dirty="0"/>
              <a:t>(teorie, legislativa, praxe)</a:t>
            </a:r>
          </a:p>
        </p:txBody>
      </p:sp>
      <p:sp>
        <p:nvSpPr>
          <p:cNvPr id="6" name="Zástupný symbol pro zápatí 5"/>
          <p:cNvSpPr>
            <a:spLocks noGrp="1"/>
          </p:cNvSpPr>
          <p:nvPr>
            <p:ph type="ftr" sz="quarter" idx="11"/>
          </p:nvPr>
        </p:nvSpPr>
        <p:spPr>
          <a:xfrm>
            <a:off x="2915816" y="6356351"/>
            <a:ext cx="3456384" cy="365125"/>
          </a:xfrm>
        </p:spPr>
        <p:txBody>
          <a:bodyPr/>
          <a:lstStyle/>
          <a:p>
            <a:pPr algn="ctr"/>
            <a:r>
              <a:rPr lang="cs-CZ" sz="1100" dirty="0">
                <a:solidFill>
                  <a:prstClr val="black">
                    <a:tint val="75000"/>
                  </a:prstClr>
                </a:solidFill>
              </a:rPr>
              <a:t>pplk. JUDr. PhDr. Stanislav Polnar, Ph.D. et Ph.D.</a:t>
            </a:r>
          </a:p>
        </p:txBody>
      </p:sp>
    </p:spTree>
    <p:extLst>
      <p:ext uri="{BB962C8B-B14F-4D97-AF65-F5344CB8AC3E}">
        <p14:creationId xmlns:p14="http://schemas.microsoft.com/office/powerpoint/2010/main" val="259970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p:txBody>
          <a:bodyPr/>
          <a:lstStyle/>
          <a:p>
            <a:pPr algn="just"/>
            <a:r>
              <a:rPr lang="cs-CZ" b="1" dirty="0"/>
              <a:t>guerillový terorismus: </a:t>
            </a:r>
            <a:r>
              <a:rPr lang="cs-CZ" dirty="0"/>
              <a:t>teroristické aktivity vycházejících z širšího prostředí komunit na určitém území, kde jsou prováděny teroristické akce</a:t>
            </a:r>
          </a:p>
          <a:p>
            <a:pPr algn="just"/>
            <a:r>
              <a:rPr lang="cs-CZ" dirty="0"/>
              <a:t>terorismus je často spojen </a:t>
            </a:r>
            <a:r>
              <a:rPr lang="cs-CZ" b="1" dirty="0"/>
              <a:t>s propagandou</a:t>
            </a:r>
            <a:r>
              <a:rPr lang="cs-CZ" dirty="0"/>
              <a:t>, zejména cizí mocnosti, a to v rámci vměšování</a:t>
            </a:r>
          </a:p>
          <a:p>
            <a:pPr algn="just"/>
            <a:r>
              <a:rPr lang="cs-CZ" dirty="0"/>
              <a:t>často je spojen s ideovou a ekonomickou </a:t>
            </a:r>
            <a:r>
              <a:rPr lang="cs-CZ" b="1" dirty="0"/>
              <a:t>subverzí</a:t>
            </a:r>
            <a:r>
              <a:rPr lang="cs-CZ" dirty="0"/>
              <a:t> (podvratnou činností)</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2987824" y="6285108"/>
            <a:ext cx="3230116" cy="545157"/>
          </a:xfrm>
        </p:spPr>
        <p:txBody>
          <a:bodyPr/>
          <a:lstStyle/>
          <a:p>
            <a:pPr algn="ctr"/>
            <a:r>
              <a:rPr lang="cs-CZ" dirty="0">
                <a:solidFill>
                  <a:prstClr val="black">
                    <a:tint val="75000"/>
                  </a:prstClr>
                </a:solidFill>
              </a:rPr>
              <a:t> pplk. JUDr. PhDr. Stanislav Polnar, Ph.D. et </a:t>
            </a:r>
            <a:r>
              <a:rPr lang="cs-CZ" dirty="0" err="1">
                <a:solidFill>
                  <a:prstClr val="black">
                    <a:tint val="75000"/>
                  </a:prstClr>
                </a:solidFill>
              </a:rPr>
              <a:t>Ph.D</a:t>
            </a:r>
            <a:r>
              <a:rPr lang="cs-CZ" dirty="0">
                <a:solidFill>
                  <a:prstClr val="black">
                    <a:tint val="75000"/>
                  </a:prstClr>
                </a:solidFill>
              </a:rPr>
              <a:t> </a:t>
            </a:r>
          </a:p>
        </p:txBody>
      </p:sp>
    </p:spTree>
    <p:extLst>
      <p:ext uri="{BB962C8B-B14F-4D97-AF65-F5344CB8AC3E}">
        <p14:creationId xmlns:p14="http://schemas.microsoft.com/office/powerpoint/2010/main" val="510434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t>Obecné pojmy a dokumenty</a:t>
            </a:r>
            <a:endParaRPr lang="cs-CZ" sz="2800" dirty="0"/>
          </a:p>
        </p:txBody>
      </p:sp>
      <p:sp>
        <p:nvSpPr>
          <p:cNvPr id="3" name="Zástupný symbol pro obsah 2"/>
          <p:cNvSpPr>
            <a:spLocks noGrp="1"/>
          </p:cNvSpPr>
          <p:nvPr>
            <p:ph idx="1"/>
          </p:nvPr>
        </p:nvSpPr>
        <p:spPr>
          <a:xfrm>
            <a:off x="755576" y="2132856"/>
            <a:ext cx="7886700" cy="4032448"/>
          </a:xfrm>
        </p:spPr>
        <p:txBody>
          <a:bodyPr/>
          <a:lstStyle/>
          <a:p>
            <a:pPr marL="0" indent="0" algn="just">
              <a:buNone/>
            </a:pPr>
            <a:r>
              <a:rPr lang="cs-CZ" b="1" dirty="0"/>
              <a:t>Státní terorismus</a:t>
            </a:r>
            <a:r>
              <a:rPr lang="cs-CZ" dirty="0"/>
              <a:t> představuje terorismus, který je podporován či prováděn vládou nějakého státu </a:t>
            </a:r>
            <a:r>
              <a:rPr lang="cs-CZ" b="1" dirty="0"/>
              <a:t>proti občanům jím ovládaného území</a:t>
            </a:r>
            <a:r>
              <a:rPr lang="cs-CZ" dirty="0"/>
              <a:t>.</a:t>
            </a:r>
          </a:p>
          <a:p>
            <a:pPr marL="0" indent="0" algn="just">
              <a:buNone/>
            </a:pPr>
            <a:r>
              <a:rPr lang="cs-CZ" dirty="0"/>
              <a:t>Původ pojmu lze najít v období jakobínské hrůzovlády v revoluční Francii </a:t>
            </a:r>
            <a:r>
              <a:rPr lang="cs-CZ" b="1" dirty="0"/>
              <a:t>let 1793–1794</a:t>
            </a:r>
            <a:r>
              <a:rPr lang="cs-CZ" dirty="0"/>
              <a:t>. </a:t>
            </a:r>
          </a:p>
          <a:p>
            <a:pPr marL="0" indent="0" algn="just">
              <a:buNone/>
            </a:pPr>
            <a:r>
              <a:rPr lang="cs-CZ" dirty="0"/>
              <a:t>V pozdějších dobách byl pojem užíván například pro metody Hitlerova vládnutí v </a:t>
            </a:r>
            <a:r>
              <a:rPr lang="cs-CZ" dirty="0" err="1"/>
              <a:t>německu</a:t>
            </a:r>
            <a:r>
              <a:rPr lang="cs-CZ" dirty="0"/>
              <a:t> a Stalinova státu v Sovětském svazu.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a:t>
            </a:r>
          </a:p>
        </p:txBody>
      </p:sp>
    </p:spTree>
    <p:extLst>
      <p:ext uri="{BB962C8B-B14F-4D97-AF65-F5344CB8AC3E}">
        <p14:creationId xmlns:p14="http://schemas.microsoft.com/office/powerpoint/2010/main" val="3331700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4"/>
            <a:ext cx="7886700" cy="1238384"/>
          </a:xfrm>
        </p:spPr>
        <p:txBody>
          <a:bodyPr>
            <a:normAutofit/>
          </a:bodyPr>
          <a:lstStyle/>
          <a:p>
            <a:pPr algn="ctr"/>
            <a:r>
              <a:rPr lang="cs-CZ" sz="2800" b="1" dirty="0"/>
              <a:t>Obecné pojmy a dokumenty</a:t>
            </a:r>
            <a:endParaRPr lang="cs-CZ" sz="2800" dirty="0"/>
          </a:p>
        </p:txBody>
      </p:sp>
      <p:sp>
        <p:nvSpPr>
          <p:cNvPr id="3" name="Zástupný symbol pro obsah 2"/>
          <p:cNvSpPr>
            <a:spLocks noGrp="1"/>
          </p:cNvSpPr>
          <p:nvPr>
            <p:ph idx="1"/>
          </p:nvPr>
        </p:nvSpPr>
        <p:spPr>
          <a:xfrm>
            <a:off x="628650" y="2276872"/>
            <a:ext cx="7886700" cy="3900091"/>
          </a:xfrm>
        </p:spPr>
        <p:txBody>
          <a:bodyPr>
            <a:normAutofit fontScale="92500" lnSpcReduction="10000"/>
          </a:bodyPr>
          <a:lstStyle/>
          <a:p>
            <a:pPr algn="just"/>
            <a:r>
              <a:rPr lang="cs-CZ" dirty="0"/>
              <a:t>Tři druhy </a:t>
            </a:r>
            <a:r>
              <a:rPr lang="cs-CZ" b="1" dirty="0"/>
              <a:t>státního terorismu </a:t>
            </a:r>
            <a:r>
              <a:rPr lang="cs-CZ" dirty="0"/>
              <a:t>(</a:t>
            </a:r>
            <a:r>
              <a:rPr lang="cs-CZ" dirty="0" err="1"/>
              <a:t>Stohl</a:t>
            </a:r>
            <a:r>
              <a:rPr lang="cs-CZ" dirty="0"/>
              <a:t>, </a:t>
            </a:r>
            <a:r>
              <a:rPr lang="cs-CZ" dirty="0" err="1"/>
              <a:t>Lopez</a:t>
            </a:r>
            <a:r>
              <a:rPr lang="cs-CZ" dirty="0"/>
              <a:t>, 1988)</a:t>
            </a:r>
          </a:p>
          <a:p>
            <a:pPr marL="514350" indent="-514350" algn="just">
              <a:buAutoNum type="arabicPeriod"/>
            </a:pPr>
            <a:r>
              <a:rPr lang="cs-CZ" b="1" dirty="0"/>
              <a:t>Donucovací teroristická diplomacie </a:t>
            </a:r>
            <a:r>
              <a:rPr lang="cs-CZ" dirty="0"/>
              <a:t>(diskrétní a ovládaná, nepodrobení je nepřípustné.</a:t>
            </a:r>
          </a:p>
          <a:p>
            <a:pPr marL="0" indent="0">
              <a:buNone/>
            </a:pPr>
            <a:r>
              <a:rPr lang="cs-CZ" dirty="0"/>
              <a:t>2. </a:t>
            </a:r>
            <a:r>
              <a:rPr lang="cs-CZ" b="1" dirty="0"/>
              <a:t>Skrytý státní terorismus </a:t>
            </a:r>
          </a:p>
          <a:p>
            <a:pPr marL="0" indent="0">
              <a:buNone/>
            </a:pPr>
            <a:r>
              <a:rPr lang="cs-CZ" dirty="0"/>
              <a:t>a) Tajný státní terorismus (přímá spoluúčast státu, např. oslabit vlády nebo zastrašovat jiné státy nebo jejich představitele)</a:t>
            </a:r>
          </a:p>
          <a:p>
            <a:pPr marL="0" indent="0">
              <a:buNone/>
            </a:pPr>
            <a:r>
              <a:rPr lang="cs-CZ" dirty="0"/>
              <a:t>b) Státem sponzorovaný terorismus („stát nebo soukromé skupiny jsou zaměstnány v podnikání teroristické činnosti ve jménu sponzorujícího státu.“)</a:t>
            </a:r>
          </a:p>
          <a:p>
            <a:pPr marL="0" indent="0" algn="just">
              <a:buNone/>
            </a:pPr>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a:t>
            </a:r>
          </a:p>
        </p:txBody>
      </p:sp>
    </p:spTree>
    <p:extLst>
      <p:ext uri="{BB962C8B-B14F-4D97-AF65-F5344CB8AC3E}">
        <p14:creationId xmlns:p14="http://schemas.microsoft.com/office/powerpoint/2010/main" val="329554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dirty="0"/>
              <a:t>Obecné pojmy a dokumenty</a:t>
            </a:r>
            <a:endParaRPr lang="cs-CZ" sz="3200" dirty="0"/>
          </a:p>
        </p:txBody>
      </p:sp>
      <p:sp>
        <p:nvSpPr>
          <p:cNvPr id="3" name="Zástupný symbol pro obsah 2"/>
          <p:cNvSpPr>
            <a:spLocks noGrp="1"/>
          </p:cNvSpPr>
          <p:nvPr>
            <p:ph idx="1"/>
          </p:nvPr>
        </p:nvSpPr>
        <p:spPr/>
        <p:txBody>
          <a:bodyPr/>
          <a:lstStyle/>
          <a:p>
            <a:pPr marL="0" indent="0">
              <a:buNone/>
            </a:pPr>
            <a:r>
              <a:rPr lang="cs-CZ" dirty="0"/>
              <a:t>3. </a:t>
            </a:r>
            <a:r>
              <a:rPr lang="cs-CZ" b="1" dirty="0"/>
              <a:t>„Náhradní“ terorismus </a:t>
            </a:r>
            <a:r>
              <a:rPr lang="cs-CZ" dirty="0"/>
              <a:t>(asistence jiného státu nebo skupiny, která posiluje jeho schopnost praktikovat terorismus) </a:t>
            </a:r>
          </a:p>
          <a:p>
            <a:pPr marL="0" indent="0">
              <a:buNone/>
            </a:pPr>
            <a:r>
              <a:rPr lang="cs-CZ" dirty="0"/>
              <a:t>a) Státem „sponzorovaný“</a:t>
            </a:r>
          </a:p>
          <a:p>
            <a:pPr marL="0" indent="0">
              <a:buNone/>
            </a:pPr>
            <a:r>
              <a:rPr lang="cs-CZ" dirty="0"/>
              <a:t>b) Státem „požehnaný“ (odsouhlasený, s tichou podporou) (např. skupina praktikuje terorismus a není výslovně podporována státem, ale ani ne odsuzována)</a:t>
            </a:r>
          </a:p>
          <a:p>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1244852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Aféra </a:t>
            </a:r>
            <a:r>
              <a:rPr lang="cs-CZ" b="1" dirty="0" err="1"/>
              <a:t>Lockerbie</a:t>
            </a:r>
            <a:r>
              <a:rPr lang="cs-CZ" b="1" dirty="0"/>
              <a:t> (Let Pan </a:t>
            </a:r>
            <a:r>
              <a:rPr lang="cs-CZ" b="1" dirty="0" err="1"/>
              <a:t>Am</a:t>
            </a:r>
            <a:r>
              <a:rPr lang="cs-CZ" b="1" dirty="0"/>
              <a:t> 103) 21. prosince 1988</a:t>
            </a: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672556"/>
            <a:ext cx="4762500" cy="3429000"/>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1249203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Aféra </a:t>
            </a:r>
            <a:r>
              <a:rPr lang="cs-CZ" b="1" dirty="0" err="1"/>
              <a:t>Lockerbie</a:t>
            </a:r>
            <a:r>
              <a:rPr lang="cs-CZ" b="1" dirty="0"/>
              <a:t> (Let Pan </a:t>
            </a:r>
            <a:r>
              <a:rPr lang="cs-CZ" b="1" dirty="0" err="1"/>
              <a:t>Am</a:t>
            </a:r>
            <a:r>
              <a:rPr lang="cs-CZ" b="1" dirty="0"/>
              <a:t> 103) 21. prosince 1988</a:t>
            </a:r>
            <a:endParaRPr lang="cs-CZ" dirty="0"/>
          </a:p>
        </p:txBody>
      </p:sp>
      <p:sp>
        <p:nvSpPr>
          <p:cNvPr id="3" name="Zástupný symbol pro obsah 2"/>
          <p:cNvSpPr>
            <a:spLocks noGrp="1"/>
          </p:cNvSpPr>
          <p:nvPr>
            <p:ph idx="1"/>
          </p:nvPr>
        </p:nvSpPr>
        <p:spPr>
          <a:xfrm>
            <a:off x="628650" y="2852936"/>
            <a:ext cx="7886700" cy="3324027"/>
          </a:xfrm>
        </p:spPr>
        <p:txBody>
          <a:bodyPr>
            <a:normAutofit fontScale="55000" lnSpcReduction="20000"/>
          </a:bodyPr>
          <a:lstStyle/>
          <a:p>
            <a:pPr algn="just"/>
            <a:r>
              <a:rPr lang="cs-CZ" sz="3400" dirty="0"/>
              <a:t>Atentát </a:t>
            </a:r>
            <a:r>
              <a:rPr lang="cs-CZ" sz="3400" b="1" dirty="0"/>
              <a:t>měl být odpovědí Libye </a:t>
            </a:r>
            <a:r>
              <a:rPr lang="cs-CZ" sz="3400" dirty="0"/>
              <a:t>za bombardování jejího území. Ve dnech 15. a 16. dubna roku 1986 zahájila americká armáda sérii útoků letadel z britských vojenských základen na libyjská města Tripolis a </a:t>
            </a:r>
            <a:r>
              <a:rPr lang="cs-CZ" sz="3400" dirty="0" err="1"/>
              <a:t>Benghází</a:t>
            </a:r>
            <a:r>
              <a:rPr lang="cs-CZ" sz="3400" dirty="0"/>
              <a:t>, </a:t>
            </a:r>
            <a:r>
              <a:rPr lang="cs-CZ" sz="3400" b="1" dirty="0"/>
              <a:t>jako odvetu za atentát libyjských služeb v tehdy Západním Berlíně na bar, hostící americké vojáky, z kterých byli tři zabiti a 230 zraněno.</a:t>
            </a:r>
            <a:r>
              <a:rPr lang="cs-CZ" sz="3400" dirty="0"/>
              <a:t> Tuto operaci měl objednat </a:t>
            </a:r>
            <a:r>
              <a:rPr lang="cs-CZ" sz="3400" dirty="0" err="1"/>
              <a:t>Kaddáfí</a:t>
            </a:r>
            <a:r>
              <a:rPr lang="cs-CZ" sz="3400" dirty="0"/>
              <a:t> jako odpověď za potopení dvou libyjských lodí americkou armádou v </a:t>
            </a:r>
            <a:r>
              <a:rPr lang="cs-CZ" sz="3400" dirty="0" err="1"/>
              <a:t>Siderském</a:t>
            </a:r>
            <a:r>
              <a:rPr lang="cs-CZ" sz="3400" dirty="0"/>
              <a:t> zálivu na sever od Libye. </a:t>
            </a:r>
          </a:p>
          <a:p>
            <a:pPr algn="just"/>
            <a:r>
              <a:rPr lang="cs-CZ" sz="3400" dirty="0"/>
              <a:t>Během bombardování byla zabita také jeho (adoptivní) dcera </a:t>
            </a:r>
            <a:r>
              <a:rPr lang="cs-CZ" sz="3400" dirty="0" err="1"/>
              <a:t>Hanna</a:t>
            </a:r>
            <a:r>
              <a:rPr lang="cs-CZ" sz="3400" dirty="0"/>
              <a:t> </a:t>
            </a:r>
            <a:r>
              <a:rPr lang="cs-CZ" sz="3400" dirty="0" err="1"/>
              <a:t>Gaddafi</a:t>
            </a:r>
            <a:r>
              <a:rPr lang="cs-CZ" sz="3400" dirty="0"/>
              <a:t>. </a:t>
            </a:r>
          </a:p>
          <a:p>
            <a:pPr algn="just"/>
            <a:r>
              <a:rPr lang="cs-CZ" sz="3400" dirty="0"/>
              <a:t>Dne 23. února 2011 uvedl bývalý libyjský ministr spravedlnosti </a:t>
            </a:r>
            <a:r>
              <a:rPr lang="cs-CZ" sz="3400" b="1" dirty="0" err="1"/>
              <a:t>Mustafá</a:t>
            </a:r>
            <a:r>
              <a:rPr lang="cs-CZ" sz="3400" b="1" dirty="0"/>
              <a:t> Muhammad </a:t>
            </a:r>
            <a:r>
              <a:rPr lang="cs-CZ" sz="3400" b="1" dirty="0" err="1"/>
              <a:t>Abbúd</a:t>
            </a:r>
            <a:r>
              <a:rPr lang="cs-CZ" sz="3400" b="1" dirty="0"/>
              <a:t> </a:t>
            </a:r>
            <a:r>
              <a:rPr lang="cs-CZ" sz="3400" b="1" dirty="0" err="1"/>
              <a:t>Džalíl</a:t>
            </a:r>
            <a:r>
              <a:rPr lang="cs-CZ" sz="3400" b="1" dirty="0"/>
              <a:t> </a:t>
            </a:r>
            <a:r>
              <a:rPr lang="cs-CZ" sz="3400" dirty="0"/>
              <a:t>v rozhovoru pro švédské noviny, </a:t>
            </a:r>
            <a:r>
              <a:rPr lang="cs-CZ" sz="3400" b="1" dirty="0"/>
              <a:t>že útok nařídil osobně </a:t>
            </a:r>
            <a:r>
              <a:rPr lang="cs-CZ" sz="3400" b="1" dirty="0" err="1"/>
              <a:t>Muammar</a:t>
            </a:r>
            <a:r>
              <a:rPr lang="cs-CZ" sz="3400" b="1" dirty="0"/>
              <a:t> </a:t>
            </a:r>
            <a:r>
              <a:rPr lang="cs-CZ" sz="3400" b="1" dirty="0" err="1"/>
              <a:t>Kaddáfí</a:t>
            </a:r>
            <a:r>
              <a:rPr lang="cs-CZ" sz="3400" b="1" dirty="0"/>
              <a:t>.</a:t>
            </a:r>
          </a:p>
          <a:p>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418504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Obecné pojmy a dokumenty</a:t>
            </a:r>
            <a:endParaRPr lang="cs-CZ" sz="2400" dirty="0"/>
          </a:p>
        </p:txBody>
      </p:sp>
      <p:sp>
        <p:nvSpPr>
          <p:cNvPr id="3" name="Zástupný symbol pro obsah 2"/>
          <p:cNvSpPr>
            <a:spLocks noGrp="1"/>
          </p:cNvSpPr>
          <p:nvPr>
            <p:ph idx="1"/>
          </p:nvPr>
        </p:nvSpPr>
        <p:spPr>
          <a:xfrm>
            <a:off x="628650" y="2204864"/>
            <a:ext cx="7886700" cy="3972099"/>
          </a:xfrm>
        </p:spPr>
        <p:txBody>
          <a:bodyPr>
            <a:normAutofit fontScale="85000" lnSpcReduction="20000"/>
          </a:bodyPr>
          <a:lstStyle/>
          <a:p>
            <a:pPr algn="just"/>
            <a:r>
              <a:rPr lang="cs-CZ" b="1" dirty="0"/>
              <a:t>Strategie České republiky pro boj proti terorismu od r. 2013</a:t>
            </a:r>
          </a:p>
          <a:p>
            <a:pPr algn="just"/>
            <a:r>
              <a:rPr lang="cs-CZ" dirty="0"/>
              <a:t>gestorem dokumentu je </a:t>
            </a:r>
            <a:r>
              <a:rPr lang="cs-CZ" b="1" dirty="0"/>
              <a:t>Odbor bezpečnostní politiky Ministerstva vnitra ČR</a:t>
            </a:r>
          </a:p>
          <a:p>
            <a:pPr algn="just"/>
            <a:r>
              <a:rPr lang="cs-CZ" dirty="0"/>
              <a:t>”Strategie České republiky pro boj proti terorismu od r. 2013´“ je koncipována jako dokument </a:t>
            </a:r>
            <a:r>
              <a:rPr lang="cs-CZ" b="1" dirty="0"/>
              <a:t>obecné povahy</a:t>
            </a:r>
            <a:r>
              <a:rPr lang="cs-CZ" dirty="0"/>
              <a:t>, který si klade za cíl seznámit čtenáře se</a:t>
            </a:r>
            <a:br>
              <a:rPr lang="cs-CZ" dirty="0"/>
            </a:br>
            <a:r>
              <a:rPr lang="cs-CZ" dirty="0"/>
              <a:t>základními principy boje proti terorismu v podmínkách České republiky, přiblížit jednotlivé</a:t>
            </a:r>
            <a:br>
              <a:rPr lang="cs-CZ" dirty="0"/>
            </a:br>
            <a:r>
              <a:rPr lang="cs-CZ" dirty="0"/>
              <a:t>oblasti, jichž se boj proti terorismu jako téma přímo dotýká, ale také nastínit aktuální slabiny</a:t>
            </a:r>
            <a:br>
              <a:rPr lang="cs-CZ" dirty="0"/>
            </a:br>
            <a:r>
              <a:rPr lang="cs-CZ" dirty="0"/>
              <a:t>bezpečnostního systému České republiky, které s touto oblastí souvisejí.</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724930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a:xfrm>
            <a:off x="628650" y="2132856"/>
            <a:ext cx="7886700" cy="4044107"/>
          </a:xfrm>
        </p:spPr>
        <p:txBody>
          <a:bodyPr>
            <a:normAutofit lnSpcReduction="10000"/>
          </a:bodyPr>
          <a:lstStyle/>
          <a:p>
            <a:pPr algn="just"/>
            <a:r>
              <a:rPr lang="cs-CZ" b="1" dirty="0"/>
              <a:t>Strategie České republiky pro boj proti terorismu od r. 2013</a:t>
            </a:r>
          </a:p>
          <a:p>
            <a:pPr algn="just"/>
            <a:r>
              <a:rPr lang="cs-CZ" b="1" dirty="0"/>
              <a:t>pět</a:t>
            </a:r>
            <a:r>
              <a:rPr lang="cs-CZ" dirty="0"/>
              <a:t> stěžejních oblastí – </a:t>
            </a:r>
            <a:r>
              <a:rPr lang="cs-CZ" b="1" dirty="0"/>
              <a:t>spolupráci</a:t>
            </a:r>
            <a:r>
              <a:rPr lang="cs-CZ" dirty="0"/>
              <a:t> zainteresovaných subjektů, v boji proti terorismu, </a:t>
            </a:r>
            <a:r>
              <a:rPr lang="cs-CZ" b="1" dirty="0"/>
              <a:t>ochranu obyvatelstva </a:t>
            </a:r>
            <a:r>
              <a:rPr lang="cs-CZ" dirty="0"/>
              <a:t>a dalších potenciálních cílů, </a:t>
            </a:r>
            <a:r>
              <a:rPr lang="cs-CZ" b="1" dirty="0"/>
              <a:t>bezpečnostní výzkum</a:t>
            </a:r>
            <a:r>
              <a:rPr lang="cs-CZ" dirty="0"/>
              <a:t> a komunikaci s veřejností, </a:t>
            </a:r>
            <a:r>
              <a:rPr lang="cs-CZ" b="1" dirty="0"/>
              <a:t>prevenci radikalizace a rekrutování </a:t>
            </a:r>
            <a:r>
              <a:rPr lang="cs-CZ" dirty="0"/>
              <a:t>do teroristických skupin a nezbytný vhled do </a:t>
            </a:r>
            <a:r>
              <a:rPr lang="cs-CZ" b="1" dirty="0"/>
              <a:t>legislativního ukotvení</a:t>
            </a:r>
            <a:r>
              <a:rPr lang="cs-CZ" dirty="0"/>
              <a:t> problematiky boje proti terorismu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4130126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pt-BR" sz="3200" b="1" dirty="0"/>
              <a:t>Centrum proti terorismu a hybridním hrozbám</a:t>
            </a:r>
            <a:r>
              <a:rPr lang="cs-CZ" sz="3200" b="1" dirty="0"/>
              <a:t> MV</a:t>
            </a:r>
          </a:p>
        </p:txBody>
      </p:sp>
      <p:sp>
        <p:nvSpPr>
          <p:cNvPr id="3" name="Zástupný symbol pro obsah 2"/>
          <p:cNvSpPr>
            <a:spLocks noGrp="1"/>
          </p:cNvSpPr>
          <p:nvPr>
            <p:ph idx="1"/>
          </p:nvPr>
        </p:nvSpPr>
        <p:spPr/>
        <p:txBody>
          <a:bodyPr>
            <a:normAutofit fontScale="92500" lnSpcReduction="10000"/>
          </a:bodyPr>
          <a:lstStyle/>
          <a:p>
            <a:pPr algn="just"/>
            <a:r>
              <a:rPr lang="cs-CZ" dirty="0"/>
              <a:t>vznik 1. ledna 2017</a:t>
            </a:r>
          </a:p>
          <a:p>
            <a:pPr algn="just"/>
            <a:r>
              <a:rPr lang="cs-CZ" dirty="0"/>
              <a:t>odborné analytické a komunikační pracoviště</a:t>
            </a:r>
          </a:p>
          <a:p>
            <a:pPr algn="just"/>
            <a:r>
              <a:rPr lang="cs-CZ" dirty="0"/>
              <a:t>monitorování hrozeb spojených přímo s vnitřní bezpečností státu</a:t>
            </a:r>
          </a:p>
          <a:p>
            <a:pPr algn="just"/>
            <a:r>
              <a:rPr lang="cs-CZ" dirty="0"/>
              <a:t>oblast </a:t>
            </a:r>
            <a:r>
              <a:rPr lang="cs-CZ" b="1" dirty="0"/>
              <a:t>terorismu</a:t>
            </a:r>
            <a:r>
              <a:rPr lang="cs-CZ" dirty="0"/>
              <a:t>, útoků na měkké cíle a bezpečnostních aspektů migrace, extremismu, hromadných akcí, narušování veřejného pořádku a různé trestné činnosti, dezinformační kampaně se vztahem k vnitřní bezpečnosti státu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1040875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t>Útvar rychlého nasazení PČR</a:t>
            </a:r>
            <a:br>
              <a:rPr lang="cs-CZ" b="1" dirty="0"/>
            </a:br>
            <a:endParaRPr lang="cs-CZ"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144" y="2132856"/>
            <a:ext cx="2952328" cy="3168352"/>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
        <p:nvSpPr>
          <p:cNvPr id="3" name="Obdélník 2">
            <a:extLst>
              <a:ext uri="{FF2B5EF4-FFF2-40B4-BE49-F238E27FC236}">
                <a16:creationId xmlns:a16="http://schemas.microsoft.com/office/drawing/2014/main" id="{0B2B5D21-6279-474D-A46F-605C2039B86F}"/>
              </a:ext>
            </a:extLst>
          </p:cNvPr>
          <p:cNvSpPr/>
          <p:nvPr/>
        </p:nvSpPr>
        <p:spPr>
          <a:xfrm>
            <a:off x="539552" y="2090172"/>
            <a:ext cx="5040560" cy="3046988"/>
          </a:xfrm>
          <a:prstGeom prst="rect">
            <a:avLst/>
          </a:prstGeom>
        </p:spPr>
        <p:txBody>
          <a:bodyPr wrap="square">
            <a:spAutoFit/>
          </a:bodyPr>
          <a:lstStyle/>
          <a:p>
            <a:pPr algn="just"/>
            <a:r>
              <a:rPr lang="cs-CZ" dirty="0">
                <a:solidFill>
                  <a:schemeClr val="tx1">
                    <a:lumMod val="95000"/>
                    <a:lumOff val="5000"/>
                  </a:schemeClr>
                </a:solidFill>
                <a:latin typeface="Arial CE" panose="020B0604020202020204" pitchFamily="34" charset="0"/>
              </a:rPr>
              <a:t>Útvar rychlého nasazení je policejním útvarem s </a:t>
            </a:r>
            <a:r>
              <a:rPr lang="cs-CZ" b="1" dirty="0">
                <a:solidFill>
                  <a:schemeClr val="tx1">
                    <a:lumMod val="95000"/>
                    <a:lumOff val="5000"/>
                  </a:schemeClr>
                </a:solidFill>
                <a:latin typeface="Arial CE" panose="020B0604020202020204" pitchFamily="34" charset="0"/>
              </a:rPr>
              <a:t>celostátní působností.</a:t>
            </a:r>
          </a:p>
          <a:p>
            <a:endParaRPr lang="cs-CZ" b="1" dirty="0">
              <a:solidFill>
                <a:schemeClr val="tx1">
                  <a:lumMod val="95000"/>
                  <a:lumOff val="5000"/>
                </a:schemeClr>
              </a:solidFill>
              <a:latin typeface="Arial CE" panose="020B0604020202020204" pitchFamily="34" charset="0"/>
            </a:endParaRPr>
          </a:p>
          <a:p>
            <a:pPr algn="just"/>
            <a:r>
              <a:rPr lang="cs-CZ" dirty="0">
                <a:solidFill>
                  <a:schemeClr val="tx1">
                    <a:lumMod val="95000"/>
                    <a:lumOff val="5000"/>
                  </a:schemeClr>
                </a:solidFill>
                <a:latin typeface="Arial CE" panose="020B0604020202020204" pitchFamily="34" charset="0"/>
              </a:rPr>
              <a:t>V jeho čele stojí </a:t>
            </a:r>
            <a:r>
              <a:rPr lang="cs-CZ" b="1" dirty="0">
                <a:solidFill>
                  <a:schemeClr val="tx1">
                    <a:lumMod val="95000"/>
                    <a:lumOff val="5000"/>
                  </a:schemeClr>
                </a:solidFill>
                <a:latin typeface="Arial CE" panose="020B0604020202020204" pitchFamily="34" charset="0"/>
              </a:rPr>
              <a:t>ředite</a:t>
            </a:r>
            <a:r>
              <a:rPr lang="cs-CZ" dirty="0">
                <a:solidFill>
                  <a:schemeClr val="tx1">
                    <a:lumMod val="95000"/>
                    <a:lumOff val="5000"/>
                  </a:schemeClr>
                </a:solidFill>
                <a:latin typeface="Arial CE" panose="020B0604020202020204" pitchFamily="34" charset="0"/>
              </a:rPr>
              <a:t>l přímo odpovědný náměstkovi policejního prezidenta pro službu kriminální policie a vyšetřování.</a:t>
            </a:r>
            <a:endParaRPr lang="cs-CZ" dirty="0">
              <a:solidFill>
                <a:schemeClr val="tx1">
                  <a:lumMod val="95000"/>
                  <a:lumOff val="5000"/>
                </a:schemeClr>
              </a:solidFill>
            </a:endParaRPr>
          </a:p>
        </p:txBody>
      </p:sp>
    </p:spTree>
    <p:extLst>
      <p:ext uri="{BB962C8B-B14F-4D97-AF65-F5344CB8AC3E}">
        <p14:creationId xmlns:p14="http://schemas.microsoft.com/office/powerpoint/2010/main" val="67395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790625"/>
          </a:xfrm>
        </p:spPr>
        <p:txBody>
          <a:bodyPr>
            <a:normAutofit/>
          </a:bodyPr>
          <a:lstStyle/>
          <a:p>
            <a:pPr algn="ctr"/>
            <a:r>
              <a:rPr lang="cs-CZ" sz="2400" b="1" dirty="0"/>
              <a:t>Struktura přednášky</a:t>
            </a:r>
          </a:p>
        </p:txBody>
      </p:sp>
      <p:sp>
        <p:nvSpPr>
          <p:cNvPr id="3" name="Zástupný symbol pro obsah 2"/>
          <p:cNvSpPr>
            <a:spLocks noGrp="1"/>
          </p:cNvSpPr>
          <p:nvPr>
            <p:ph idx="1"/>
          </p:nvPr>
        </p:nvSpPr>
        <p:spPr>
          <a:xfrm>
            <a:off x="628650" y="2132856"/>
            <a:ext cx="7886700" cy="4044107"/>
          </a:xfrm>
        </p:spPr>
        <p:txBody>
          <a:bodyPr>
            <a:normAutofit/>
          </a:bodyPr>
          <a:lstStyle/>
          <a:p>
            <a:r>
              <a:rPr lang="cs-CZ" dirty="0"/>
              <a:t>obecné pojmy a dokumenty</a:t>
            </a:r>
          </a:p>
          <a:p>
            <a:r>
              <a:rPr lang="cs-CZ" dirty="0"/>
              <a:t>odlišení strategické a trestněprávní roviny</a:t>
            </a:r>
          </a:p>
          <a:p>
            <a:r>
              <a:rPr lang="cs-CZ" dirty="0"/>
              <a:t>boj s terorem v rezortu MO</a:t>
            </a:r>
          </a:p>
          <a:p>
            <a:r>
              <a:rPr lang="cs-CZ" dirty="0"/>
              <a:t>globální válka s terorismem po roce 2001</a:t>
            </a:r>
          </a:p>
          <a:p>
            <a:r>
              <a:rPr lang="cs-CZ" dirty="0"/>
              <a:t>protiteroristická operace – Izrael proti </a:t>
            </a:r>
            <a:r>
              <a:rPr lang="cs-CZ" dirty="0" err="1"/>
              <a:t>Hamásu</a:t>
            </a:r>
            <a:r>
              <a:rPr lang="cs-CZ" dirty="0"/>
              <a:t> po roce 2023</a:t>
            </a:r>
          </a:p>
          <a:p>
            <a:r>
              <a:rPr lang="cs-CZ" dirty="0"/>
              <a:t>zdroje, dotazy, stanovení úkolů k dalšímu studiu</a:t>
            </a:r>
          </a:p>
          <a:p>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a:t>
            </a:r>
            <a:r>
              <a:rPr lang="cs-CZ" dirty="0" err="1">
                <a:solidFill>
                  <a:prstClr val="black">
                    <a:tint val="75000"/>
                  </a:prstClr>
                </a:solidFill>
              </a:rPr>
              <a:t>Ph.D</a:t>
            </a:r>
            <a:endParaRPr lang="cs-CZ" dirty="0">
              <a:solidFill>
                <a:prstClr val="black">
                  <a:tint val="75000"/>
                </a:prstClr>
              </a:solidFill>
            </a:endParaRPr>
          </a:p>
        </p:txBody>
      </p:sp>
    </p:spTree>
    <p:extLst>
      <p:ext uri="{BB962C8B-B14F-4D97-AF65-F5344CB8AC3E}">
        <p14:creationId xmlns:p14="http://schemas.microsoft.com/office/powerpoint/2010/main" val="1891760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22534-6B86-44C2-9B0F-6AEBBB128835}"/>
              </a:ext>
            </a:extLst>
          </p:cNvPr>
          <p:cNvSpPr>
            <a:spLocks noGrp="1"/>
          </p:cNvSpPr>
          <p:nvPr>
            <p:ph type="title"/>
          </p:nvPr>
        </p:nvSpPr>
        <p:spPr/>
        <p:txBody>
          <a:bodyPr>
            <a:normAutofit/>
          </a:bodyPr>
          <a:lstStyle/>
          <a:p>
            <a:pPr algn="ctr"/>
            <a:r>
              <a:rPr lang="cs-CZ" sz="3600" b="1" dirty="0"/>
              <a:t>Útvar rychlého nasazení PČR</a:t>
            </a:r>
            <a:endParaRPr lang="cs-CZ" sz="3600" dirty="0"/>
          </a:p>
        </p:txBody>
      </p:sp>
      <p:sp>
        <p:nvSpPr>
          <p:cNvPr id="4" name="Zástupný symbol pro datum 3">
            <a:extLst>
              <a:ext uri="{FF2B5EF4-FFF2-40B4-BE49-F238E27FC236}">
                <a16:creationId xmlns:a16="http://schemas.microsoft.com/office/drawing/2014/main" id="{6BEF75E3-E209-46DD-B309-EA8A885DE190}"/>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28DC7F6C-6374-4BEE-8863-C9EDD8B30ECE}"/>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pic>
        <p:nvPicPr>
          <p:cNvPr id="3074" name="Picture 2" descr="Galerie">
            <a:extLst>
              <a:ext uri="{FF2B5EF4-FFF2-40B4-BE49-F238E27FC236}">
                <a16:creationId xmlns:a16="http://schemas.microsoft.com/office/drawing/2014/main" id="{A2022B39-CC74-4D1B-B3A6-0216C03206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648071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50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41D1E5-E875-49D1-9A27-4B595DD596B6}"/>
              </a:ext>
            </a:extLst>
          </p:cNvPr>
          <p:cNvSpPr>
            <a:spLocks noGrp="1"/>
          </p:cNvSpPr>
          <p:nvPr>
            <p:ph type="title"/>
          </p:nvPr>
        </p:nvSpPr>
        <p:spPr/>
        <p:txBody>
          <a:bodyPr>
            <a:normAutofit/>
          </a:bodyPr>
          <a:lstStyle/>
          <a:p>
            <a:pPr algn="ctr"/>
            <a:r>
              <a:rPr lang="cs-CZ" sz="3600" b="1" dirty="0"/>
              <a:t>Útvar rychlého nasazení PČR</a:t>
            </a:r>
            <a:endParaRPr lang="cs-CZ" sz="3600" dirty="0"/>
          </a:p>
        </p:txBody>
      </p:sp>
      <p:sp>
        <p:nvSpPr>
          <p:cNvPr id="3" name="Zástupný symbol pro obsah 2">
            <a:extLst>
              <a:ext uri="{FF2B5EF4-FFF2-40B4-BE49-F238E27FC236}">
                <a16:creationId xmlns:a16="http://schemas.microsoft.com/office/drawing/2014/main" id="{846B8419-76D8-42A2-92DD-8DF1A81AB14F}"/>
              </a:ext>
            </a:extLst>
          </p:cNvPr>
          <p:cNvSpPr>
            <a:spLocks noGrp="1"/>
          </p:cNvSpPr>
          <p:nvPr>
            <p:ph idx="1"/>
          </p:nvPr>
        </p:nvSpPr>
        <p:spPr/>
        <p:txBody>
          <a:bodyPr/>
          <a:lstStyle/>
          <a:p>
            <a:pPr algn="just"/>
            <a:r>
              <a:rPr lang="cs-CZ" dirty="0"/>
              <a:t>Útvar provádí zákroky zejména proti </a:t>
            </a:r>
            <a:r>
              <a:rPr lang="cs-CZ" b="1" dirty="0"/>
              <a:t>teroristům</a:t>
            </a:r>
            <a:r>
              <a:rPr lang="cs-CZ" dirty="0"/>
              <a:t>, </a:t>
            </a:r>
            <a:r>
              <a:rPr lang="cs-CZ" b="1" dirty="0"/>
              <a:t>únoscům osob </a:t>
            </a:r>
            <a:r>
              <a:rPr lang="cs-CZ" dirty="0"/>
              <a:t>a dopravních prostředků, nebezpečným pachatelům organizované trestné činnosti a pachatelům zvlášť závažných úmyslných trestných činů, především při jejich zadržení. </a:t>
            </a:r>
          </a:p>
          <a:p>
            <a:pPr algn="just"/>
            <a:r>
              <a:rPr lang="cs-CZ" dirty="0"/>
              <a:t>Také na základě rozhodnutí </a:t>
            </a:r>
            <a:r>
              <a:rPr lang="cs-CZ" b="1" dirty="0"/>
              <a:t>ministra vnitra plní úkoly na území jiného státu.</a:t>
            </a:r>
          </a:p>
        </p:txBody>
      </p:sp>
      <p:sp>
        <p:nvSpPr>
          <p:cNvPr id="4" name="Zástupný symbol pro datum 3">
            <a:extLst>
              <a:ext uri="{FF2B5EF4-FFF2-40B4-BE49-F238E27FC236}">
                <a16:creationId xmlns:a16="http://schemas.microsoft.com/office/drawing/2014/main" id="{0C4B777C-36C6-4AB5-A71D-C3046F1327A2}"/>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7B53D0A7-375D-4239-9320-C22AB4E4AE87}"/>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1835912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p:txBody>
          <a:bodyPr/>
          <a:lstStyle/>
          <a:p>
            <a:r>
              <a:rPr lang="cs-CZ" b="1" dirty="0"/>
              <a:t>Bezpečnostní strategie České republiky (2015)</a:t>
            </a:r>
          </a:p>
          <a:p>
            <a:pPr algn="just"/>
            <a:r>
              <a:rPr lang="cs-CZ" dirty="0"/>
              <a:t>terorismus je </a:t>
            </a:r>
            <a:r>
              <a:rPr lang="cs-CZ" b="1" dirty="0"/>
              <a:t>bezpečnostní hrozbou</a:t>
            </a:r>
            <a:r>
              <a:rPr lang="cs-CZ" dirty="0"/>
              <a:t>, zejména v nadnárodní podobě, ale i v případě jednotlivců (</a:t>
            </a:r>
            <a:r>
              <a:rPr lang="cs-CZ" dirty="0" err="1"/>
              <a:t>Lone</a:t>
            </a:r>
            <a:r>
              <a:rPr lang="cs-CZ" dirty="0"/>
              <a:t> </a:t>
            </a:r>
            <a:r>
              <a:rPr lang="cs-CZ" dirty="0" err="1"/>
              <a:t>Wolves</a:t>
            </a:r>
            <a:r>
              <a:rPr lang="cs-CZ" dirty="0"/>
              <a:t>)</a:t>
            </a:r>
          </a:p>
          <a:p>
            <a:pPr algn="just"/>
            <a:r>
              <a:rPr lang="cs-CZ" dirty="0"/>
              <a:t>bez jednotného velení sdílejí společné ideologie, cíle, plány, zdroje a informace (</a:t>
            </a:r>
            <a:r>
              <a:rPr lang="cs-CZ" b="1" dirty="0"/>
              <a:t>decentralizace</a:t>
            </a:r>
            <a:r>
              <a:rPr lang="cs-CZ" dirty="0"/>
              <a:t> teroristických buněk)</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3963939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p:txBody>
          <a:bodyPr/>
          <a:lstStyle/>
          <a:p>
            <a:r>
              <a:rPr lang="cs-CZ" b="1" dirty="0"/>
              <a:t>Obranná strategie České republiky (2017)</a:t>
            </a:r>
          </a:p>
          <a:p>
            <a:endParaRPr lang="cs-CZ" b="1" dirty="0"/>
          </a:p>
          <a:p>
            <a:pPr algn="just"/>
            <a:r>
              <a:rPr lang="cs-CZ" dirty="0"/>
              <a:t>terorismus</a:t>
            </a:r>
            <a:r>
              <a:rPr lang="cs-CZ" b="1" dirty="0"/>
              <a:t> </a:t>
            </a:r>
            <a:r>
              <a:rPr lang="cs-CZ" dirty="0"/>
              <a:t>pomáhá šířit zónu nestability, která sahá až k evropským hranicím</a:t>
            </a:r>
          </a:p>
          <a:p>
            <a:pPr algn="just"/>
            <a:r>
              <a:rPr lang="cs-CZ" b="1" dirty="0"/>
              <a:t>živnou půdou </a:t>
            </a:r>
            <a:r>
              <a:rPr lang="cs-CZ" dirty="0"/>
              <a:t>jsou slabé a hroutící se státy, které nestátním aktérům (např. Islámský stát) umožnily rozvinout své </a:t>
            </a:r>
            <a:r>
              <a:rPr lang="cs-CZ" b="1" dirty="0"/>
              <a:t>nelegální</a:t>
            </a:r>
            <a:r>
              <a:rPr lang="cs-CZ" dirty="0"/>
              <a:t> aktivity</a:t>
            </a:r>
            <a:endParaRPr lang="cs-CZ" b="1"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1558664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Doktrína Armády České republiky 2019</a:t>
            </a:r>
          </a:p>
        </p:txBody>
      </p:sp>
      <p:sp>
        <p:nvSpPr>
          <p:cNvPr id="3" name="Zástupný symbol pro obsah 2"/>
          <p:cNvSpPr>
            <a:spLocks noGrp="1"/>
          </p:cNvSpPr>
          <p:nvPr>
            <p:ph idx="1"/>
          </p:nvPr>
        </p:nvSpPr>
        <p:spPr/>
        <p:txBody>
          <a:bodyPr>
            <a:normAutofit fontScale="70000" lnSpcReduction="20000"/>
          </a:bodyPr>
          <a:lstStyle/>
          <a:p>
            <a:pPr marL="0" indent="0">
              <a:buNone/>
            </a:pPr>
            <a:endParaRPr lang="cs-CZ" dirty="0"/>
          </a:p>
          <a:p>
            <a:pPr marL="0" indent="0" algn="just">
              <a:buNone/>
            </a:pPr>
            <a:r>
              <a:rPr lang="cs-CZ" dirty="0"/>
              <a:t>2.3.3 </a:t>
            </a:r>
            <a:r>
              <a:rPr lang="cs-CZ" b="1" dirty="0"/>
              <a:t>Asistence</a:t>
            </a:r>
            <a:r>
              <a:rPr lang="cs-CZ" dirty="0"/>
              <a:t> při zajišťování vnitřní bezpečnosti státu</a:t>
            </a:r>
          </a:p>
          <a:p>
            <a:pPr marL="0" indent="0" algn="just">
              <a:buNone/>
            </a:pPr>
            <a:r>
              <a:rPr lang="cs-CZ" dirty="0"/>
              <a:t>AČR naplňuje asistenční roli při zajišťování </a:t>
            </a:r>
            <a:r>
              <a:rPr lang="cs-CZ" b="1" dirty="0"/>
              <a:t>vnitřní bezpečnosti </a:t>
            </a:r>
            <a:r>
              <a:rPr lang="cs-CZ" dirty="0"/>
              <a:t>státu. Podílí se na podpoře integrovaného záchranného systému (</a:t>
            </a:r>
            <a:r>
              <a:rPr lang="cs-CZ" b="1" dirty="0"/>
              <a:t>IZS</a:t>
            </a:r>
            <a:r>
              <a:rPr lang="cs-CZ" dirty="0"/>
              <a:t>), zejména při provádění záchranných prací velkého rozsahu, při likvidaci následků živelních pohrom plnění humanitárních úkolů civilní ochrany apod. AČR lze také použít proti vnitřním hrozbám velkého rozsahu k plnění úkolů Policie ČR </a:t>
            </a:r>
            <a:r>
              <a:rPr lang="cs-CZ" b="1" dirty="0"/>
              <a:t>(terorismus, kriminalita, migrace, nepokoje) či při plnění úkolů v rámci plánovaných akcí velkého mezinárodního významu (summit NATO, sportovní události).</a:t>
            </a:r>
            <a:r>
              <a:rPr lang="cs-CZ" dirty="0"/>
              <a:t> Dále se AČR podílí na zajišťování letecké záchranné služby a poskytuje přepravu ústavních a vládních činitelů. V souladu s rozhodnutím vlády zabezpečuje obranu a ochranu objektů důležitých pro obranu státu.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2589026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dirty="0"/>
              <a:t>Bezpečnostní strategie České republiky 2023</a:t>
            </a:r>
          </a:p>
        </p:txBody>
      </p:sp>
      <p:sp>
        <p:nvSpPr>
          <p:cNvPr id="3" name="Zástupný symbol pro obsah 2"/>
          <p:cNvSpPr>
            <a:spLocks noGrp="1"/>
          </p:cNvSpPr>
          <p:nvPr>
            <p:ph idx="1"/>
          </p:nvPr>
        </p:nvSpPr>
        <p:spPr>
          <a:xfrm>
            <a:off x="628650" y="2348880"/>
            <a:ext cx="7886700" cy="3828083"/>
          </a:xfrm>
        </p:spPr>
        <p:txBody>
          <a:bodyPr>
            <a:normAutofit fontScale="85000" lnSpcReduction="20000"/>
          </a:bodyPr>
          <a:lstStyle/>
          <a:p>
            <a:pPr algn="just"/>
            <a:r>
              <a:rPr lang="cs-CZ" dirty="0"/>
              <a:t>Bezpečnost Česka ohrožují aktivní konflikty a přetrvávající nestabilita v regionech Blízkého východu i severní a subsaharské Afriky, z nichž </a:t>
            </a:r>
            <a:r>
              <a:rPr lang="cs-CZ" b="1" dirty="0"/>
              <a:t>plynou hrozby v podobě terorismu </a:t>
            </a:r>
            <a:r>
              <a:rPr lang="cs-CZ" dirty="0"/>
              <a:t>a násilného radikalismu, nuceného vysídlení a nelegální migrace do EU.</a:t>
            </a:r>
          </a:p>
          <a:p>
            <a:pPr algn="just"/>
            <a:r>
              <a:rPr lang="cs-CZ" dirty="0"/>
              <a:t>Bezpečnost Česka mohou přímo ohrozit </a:t>
            </a:r>
            <a:r>
              <a:rPr lang="cs-CZ" b="1" dirty="0"/>
              <a:t>i nestátní aktéři, a to zejména akty terorismu</a:t>
            </a:r>
            <a:r>
              <a:rPr lang="cs-CZ" dirty="0"/>
              <a:t> a násilného extremismu, jakož i snahou o oslabení či rozklad demokratického právního státu zevnitř, zejména zneužitím možností a svobod, které nabízí demokratický právní stát v kombinaci s trestnou činností, narušením veřejného pořádku nebo použitím násilí.</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4163702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Bezpečnostní strategie České republiky 2023</a:t>
            </a:r>
            <a:endParaRPr lang="cs-CZ" sz="4000" dirty="0"/>
          </a:p>
        </p:txBody>
      </p:sp>
      <p:sp>
        <p:nvSpPr>
          <p:cNvPr id="3" name="Zástupný symbol pro obsah 2"/>
          <p:cNvSpPr>
            <a:spLocks noGrp="1"/>
          </p:cNvSpPr>
          <p:nvPr>
            <p:ph idx="1"/>
          </p:nvPr>
        </p:nvSpPr>
        <p:spPr>
          <a:xfrm>
            <a:off x="628650" y="2552309"/>
            <a:ext cx="7886700" cy="3756075"/>
          </a:xfrm>
        </p:spPr>
        <p:txBody>
          <a:bodyPr>
            <a:normAutofit fontScale="77500" lnSpcReduction="20000"/>
          </a:bodyPr>
          <a:lstStyle/>
          <a:p>
            <a:pPr algn="just"/>
            <a:r>
              <a:rPr lang="cs-CZ" b="1" dirty="0"/>
              <a:t>Terorismus je významnou asymetrickou hrozbou ze strany nestátních i státních aktérů.</a:t>
            </a:r>
            <a:r>
              <a:rPr lang="cs-CZ" dirty="0"/>
              <a:t> Přestože Česko nepatří mezi hlavní cíle mezinárodních teroristických skupin, je vzhledem ke svému postavení v rámci západního světa možným cílem teroristického útoku. Hrozbu pro Česko představuje i terorismus páchaný na území jiných států EU. </a:t>
            </a:r>
          </a:p>
          <a:p>
            <a:pPr algn="just"/>
            <a:r>
              <a:rPr lang="cs-CZ" dirty="0"/>
              <a:t>Kromě přímého ohrožení životů občanů České republiky může narušit celoevropsky významnou infrastrukturu a sdílené bezpečnostní zájmy EU. </a:t>
            </a:r>
            <a:r>
              <a:rPr lang="cs-CZ" b="1" dirty="0"/>
              <a:t>Teroristický útok </a:t>
            </a:r>
            <a:r>
              <a:rPr lang="cs-CZ" dirty="0"/>
              <a:t>proti průmyslovým zařízením či produktovodům hrozí závažnými dopady na zdraví obyvatel i na životní prostředí nebo na fungování hospodářského systému.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3060109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Bezpečnostní strategie České republiky 2023</a:t>
            </a:r>
            <a:endParaRPr lang="cs-CZ" sz="4000" dirty="0"/>
          </a:p>
        </p:txBody>
      </p:sp>
      <p:sp>
        <p:nvSpPr>
          <p:cNvPr id="3" name="Zástupný symbol pro obsah 2"/>
          <p:cNvSpPr>
            <a:spLocks noGrp="1"/>
          </p:cNvSpPr>
          <p:nvPr>
            <p:ph idx="1"/>
          </p:nvPr>
        </p:nvSpPr>
        <p:spPr/>
        <p:txBody>
          <a:bodyPr>
            <a:normAutofit fontScale="77500" lnSpcReduction="20000"/>
          </a:bodyPr>
          <a:lstStyle/>
          <a:p>
            <a:pPr algn="just"/>
            <a:r>
              <a:rPr lang="cs-CZ" dirty="0"/>
              <a:t>Česko se aktivně podílí na prevenci a boji proti terorismu. Do </a:t>
            </a:r>
            <a:r>
              <a:rPr lang="cs-CZ" b="1" dirty="0"/>
              <a:t>protiteroristických aktivit </a:t>
            </a:r>
            <a:r>
              <a:rPr lang="cs-CZ" dirty="0"/>
              <a:t>mezinárodních organizací, zejména NATO a EU, přispívá především sdílením zpravodajských informací, rozvojem odpovídajících schopností, </a:t>
            </a:r>
            <a:r>
              <a:rPr lang="cs-CZ" b="1" dirty="0"/>
              <a:t>aktivní účastí v operacích </a:t>
            </a:r>
            <a:r>
              <a:rPr lang="cs-CZ" dirty="0"/>
              <a:t>a misích a podporou spolupráce s partnery. </a:t>
            </a:r>
          </a:p>
          <a:p>
            <a:pPr algn="just"/>
            <a:r>
              <a:rPr lang="cs-CZ" dirty="0"/>
              <a:t>Česko podporuje partnerské země a jejich schopnost vypořádat se s hrozbou terorismu a radikalizace v místě a řešit jejich příčiny, s důrazem na podporu dobrého vládnutí a socioekonomického rozvoje ohrožených území. </a:t>
            </a:r>
            <a:r>
              <a:rPr lang="cs-CZ" b="1" dirty="0"/>
              <a:t>Tím pomáhá předcházet rizikovému vývoji hrozby terorismu </a:t>
            </a:r>
            <a:r>
              <a:rPr lang="cs-CZ" dirty="0"/>
              <a:t>a radikalizace, který by mohl mít negativní dopady na naši bezpečnost. </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1080039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b="1" dirty="0"/>
              <a:t>Bezpečnostní strategie České republiky 2023</a:t>
            </a:r>
            <a:endParaRPr lang="cs-CZ" sz="3600" dirty="0"/>
          </a:p>
        </p:txBody>
      </p:sp>
      <p:sp>
        <p:nvSpPr>
          <p:cNvPr id="3" name="Zástupný symbol pro obsah 2"/>
          <p:cNvSpPr>
            <a:spLocks noGrp="1"/>
          </p:cNvSpPr>
          <p:nvPr>
            <p:ph idx="1"/>
          </p:nvPr>
        </p:nvSpPr>
        <p:spPr/>
        <p:txBody>
          <a:bodyPr>
            <a:normAutofit fontScale="85000" lnSpcReduction="10000"/>
          </a:bodyPr>
          <a:lstStyle/>
          <a:p>
            <a:pPr algn="just"/>
            <a:r>
              <a:rPr lang="cs-CZ" dirty="0"/>
              <a:t>V souladu se strategií EU přijímá Česko </a:t>
            </a:r>
            <a:r>
              <a:rPr lang="cs-CZ" b="1" dirty="0"/>
              <a:t>pro boj proti terorismu systémová preventivní a legislativní opatření</a:t>
            </a:r>
            <a:r>
              <a:rPr lang="cs-CZ" dirty="0"/>
              <a:t>. Aktivně se věnuje předcházení, odhalování a potírání radikalizace, včetně té na internetu. Česko přijímá opatření na zajištění ochrany obyvatelstva a kritické infrastruktury, případně jiných cílů potenciálně zranitelných teroristickým útokem. </a:t>
            </a:r>
          </a:p>
          <a:p>
            <a:pPr algn="just"/>
            <a:r>
              <a:rPr lang="cs-CZ" dirty="0"/>
              <a:t>Současně klade důraz na zlepšení výměny informací se spojenci v NATO a EU, posílení bezpečnosti hranic, </a:t>
            </a:r>
            <a:r>
              <a:rPr lang="cs-CZ" b="1" dirty="0"/>
              <a:t>boj proti financování terorismu </a:t>
            </a:r>
            <a:r>
              <a:rPr lang="cs-CZ" dirty="0"/>
              <a:t>a proti možnému zneužití </a:t>
            </a:r>
            <a:r>
              <a:rPr lang="cs-CZ" b="1" dirty="0"/>
              <a:t>nových technologií </a:t>
            </a:r>
            <a:r>
              <a:rPr lang="cs-CZ" dirty="0"/>
              <a:t>pro teroristické účely.</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a:t>
            </a:r>
            <a:r>
              <a:rPr lang="cs-CZ" dirty="0" smtClean="0">
                <a:solidFill>
                  <a:prstClr val="black">
                    <a:tint val="75000"/>
                  </a:prstClr>
                </a:solidFill>
              </a:rPr>
              <a:t>Ph.D. </a:t>
            </a:r>
            <a:endParaRPr lang="cs-CZ" dirty="0">
              <a:solidFill>
                <a:prstClr val="black">
                  <a:tint val="75000"/>
                </a:prstClr>
              </a:solidFill>
            </a:endParaRPr>
          </a:p>
        </p:txBody>
      </p:sp>
    </p:spTree>
    <p:extLst>
      <p:ext uri="{BB962C8B-B14F-4D97-AF65-F5344CB8AC3E}">
        <p14:creationId xmlns:p14="http://schemas.microsoft.com/office/powerpoint/2010/main" val="338607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b="1" dirty="0"/>
              <a:t>Obranná strategie České republiky 2023</a:t>
            </a:r>
          </a:p>
        </p:txBody>
      </p:sp>
      <p:sp>
        <p:nvSpPr>
          <p:cNvPr id="3" name="Zástupný symbol pro obsah 2"/>
          <p:cNvSpPr>
            <a:spLocks noGrp="1"/>
          </p:cNvSpPr>
          <p:nvPr>
            <p:ph idx="1"/>
          </p:nvPr>
        </p:nvSpPr>
        <p:spPr>
          <a:xfrm>
            <a:off x="628650" y="2708920"/>
            <a:ext cx="7886700" cy="3468043"/>
          </a:xfrm>
        </p:spPr>
        <p:txBody>
          <a:bodyPr>
            <a:normAutofit fontScale="77500" lnSpcReduction="20000"/>
          </a:bodyPr>
          <a:lstStyle/>
          <a:p>
            <a:pPr algn="just"/>
            <a:r>
              <a:rPr lang="cs-CZ" dirty="0"/>
              <a:t>Významnou asymetrickou hrozbou vůči členským zemím NATO a EU zůstává mezinárodní terorismus páchaný nestátními aktéry a rovněž státem sponzorovaný terorismus. </a:t>
            </a:r>
            <a:r>
              <a:rPr lang="cs-CZ" b="1" dirty="0"/>
              <a:t>Terorismus ovlivňuje i bezpečnost ČR.</a:t>
            </a:r>
          </a:p>
          <a:p>
            <a:pPr algn="just"/>
            <a:r>
              <a:rPr lang="cs-CZ" dirty="0"/>
              <a:t>Nasadit ozbrojené síly do vojenských operací mimo území ČR vedených NATO, EU, OSN či ad hoc koalicemi za účelem zvládání následků bezpečnostních krizí, stabilizace konfliktních oblastí, </a:t>
            </a:r>
            <a:r>
              <a:rPr lang="cs-CZ" b="1" dirty="0"/>
              <a:t>potlačování terorismu </a:t>
            </a:r>
            <a:r>
              <a:rPr lang="cs-CZ" dirty="0"/>
              <a:t>a realizace humanitárních akcí. Zapojení ozbrojených sil do misí a operací mezinárodního krizového řízení ale nesmí oslabit obranyschopnost ČR a schopnost podílet se na aliančních odstrašujících opatřeních a kolektivní obraně.</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55754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p>
        </p:txBody>
      </p:sp>
      <p:sp>
        <p:nvSpPr>
          <p:cNvPr id="3" name="Zástupný symbol pro obsah 2"/>
          <p:cNvSpPr>
            <a:spLocks noGrp="1"/>
          </p:cNvSpPr>
          <p:nvPr>
            <p:ph idx="1"/>
          </p:nvPr>
        </p:nvSpPr>
        <p:spPr/>
        <p:txBody>
          <a:bodyPr/>
          <a:lstStyle/>
          <a:p>
            <a:r>
              <a:rPr lang="cs-CZ" dirty="0"/>
              <a:t>akční strategie </a:t>
            </a:r>
          </a:p>
          <a:p>
            <a:endParaRPr lang="cs-CZ" dirty="0"/>
          </a:p>
          <a:p>
            <a:r>
              <a:rPr lang="cs-CZ" dirty="0"/>
              <a:t>nepřímá strategie </a:t>
            </a:r>
          </a:p>
          <a:p>
            <a:endParaRPr lang="cs-CZ" dirty="0"/>
          </a:p>
          <a:p>
            <a:r>
              <a:rPr lang="cs-CZ" dirty="0"/>
              <a:t>nekonvenční strategie</a:t>
            </a:r>
          </a:p>
          <a:p>
            <a:endParaRPr lang="cs-CZ" dirty="0"/>
          </a:p>
          <a:p>
            <a:r>
              <a:rPr lang="cs-CZ" dirty="0"/>
              <a:t>guerilla, podvracení, </a:t>
            </a:r>
            <a:r>
              <a:rPr lang="cs-CZ" b="1" i="1" dirty="0"/>
              <a:t>terorismus</a:t>
            </a:r>
          </a:p>
          <a:p>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a:t>
            </a:r>
            <a:r>
              <a:rPr lang="cs-CZ" dirty="0" err="1">
                <a:solidFill>
                  <a:prstClr val="black">
                    <a:tint val="75000"/>
                  </a:prstClr>
                </a:solidFill>
              </a:rPr>
              <a:t>Ph.D</a:t>
            </a:r>
            <a:r>
              <a:rPr lang="cs-CZ" dirty="0">
                <a:solidFill>
                  <a:prstClr val="black">
                    <a:tint val="75000"/>
                  </a:prstClr>
                </a:solidFill>
              </a:rPr>
              <a:t> </a:t>
            </a:r>
          </a:p>
        </p:txBody>
      </p:sp>
    </p:spTree>
    <p:extLst>
      <p:ext uri="{BB962C8B-B14F-4D97-AF65-F5344CB8AC3E}">
        <p14:creationId xmlns:p14="http://schemas.microsoft.com/office/powerpoint/2010/main" val="305232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980729"/>
            <a:ext cx="7886700" cy="1507678"/>
          </a:xfrm>
        </p:spPr>
        <p:txBody>
          <a:bodyPr>
            <a:normAutofit/>
          </a:bodyPr>
          <a:lstStyle/>
          <a:p>
            <a:pPr algn="ctr"/>
            <a:r>
              <a:rPr lang="cs-CZ" sz="4000" b="1" dirty="0"/>
              <a:t>Koncepce výstavby AČR 2035</a:t>
            </a:r>
          </a:p>
        </p:txBody>
      </p:sp>
      <p:sp>
        <p:nvSpPr>
          <p:cNvPr id="3" name="Zástupný symbol pro obsah 2"/>
          <p:cNvSpPr>
            <a:spLocks noGrp="1"/>
          </p:cNvSpPr>
          <p:nvPr>
            <p:ph idx="1"/>
          </p:nvPr>
        </p:nvSpPr>
        <p:spPr>
          <a:xfrm>
            <a:off x="628650" y="2348880"/>
            <a:ext cx="7886700" cy="3828083"/>
          </a:xfrm>
        </p:spPr>
        <p:txBody>
          <a:bodyPr>
            <a:normAutofit/>
          </a:bodyPr>
          <a:lstStyle/>
          <a:p>
            <a:pPr marL="0" indent="0">
              <a:buNone/>
            </a:pPr>
            <a:r>
              <a:rPr lang="cs-CZ" b="1" dirty="0"/>
              <a:t>Použití AČR</a:t>
            </a:r>
          </a:p>
          <a:p>
            <a:pPr marL="0" indent="0" algn="just">
              <a:buNone/>
            </a:pPr>
            <a:r>
              <a:rPr lang="cs-CZ" sz="3000" dirty="0"/>
              <a:t>3. Podíl na mezinárodním řešení krizí. </a:t>
            </a:r>
          </a:p>
          <a:p>
            <a:pPr marL="0" indent="0" algn="just">
              <a:buNone/>
            </a:pPr>
            <a:r>
              <a:rPr lang="cs-CZ" sz="3000" dirty="0"/>
              <a:t>AČR využívá svých schopností v operacích mezinárodního krizového řízení, ke zvládání následků bezpečnostních krizí, stabilizaci konfliktních oblastí, </a:t>
            </a:r>
            <a:r>
              <a:rPr lang="cs-CZ" sz="3000" b="1" dirty="0"/>
              <a:t>k potlačování terorismu a humanitárním operacím.</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544775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Vize budoucího válčení AČR po roce 2040</a:t>
            </a:r>
          </a:p>
        </p:txBody>
      </p:sp>
      <p:sp>
        <p:nvSpPr>
          <p:cNvPr id="3" name="Zástupný symbol pro obsah 2"/>
          <p:cNvSpPr>
            <a:spLocks noGrp="1"/>
          </p:cNvSpPr>
          <p:nvPr>
            <p:ph idx="1"/>
          </p:nvPr>
        </p:nvSpPr>
        <p:spPr/>
        <p:txBody>
          <a:bodyPr>
            <a:normAutofit fontScale="92500" lnSpcReduction="20000"/>
          </a:bodyPr>
          <a:lstStyle/>
          <a:p>
            <a:r>
              <a:rPr lang="cs-CZ" dirty="0"/>
              <a:t>Prognóza potřeby vojenských schopností AČR po roce 2040. </a:t>
            </a:r>
          </a:p>
          <a:p>
            <a:pPr marL="0" indent="0">
              <a:buNone/>
            </a:pPr>
            <a:r>
              <a:rPr lang="cs-CZ" b="1" i="1" dirty="0"/>
              <a:t>Ochrana</a:t>
            </a:r>
          </a:p>
          <a:p>
            <a:pPr marL="0" indent="0" algn="just">
              <a:buNone/>
            </a:pPr>
            <a:r>
              <a:rPr lang="cs-CZ" dirty="0"/>
              <a:t>Je to schopnost minimalizovat zranitelnost personálu, zařízení, materiálu a činností vůči jakékoli hrozbě a za všech situací, včetně účinků zbraní hromadného ničení. Zahrnuje bezpečnost jako schopnost uchránit informace, materiál a personál proti špionáži, sabotáži, podvracení a </a:t>
            </a:r>
            <a:r>
              <a:rPr lang="cs-CZ" b="1" dirty="0"/>
              <a:t>terorismu</a:t>
            </a:r>
            <a:r>
              <a:rPr lang="cs-CZ" dirty="0"/>
              <a:t>. Zahrnuje také obranu, tedy schopnost eliminovat nebo omezit účinnost nepřátelské akce.</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437387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a:xfrm>
            <a:off x="628650" y="2204864"/>
            <a:ext cx="7886700" cy="3972099"/>
          </a:xfrm>
        </p:spPr>
        <p:txBody>
          <a:bodyPr>
            <a:normAutofit fontScale="92500" lnSpcReduction="20000"/>
          </a:bodyPr>
          <a:lstStyle/>
          <a:p>
            <a:r>
              <a:rPr lang="cs-CZ" dirty="0"/>
              <a:t>§ 129a zákona č. 40/2009 Sb. (trestní zákoník)</a:t>
            </a:r>
          </a:p>
          <a:p>
            <a:pPr marL="0" indent="0">
              <a:buNone/>
            </a:pPr>
            <a:r>
              <a:rPr lang="cs-CZ" b="1" dirty="0"/>
              <a:t>Teroristická skupina</a:t>
            </a:r>
          </a:p>
          <a:p>
            <a:pPr algn="just"/>
            <a:r>
              <a:rPr lang="cs-CZ" i="1" dirty="0"/>
              <a:t>(1)</a:t>
            </a:r>
            <a:r>
              <a:rPr lang="cs-CZ" dirty="0"/>
              <a:t> Teroristická skupina je společenstvím nejméně </a:t>
            </a:r>
            <a:r>
              <a:rPr lang="cs-CZ" b="1" dirty="0"/>
              <a:t>tří</a:t>
            </a:r>
            <a:r>
              <a:rPr lang="cs-CZ" dirty="0"/>
              <a:t> trestně odpovědných osob, které má </a:t>
            </a:r>
            <a:r>
              <a:rPr lang="cs-CZ" b="1" dirty="0"/>
              <a:t>trvalejší</a:t>
            </a:r>
            <a:r>
              <a:rPr lang="cs-CZ" dirty="0"/>
              <a:t> charakter, je v něm provedena </a:t>
            </a:r>
            <a:r>
              <a:rPr lang="cs-CZ" b="1" dirty="0"/>
              <a:t>dělba činností </a:t>
            </a:r>
            <a:r>
              <a:rPr lang="cs-CZ" dirty="0"/>
              <a:t>mezi jeho jednotlivé členy, jeho činnost se vyznačuje </a:t>
            </a:r>
            <a:r>
              <a:rPr lang="cs-CZ" b="1" dirty="0"/>
              <a:t>plánovitostí a koordinovaností </a:t>
            </a:r>
            <a:r>
              <a:rPr lang="cs-CZ" dirty="0"/>
              <a:t>a je zaměřené na páchání trestného činu </a:t>
            </a:r>
            <a:r>
              <a:rPr lang="cs-CZ" b="1" dirty="0"/>
              <a:t>vlastizrady</a:t>
            </a:r>
            <a:r>
              <a:rPr lang="cs-CZ" dirty="0"/>
              <a:t> spáchané formou teroristického útoku nebo </a:t>
            </a:r>
            <a:r>
              <a:rPr lang="cs-CZ" b="1" dirty="0"/>
              <a:t>teroru</a:t>
            </a:r>
            <a:r>
              <a:rPr lang="cs-CZ" dirty="0"/>
              <a:t> (§ 309), trestného činu </a:t>
            </a:r>
            <a:r>
              <a:rPr lang="cs-CZ" b="1" dirty="0"/>
              <a:t>teroristického útoku </a:t>
            </a:r>
            <a:r>
              <a:rPr lang="cs-CZ" dirty="0"/>
              <a:t>(§ 311) nebo trestného činu </a:t>
            </a:r>
            <a:r>
              <a:rPr lang="cs-CZ" b="1" dirty="0"/>
              <a:t>teroru</a:t>
            </a:r>
            <a:r>
              <a:rPr lang="cs-CZ" dirty="0"/>
              <a:t> (§ 312) (dále jen „teroristický trestný čin“).</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04024"/>
            <a:ext cx="3086100" cy="501649"/>
          </a:xfrm>
        </p:spPr>
        <p:txBody>
          <a:bodyPr/>
          <a:lstStyle/>
          <a:p>
            <a:pPr algn="ctr"/>
            <a:r>
              <a:rPr lang="cs-CZ" dirty="0">
                <a:solidFill>
                  <a:prstClr val="black">
                    <a:tint val="75000"/>
                  </a:prstClr>
                </a:solidFill>
              </a:rPr>
              <a:t> pplk. JUDr. PhDr. Stanislav Polnar, Ph.D. et </a:t>
            </a:r>
            <a:r>
              <a:rPr lang="cs-CZ" dirty="0" smtClean="0">
                <a:solidFill>
                  <a:prstClr val="black">
                    <a:tint val="75000"/>
                  </a:prstClr>
                </a:solidFill>
              </a:rPr>
              <a:t>Ph.D</a:t>
            </a:r>
            <a:r>
              <a:rPr lang="cs-CZ" dirty="0">
                <a:solidFill>
                  <a:prstClr val="black">
                    <a:tint val="75000"/>
                  </a:prstClr>
                </a:solidFill>
              </a:rPr>
              <a:t>.</a:t>
            </a:r>
          </a:p>
        </p:txBody>
      </p:sp>
    </p:spTree>
    <p:extLst>
      <p:ext uri="{BB962C8B-B14F-4D97-AF65-F5344CB8AC3E}">
        <p14:creationId xmlns:p14="http://schemas.microsoft.com/office/powerpoint/2010/main" val="1297748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p:txBody>
          <a:bodyPr>
            <a:normAutofit lnSpcReduction="10000"/>
          </a:bodyPr>
          <a:lstStyle/>
          <a:p>
            <a:r>
              <a:rPr lang="cs-CZ" dirty="0"/>
              <a:t>§ 312 zákona č. 40/2009 Sb. (trestní zákoník)</a:t>
            </a:r>
          </a:p>
          <a:p>
            <a:endParaRPr lang="cs-CZ" dirty="0"/>
          </a:p>
          <a:p>
            <a:pPr marL="0" indent="0">
              <a:buNone/>
            </a:pPr>
            <a:r>
              <a:rPr lang="cs-CZ" b="1" dirty="0"/>
              <a:t>Teror</a:t>
            </a:r>
          </a:p>
          <a:p>
            <a:pPr algn="just"/>
            <a:r>
              <a:rPr lang="cs-CZ" i="1" dirty="0"/>
              <a:t>(1)</a:t>
            </a:r>
            <a:r>
              <a:rPr lang="cs-CZ" dirty="0"/>
              <a:t> </a:t>
            </a:r>
            <a:r>
              <a:rPr lang="cs-CZ" b="1" dirty="0"/>
              <a:t>Kdo v úmyslu poškodit ústavní zřízení České republiky jiného úmyslně usmrtí</a:t>
            </a:r>
            <a:r>
              <a:rPr lang="cs-CZ" dirty="0"/>
              <a:t>, bude potrestán odnětím svobody na patnáct až dvacet let, popřípadě vedle tohoto trestu též propadnutím majetku, nebo výjimečným trestem.</a:t>
            </a:r>
          </a:p>
          <a:p>
            <a:endParaRPr lang="cs-CZ" dirty="0"/>
          </a:p>
          <a:p>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1050120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944951"/>
            <a:ext cx="7886700" cy="803095"/>
          </a:xfrm>
        </p:spPr>
        <p:txBody>
          <a:bodyPr>
            <a:normAutofit/>
          </a:bodyPr>
          <a:lstStyle/>
          <a:p>
            <a:pPr algn="ctr"/>
            <a:r>
              <a:rPr lang="cs-CZ" sz="2400" b="1" dirty="0"/>
              <a:t>Alojz Rašín (1867 – 1923)</a:t>
            </a:r>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556792"/>
            <a:ext cx="4176464" cy="4694381"/>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 pplk. JUDr. PhDr. Stanislav Polnar, Ph.D. et Ph.D. </a:t>
            </a:r>
          </a:p>
          <a:p>
            <a:pPr algn="ctr"/>
            <a:endParaRPr lang="cs-CZ" dirty="0">
              <a:solidFill>
                <a:prstClr val="black">
                  <a:tint val="75000"/>
                </a:prstClr>
              </a:solidFill>
            </a:endParaRPr>
          </a:p>
        </p:txBody>
      </p:sp>
    </p:spTree>
    <p:extLst>
      <p:ext uri="{BB962C8B-B14F-4D97-AF65-F5344CB8AC3E}">
        <p14:creationId xmlns:p14="http://schemas.microsoft.com/office/powerpoint/2010/main" val="917980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825997"/>
          </a:xfrm>
        </p:spPr>
        <p:txBody>
          <a:bodyPr>
            <a:normAutofit fontScale="90000"/>
          </a:bodyPr>
          <a:lstStyle/>
          <a:p>
            <a:pPr algn="ctr"/>
            <a:r>
              <a:rPr lang="cs-CZ" sz="3600" b="1" dirty="0"/>
              <a:t>Terorismus a organizovaný zločin </a:t>
            </a:r>
            <a:br>
              <a:rPr lang="cs-CZ" sz="3600" b="1" dirty="0"/>
            </a:br>
            <a:r>
              <a:rPr lang="cs-CZ" sz="3600" b="1" dirty="0"/>
              <a:t>(dle D. Řehák a kol., 2008)</a:t>
            </a:r>
          </a:p>
        </p:txBody>
      </p:sp>
      <p:sp>
        <p:nvSpPr>
          <p:cNvPr id="3" name="Zástupný symbol pro obsah 2"/>
          <p:cNvSpPr>
            <a:spLocks noGrp="1"/>
          </p:cNvSpPr>
          <p:nvPr>
            <p:ph idx="1"/>
          </p:nvPr>
        </p:nvSpPr>
        <p:spPr>
          <a:xfrm>
            <a:off x="628650" y="1988840"/>
            <a:ext cx="7886700" cy="4188123"/>
          </a:xfrm>
        </p:spPr>
        <p:txBody>
          <a:bodyPr>
            <a:normAutofit lnSpcReduction="10000"/>
          </a:bodyPr>
          <a:lstStyle/>
          <a:p>
            <a:pPr algn="just"/>
            <a:r>
              <a:rPr lang="cs-CZ" dirty="0"/>
              <a:t>Terorismus a organizovaný zločin </a:t>
            </a:r>
            <a:r>
              <a:rPr lang="cs-CZ" b="1" dirty="0"/>
              <a:t>mají mnoho společného. </a:t>
            </a:r>
            <a:r>
              <a:rPr lang="cs-CZ" dirty="0"/>
              <a:t>Co je však činí rozdílným? Je to </a:t>
            </a:r>
            <a:r>
              <a:rPr lang="cs-CZ" b="1" dirty="0"/>
              <a:t>finanční motivace</a:t>
            </a:r>
            <a:r>
              <a:rPr lang="cs-CZ" dirty="0"/>
              <a:t>. U organizovaného zločinu je získání financí </a:t>
            </a:r>
            <a:r>
              <a:rPr lang="cs-CZ" b="1" dirty="0"/>
              <a:t>hlavním cílem</a:t>
            </a:r>
            <a:r>
              <a:rPr lang="cs-CZ" dirty="0"/>
              <a:t>, u teroristických skupin finanční otázka představuje </a:t>
            </a:r>
            <a:r>
              <a:rPr lang="cs-CZ" b="1" dirty="0"/>
              <a:t>základ pro jejich další působení </a:t>
            </a:r>
            <a:r>
              <a:rPr lang="cs-CZ" dirty="0"/>
              <a:t>a přípravu k vedení boje.</a:t>
            </a:r>
          </a:p>
          <a:p>
            <a:pPr algn="just"/>
            <a:r>
              <a:rPr lang="cs-CZ" dirty="0"/>
              <a:t>Striktní vymezení </a:t>
            </a:r>
            <a:r>
              <a:rPr lang="cs-CZ" b="1" dirty="0"/>
              <a:t>pojmu terorismus </a:t>
            </a:r>
            <a:r>
              <a:rPr lang="cs-CZ" dirty="0"/>
              <a:t>a určení přesné hranice mezi ostatními nelegálními aktivitami, jako je například organizovaný zločin, </a:t>
            </a:r>
            <a:r>
              <a:rPr lang="cs-CZ" b="1" dirty="0"/>
              <a:t>je opět velmi obtížné</a:t>
            </a:r>
            <a:r>
              <a:rPr lang="cs-CZ" dirty="0"/>
              <a:t>.</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3427565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Terorismus a organizovaný zločin</a:t>
            </a:r>
            <a:endParaRPr lang="cs-CZ" sz="3600" dirty="0"/>
          </a:p>
        </p:txBody>
      </p:sp>
      <p:sp>
        <p:nvSpPr>
          <p:cNvPr id="3" name="Zástupný symbol pro obsah 2"/>
          <p:cNvSpPr>
            <a:spLocks noGrp="1"/>
          </p:cNvSpPr>
          <p:nvPr>
            <p:ph idx="1"/>
          </p:nvPr>
        </p:nvSpPr>
        <p:spPr>
          <a:xfrm>
            <a:off x="628650" y="2204864"/>
            <a:ext cx="7886700" cy="3972099"/>
          </a:xfrm>
        </p:spPr>
        <p:txBody>
          <a:bodyPr>
            <a:normAutofit lnSpcReduction="10000"/>
          </a:bodyPr>
          <a:lstStyle/>
          <a:p>
            <a:pPr algn="just"/>
            <a:r>
              <a:rPr lang="cs-CZ" dirty="0"/>
              <a:t>Příklad mexické drogové války po roce 2005 či </a:t>
            </a:r>
            <a:r>
              <a:rPr lang="cs-CZ" dirty="0" smtClean="0"/>
              <a:t>boje mezi </a:t>
            </a:r>
            <a:r>
              <a:rPr lang="cs-CZ" dirty="0"/>
              <a:t>kolumbijskými drogovým kartely a </a:t>
            </a:r>
            <a:r>
              <a:rPr lang="cs-CZ" dirty="0" err="1"/>
              <a:t>paramilitárními</a:t>
            </a:r>
            <a:r>
              <a:rPr lang="cs-CZ" dirty="0"/>
              <a:t> skupinami </a:t>
            </a:r>
            <a:r>
              <a:rPr lang="cs-CZ" b="1" dirty="0"/>
              <a:t>(otázka tzv. </a:t>
            </a:r>
            <a:r>
              <a:rPr lang="cs-CZ" b="1" dirty="0" err="1"/>
              <a:t>narcoterorismu</a:t>
            </a:r>
            <a:r>
              <a:rPr lang="cs-CZ" b="1" dirty="0"/>
              <a:t>). </a:t>
            </a:r>
          </a:p>
          <a:p>
            <a:pPr algn="just"/>
            <a:r>
              <a:rPr lang="cs-CZ" dirty="0"/>
              <a:t>Vývoj ukazuje, že pro rozlišení teroristických činů od kriminálních již nestačí brát v úvahu pouhou přítomnost či nepřítomnost primární politické motivace, ale že stejně důležitým kritériem </a:t>
            </a:r>
            <a:r>
              <a:rPr lang="cs-CZ" b="1" dirty="0"/>
              <a:t>je i hodnocení následků teroristického činu.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 pplk. JUDr. PhDr. Stanislav Polnar, Ph.D. et Ph.D. </a:t>
            </a:r>
          </a:p>
          <a:p>
            <a:endParaRPr lang="cs-CZ" dirty="0">
              <a:solidFill>
                <a:prstClr val="black">
                  <a:tint val="75000"/>
                </a:prstClr>
              </a:solidFill>
            </a:endParaRPr>
          </a:p>
        </p:txBody>
      </p:sp>
    </p:spTree>
    <p:extLst>
      <p:ext uri="{BB962C8B-B14F-4D97-AF65-F5344CB8AC3E}">
        <p14:creationId xmlns:p14="http://schemas.microsoft.com/office/powerpoint/2010/main" val="1420724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609973"/>
          </a:xfrm>
        </p:spPr>
        <p:txBody>
          <a:bodyPr>
            <a:normAutofit/>
          </a:bodyPr>
          <a:lstStyle/>
          <a:p>
            <a:r>
              <a:rPr lang="cs-CZ" sz="3600" b="1" dirty="0"/>
              <a:t>Terorismus a organizovaný zločin</a:t>
            </a:r>
            <a:endParaRPr lang="cs-CZ" sz="3600" dirty="0"/>
          </a:p>
        </p:txBody>
      </p:sp>
      <p:sp>
        <p:nvSpPr>
          <p:cNvPr id="3" name="Zástupný symbol pro obsah 2"/>
          <p:cNvSpPr>
            <a:spLocks noGrp="1"/>
          </p:cNvSpPr>
          <p:nvPr>
            <p:ph idx="1"/>
          </p:nvPr>
        </p:nvSpPr>
        <p:spPr>
          <a:xfrm>
            <a:off x="628650" y="2060848"/>
            <a:ext cx="7886700" cy="4116115"/>
          </a:xfrm>
        </p:spPr>
        <p:txBody>
          <a:bodyPr>
            <a:normAutofit fontScale="85000" lnSpcReduction="20000"/>
          </a:bodyPr>
          <a:lstStyle/>
          <a:p>
            <a:pPr algn="just"/>
            <a:r>
              <a:rPr lang="cs-CZ" dirty="0"/>
              <a:t>Pokud důsledky vyplývající ze zločinu mají politický vliv a dopad, ohrožují výkon státní moci a správy nebo jsou hrozbou pro velké skupiny lidí, </a:t>
            </a:r>
            <a:r>
              <a:rPr lang="cs-CZ" b="1" dirty="0"/>
              <a:t>pak lze takový skutek hodnotit jako teroristický čin</a:t>
            </a:r>
            <a:r>
              <a:rPr lang="cs-CZ" dirty="0"/>
              <a:t>. Je však zřejmé, že se téměř ve všech jeho podobách </a:t>
            </a:r>
            <a:r>
              <a:rPr lang="cs-CZ" b="1" dirty="0"/>
              <a:t>nejedná</a:t>
            </a:r>
            <a:r>
              <a:rPr lang="cs-CZ" dirty="0"/>
              <a:t> o brutální bezmyšlenkovitý projev násilí.</a:t>
            </a:r>
          </a:p>
          <a:p>
            <a:pPr algn="just"/>
            <a:r>
              <a:rPr lang="cs-CZ" dirty="0"/>
              <a:t>Podstatné ovšem je vnímání terorismu jako </a:t>
            </a:r>
            <a:r>
              <a:rPr lang="cs-CZ" b="1" dirty="0"/>
              <a:t>nadřazeného pojmu vyšší formy nelegálního projevu</a:t>
            </a:r>
            <a:r>
              <a:rPr lang="cs-CZ" dirty="0"/>
              <a:t> násilí, které kromě jiného zahrnuje i kriminální zločiny. </a:t>
            </a:r>
          </a:p>
          <a:p>
            <a:pPr algn="just"/>
            <a:r>
              <a:rPr lang="cs-CZ" dirty="0"/>
              <a:t>Tyto zločiny jsou však v případě terorismu ve své podstatě pouze </a:t>
            </a:r>
            <a:r>
              <a:rPr lang="cs-CZ" b="1" dirty="0"/>
              <a:t>symbolické</a:t>
            </a:r>
            <a:r>
              <a:rPr lang="cs-CZ" dirty="0"/>
              <a:t>, neboť představují cestu či prostředek k dosažení jiných cílů, než na které je kriminální čin sám o sobě zaměřen.</a:t>
            </a:r>
          </a:p>
          <a:p>
            <a:pPr algn="just"/>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2516571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t>Resort Ministerstva obrany ČR v boji proti terorismu</a:t>
            </a:r>
            <a:endParaRPr lang="cs-CZ" sz="2800" dirty="0"/>
          </a:p>
        </p:txBody>
      </p:sp>
      <p:sp>
        <p:nvSpPr>
          <p:cNvPr id="3" name="Zástupný symbol pro obsah 2"/>
          <p:cNvSpPr>
            <a:spLocks noGrp="1"/>
          </p:cNvSpPr>
          <p:nvPr>
            <p:ph idx="1"/>
          </p:nvPr>
        </p:nvSpPr>
        <p:spPr>
          <a:xfrm>
            <a:off x="628650" y="2276872"/>
            <a:ext cx="7886700" cy="3900091"/>
          </a:xfrm>
        </p:spPr>
        <p:txBody>
          <a:bodyPr/>
          <a:lstStyle/>
          <a:p>
            <a:pPr algn="just"/>
            <a:r>
              <a:rPr lang="cs-CZ" dirty="0"/>
              <a:t>AČR hraje důležitou úlohu v rozvoji kapacit NATO a prevenci rizikového vývoje teroristických hrozeb prostřednictvím </a:t>
            </a:r>
            <a:r>
              <a:rPr lang="cs-CZ" b="1" dirty="0"/>
              <a:t>účasti na humanitární akcích, stabilizaci konfliktních oblastí či protiteroristických operacích. </a:t>
            </a:r>
          </a:p>
          <a:p>
            <a:pPr algn="just"/>
            <a:r>
              <a:rPr lang="cs-CZ" dirty="0"/>
              <a:t>Zkušenost s bojem proti terorismu mají příslušníci </a:t>
            </a:r>
            <a:r>
              <a:rPr lang="cs-CZ" b="1" dirty="0"/>
              <a:t>601. skupiny speciálních sil </a:t>
            </a:r>
            <a:r>
              <a:rPr lang="cs-CZ" dirty="0"/>
              <a:t>z Prostějova či kontingentů </a:t>
            </a:r>
            <a:r>
              <a:rPr lang="cs-CZ" b="1" dirty="0"/>
              <a:t>Vojenské policie</a:t>
            </a:r>
            <a:r>
              <a:rPr lang="cs-CZ" dirty="0"/>
              <a:t>, jež byly nasazeny v Iráku i Afghánistánu.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Tree>
    <p:extLst>
      <p:ext uri="{BB962C8B-B14F-4D97-AF65-F5344CB8AC3E}">
        <p14:creationId xmlns:p14="http://schemas.microsoft.com/office/powerpoint/2010/main" val="2792579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3688" y="1120302"/>
            <a:ext cx="5904656" cy="1325563"/>
          </a:xfrm>
        </p:spPr>
        <p:txBody>
          <a:bodyPr/>
          <a:lstStyle/>
          <a:p>
            <a:endParaRPr lang="cs-CZ" dirty="0"/>
          </a:p>
        </p:txBody>
      </p:sp>
      <p:pic>
        <p:nvPicPr>
          <p:cNvPr id="8" name="Zástupný symbol pro obsah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636912"/>
            <a:ext cx="6480720" cy="3528392"/>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251805"/>
            <a:ext cx="5760640" cy="1147637"/>
          </a:xfrm>
          <a:prstGeom prst="rect">
            <a:avLst/>
          </a:prstGeom>
        </p:spPr>
      </p:pic>
    </p:spTree>
    <p:extLst>
      <p:ext uri="{BB962C8B-B14F-4D97-AF65-F5344CB8AC3E}">
        <p14:creationId xmlns:p14="http://schemas.microsoft.com/office/powerpoint/2010/main" val="301118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p:txBody>
          <a:bodyPr/>
          <a:lstStyle/>
          <a:p>
            <a:pPr algn="just"/>
            <a:r>
              <a:rPr lang="cs-CZ" dirty="0"/>
              <a:t>terorismus je považován za </a:t>
            </a:r>
            <a:r>
              <a:rPr lang="cs-CZ" b="1" dirty="0"/>
              <a:t>nejnásilnější</a:t>
            </a:r>
            <a:r>
              <a:rPr lang="cs-CZ" dirty="0"/>
              <a:t> formu psychologické války, je nástrojem účinným a levným</a:t>
            </a:r>
          </a:p>
          <a:p>
            <a:pPr algn="just"/>
            <a:r>
              <a:rPr lang="cs-CZ" dirty="0"/>
              <a:t>Evropská bezpečnostní strategie považuje terorismus za těžko </a:t>
            </a:r>
            <a:r>
              <a:rPr lang="cs-CZ" b="1" dirty="0"/>
              <a:t>uchopitelnou, beztvarou hrozbu</a:t>
            </a:r>
            <a:r>
              <a:rPr lang="cs-CZ" dirty="0"/>
              <a:t>, s níž nelze bojovat tradičními metodami, formami a přístupy</a:t>
            </a:r>
          </a:p>
          <a:p>
            <a:pPr algn="just"/>
            <a:r>
              <a:rPr lang="cs-CZ" dirty="0"/>
              <a:t>jedná se o strategickou </a:t>
            </a:r>
            <a:r>
              <a:rPr lang="cs-CZ" b="1" dirty="0"/>
              <a:t>hrozbu bez hranic</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2114043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7E9FB4-94A8-4889-AFB3-D566D0D897E6}"/>
              </a:ext>
            </a:extLst>
          </p:cNvPr>
          <p:cNvSpPr>
            <a:spLocks noGrp="1"/>
          </p:cNvSpPr>
          <p:nvPr>
            <p:ph type="title"/>
          </p:nvPr>
        </p:nvSpPr>
        <p:spPr>
          <a:xfrm>
            <a:off x="2079798" y="1330895"/>
            <a:ext cx="4076378" cy="1441017"/>
          </a:xfrm>
        </p:spPr>
        <p:txBody>
          <a:bodyPr/>
          <a:lstStyle/>
          <a:p>
            <a:r>
              <a:rPr lang="cs-CZ" dirty="0"/>
              <a:t>601. </a:t>
            </a:r>
            <a:r>
              <a:rPr lang="cs-CZ" dirty="0" err="1"/>
              <a:t>Skss</a:t>
            </a:r>
            <a:r>
              <a:rPr lang="cs-CZ" dirty="0"/>
              <a:t>  </a:t>
            </a:r>
          </a:p>
        </p:txBody>
      </p:sp>
      <p:sp>
        <p:nvSpPr>
          <p:cNvPr id="3" name="Zástupný symbol pro obsah 2">
            <a:extLst>
              <a:ext uri="{FF2B5EF4-FFF2-40B4-BE49-F238E27FC236}">
                <a16:creationId xmlns:a16="http://schemas.microsoft.com/office/drawing/2014/main" id="{397491DD-4CBD-4A4A-A515-D20BACEBE982}"/>
              </a:ext>
            </a:extLst>
          </p:cNvPr>
          <p:cNvSpPr>
            <a:spLocks noGrp="1"/>
          </p:cNvSpPr>
          <p:nvPr>
            <p:ph idx="1"/>
          </p:nvPr>
        </p:nvSpPr>
        <p:spPr>
          <a:xfrm>
            <a:off x="628650" y="4077071"/>
            <a:ext cx="8047806" cy="2232249"/>
          </a:xfrm>
        </p:spPr>
        <p:txBody>
          <a:bodyPr>
            <a:normAutofit fontScale="70000" lnSpcReduction="20000"/>
          </a:bodyPr>
          <a:lstStyle/>
          <a:p>
            <a:pPr algn="just"/>
            <a:r>
              <a:rPr lang="cs-CZ" dirty="0"/>
              <a:t>K úkolům </a:t>
            </a:r>
            <a:r>
              <a:rPr lang="cs-CZ" b="1" dirty="0"/>
              <a:t>Speciálního průzkumu a zpravodajské činnosti </a:t>
            </a:r>
            <a:r>
              <a:rPr lang="cs-CZ" dirty="0"/>
              <a:t>(</a:t>
            </a:r>
            <a:r>
              <a:rPr lang="cs-CZ" dirty="0" err="1"/>
              <a:t>SpPz</a:t>
            </a:r>
            <a:r>
              <a:rPr lang="cs-CZ" dirty="0"/>
              <a:t>) spadá poskytování strategických informací pro následné vojenské operace či politicko-vojenská rozhodnutí. </a:t>
            </a:r>
            <a:r>
              <a:rPr lang="cs-CZ" b="1" dirty="0"/>
              <a:t>Ofenzivní činnosti </a:t>
            </a:r>
            <a:r>
              <a:rPr lang="cs-CZ" dirty="0"/>
              <a:t>(</a:t>
            </a:r>
            <a:r>
              <a:rPr lang="cs-CZ" dirty="0" err="1"/>
              <a:t>OfČ</a:t>
            </a:r>
            <a:r>
              <a:rPr lang="cs-CZ" dirty="0"/>
              <a:t>) jsou operace útočného charakteru prováděné za účelem zničení, umlčení nebo poškození cíle strategického nebo operačního významu, získat informace, materiál nebo osoby. Mezi typické úderné akce patří léčka, přepad nebo navádění přesné munice na cíl. </a:t>
            </a:r>
            <a:r>
              <a:rPr lang="cs-CZ" b="1" dirty="0"/>
              <a:t>Úkoly Podpory a vlivu </a:t>
            </a:r>
            <a:r>
              <a:rPr lang="cs-CZ" dirty="0"/>
              <a:t>(</a:t>
            </a:r>
            <a:r>
              <a:rPr lang="cs-CZ" dirty="0" err="1"/>
              <a:t>PaV</a:t>
            </a:r>
            <a:r>
              <a:rPr lang="cs-CZ" dirty="0"/>
              <a:t>) zahrnují operace širokého spektra aktivit zaměřených na podporu zájmových subjektů nebo jejich cílené ovlivňování.</a:t>
            </a:r>
          </a:p>
        </p:txBody>
      </p:sp>
      <p:sp>
        <p:nvSpPr>
          <p:cNvPr id="4" name="Zástupný symbol pro datum 3">
            <a:extLst>
              <a:ext uri="{FF2B5EF4-FFF2-40B4-BE49-F238E27FC236}">
                <a16:creationId xmlns:a16="http://schemas.microsoft.com/office/drawing/2014/main" id="{8D7C96B4-44E3-4DA2-9D48-E924E8939C89}"/>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62B25ADE-ACDE-492A-8E7E-4332C4CE493F}"/>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pic>
        <p:nvPicPr>
          <p:cNvPr id="4104" name="Picture 8" descr="601. skupina speciálních sil generála Moravce | Speciální síly AČR">
            <a:extLst>
              <a:ext uri="{FF2B5EF4-FFF2-40B4-BE49-F238E27FC236}">
                <a16:creationId xmlns:a16="http://schemas.microsoft.com/office/drawing/2014/main" id="{5A0A5719-D42C-4DC9-B8A3-D2B40B012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96752"/>
            <a:ext cx="604867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276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970013"/>
          </a:xfrm>
        </p:spPr>
        <p:txBody>
          <a:bodyPr>
            <a:normAutofit/>
          </a:bodyPr>
          <a:lstStyle/>
          <a:p>
            <a:pPr algn="ctr"/>
            <a:r>
              <a:rPr lang="cs-CZ" sz="2800" b="1" dirty="0"/>
              <a:t>Resort Ministerstva obrany ČR v boji proti terorismu</a:t>
            </a:r>
            <a:endParaRPr lang="cs-CZ" sz="2800" dirty="0"/>
          </a:p>
        </p:txBody>
      </p:sp>
      <p:sp>
        <p:nvSpPr>
          <p:cNvPr id="3" name="Zástupný symbol pro obsah 2"/>
          <p:cNvSpPr>
            <a:spLocks noGrp="1"/>
          </p:cNvSpPr>
          <p:nvPr>
            <p:ph idx="1"/>
          </p:nvPr>
        </p:nvSpPr>
        <p:spPr/>
        <p:txBody>
          <a:bodyPr>
            <a:normAutofit lnSpcReduction="10000"/>
          </a:bodyPr>
          <a:lstStyle/>
          <a:p>
            <a:pPr marL="0" indent="0" algn="just">
              <a:buNone/>
            </a:pPr>
            <a:r>
              <a:rPr lang="cs-CZ" b="1" dirty="0"/>
              <a:t>4. brigáda rychlého nasazení</a:t>
            </a:r>
            <a:r>
              <a:rPr lang="cs-CZ" dirty="0"/>
              <a:t>, jež se skládá ze 4 praporů rozmístěných v Žatci, Táboře, Chrudimi a Jindřichově Hradci </a:t>
            </a:r>
          </a:p>
          <a:p>
            <a:pPr marL="0" indent="0" algn="just">
              <a:buNone/>
            </a:pPr>
            <a:r>
              <a:rPr lang="cs-CZ" b="1" dirty="0"/>
              <a:t>31. pluk</a:t>
            </a:r>
            <a:r>
              <a:rPr lang="cs-CZ" dirty="0"/>
              <a:t> radiační, chemické a biologické ochrany v Liberci </a:t>
            </a:r>
          </a:p>
          <a:p>
            <a:pPr marL="0" indent="0" algn="just">
              <a:buNone/>
            </a:pPr>
            <a:r>
              <a:rPr lang="cs-CZ" b="1" dirty="0"/>
              <a:t>21. pluk taktického letectva </a:t>
            </a:r>
            <a:r>
              <a:rPr lang="cs-CZ" dirty="0"/>
              <a:t>v Čáslavi zodpovědný za vzdušnou obranu ČR </a:t>
            </a:r>
          </a:p>
          <a:p>
            <a:pPr marL="0" indent="0" algn="just">
              <a:buNone/>
            </a:pPr>
            <a:r>
              <a:rPr lang="cs-CZ" b="1" dirty="0"/>
              <a:t>22. základna vrtulníkového letectva </a:t>
            </a:r>
            <a:r>
              <a:rPr lang="cs-CZ" dirty="0"/>
              <a:t>v Náměšti nad Oslavou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pplk. JUDr. PhDr. Stanislav Polnar, Ph.D. et Ph.D. </a:t>
            </a:r>
          </a:p>
          <a:p>
            <a:endParaRPr lang="cs-CZ" dirty="0">
              <a:solidFill>
                <a:prstClr val="black">
                  <a:tint val="75000"/>
                </a:prstClr>
              </a:solidFill>
            </a:endParaRPr>
          </a:p>
        </p:txBody>
      </p:sp>
    </p:spTree>
    <p:extLst>
      <p:ext uri="{BB962C8B-B14F-4D97-AF65-F5344CB8AC3E}">
        <p14:creationId xmlns:p14="http://schemas.microsoft.com/office/powerpoint/2010/main" val="3019215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898005"/>
          </a:xfrm>
        </p:spPr>
        <p:txBody>
          <a:bodyPr>
            <a:normAutofit/>
          </a:bodyPr>
          <a:lstStyle/>
          <a:p>
            <a:pPr algn="ctr"/>
            <a:r>
              <a:rPr lang="cs-CZ" sz="2800" b="1" dirty="0"/>
              <a:t>Resort Ministerstva obrany ČR v boji proti terorismu</a:t>
            </a:r>
            <a:endParaRPr lang="cs-CZ" sz="2800" dirty="0"/>
          </a:p>
        </p:txBody>
      </p:sp>
      <p:sp>
        <p:nvSpPr>
          <p:cNvPr id="3" name="Zástupný symbol pro obsah 2"/>
          <p:cNvSpPr>
            <a:spLocks noGrp="1"/>
          </p:cNvSpPr>
          <p:nvPr>
            <p:ph idx="1"/>
          </p:nvPr>
        </p:nvSpPr>
        <p:spPr>
          <a:xfrm>
            <a:off x="628650" y="2132856"/>
            <a:ext cx="7886700" cy="4044107"/>
          </a:xfrm>
        </p:spPr>
        <p:txBody>
          <a:bodyPr>
            <a:normAutofit fontScale="92500" lnSpcReduction="10000"/>
          </a:bodyPr>
          <a:lstStyle/>
          <a:p>
            <a:pPr algn="just"/>
            <a:r>
              <a:rPr lang="cs-CZ" b="1" dirty="0"/>
              <a:t>Terorismus</a:t>
            </a:r>
            <a:r>
              <a:rPr lang="cs-CZ" dirty="0"/>
              <a:t> je boj o mysl lidí skrze manipulaci s emocí strachu. Proto jej lze koncepčně označit jako formu </a:t>
            </a:r>
            <a:r>
              <a:rPr lang="cs-CZ" b="1" i="1" dirty="0"/>
              <a:t>kognitivního válčení</a:t>
            </a:r>
            <a:r>
              <a:rPr lang="cs-CZ" dirty="0"/>
              <a:t>, jejíž problematice se věnuje </a:t>
            </a:r>
            <a:r>
              <a:rPr lang="cs-CZ" b="1" dirty="0"/>
              <a:t>Velitelství kybernetických sil a informačních operací, </a:t>
            </a:r>
            <a:r>
              <a:rPr lang="cs-CZ" dirty="0"/>
              <a:t>ale také</a:t>
            </a:r>
            <a:r>
              <a:rPr lang="cs-CZ" b="1" dirty="0"/>
              <a:t> Ústav zpravodajských studií Univerzity obrany. </a:t>
            </a:r>
          </a:p>
          <a:p>
            <a:pPr algn="just"/>
            <a:r>
              <a:rPr lang="cs-CZ" dirty="0"/>
              <a:t>Sběr a vyhodnocování informací o teroristických hrozbách spadá v rámci rezortu MO pod kompetence </a:t>
            </a:r>
            <a:r>
              <a:rPr lang="cs-CZ" b="1" dirty="0"/>
              <a:t>Vojenského zpravodajství (též v součinnosti s BIS a UZSI). </a:t>
            </a:r>
          </a:p>
          <a:p>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2653849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1042021"/>
          </a:xfrm>
        </p:spPr>
        <p:txBody>
          <a:bodyPr>
            <a:normAutofit/>
          </a:bodyPr>
          <a:lstStyle/>
          <a:p>
            <a:pPr algn="ctr"/>
            <a:r>
              <a:rPr lang="cs-CZ" sz="2800" b="1" dirty="0"/>
              <a:t>Resort Ministerstva obrany ČR v boji proti terorismu</a:t>
            </a:r>
            <a:endParaRPr lang="cs-CZ" sz="2800" dirty="0"/>
          </a:p>
        </p:txBody>
      </p:sp>
      <p:sp>
        <p:nvSpPr>
          <p:cNvPr id="3" name="Zástupný symbol pro obsah 2"/>
          <p:cNvSpPr>
            <a:spLocks noGrp="1"/>
          </p:cNvSpPr>
          <p:nvPr>
            <p:ph idx="1"/>
          </p:nvPr>
        </p:nvSpPr>
        <p:spPr>
          <a:xfrm>
            <a:off x="612725" y="2219042"/>
            <a:ext cx="8157642" cy="3580412"/>
          </a:xfrm>
        </p:spPr>
        <p:txBody>
          <a:bodyPr>
            <a:normAutofit fontScale="92500" lnSpcReduction="10000"/>
          </a:bodyPr>
          <a:lstStyle/>
          <a:p>
            <a:pPr marL="0" indent="0" algn="just">
              <a:buNone/>
            </a:pPr>
            <a:r>
              <a:rPr lang="cs-CZ" dirty="0"/>
              <a:t>Úkoly AČR a její role v boji proti terorismu obsahuje </a:t>
            </a:r>
            <a:r>
              <a:rPr lang="cs-CZ" b="1" dirty="0"/>
              <a:t>ochranu vlastních ozbrojených sil, terčem se mohou stát vojenské objekty, tedy personál, technika, munice, výcvikové prostory či počítačová infrastruktura.</a:t>
            </a:r>
            <a:r>
              <a:rPr lang="cs-CZ" dirty="0"/>
              <a:t> </a:t>
            </a:r>
          </a:p>
          <a:p>
            <a:pPr marL="0" indent="0" algn="just">
              <a:buNone/>
            </a:pPr>
            <a:r>
              <a:rPr lang="cs-CZ" dirty="0"/>
              <a:t>Cíle zahrnují též nevojenské objekty, v podobě objektů důležitých pro obranu státu (dále jen „</a:t>
            </a:r>
            <a:r>
              <a:rPr lang="cs-CZ" b="1" dirty="0"/>
              <a:t>ODOS“</a:t>
            </a:r>
            <a:r>
              <a:rPr lang="cs-CZ" dirty="0"/>
              <a:t>). </a:t>
            </a:r>
          </a:p>
          <a:p>
            <a:pPr marL="0" indent="0" algn="just">
              <a:buNone/>
            </a:pPr>
            <a:r>
              <a:rPr lang="cs-CZ" i="1" dirty="0"/>
              <a:t>Lze za projev terorismu klasifikovat útok, jehož primárním cílem je vojenský objekt či personál??? </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4197890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Globální válka s terorismem po roce 2001</a:t>
            </a:r>
            <a:br>
              <a:rPr lang="cs-CZ" sz="2400" b="1" dirty="0"/>
            </a:br>
            <a:endParaRPr lang="cs-CZ" sz="2400" b="1" dirty="0"/>
          </a:p>
        </p:txBody>
      </p:sp>
      <p:sp>
        <p:nvSpPr>
          <p:cNvPr id="3" name="Zástupný symbol pro obsah 2"/>
          <p:cNvSpPr>
            <a:spLocks noGrp="1"/>
          </p:cNvSpPr>
          <p:nvPr>
            <p:ph idx="1"/>
          </p:nvPr>
        </p:nvSpPr>
        <p:spPr/>
        <p:txBody>
          <a:bodyPr>
            <a:normAutofit fontScale="92500" lnSpcReduction="20000"/>
          </a:bodyPr>
          <a:lstStyle/>
          <a:p>
            <a:pPr algn="just"/>
            <a:r>
              <a:rPr lang="cs-CZ" b="1" dirty="0"/>
              <a:t>válka proti terorismu</a:t>
            </a:r>
            <a:r>
              <a:rPr lang="cs-CZ" dirty="0"/>
              <a:t>, též válka s terorismem, válka proti teroru: je termín pro řadu vojenských, politických, právních a náboženských akcí započatých vládou </a:t>
            </a:r>
            <a:r>
              <a:rPr lang="cs-CZ" b="1" dirty="0"/>
              <a:t>USA a jejími spojenci</a:t>
            </a:r>
            <a:r>
              <a:rPr lang="cs-CZ" dirty="0"/>
              <a:t> jako odveta </a:t>
            </a:r>
            <a:r>
              <a:rPr lang="cs-CZ" b="1" dirty="0"/>
              <a:t>za teroristické útoky z 11. září 2001</a:t>
            </a:r>
          </a:p>
          <a:p>
            <a:pPr algn="just"/>
            <a:r>
              <a:rPr lang="cs-CZ" b="1" dirty="0"/>
              <a:t>cíli války proti terorismu </a:t>
            </a:r>
            <a:r>
              <a:rPr lang="cs-CZ" dirty="0"/>
              <a:t>jsou: </a:t>
            </a:r>
            <a:r>
              <a:rPr lang="cs-CZ" b="1" dirty="0"/>
              <a:t>čelit</a:t>
            </a:r>
            <a:r>
              <a:rPr lang="cs-CZ" dirty="0"/>
              <a:t> teroristickým hrozbám, </a:t>
            </a:r>
            <a:r>
              <a:rPr lang="cs-CZ" b="1" dirty="0"/>
              <a:t>zabránit</a:t>
            </a:r>
            <a:r>
              <a:rPr lang="cs-CZ" dirty="0"/>
              <a:t> teroristům v jejich činech a </a:t>
            </a:r>
            <a:r>
              <a:rPr lang="cs-CZ" b="1" dirty="0"/>
              <a:t>potlačit vliv </a:t>
            </a:r>
            <a:r>
              <a:rPr lang="cs-CZ" dirty="0"/>
              <a:t>teroristických organizací</a:t>
            </a:r>
          </a:p>
          <a:p>
            <a:pPr algn="just"/>
            <a:r>
              <a:rPr lang="cs-CZ" dirty="0"/>
              <a:t>nejedná se o </a:t>
            </a:r>
            <a:r>
              <a:rPr lang="cs-CZ" b="1" dirty="0"/>
              <a:t>konkrétní konvenční válku, </a:t>
            </a:r>
            <a:r>
              <a:rPr lang="cs-CZ" dirty="0"/>
              <a:t>je to koncept</a:t>
            </a:r>
            <a:r>
              <a:rPr lang="cs-CZ" b="1" dirty="0"/>
              <a:t> dlouhodobé strategie nadnárodního významu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2705153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681981"/>
          </a:xfrm>
        </p:spPr>
        <p:txBody>
          <a:bodyPr>
            <a:normAutofit fontScale="90000"/>
          </a:bodyPr>
          <a:lstStyle/>
          <a:p>
            <a:pPr algn="ctr"/>
            <a:r>
              <a:rPr lang="cs-CZ" sz="3600" b="1" dirty="0"/>
              <a:t>Dilema: bezpečnost versus svoboda</a:t>
            </a: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988840"/>
            <a:ext cx="7776864" cy="4176464"/>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2320360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970013"/>
          </a:xfrm>
        </p:spPr>
        <p:txBody>
          <a:bodyPr>
            <a:normAutofit/>
          </a:bodyPr>
          <a:lstStyle/>
          <a:p>
            <a:pPr algn="ctr"/>
            <a:r>
              <a:rPr lang="cs-CZ" sz="2800" b="1" dirty="0"/>
              <a:t>Globální válka s terorismem po roce 2001</a:t>
            </a:r>
            <a:endParaRPr lang="cs-CZ" sz="2800" dirty="0"/>
          </a:p>
        </p:txBody>
      </p:sp>
      <p:sp>
        <p:nvSpPr>
          <p:cNvPr id="3" name="Zástupný symbol pro obsah 2"/>
          <p:cNvSpPr>
            <a:spLocks noGrp="1"/>
          </p:cNvSpPr>
          <p:nvPr>
            <p:ph idx="1"/>
          </p:nvPr>
        </p:nvSpPr>
        <p:spPr>
          <a:xfrm>
            <a:off x="628650" y="1988840"/>
            <a:ext cx="7886700" cy="4188123"/>
          </a:xfrm>
        </p:spPr>
        <p:txBody>
          <a:bodyPr>
            <a:normAutofit fontScale="92500" lnSpcReduction="10000"/>
          </a:bodyPr>
          <a:lstStyle/>
          <a:p>
            <a:pPr algn="just"/>
            <a:r>
              <a:rPr lang="cs-CZ" dirty="0"/>
              <a:t>Pro samotné muslimy </a:t>
            </a:r>
            <a:r>
              <a:rPr lang="cs-CZ" b="1" dirty="0"/>
              <a:t>toto bylo těžko pochopitelné</a:t>
            </a:r>
            <a:r>
              <a:rPr lang="cs-CZ" dirty="0"/>
              <a:t>. Přestože pro mnoho muslimů je islám důležitou identitou, podle které pohlížejí s jistým rozdílem na ostatní muslimy a na nemuslimy, </a:t>
            </a:r>
            <a:r>
              <a:rPr lang="cs-CZ" b="1" dirty="0"/>
              <a:t>globálně sami sebe nevidí jako jednolitou skupinu.</a:t>
            </a:r>
          </a:p>
          <a:p>
            <a:pPr algn="just"/>
            <a:r>
              <a:rPr lang="cs-CZ" dirty="0"/>
              <a:t>Muslimové na celém světě těžko snášeli, že jsou hodnoceni především na základě faktu, že fanatická skupina islámských fundamentalistů spáchala teroristické útoky, a tudíž se snažili dokazovat různými způsoby, </a:t>
            </a:r>
            <a:r>
              <a:rPr lang="cs-CZ" b="1" dirty="0"/>
              <a:t>že islám obecně v žádném případě neznamená terorismus.</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1674590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970013"/>
          </a:xfrm>
        </p:spPr>
        <p:txBody>
          <a:bodyPr>
            <a:normAutofit/>
          </a:bodyPr>
          <a:lstStyle/>
          <a:p>
            <a:pPr algn="ctr"/>
            <a:r>
              <a:rPr lang="cs-CZ" sz="2800" b="1" dirty="0"/>
              <a:t>Globální válka s terorismem po roce 2001</a:t>
            </a:r>
            <a:r>
              <a:rPr lang="cs-CZ" sz="2400" b="1" dirty="0"/>
              <a:t/>
            </a:r>
            <a:br>
              <a:rPr lang="cs-CZ" sz="2400" b="1" dirty="0"/>
            </a:br>
            <a:endParaRPr lang="cs-CZ" sz="2400" dirty="0"/>
          </a:p>
        </p:txBody>
      </p:sp>
      <p:sp>
        <p:nvSpPr>
          <p:cNvPr id="3" name="Zástupný symbol pro obsah 2"/>
          <p:cNvSpPr>
            <a:spLocks noGrp="1"/>
          </p:cNvSpPr>
          <p:nvPr>
            <p:ph idx="1"/>
          </p:nvPr>
        </p:nvSpPr>
        <p:spPr/>
        <p:txBody>
          <a:bodyPr>
            <a:normAutofit fontScale="92500" lnSpcReduction="20000"/>
          </a:bodyPr>
          <a:lstStyle/>
          <a:p>
            <a:pPr algn="just"/>
            <a:r>
              <a:rPr lang="cs-CZ" b="1" dirty="0"/>
              <a:t>Teroristické organizace – </a:t>
            </a:r>
            <a:r>
              <a:rPr lang="cs-CZ" dirty="0"/>
              <a:t>vycházejí z </a:t>
            </a:r>
            <a:r>
              <a:rPr lang="cs-CZ" dirty="0" err="1"/>
              <a:t>idelogie</a:t>
            </a:r>
            <a:r>
              <a:rPr lang="cs-CZ" dirty="0"/>
              <a:t> islámského fundamentalismu</a:t>
            </a:r>
          </a:p>
          <a:p>
            <a:pPr algn="just"/>
            <a:r>
              <a:rPr lang="cs-CZ" b="1" dirty="0"/>
              <a:t>Al-Káida</a:t>
            </a:r>
            <a:r>
              <a:rPr lang="cs-CZ" dirty="0"/>
              <a:t> – jediná celosvětová organizace</a:t>
            </a:r>
          </a:p>
          <a:p>
            <a:pPr algn="just"/>
            <a:r>
              <a:rPr lang="cs-CZ" b="1" dirty="0"/>
              <a:t>Fronta </a:t>
            </a:r>
            <a:r>
              <a:rPr lang="cs-CZ" b="1" dirty="0" err="1"/>
              <a:t>an-Nusrá</a:t>
            </a:r>
            <a:r>
              <a:rPr lang="cs-CZ" b="1" dirty="0"/>
              <a:t> </a:t>
            </a:r>
            <a:r>
              <a:rPr lang="cs-CZ" dirty="0"/>
              <a:t>– syrská teroristická organizace účastnící se občanské války v Sýrii po r. 2011</a:t>
            </a:r>
          </a:p>
          <a:p>
            <a:pPr algn="just"/>
            <a:r>
              <a:rPr lang="cs-CZ" b="1" dirty="0"/>
              <a:t>Talibán</a:t>
            </a:r>
            <a:r>
              <a:rPr lang="cs-CZ" dirty="0"/>
              <a:t> – lokální fundamentalisté v Afghánistánu, u vlády 1996 – 2001, Tálibánská ofenziva vyvrcholila dne 15. srpna 2021, kdy hnutí ovládlo prezidentský palác v Kábulu, načež vyhlásilo </a:t>
            </a:r>
            <a:r>
              <a:rPr lang="cs-CZ" i="1" dirty="0"/>
              <a:t>Islámský emirát Afghánistán</a:t>
            </a:r>
            <a:r>
              <a:rPr lang="cs-CZ" dirty="0"/>
              <a:t>, a de facto se tak ujalo vlády. </a:t>
            </a:r>
          </a:p>
          <a:p>
            <a:endParaRPr lang="cs-CZ" dirty="0"/>
          </a:p>
          <a:p>
            <a:endParaRPr lang="cs-CZ" b="1"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a:t>
            </a:r>
            <a:r>
              <a:rPr lang="cs-CZ" dirty="0" err="1">
                <a:solidFill>
                  <a:prstClr val="black">
                    <a:tint val="75000"/>
                  </a:prstClr>
                </a:solidFill>
              </a:rPr>
              <a:t>Ph.D</a:t>
            </a:r>
            <a:r>
              <a:rPr lang="cs-CZ" dirty="0">
                <a:solidFill>
                  <a:prstClr val="black">
                    <a:tint val="75000"/>
                  </a:prstClr>
                </a:solidFill>
              </a:rPr>
              <a:t> </a:t>
            </a:r>
          </a:p>
        </p:txBody>
      </p:sp>
    </p:spTree>
    <p:extLst>
      <p:ext uri="{BB962C8B-B14F-4D97-AF65-F5344CB8AC3E}">
        <p14:creationId xmlns:p14="http://schemas.microsoft.com/office/powerpoint/2010/main" val="832093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412776"/>
            <a:ext cx="7886700" cy="792088"/>
          </a:xfrm>
        </p:spPr>
        <p:txBody>
          <a:bodyPr>
            <a:normAutofit fontScale="90000"/>
          </a:bodyPr>
          <a:lstStyle/>
          <a:p>
            <a:pPr algn="ctr"/>
            <a:r>
              <a:rPr lang="cs-CZ" sz="2800" b="1" dirty="0"/>
              <a:t>Globální válka s terorismem po roce 2001</a:t>
            </a:r>
            <a:br>
              <a:rPr lang="cs-CZ" sz="2800" b="1" dirty="0"/>
            </a:br>
            <a:endParaRPr lang="cs-CZ" sz="2800" dirty="0"/>
          </a:p>
        </p:txBody>
      </p:sp>
      <p:sp>
        <p:nvSpPr>
          <p:cNvPr id="3" name="Zástupný symbol pro obsah 2"/>
          <p:cNvSpPr>
            <a:spLocks noGrp="1"/>
          </p:cNvSpPr>
          <p:nvPr>
            <p:ph idx="1"/>
          </p:nvPr>
        </p:nvSpPr>
        <p:spPr/>
        <p:txBody>
          <a:bodyPr>
            <a:normAutofit/>
          </a:bodyPr>
          <a:lstStyle/>
          <a:p>
            <a:pPr algn="just"/>
            <a:r>
              <a:rPr lang="cs-CZ" b="1" dirty="0"/>
              <a:t>Islámský stát </a:t>
            </a:r>
            <a:r>
              <a:rPr lang="cs-CZ" dirty="0"/>
              <a:t>– globální ambice, vznikl v r. 2014 na částech Iráku a Sýrie</a:t>
            </a:r>
            <a:endParaRPr lang="cs-CZ" b="1" dirty="0"/>
          </a:p>
          <a:p>
            <a:pPr algn="just"/>
            <a:r>
              <a:rPr lang="cs-CZ" b="1" dirty="0"/>
              <a:t>Boko </a:t>
            </a:r>
            <a:r>
              <a:rPr lang="cs-CZ" b="1" dirty="0" err="1"/>
              <a:t>Haram</a:t>
            </a:r>
            <a:r>
              <a:rPr lang="cs-CZ" dirty="0"/>
              <a:t> – původně odnož Al-Káidy v Nigérii, Čadu, Nigeru a Kamerunu, v roce 2015 se přihlásila k Islámskému státu</a:t>
            </a:r>
          </a:p>
          <a:p>
            <a:pPr algn="just"/>
            <a:r>
              <a:rPr lang="cs-CZ" b="1" dirty="0" err="1"/>
              <a:t>Ansar</a:t>
            </a:r>
            <a:r>
              <a:rPr lang="cs-CZ" b="1" dirty="0"/>
              <a:t> al-</a:t>
            </a:r>
            <a:r>
              <a:rPr lang="cs-CZ" b="1" dirty="0" err="1"/>
              <a:t>Sharia</a:t>
            </a:r>
            <a:r>
              <a:rPr lang="cs-CZ" b="1" dirty="0"/>
              <a:t> </a:t>
            </a:r>
            <a:r>
              <a:rPr lang="cs-CZ" dirty="0"/>
              <a:t>– vznikla v </a:t>
            </a:r>
            <a:r>
              <a:rPr lang="cs-CZ" dirty="0" err="1"/>
              <a:t>Lybii</a:t>
            </a:r>
            <a:r>
              <a:rPr lang="cs-CZ" dirty="0"/>
              <a:t> po roce 2011 v chaosu po svržení diktátora </a:t>
            </a:r>
            <a:r>
              <a:rPr lang="cs-CZ" dirty="0" err="1"/>
              <a:t>Muammara</a:t>
            </a:r>
            <a:r>
              <a:rPr lang="cs-CZ" dirty="0"/>
              <a:t> </a:t>
            </a:r>
            <a:r>
              <a:rPr lang="cs-CZ" dirty="0" err="1"/>
              <a:t>Kaddáfího</a:t>
            </a:r>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1132013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970013"/>
          </a:xfrm>
        </p:spPr>
        <p:txBody>
          <a:bodyPr>
            <a:normAutofit/>
          </a:bodyPr>
          <a:lstStyle/>
          <a:p>
            <a:pPr algn="ctr"/>
            <a:r>
              <a:rPr lang="cs-CZ" sz="2800" b="1" dirty="0"/>
              <a:t>Globální válka s terorismem po roce 2001</a:t>
            </a:r>
            <a:endParaRPr lang="cs-CZ" sz="2800" dirty="0"/>
          </a:p>
        </p:txBody>
      </p:sp>
      <p:sp>
        <p:nvSpPr>
          <p:cNvPr id="3" name="Zástupný symbol pro obsah 2"/>
          <p:cNvSpPr>
            <a:spLocks noGrp="1"/>
          </p:cNvSpPr>
          <p:nvPr>
            <p:ph idx="1"/>
          </p:nvPr>
        </p:nvSpPr>
        <p:spPr>
          <a:xfrm>
            <a:off x="628650" y="2204865"/>
            <a:ext cx="7886700" cy="3888432"/>
          </a:xfrm>
        </p:spPr>
        <p:txBody>
          <a:bodyPr>
            <a:normAutofit fontScale="85000" lnSpcReduction="10000"/>
          </a:bodyPr>
          <a:lstStyle/>
          <a:p>
            <a:pPr marL="0" indent="0" algn="just">
              <a:buNone/>
            </a:pPr>
            <a:r>
              <a:rPr lang="cs-CZ" b="1" dirty="0" err="1"/>
              <a:t>Protiterostické</a:t>
            </a:r>
            <a:r>
              <a:rPr lang="cs-CZ" b="1" dirty="0"/>
              <a:t> operace </a:t>
            </a:r>
            <a:r>
              <a:rPr lang="cs-CZ" dirty="0"/>
              <a:t>(příklady) </a:t>
            </a:r>
          </a:p>
          <a:p>
            <a:pPr marL="0" indent="0" algn="just">
              <a:buNone/>
            </a:pPr>
            <a:endParaRPr lang="cs-CZ" dirty="0"/>
          </a:p>
          <a:p>
            <a:pPr marL="0" indent="0" algn="just">
              <a:buNone/>
            </a:pPr>
            <a:r>
              <a:rPr lang="cs-CZ" b="1" i="1" dirty="0" err="1"/>
              <a:t>Enduring</a:t>
            </a:r>
            <a:r>
              <a:rPr lang="cs-CZ" b="1" i="1" dirty="0"/>
              <a:t> </a:t>
            </a:r>
            <a:r>
              <a:rPr lang="cs-CZ" b="1" i="1" dirty="0" err="1"/>
              <a:t>Freedom</a:t>
            </a:r>
            <a:r>
              <a:rPr lang="cs-CZ" b="1" i="1" dirty="0"/>
              <a:t> </a:t>
            </a:r>
            <a:r>
              <a:rPr lang="cs-CZ" dirty="0"/>
              <a:t>v Afghánistánu v letech 2001 – 2014 (série vojenských akcí americké administrativy)</a:t>
            </a:r>
          </a:p>
          <a:p>
            <a:pPr marL="0" indent="0" algn="just">
              <a:buNone/>
            </a:pPr>
            <a:r>
              <a:rPr lang="cs-CZ" b="1" i="1" dirty="0"/>
              <a:t>International </a:t>
            </a:r>
            <a:r>
              <a:rPr lang="cs-CZ" b="1" i="1" dirty="0" err="1"/>
              <a:t>Security</a:t>
            </a:r>
            <a:r>
              <a:rPr lang="cs-CZ" b="1" i="1" dirty="0"/>
              <a:t> </a:t>
            </a:r>
            <a:r>
              <a:rPr lang="cs-CZ" b="1" i="1" dirty="0" err="1"/>
              <a:t>Assistance</a:t>
            </a:r>
            <a:r>
              <a:rPr lang="cs-CZ" b="1" i="1" dirty="0"/>
              <a:t> </a:t>
            </a:r>
            <a:r>
              <a:rPr lang="cs-CZ" b="1" i="1" dirty="0" err="1"/>
              <a:t>Force</a:t>
            </a:r>
            <a:r>
              <a:rPr lang="cs-CZ" b="1" dirty="0"/>
              <a:t> </a:t>
            </a:r>
            <a:r>
              <a:rPr lang="cs-CZ" dirty="0"/>
              <a:t>v Afghánistánu v letech 2001 – 2014 (ustavena RB OSN)</a:t>
            </a:r>
          </a:p>
          <a:p>
            <a:pPr marL="0" indent="0" algn="just">
              <a:buNone/>
            </a:pPr>
            <a:r>
              <a:rPr lang="cs-CZ" b="1" i="1" dirty="0" err="1"/>
              <a:t>Resolute</a:t>
            </a:r>
            <a:r>
              <a:rPr lang="cs-CZ" b="1" i="1" dirty="0"/>
              <a:t> Support</a:t>
            </a:r>
            <a:r>
              <a:rPr lang="cs-CZ" dirty="0"/>
              <a:t> v Afghánistánu v letech 2015 – 2021 (ustavena RB OSN)</a:t>
            </a:r>
          </a:p>
          <a:p>
            <a:pPr marL="0" indent="0" algn="just">
              <a:buNone/>
            </a:pPr>
            <a:r>
              <a:rPr lang="cs-CZ" b="1" i="1" dirty="0" err="1"/>
              <a:t>European</a:t>
            </a:r>
            <a:r>
              <a:rPr lang="cs-CZ" b="1" i="1" dirty="0"/>
              <a:t> Union </a:t>
            </a:r>
            <a:r>
              <a:rPr lang="cs-CZ" b="1" i="1" dirty="0" err="1"/>
              <a:t>Training</a:t>
            </a:r>
            <a:r>
              <a:rPr lang="cs-CZ" b="1" i="1" dirty="0"/>
              <a:t> </a:t>
            </a:r>
            <a:r>
              <a:rPr lang="cs-CZ" b="1" i="1" dirty="0" err="1"/>
              <a:t>Mission</a:t>
            </a:r>
            <a:r>
              <a:rPr lang="cs-CZ" b="1" dirty="0"/>
              <a:t> </a:t>
            </a:r>
            <a:r>
              <a:rPr lang="cs-CZ" dirty="0"/>
              <a:t>v Mali po roce 2013 </a:t>
            </a:r>
          </a:p>
          <a:p>
            <a:pPr marL="0" indent="0">
              <a:buNone/>
            </a:pPr>
            <a:endParaRPr lang="cs-CZ" dirty="0"/>
          </a:p>
          <a:p>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3149738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p:txBody>
          <a:bodyPr>
            <a:normAutofit lnSpcReduction="10000"/>
          </a:bodyPr>
          <a:lstStyle/>
          <a:p>
            <a:pPr algn="just"/>
            <a:r>
              <a:rPr lang="cs-CZ" b="1" dirty="0"/>
              <a:t>teroristické metody </a:t>
            </a:r>
            <a:r>
              <a:rPr lang="cs-CZ" dirty="0"/>
              <a:t>boje jsou typické pro morálně zdatné, vysoce motivované, ale zároveň technicky nedostatečně vybavené protivníky </a:t>
            </a:r>
            <a:r>
              <a:rPr lang="cs-CZ" b="1" dirty="0"/>
              <a:t>(islámský terorismus)</a:t>
            </a:r>
          </a:p>
          <a:p>
            <a:pPr algn="just"/>
            <a:r>
              <a:rPr lang="cs-CZ" dirty="0"/>
              <a:t>z mezinárodněprávního hlediska není terorismus uznáván a považován </a:t>
            </a:r>
            <a:r>
              <a:rPr lang="cs-CZ" b="1" dirty="0"/>
              <a:t>za válečnou strategii, nýbrž za kriminální činnost</a:t>
            </a:r>
          </a:p>
          <a:p>
            <a:pPr algn="just"/>
            <a:r>
              <a:rPr lang="cs-CZ" dirty="0"/>
              <a:t>„Pro jednoho </a:t>
            </a:r>
            <a:r>
              <a:rPr lang="cs-CZ" b="1" dirty="0"/>
              <a:t>terorista</a:t>
            </a:r>
            <a:r>
              <a:rPr lang="cs-CZ" dirty="0"/>
              <a:t>, pro druhého </a:t>
            </a:r>
            <a:r>
              <a:rPr lang="cs-CZ" b="1" dirty="0"/>
              <a:t>bojovník za svobodu</a:t>
            </a:r>
            <a:r>
              <a:rPr lang="cs-CZ" dirty="0"/>
              <a:t>… . „</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a:solidFill>
                  <a:prstClr val="black">
                    <a:tint val="75000"/>
                  </a:prstClr>
                </a:solidFill>
              </a:rPr>
              <a:t>pplk. JUDr. PhDr. Stanislav Polnar, Ph.D. et Ph.D </a:t>
            </a:r>
            <a:endParaRPr lang="cs-CZ" dirty="0">
              <a:solidFill>
                <a:prstClr val="black">
                  <a:tint val="75000"/>
                </a:prstClr>
              </a:solidFill>
            </a:endParaRPr>
          </a:p>
        </p:txBody>
      </p:sp>
    </p:spTree>
    <p:extLst>
      <p:ext uri="{BB962C8B-B14F-4D97-AF65-F5344CB8AC3E}">
        <p14:creationId xmlns:p14="http://schemas.microsoft.com/office/powerpoint/2010/main" val="3256083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B26CA8-F848-49D8-BAF2-602F05A785B7}"/>
              </a:ext>
            </a:extLst>
          </p:cNvPr>
          <p:cNvSpPr>
            <a:spLocks noGrp="1"/>
          </p:cNvSpPr>
          <p:nvPr>
            <p:ph type="title"/>
          </p:nvPr>
        </p:nvSpPr>
        <p:spPr/>
        <p:txBody>
          <a:bodyPr/>
          <a:lstStyle/>
          <a:p>
            <a:pPr algn="ctr"/>
            <a:r>
              <a:rPr lang="cs-CZ" b="1" dirty="0"/>
              <a:t>Operace Neptunovo kopí</a:t>
            </a:r>
          </a:p>
        </p:txBody>
      </p:sp>
      <p:sp>
        <p:nvSpPr>
          <p:cNvPr id="3" name="Zástupný symbol pro obsah 2">
            <a:extLst>
              <a:ext uri="{FF2B5EF4-FFF2-40B4-BE49-F238E27FC236}">
                <a16:creationId xmlns:a16="http://schemas.microsoft.com/office/drawing/2014/main" id="{9B3BE3D9-A4A8-42E0-A489-0997FEF17A65}"/>
              </a:ext>
            </a:extLst>
          </p:cNvPr>
          <p:cNvSpPr>
            <a:spLocks noGrp="1"/>
          </p:cNvSpPr>
          <p:nvPr>
            <p:ph idx="1"/>
          </p:nvPr>
        </p:nvSpPr>
        <p:spPr/>
        <p:txBody>
          <a:bodyPr>
            <a:normAutofit/>
          </a:bodyPr>
          <a:lstStyle/>
          <a:p>
            <a:pPr algn="just"/>
            <a:r>
              <a:rPr lang="cs-CZ" dirty="0"/>
              <a:t>Byla zvláštní vojenská operace, </a:t>
            </a:r>
            <a:r>
              <a:rPr lang="cs-CZ" b="1" dirty="0"/>
              <a:t>jejímž cílem bylo zneškodnění Usámy bin Ládina</a:t>
            </a:r>
            <a:r>
              <a:rPr lang="cs-CZ" dirty="0"/>
              <a:t>, zakladatele a prvního vůdce islamistické militantní skupiny </a:t>
            </a:r>
            <a:r>
              <a:rPr lang="cs-CZ" dirty="0" err="1"/>
              <a:t>al-Káida</a:t>
            </a:r>
            <a:r>
              <a:rPr lang="cs-CZ" dirty="0"/>
              <a:t>.</a:t>
            </a:r>
          </a:p>
          <a:p>
            <a:pPr algn="just"/>
            <a:r>
              <a:rPr lang="cs-CZ" dirty="0"/>
              <a:t>Bin Ládin byl zlikvidován v Pákistánu dne </a:t>
            </a:r>
            <a:r>
              <a:rPr lang="cs-CZ" b="1" dirty="0"/>
              <a:t>2. května 2011</a:t>
            </a:r>
            <a:r>
              <a:rPr lang="cs-CZ" dirty="0"/>
              <a:t> krátce po jedné hodině ráno.</a:t>
            </a:r>
          </a:p>
          <a:p>
            <a:pPr algn="just"/>
            <a:r>
              <a:rPr lang="en-US" dirty="0" err="1"/>
              <a:t>Operace</a:t>
            </a:r>
            <a:r>
              <a:rPr lang="en-US" dirty="0"/>
              <a:t> </a:t>
            </a:r>
            <a:r>
              <a:rPr lang="en-US" dirty="0" err="1"/>
              <a:t>byla</a:t>
            </a:r>
            <a:r>
              <a:rPr lang="en-US" dirty="0"/>
              <a:t> </a:t>
            </a:r>
            <a:r>
              <a:rPr lang="en-US" dirty="0" err="1"/>
              <a:t>provedena</a:t>
            </a:r>
            <a:r>
              <a:rPr lang="cs-CZ" dirty="0"/>
              <a:t> týmem</a:t>
            </a:r>
            <a:r>
              <a:rPr lang="en-US" dirty="0"/>
              <a:t> </a:t>
            </a:r>
            <a:r>
              <a:rPr lang="en-US" dirty="0" err="1"/>
              <a:t>amerického</a:t>
            </a:r>
            <a:r>
              <a:rPr lang="en-US" dirty="0"/>
              <a:t> </a:t>
            </a:r>
            <a:r>
              <a:rPr lang="en-US" dirty="0" err="1"/>
              <a:t>námořnictva</a:t>
            </a:r>
            <a:r>
              <a:rPr lang="en-US" dirty="0"/>
              <a:t> </a:t>
            </a:r>
            <a:r>
              <a:rPr lang="en-US" b="1" dirty="0"/>
              <a:t>Navy SEALs</a:t>
            </a:r>
            <a:r>
              <a:rPr lang="cs-CZ" b="1" dirty="0"/>
              <a:t>.</a:t>
            </a:r>
          </a:p>
        </p:txBody>
      </p:sp>
      <p:sp>
        <p:nvSpPr>
          <p:cNvPr id="4" name="Zástupný symbol pro datum 3">
            <a:extLst>
              <a:ext uri="{FF2B5EF4-FFF2-40B4-BE49-F238E27FC236}">
                <a16:creationId xmlns:a16="http://schemas.microsoft.com/office/drawing/2014/main" id="{2E70D67E-7540-4A66-9967-36EE79A5A94D}"/>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EB9B30B8-970E-4E68-84C5-3F1C6DEFBD75}"/>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3198799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04BBA3-F78C-4F59-99AD-9D0F2D6F1FB4}"/>
              </a:ext>
            </a:extLst>
          </p:cNvPr>
          <p:cNvSpPr>
            <a:spLocks noGrp="1"/>
          </p:cNvSpPr>
          <p:nvPr>
            <p:ph type="title"/>
          </p:nvPr>
        </p:nvSpPr>
        <p:spPr/>
        <p:txBody>
          <a:bodyPr/>
          <a:lstStyle/>
          <a:p>
            <a:pPr algn="ctr"/>
            <a:r>
              <a:rPr lang="cs-CZ" b="1" dirty="0"/>
              <a:t>Operace Neptunovo kopí</a:t>
            </a:r>
            <a:endParaRPr lang="cs-CZ" dirty="0"/>
          </a:p>
        </p:txBody>
      </p:sp>
      <p:sp>
        <p:nvSpPr>
          <p:cNvPr id="3" name="Zástupný symbol pro obsah 2">
            <a:extLst>
              <a:ext uri="{FF2B5EF4-FFF2-40B4-BE49-F238E27FC236}">
                <a16:creationId xmlns:a16="http://schemas.microsoft.com/office/drawing/2014/main" id="{3F789516-334E-4264-86CF-821725304040}"/>
              </a:ext>
            </a:extLst>
          </p:cNvPr>
          <p:cNvSpPr>
            <a:spLocks noGrp="1"/>
          </p:cNvSpPr>
          <p:nvPr>
            <p:ph idx="1"/>
          </p:nvPr>
        </p:nvSpPr>
        <p:spPr/>
        <p:txBody>
          <a:bodyPr/>
          <a:lstStyle/>
          <a:p>
            <a:pPr algn="just"/>
            <a:r>
              <a:rPr lang="cs-CZ" dirty="0"/>
              <a:t>rozsáhlá operace vedená </a:t>
            </a:r>
            <a:r>
              <a:rPr lang="cs-CZ" b="1" dirty="0"/>
              <a:t>CIA</a:t>
            </a:r>
          </a:p>
          <a:p>
            <a:pPr algn="just"/>
            <a:r>
              <a:rPr lang="cs-CZ" dirty="0"/>
              <a:t>koordinátorem jednotek speciálních misí zapojených do zásahu bylo Joint </a:t>
            </a:r>
            <a:r>
              <a:rPr lang="cs-CZ" dirty="0" err="1"/>
              <a:t>Special</a:t>
            </a:r>
            <a:r>
              <a:rPr lang="cs-CZ" dirty="0"/>
              <a:t> </a:t>
            </a:r>
            <a:r>
              <a:rPr lang="cs-CZ" dirty="0" err="1"/>
              <a:t>Operations</a:t>
            </a:r>
            <a:r>
              <a:rPr lang="cs-CZ" dirty="0"/>
              <a:t> </a:t>
            </a:r>
            <a:r>
              <a:rPr lang="cs-CZ" dirty="0" err="1"/>
              <a:t>Command</a:t>
            </a:r>
            <a:r>
              <a:rPr lang="cs-CZ" dirty="0"/>
              <a:t>, obecně známé jako </a:t>
            </a:r>
            <a:r>
              <a:rPr lang="cs-CZ" b="1" dirty="0"/>
              <a:t>JSOC.</a:t>
            </a:r>
          </a:p>
          <a:p>
            <a:pPr algn="just"/>
            <a:r>
              <a:rPr lang="cs-CZ" b="1" dirty="0"/>
              <a:t>160. letecký pluk</a:t>
            </a:r>
            <a:r>
              <a:rPr lang="cs-CZ" dirty="0"/>
              <a:t> speciálních operací (výsadkový)</a:t>
            </a:r>
          </a:p>
          <a:p>
            <a:pPr algn="just"/>
            <a:r>
              <a:rPr lang="cs-CZ" dirty="0" err="1"/>
              <a:t>operativci</a:t>
            </a:r>
            <a:r>
              <a:rPr lang="cs-CZ" dirty="0"/>
              <a:t> z divize speciálních činností </a:t>
            </a:r>
            <a:r>
              <a:rPr lang="cs-CZ" b="1" dirty="0"/>
              <a:t>CIA</a:t>
            </a:r>
          </a:p>
        </p:txBody>
      </p:sp>
      <p:sp>
        <p:nvSpPr>
          <p:cNvPr id="4" name="Zástupný symbol pro datum 3">
            <a:extLst>
              <a:ext uri="{FF2B5EF4-FFF2-40B4-BE49-F238E27FC236}">
                <a16:creationId xmlns:a16="http://schemas.microsoft.com/office/drawing/2014/main" id="{F0FA2D41-3357-4354-A19B-80DC1321B40B}"/>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ABE850D1-9F9E-4C41-99F5-26304D147844}"/>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2278942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04B38C-CA8D-4090-A106-79F92A60AD74}"/>
              </a:ext>
            </a:extLst>
          </p:cNvPr>
          <p:cNvSpPr>
            <a:spLocks noGrp="1"/>
          </p:cNvSpPr>
          <p:nvPr>
            <p:ph type="title"/>
          </p:nvPr>
        </p:nvSpPr>
        <p:spPr>
          <a:xfrm>
            <a:off x="628650" y="1162843"/>
            <a:ext cx="7886700" cy="898005"/>
          </a:xfrm>
        </p:spPr>
        <p:txBody>
          <a:bodyPr>
            <a:normAutofit/>
          </a:bodyPr>
          <a:lstStyle/>
          <a:p>
            <a:pPr algn="ctr"/>
            <a:r>
              <a:rPr lang="cs-CZ" sz="2800" b="1" dirty="0"/>
              <a:t>Bin Ládinovo útočiště v pákistánském </a:t>
            </a:r>
            <a:r>
              <a:rPr lang="cs-CZ" sz="2800" b="1" dirty="0" err="1"/>
              <a:t>Abottábádu</a:t>
            </a:r>
            <a:endParaRPr lang="cs-CZ" sz="2800" b="1" dirty="0"/>
          </a:p>
        </p:txBody>
      </p:sp>
      <p:sp>
        <p:nvSpPr>
          <p:cNvPr id="4" name="Zástupný symbol pro datum 3">
            <a:extLst>
              <a:ext uri="{FF2B5EF4-FFF2-40B4-BE49-F238E27FC236}">
                <a16:creationId xmlns:a16="http://schemas.microsoft.com/office/drawing/2014/main" id="{798C75F8-EC7B-43D0-9751-CE5F47C7AC40}"/>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07F1C70A-F429-4A2F-9DD7-21B8FCDB61CC}"/>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pic>
        <p:nvPicPr>
          <p:cNvPr id="1026" name="Picture 2" descr="Bin Ládinovo útočiště v pákistánském Abottábádu">
            <a:extLst>
              <a:ext uri="{FF2B5EF4-FFF2-40B4-BE49-F238E27FC236}">
                <a16:creationId xmlns:a16="http://schemas.microsoft.com/office/drawing/2014/main" id="{AA4FA735-2819-4466-889A-620B6C2AC3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7056784"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919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FE0B2-1EE5-4959-90C4-9FBC3C7F41FC}"/>
              </a:ext>
            </a:extLst>
          </p:cNvPr>
          <p:cNvSpPr>
            <a:spLocks noGrp="1"/>
          </p:cNvSpPr>
          <p:nvPr>
            <p:ph type="title"/>
          </p:nvPr>
        </p:nvSpPr>
        <p:spPr/>
        <p:txBody>
          <a:bodyPr/>
          <a:lstStyle/>
          <a:p>
            <a:pPr algn="ctr"/>
            <a:r>
              <a:rPr lang="cs-CZ" b="1" dirty="0"/>
              <a:t>Operace Neptunovo kopí</a:t>
            </a:r>
            <a:endParaRPr lang="cs-CZ" dirty="0"/>
          </a:p>
        </p:txBody>
      </p:sp>
      <p:sp>
        <p:nvSpPr>
          <p:cNvPr id="3" name="Zástupný symbol pro obsah 2">
            <a:extLst>
              <a:ext uri="{FF2B5EF4-FFF2-40B4-BE49-F238E27FC236}">
                <a16:creationId xmlns:a16="http://schemas.microsoft.com/office/drawing/2014/main" id="{495FE0D8-CAC2-460A-AE38-1F33D8D02AB5}"/>
              </a:ext>
            </a:extLst>
          </p:cNvPr>
          <p:cNvSpPr>
            <a:spLocks noGrp="1"/>
          </p:cNvSpPr>
          <p:nvPr>
            <p:ph idx="1"/>
          </p:nvPr>
        </p:nvSpPr>
        <p:spPr/>
        <p:txBody>
          <a:bodyPr>
            <a:normAutofit lnSpcReduction="10000"/>
          </a:bodyPr>
          <a:lstStyle/>
          <a:p>
            <a:pPr algn="just"/>
            <a:r>
              <a:rPr lang="cs-CZ" dirty="0"/>
              <a:t>Útok na bin Ládinův komplex v pákistánském </a:t>
            </a:r>
            <a:r>
              <a:rPr lang="cs-CZ" dirty="0" err="1"/>
              <a:t>Abbottábádu</a:t>
            </a:r>
            <a:r>
              <a:rPr lang="cs-CZ" dirty="0"/>
              <a:t> byl zahájen </a:t>
            </a:r>
            <a:r>
              <a:rPr lang="cs-CZ" b="1" dirty="0"/>
              <a:t>z Afghánistánu</a:t>
            </a:r>
            <a:r>
              <a:rPr lang="cs-CZ" dirty="0"/>
              <a:t>.</a:t>
            </a:r>
          </a:p>
          <a:p>
            <a:pPr algn="just"/>
            <a:r>
              <a:rPr lang="cs-CZ" dirty="0"/>
              <a:t>Komando bylo přepraveno do bin Ládinova komplexu </a:t>
            </a:r>
            <a:r>
              <a:rPr lang="cs-CZ" b="1" dirty="0"/>
              <a:t>helikoptérami Black </a:t>
            </a:r>
            <a:r>
              <a:rPr lang="cs-CZ" b="1" dirty="0" err="1"/>
              <a:t>Hawk</a:t>
            </a:r>
            <a:r>
              <a:rPr lang="cs-CZ" dirty="0"/>
              <a:t>, zde proniklo do budovy, kde v druhém nadzemním podlaží narazilo na Usámu bin Ládina.</a:t>
            </a:r>
          </a:p>
          <a:p>
            <a:pPr algn="just"/>
            <a:r>
              <a:rPr lang="cs-CZ" dirty="0"/>
              <a:t>Ten byl následně </a:t>
            </a:r>
            <a:r>
              <a:rPr lang="cs-CZ" b="1" dirty="0"/>
              <a:t>zabit,</a:t>
            </a:r>
            <a:r>
              <a:rPr lang="cs-CZ" dirty="0"/>
              <a:t> a jednotky opustily komplex i s jeho tělem.</a:t>
            </a:r>
          </a:p>
        </p:txBody>
      </p:sp>
      <p:sp>
        <p:nvSpPr>
          <p:cNvPr id="4" name="Zástupný symbol pro datum 3">
            <a:extLst>
              <a:ext uri="{FF2B5EF4-FFF2-40B4-BE49-F238E27FC236}">
                <a16:creationId xmlns:a16="http://schemas.microsoft.com/office/drawing/2014/main" id="{1DCDC111-62FC-44A6-9881-B77490EECBB2}"/>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6998A18E-1E30-4EB3-8276-5C4320A6A2CD}"/>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mc:AlternateContent xmlns:mc="http://schemas.openxmlformats.org/markup-compatibility/2006">
        <mc:Choice xmlns="" xmlns:pslz="http://schemas.microsoft.com/office/powerpoint/2016/slidezoom" Requires="pslz">
          <p:graphicFrame>
            <p:nvGraphicFramePr>
              <p:cNvPr id="7" name="Náhled snímku 6">
                <a:extLst>
                  <a:ext uri="{FF2B5EF4-FFF2-40B4-BE49-F238E27FC236}">
                    <a16:creationId xmlns:a16="http://schemas.microsoft.com/office/drawing/2014/main" id="{8E903489-3D5B-4368-A375-3A9F28B286CB}"/>
                  </a:ext>
                </a:extLst>
              </p:cNvPr>
              <p:cNvGraphicFramePr>
                <a:graphicFrameLocks noChangeAspect="1"/>
              </p:cNvGraphicFramePr>
              <p:nvPr>
                <p:extLst>
                  <p:ext uri="{D42A27DB-BD31-4B8C-83A1-F6EECF244321}">
                    <p14:modId xmlns:p14="http://schemas.microsoft.com/office/powerpoint/2010/main" val="3540083632"/>
                  </p:ext>
                </p:extLst>
              </p:nvPr>
            </p:nvGraphicFramePr>
            <p:xfrm>
              <a:off x="1115616" y="7605464"/>
              <a:ext cx="2286000" cy="461642"/>
            </p:xfrm>
            <a:graphic>
              <a:graphicData uri="http://schemas.microsoft.com/office/powerpoint/2016/slidezoom">
                <pslz:sldZm>
                  <pslz:sldZmObj sldId="420" cId="3964113580">
                    <pslz:zmPr id="{F57AA3F3-5600-42D7-8569-CBCD0BD8F435}" returnToParent="0" transitionDur="1000">
                      <p166:blipFill xmlns:p166="http://schemas.microsoft.com/office/powerpoint/2016/6/main">
                        <a:blip r:embed="rId2"/>
                        <a:stretch>
                          <a:fillRect/>
                        </a:stretch>
                      </p166:blipFill>
                      <p166:spPr xmlns:p166="http://schemas.microsoft.com/office/powerpoint/2016/6/main">
                        <a:xfrm>
                          <a:off x="0" y="0"/>
                          <a:ext cx="2286000" cy="461642"/>
                        </a:xfrm>
                        <a:prstGeom prst="rect">
                          <a:avLst/>
                        </a:prstGeom>
                        <a:ln w="3175">
                          <a:solidFill>
                            <a:prstClr val="ltGray"/>
                          </a:solidFill>
                        </a:ln>
                      </p166:spPr>
                    </pslz:zmPr>
                  </pslz:sldZmObj>
                </pslz:sldZm>
              </a:graphicData>
            </a:graphic>
          </p:graphicFrame>
        </mc:Choice>
        <mc:Fallback>
          <p:pic>
            <p:nvPicPr>
              <p:cNvPr id="7" name="Náhled snímku 6">
                <a:extLst>
                  <a:ext uri="{FF2B5EF4-FFF2-40B4-BE49-F238E27FC236}">
                    <a16:creationId xmlns:a16="http://schemas.microsoft.com/office/drawing/2014/main" id="{8E903489-3D5B-4368-A375-3A9F28B286CB}"/>
                  </a:ext>
                </a:extLst>
              </p:cNvPr>
              <p:cNvPicPr>
                <a:picLocks noGrp="1" noRot="1" noChangeAspect="1" noMove="1" noResize="1" noEditPoints="1" noAdjustHandles="1" noChangeArrowheads="1" noChangeShapeType="1"/>
              </p:cNvPicPr>
              <p:nvPr/>
            </p:nvPicPr>
            <p:blipFill>
              <a:blip r:embed="rId3"/>
              <a:stretch>
                <a:fillRect/>
              </a:stretch>
            </p:blipFill>
            <p:spPr>
              <a:xfrm>
                <a:off x="1115616" y="7605464"/>
                <a:ext cx="2286000" cy="461642"/>
              </a:xfrm>
              <a:prstGeom prst="rect">
                <a:avLst/>
              </a:prstGeom>
              <a:ln w="3175">
                <a:solidFill>
                  <a:prstClr val="ltGray"/>
                </a:solidFill>
              </a:ln>
            </p:spPr>
          </p:pic>
        </mc:Fallback>
      </mc:AlternateContent>
    </p:spTree>
    <p:extLst>
      <p:ext uri="{BB962C8B-B14F-4D97-AF65-F5344CB8AC3E}">
        <p14:creationId xmlns:p14="http://schemas.microsoft.com/office/powerpoint/2010/main" val="290047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1278E0-EB50-462D-882C-943592CD51C8}"/>
              </a:ext>
            </a:extLst>
          </p:cNvPr>
          <p:cNvSpPr>
            <a:spLocks noGrp="1"/>
          </p:cNvSpPr>
          <p:nvPr>
            <p:ph type="title"/>
          </p:nvPr>
        </p:nvSpPr>
        <p:spPr/>
        <p:txBody>
          <a:bodyPr/>
          <a:lstStyle/>
          <a:p>
            <a:pPr algn="ctr"/>
            <a:r>
              <a:rPr lang="cs-CZ" b="1" dirty="0"/>
              <a:t>Operace Neptunovo kopí</a:t>
            </a:r>
            <a:endParaRPr lang="cs-CZ" dirty="0"/>
          </a:p>
        </p:txBody>
      </p:sp>
      <p:sp>
        <p:nvSpPr>
          <p:cNvPr id="3" name="Zástupný symbol pro obsah 2">
            <a:extLst>
              <a:ext uri="{FF2B5EF4-FFF2-40B4-BE49-F238E27FC236}">
                <a16:creationId xmlns:a16="http://schemas.microsoft.com/office/drawing/2014/main" id="{B87990E4-0539-4D48-B419-05A68AF1FE27}"/>
              </a:ext>
            </a:extLst>
          </p:cNvPr>
          <p:cNvSpPr>
            <a:spLocks noGrp="1"/>
          </p:cNvSpPr>
          <p:nvPr>
            <p:ph idx="1"/>
          </p:nvPr>
        </p:nvSpPr>
        <p:spPr/>
        <p:txBody>
          <a:bodyPr/>
          <a:lstStyle/>
          <a:p>
            <a:pPr algn="just"/>
            <a:r>
              <a:rPr lang="cs-CZ" dirty="0"/>
              <a:t>Američtí vojenští představitelé následně uvedli, že po akci americké síly převezly </a:t>
            </a:r>
            <a:r>
              <a:rPr lang="cs-CZ" b="1" dirty="0"/>
              <a:t>bin Ládinovo tělo do Afghánistánu</a:t>
            </a:r>
            <a:r>
              <a:rPr lang="cs-CZ" dirty="0"/>
              <a:t> k identifikaci a poté ho v souladu s islámskou tradicí pohřbily do moře </a:t>
            </a:r>
            <a:r>
              <a:rPr lang="cs-CZ" b="1" dirty="0"/>
              <a:t>do 24 hodin po jeho smrti</a:t>
            </a:r>
            <a:r>
              <a:rPr lang="cs-CZ" dirty="0"/>
              <a:t>.</a:t>
            </a:r>
          </a:p>
          <a:p>
            <a:pPr algn="just"/>
            <a:r>
              <a:rPr lang="cs-CZ" b="1" dirty="0"/>
              <a:t>Síly a prostředky</a:t>
            </a:r>
            <a:r>
              <a:rPr lang="cs-CZ" dirty="0"/>
              <a:t>: 79 příslušníků komanda,</a:t>
            </a:r>
            <a:br>
              <a:rPr lang="cs-CZ" dirty="0"/>
            </a:br>
            <a:r>
              <a:rPr lang="cs-CZ" dirty="0"/>
              <a:t>1 pes, 5 helikoptér, 1 helikoptéra zničena</a:t>
            </a:r>
            <a:br>
              <a:rPr lang="cs-CZ" dirty="0"/>
            </a:br>
            <a:r>
              <a:rPr lang="cs-CZ" b="1" dirty="0"/>
              <a:t>nikdo</a:t>
            </a:r>
            <a:r>
              <a:rPr lang="cs-CZ" dirty="0"/>
              <a:t> nezraněn.</a:t>
            </a:r>
          </a:p>
        </p:txBody>
      </p:sp>
      <p:sp>
        <p:nvSpPr>
          <p:cNvPr id="4" name="Zástupný symbol pro datum 3">
            <a:extLst>
              <a:ext uri="{FF2B5EF4-FFF2-40B4-BE49-F238E27FC236}">
                <a16:creationId xmlns:a16="http://schemas.microsoft.com/office/drawing/2014/main" id="{2D03663C-3200-4E49-9C3B-7A06472473B9}"/>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854427FD-801E-4813-A158-C2DC699F5518}"/>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3346285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D92D1-35BB-4F3B-BAC8-92C2C9AEAE56}"/>
              </a:ext>
            </a:extLst>
          </p:cNvPr>
          <p:cNvSpPr>
            <a:spLocks noGrp="1"/>
          </p:cNvSpPr>
          <p:nvPr>
            <p:ph type="title"/>
          </p:nvPr>
        </p:nvSpPr>
        <p:spPr/>
        <p:txBody>
          <a:bodyPr/>
          <a:lstStyle/>
          <a:p>
            <a:pPr algn="ctr"/>
            <a:r>
              <a:rPr lang="cs-CZ" b="1" dirty="0" smtClean="0"/>
              <a:t>UH-60 </a:t>
            </a:r>
            <a:r>
              <a:rPr lang="cs-CZ" b="1" dirty="0"/>
              <a:t>Black </a:t>
            </a:r>
            <a:r>
              <a:rPr lang="cs-CZ" b="1" dirty="0" err="1"/>
              <a:t>Hawk</a:t>
            </a:r>
            <a:r>
              <a:rPr lang="cs-CZ" b="1" dirty="0"/>
              <a:t> </a:t>
            </a:r>
            <a:r>
              <a:rPr lang="cs-CZ" b="1" dirty="0" err="1"/>
              <a:t>Specs</a:t>
            </a:r>
            <a:endParaRPr lang="cs-CZ" b="1" dirty="0"/>
          </a:p>
        </p:txBody>
      </p:sp>
      <p:sp>
        <p:nvSpPr>
          <p:cNvPr id="4" name="Zástupný symbol pro datum 3">
            <a:extLst>
              <a:ext uri="{FF2B5EF4-FFF2-40B4-BE49-F238E27FC236}">
                <a16:creationId xmlns:a16="http://schemas.microsoft.com/office/drawing/2014/main" id="{32CC2F09-C4FE-4839-AC06-A68FB9E35CE4}"/>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37EA2380-5393-4352-ABFD-CD6D6D0D9417}"/>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pic>
        <p:nvPicPr>
          <p:cNvPr id="5124" name="Picture 4" descr="02.05.2011 - Usáma bin Ládin byl zabit : 2011/05">
            <a:extLst>
              <a:ext uri="{FF2B5EF4-FFF2-40B4-BE49-F238E27FC236}">
                <a16:creationId xmlns:a16="http://schemas.microsoft.com/office/drawing/2014/main" id="{D7435278-0038-42DD-ACFF-3A2130F7C7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924944"/>
            <a:ext cx="792088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599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49D8F8-E18B-427E-951B-DA9B263E2712}"/>
              </a:ext>
            </a:extLst>
          </p:cNvPr>
          <p:cNvSpPr>
            <a:spLocks noGrp="1"/>
          </p:cNvSpPr>
          <p:nvPr>
            <p:ph type="title"/>
          </p:nvPr>
        </p:nvSpPr>
        <p:spPr>
          <a:xfrm>
            <a:off x="628650" y="1162843"/>
            <a:ext cx="7886700" cy="825997"/>
          </a:xfrm>
        </p:spPr>
        <p:txBody>
          <a:bodyPr/>
          <a:lstStyle/>
          <a:p>
            <a:pPr algn="ctr"/>
            <a:r>
              <a:rPr lang="cs-CZ" b="1" dirty="0"/>
              <a:t>Operace Neptunovo kopí</a:t>
            </a:r>
            <a:endParaRPr lang="cs-CZ" dirty="0"/>
          </a:p>
        </p:txBody>
      </p:sp>
      <p:sp>
        <p:nvSpPr>
          <p:cNvPr id="4" name="Zástupný symbol pro datum 3">
            <a:extLst>
              <a:ext uri="{FF2B5EF4-FFF2-40B4-BE49-F238E27FC236}">
                <a16:creationId xmlns:a16="http://schemas.microsoft.com/office/drawing/2014/main" id="{71189758-40C8-4BD6-83EF-EF1DBBD41F1A}"/>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BE487354-25F4-4EDB-9420-1CFFED891CA0}"/>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pic>
        <p:nvPicPr>
          <p:cNvPr id="2054" name="Picture 6" descr="Usáma žil před smrtí v luxusním sídle bez telefonu, prozradil ho kurýr -  iDNES.cz">
            <a:extLst>
              <a:ext uri="{FF2B5EF4-FFF2-40B4-BE49-F238E27FC236}">
                <a16:creationId xmlns:a16="http://schemas.microsoft.com/office/drawing/2014/main" id="{75372E5F-1850-433C-AA6E-3A36FAD60D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988840"/>
            <a:ext cx="532859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239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C34F86-6997-4836-A704-1D20FB35D924}"/>
              </a:ext>
            </a:extLst>
          </p:cNvPr>
          <p:cNvSpPr>
            <a:spLocks noGrp="1"/>
          </p:cNvSpPr>
          <p:nvPr>
            <p:ph type="title"/>
          </p:nvPr>
        </p:nvSpPr>
        <p:spPr>
          <a:xfrm>
            <a:off x="628650" y="1162843"/>
            <a:ext cx="7886700" cy="898005"/>
          </a:xfrm>
        </p:spPr>
        <p:txBody>
          <a:bodyPr/>
          <a:lstStyle/>
          <a:p>
            <a:pPr algn="ctr"/>
            <a:r>
              <a:rPr lang="cs-CZ" b="1" dirty="0"/>
              <a:t>Operace Neptunovo kopí</a:t>
            </a:r>
            <a:endParaRPr lang="cs-CZ" dirty="0"/>
          </a:p>
        </p:txBody>
      </p:sp>
      <p:sp>
        <p:nvSpPr>
          <p:cNvPr id="4" name="Zástupný symbol pro datum 3">
            <a:extLst>
              <a:ext uri="{FF2B5EF4-FFF2-40B4-BE49-F238E27FC236}">
                <a16:creationId xmlns:a16="http://schemas.microsoft.com/office/drawing/2014/main" id="{08B1144D-7E60-4E8C-BAC2-99EF7E15C1EF}"/>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44C73F6C-F1AB-4FE7-9347-296DFB48D190}"/>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pic>
        <p:nvPicPr>
          <p:cNvPr id="3074" name="Picture 2" descr="Střelil jsem ho do čela. Prásk!' Muži, kteří prodali smrt Usámy bin Ládina  | Svět | Lidovky.cz">
            <a:extLst>
              <a:ext uri="{FF2B5EF4-FFF2-40B4-BE49-F238E27FC236}">
                <a16:creationId xmlns:a16="http://schemas.microsoft.com/office/drawing/2014/main" id="{E68B3115-0E74-432C-8041-8804031F7C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9652" y="2420888"/>
            <a:ext cx="6264695"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336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8F896-1CC3-494B-A929-CF853EA19B8E}"/>
              </a:ext>
            </a:extLst>
          </p:cNvPr>
          <p:cNvSpPr>
            <a:spLocks noGrp="1"/>
          </p:cNvSpPr>
          <p:nvPr>
            <p:ph type="title"/>
          </p:nvPr>
        </p:nvSpPr>
        <p:spPr/>
        <p:txBody>
          <a:bodyPr/>
          <a:lstStyle/>
          <a:p>
            <a:pPr algn="ctr"/>
            <a:r>
              <a:rPr lang="cs-CZ" b="1" dirty="0"/>
              <a:t>Operace Neptunovo kopí</a:t>
            </a:r>
            <a:endParaRPr lang="cs-CZ" dirty="0"/>
          </a:p>
        </p:txBody>
      </p:sp>
      <p:sp>
        <p:nvSpPr>
          <p:cNvPr id="4" name="Zástupný symbol pro datum 3">
            <a:extLst>
              <a:ext uri="{FF2B5EF4-FFF2-40B4-BE49-F238E27FC236}">
                <a16:creationId xmlns:a16="http://schemas.microsoft.com/office/drawing/2014/main" id="{38CB1EDF-76C0-49D2-BB99-35921055E5D3}"/>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5CE0744E-428F-4E3B-8656-3426B39C81D3}"/>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pic>
        <p:nvPicPr>
          <p:cNvPr id="6146" name="Picture 2" descr="02.05.2011 - Usáma bin Ládin byl zabit : 2011/05">
            <a:extLst>
              <a:ext uri="{FF2B5EF4-FFF2-40B4-BE49-F238E27FC236}">
                <a16:creationId xmlns:a16="http://schemas.microsoft.com/office/drawing/2014/main" id="{653EA23E-7D8F-4554-9DFD-93393DB40D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76875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6437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862633"/>
          </a:xfrm>
        </p:spPr>
        <p:txBody>
          <a:bodyPr>
            <a:normAutofit/>
          </a:bodyPr>
          <a:lstStyle/>
          <a:p>
            <a:pPr algn="ctr"/>
            <a:r>
              <a:rPr lang="cs-CZ" sz="3200" b="1" dirty="0"/>
              <a:t>Protiteroristická operace v Gaze</a:t>
            </a:r>
          </a:p>
        </p:txBody>
      </p:sp>
      <p:sp>
        <p:nvSpPr>
          <p:cNvPr id="3" name="Zástupný symbol pro obsah 2"/>
          <p:cNvSpPr>
            <a:spLocks noGrp="1"/>
          </p:cNvSpPr>
          <p:nvPr>
            <p:ph idx="1"/>
          </p:nvPr>
        </p:nvSpPr>
        <p:spPr>
          <a:xfrm>
            <a:off x="628650" y="1844824"/>
            <a:ext cx="7886700" cy="4332139"/>
          </a:xfrm>
        </p:spPr>
        <p:txBody>
          <a:bodyPr/>
          <a:lstStyle/>
          <a:p>
            <a:pPr algn="just"/>
            <a:r>
              <a:rPr lang="cs-CZ" b="1" dirty="0" err="1"/>
              <a:t>Hamás</a:t>
            </a:r>
            <a:r>
              <a:rPr lang="cs-CZ" dirty="0"/>
              <a:t> je palestinská islamistická politická strana a teroristická organizace, která vznikla v roce </a:t>
            </a:r>
            <a:r>
              <a:rPr lang="cs-CZ" b="1" dirty="0"/>
              <a:t>1987</a:t>
            </a:r>
            <a:r>
              <a:rPr lang="cs-CZ" dirty="0"/>
              <a:t> jako odbočka egyptských Muslimských bratří </a:t>
            </a:r>
            <a:r>
              <a:rPr lang="cs-CZ" i="1" dirty="0"/>
              <a:t>Al-</a:t>
            </a:r>
            <a:r>
              <a:rPr lang="cs-CZ" i="1" dirty="0" err="1"/>
              <a:t>Madžama</a:t>
            </a:r>
            <a:r>
              <a:rPr lang="cs-CZ" i="1" dirty="0"/>
              <a:t> Al-</a:t>
            </a:r>
            <a:r>
              <a:rPr lang="cs-CZ" i="1" dirty="0" err="1"/>
              <a:t>Islami</a:t>
            </a:r>
            <a:r>
              <a:rPr lang="cs-CZ" dirty="0"/>
              <a:t>. Podle </a:t>
            </a:r>
            <a:r>
              <a:rPr lang="cs-CZ" b="1" dirty="0"/>
              <a:t>charty </a:t>
            </a:r>
            <a:r>
              <a:rPr lang="cs-CZ" b="1" dirty="0" err="1"/>
              <a:t>Hamásu</a:t>
            </a:r>
            <a:r>
              <a:rPr lang="cs-CZ" dirty="0"/>
              <a:t>, vydané v roce 1988, je ideou hnutí boj proti Izraeli a ustanovení islamistického státu v Palestině.</a:t>
            </a:r>
          </a:p>
          <a:p>
            <a:pPr algn="just"/>
            <a:endParaRPr lang="cs-CZ"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08" y="4581129"/>
            <a:ext cx="3240360" cy="1595834"/>
          </a:xfrm>
          <a:prstGeom prst="rect">
            <a:avLst/>
          </a:prstGeom>
        </p:spPr>
      </p:pic>
    </p:spTree>
    <p:extLst>
      <p:ext uri="{BB962C8B-B14F-4D97-AF65-F5344CB8AC3E}">
        <p14:creationId xmlns:p14="http://schemas.microsoft.com/office/powerpoint/2010/main" val="469580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p:txBody>
          <a:bodyPr>
            <a:normAutofit lnSpcReduction="10000"/>
          </a:bodyPr>
          <a:lstStyle/>
          <a:p>
            <a:pPr algn="just"/>
            <a:r>
              <a:rPr lang="cs-CZ" dirty="0"/>
              <a:t>teroristické skupiny jsou malé (do </a:t>
            </a:r>
            <a:r>
              <a:rPr lang="cs-CZ" b="1" dirty="0"/>
              <a:t>10 osob</a:t>
            </a:r>
            <a:r>
              <a:rPr lang="cs-CZ" dirty="0"/>
              <a:t>)</a:t>
            </a:r>
          </a:p>
          <a:p>
            <a:pPr algn="just"/>
            <a:r>
              <a:rPr lang="cs-CZ" dirty="0"/>
              <a:t>ruční zbraně, ruční granáty, bomby v autech, bomby odpalované na dálku, dopravní prostředky jako zbraně…</a:t>
            </a:r>
          </a:p>
          <a:p>
            <a:pPr algn="just"/>
            <a:r>
              <a:rPr lang="cs-CZ" b="1" dirty="0"/>
              <a:t>speciální taktika</a:t>
            </a:r>
            <a:r>
              <a:rPr lang="cs-CZ" dirty="0"/>
              <a:t>: únosy, atentáty, braní rukojmí, výbuchy automobilů… </a:t>
            </a:r>
          </a:p>
          <a:p>
            <a:pPr algn="just"/>
            <a:r>
              <a:rPr lang="cs-CZ" b="1" dirty="0"/>
              <a:t>cíle teroristů</a:t>
            </a:r>
            <a:r>
              <a:rPr lang="cs-CZ" dirty="0"/>
              <a:t>: státní symboly, úřady, funkcionáři, političtí oponenti, obecně veřejnost…</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 pplk. JUDr. PhDr. Stanislav Polnar, Ph.D. et Ph.D. </a:t>
            </a:r>
          </a:p>
          <a:p>
            <a:endParaRPr lang="cs-CZ" dirty="0">
              <a:solidFill>
                <a:prstClr val="black">
                  <a:tint val="75000"/>
                </a:prstClr>
              </a:solidFill>
            </a:endParaRPr>
          </a:p>
        </p:txBody>
      </p:sp>
    </p:spTree>
    <p:extLst>
      <p:ext uri="{BB962C8B-B14F-4D97-AF65-F5344CB8AC3E}">
        <p14:creationId xmlns:p14="http://schemas.microsoft.com/office/powerpoint/2010/main" val="2145335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898005"/>
          </a:xfrm>
        </p:spPr>
        <p:txBody>
          <a:bodyPr>
            <a:normAutofit/>
          </a:bodyPr>
          <a:lstStyle/>
          <a:p>
            <a:pPr algn="ctr"/>
            <a:r>
              <a:rPr lang="cs-CZ" sz="3600" b="1" dirty="0"/>
              <a:t>Protiteroristická operace v Gaze</a:t>
            </a:r>
            <a:endParaRPr lang="cs-CZ" sz="3600"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2060848"/>
            <a:ext cx="5832648" cy="4032448"/>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35631359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898005"/>
          </a:xfrm>
        </p:spPr>
        <p:txBody>
          <a:bodyPr>
            <a:normAutofit/>
          </a:bodyPr>
          <a:lstStyle/>
          <a:p>
            <a:pPr algn="ctr"/>
            <a:r>
              <a:rPr lang="cs-CZ" sz="3200" b="1" dirty="0"/>
              <a:t>Protiteroristická operace v Gaze</a:t>
            </a:r>
            <a:endParaRPr lang="cs-CZ" sz="3200" dirty="0"/>
          </a:p>
        </p:txBody>
      </p:sp>
      <p:sp>
        <p:nvSpPr>
          <p:cNvPr id="3" name="Zástupný symbol pro obsah 2"/>
          <p:cNvSpPr>
            <a:spLocks noGrp="1"/>
          </p:cNvSpPr>
          <p:nvPr>
            <p:ph idx="1"/>
          </p:nvPr>
        </p:nvSpPr>
        <p:spPr>
          <a:xfrm>
            <a:off x="628650" y="1916832"/>
            <a:ext cx="7886700" cy="4260131"/>
          </a:xfrm>
        </p:spPr>
        <p:txBody>
          <a:bodyPr/>
          <a:lstStyle/>
          <a:p>
            <a:pPr algn="just"/>
            <a:r>
              <a:rPr lang="cs-CZ" dirty="0"/>
              <a:t>Dne 7. října 2023 vpadlo až 3000 bojovníku </a:t>
            </a:r>
            <a:r>
              <a:rPr lang="cs-CZ" dirty="0" err="1"/>
              <a:t>Hamásu</a:t>
            </a:r>
            <a:r>
              <a:rPr lang="cs-CZ" dirty="0"/>
              <a:t> do Izraele, následek: 1139 mrtvých a 25 izraelských rukojmích.</a:t>
            </a:r>
          </a:p>
          <a:p>
            <a:pPr algn="just"/>
            <a:r>
              <a:rPr lang="cs-CZ" b="1" dirty="0"/>
              <a:t>Taktika </a:t>
            </a:r>
            <a:r>
              <a:rPr lang="cs-CZ" b="1" dirty="0" err="1"/>
              <a:t>Hamásu</a:t>
            </a:r>
            <a:r>
              <a:rPr lang="cs-CZ" b="1" dirty="0"/>
              <a:t> </a:t>
            </a:r>
            <a:r>
              <a:rPr lang="cs-CZ" dirty="0"/>
              <a:t>(modus </a:t>
            </a:r>
            <a:r>
              <a:rPr lang="cs-CZ" dirty="0" err="1"/>
              <a:t>operandi</a:t>
            </a:r>
            <a:r>
              <a:rPr lang="cs-CZ" dirty="0"/>
              <a:t>): dělostřelecká příprava, raketové útoky, bezpilotní prostředky s náložemi, buldozer, motorové čluny, motocykly, paragliding… .  </a:t>
            </a:r>
          </a:p>
          <a:p>
            <a:pPr algn="just"/>
            <a:r>
              <a:rPr lang="cs-CZ" dirty="0"/>
              <a:t>Nekompromisní odveta ze strany izraelské armády (IDF) v podobě protiteroristické operace </a:t>
            </a:r>
            <a:r>
              <a:rPr lang="cs-CZ" b="1" dirty="0"/>
              <a:t>Železné meče.</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27205427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b="1" dirty="0"/>
              <a:t>Protiteroristická operace v Gaze</a:t>
            </a:r>
            <a:endParaRPr lang="cs-CZ" sz="3600"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2276872"/>
            <a:ext cx="3600400" cy="3816424"/>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27276252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2AD4AA-41AD-4071-AB27-B6EBC154CED8}"/>
              </a:ext>
            </a:extLst>
          </p:cNvPr>
          <p:cNvSpPr>
            <a:spLocks noGrp="1"/>
          </p:cNvSpPr>
          <p:nvPr>
            <p:ph type="title"/>
          </p:nvPr>
        </p:nvSpPr>
        <p:spPr/>
        <p:txBody>
          <a:bodyPr>
            <a:normAutofit/>
          </a:bodyPr>
          <a:lstStyle/>
          <a:p>
            <a:pPr algn="ctr"/>
            <a:r>
              <a:rPr lang="cs-CZ" sz="3600" b="1" dirty="0"/>
              <a:t>Protiteroristická operace v Gaze</a:t>
            </a:r>
            <a:endParaRPr lang="cs-CZ" sz="3600" dirty="0"/>
          </a:p>
        </p:txBody>
      </p:sp>
      <p:sp>
        <p:nvSpPr>
          <p:cNvPr id="3" name="Zástupný symbol pro obsah 2">
            <a:extLst>
              <a:ext uri="{FF2B5EF4-FFF2-40B4-BE49-F238E27FC236}">
                <a16:creationId xmlns:a16="http://schemas.microsoft.com/office/drawing/2014/main" id="{D49F471D-68EE-44FD-A59C-66ABD94D7223}"/>
              </a:ext>
            </a:extLst>
          </p:cNvPr>
          <p:cNvSpPr>
            <a:spLocks noGrp="1"/>
          </p:cNvSpPr>
          <p:nvPr>
            <p:ph idx="1"/>
          </p:nvPr>
        </p:nvSpPr>
        <p:spPr>
          <a:xfrm>
            <a:off x="755576" y="2348880"/>
            <a:ext cx="7886700" cy="3580412"/>
          </a:xfrm>
        </p:spPr>
        <p:txBody>
          <a:bodyPr/>
          <a:lstStyle/>
          <a:p>
            <a:pPr algn="just"/>
            <a:r>
              <a:rPr lang="cs-CZ" b="1" dirty="0"/>
              <a:t>Cíle Operace Železné meče (Izrael)</a:t>
            </a:r>
          </a:p>
          <a:p>
            <a:pPr algn="just"/>
            <a:r>
              <a:rPr lang="cs-CZ" dirty="0"/>
              <a:t>zničit </a:t>
            </a:r>
            <a:r>
              <a:rPr lang="cs-CZ" dirty="0" err="1"/>
              <a:t>Hamás</a:t>
            </a:r>
            <a:r>
              <a:rPr lang="cs-CZ" dirty="0"/>
              <a:t>, osvobodit izraelské zajatce</a:t>
            </a:r>
          </a:p>
          <a:p>
            <a:pPr algn="just"/>
            <a:r>
              <a:rPr lang="cs-CZ" dirty="0"/>
              <a:t>zničit infrastrukturu </a:t>
            </a:r>
            <a:r>
              <a:rPr lang="cs-CZ" dirty="0" err="1"/>
              <a:t>Hamásu</a:t>
            </a:r>
            <a:r>
              <a:rPr lang="cs-CZ" dirty="0"/>
              <a:t>, zničit systém tunelů, zabít velitele teroristů</a:t>
            </a:r>
          </a:p>
          <a:p>
            <a:pPr algn="just"/>
            <a:r>
              <a:rPr lang="cs-CZ" i="1" dirty="0"/>
              <a:t>Komplikace pro IDF</a:t>
            </a:r>
            <a:r>
              <a:rPr lang="cs-CZ" dirty="0"/>
              <a:t>: omezený prostor, zastavěné bojiště, zhoršená orientace, složité rozlišování vojenských a nevojenských cílů, humanitární katastrofa…</a:t>
            </a:r>
          </a:p>
        </p:txBody>
      </p:sp>
      <p:sp>
        <p:nvSpPr>
          <p:cNvPr id="4" name="Zástupný symbol pro datum 3">
            <a:extLst>
              <a:ext uri="{FF2B5EF4-FFF2-40B4-BE49-F238E27FC236}">
                <a16:creationId xmlns:a16="http://schemas.microsoft.com/office/drawing/2014/main" id="{C54BE122-F3AC-4FBD-9C51-8040C2D3F664}"/>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C3DD56E9-0CAB-4B2D-A443-F0284F30C74C}"/>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spTree>
    <p:extLst>
      <p:ext uri="{BB962C8B-B14F-4D97-AF65-F5344CB8AC3E}">
        <p14:creationId xmlns:p14="http://schemas.microsoft.com/office/powerpoint/2010/main" val="9016484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2E76EE-5BF4-4C60-B0EC-0F3C3A083F4B}"/>
              </a:ext>
            </a:extLst>
          </p:cNvPr>
          <p:cNvSpPr>
            <a:spLocks noGrp="1"/>
          </p:cNvSpPr>
          <p:nvPr>
            <p:ph type="title"/>
          </p:nvPr>
        </p:nvSpPr>
        <p:spPr>
          <a:xfrm>
            <a:off x="628650" y="1162843"/>
            <a:ext cx="7886700" cy="681981"/>
          </a:xfrm>
        </p:spPr>
        <p:txBody>
          <a:bodyPr>
            <a:normAutofit/>
          </a:bodyPr>
          <a:lstStyle/>
          <a:p>
            <a:pPr algn="ctr"/>
            <a:r>
              <a:rPr lang="cs-CZ" sz="3200" b="1" dirty="0"/>
              <a:t>Protiteroristická operace v Gaze</a:t>
            </a:r>
            <a:endParaRPr lang="cs-CZ" sz="3200" dirty="0"/>
          </a:p>
        </p:txBody>
      </p:sp>
      <p:sp>
        <p:nvSpPr>
          <p:cNvPr id="4" name="Zástupný symbol pro datum 3">
            <a:extLst>
              <a:ext uri="{FF2B5EF4-FFF2-40B4-BE49-F238E27FC236}">
                <a16:creationId xmlns:a16="http://schemas.microsoft.com/office/drawing/2014/main" id="{71D49D94-DC89-4DEA-99A6-E5BFDDE2ECFE}"/>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DBDC0985-CF74-43AA-BBCF-41768B64AFF7}"/>
              </a:ext>
            </a:extLst>
          </p:cNvPr>
          <p:cNvSpPr>
            <a:spLocks noGrp="1"/>
          </p:cNvSpPr>
          <p:nvPr>
            <p:ph type="ftr" sz="quarter" idx="11"/>
          </p:nvPr>
        </p:nvSpPr>
        <p:spPr/>
        <p:txBody>
          <a:bodyPr/>
          <a:lstStyle/>
          <a:p>
            <a:pPr algn="ctr"/>
            <a:r>
              <a:rPr lang="cs-CZ" dirty="0">
                <a:solidFill>
                  <a:prstClr val="black">
                    <a:tint val="75000"/>
                  </a:prstClr>
                </a:solidFill>
              </a:rPr>
              <a:t>pplk. JUDr. PhDr. Stanislav Polnar, Ph.D. et Ph.D.</a:t>
            </a:r>
          </a:p>
        </p:txBody>
      </p:sp>
      <p:pic>
        <p:nvPicPr>
          <p:cNvPr id="1026" name="Picture 2" descr="Co skrývá „podzemní město” v Gaze? Stovky kilometrů tunelů, některé pojmou  i auta | Svět | Lidovky.cz">
            <a:extLst>
              <a:ext uri="{FF2B5EF4-FFF2-40B4-BE49-F238E27FC236}">
                <a16:creationId xmlns:a16="http://schemas.microsoft.com/office/drawing/2014/main" id="{FF92F0F0-C541-42EB-A222-B3AA657423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7128792" cy="418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1018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467710"/>
            <a:ext cx="7128792" cy="4481570"/>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a:t>
            </a:r>
            <a:r>
              <a:rPr lang="cs-CZ" dirty="0" err="1">
                <a:solidFill>
                  <a:prstClr val="black">
                    <a:tint val="75000"/>
                  </a:prstClr>
                </a:solidFill>
              </a:rPr>
              <a:t>Ph.D</a:t>
            </a:r>
            <a:r>
              <a:rPr lang="cs-CZ" dirty="0">
                <a:solidFill>
                  <a:prstClr val="black">
                    <a:tint val="75000"/>
                  </a:prstClr>
                </a:solidFill>
              </a:rPr>
              <a:t> </a:t>
            </a:r>
          </a:p>
        </p:txBody>
      </p:sp>
    </p:spTree>
    <p:extLst>
      <p:ext uri="{BB962C8B-B14F-4D97-AF65-F5344CB8AC3E}">
        <p14:creationId xmlns:p14="http://schemas.microsoft.com/office/powerpoint/2010/main" val="27138194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898005"/>
          </a:xfrm>
        </p:spPr>
        <p:txBody>
          <a:bodyPr>
            <a:normAutofit/>
          </a:bodyPr>
          <a:lstStyle/>
          <a:p>
            <a:pPr algn="ctr"/>
            <a:r>
              <a:rPr lang="cs-CZ" sz="2400" b="1" dirty="0"/>
              <a:t>Otázky </a:t>
            </a:r>
            <a:r>
              <a:rPr lang="cs-CZ" sz="2400" b="1" dirty="0" smtClean="0"/>
              <a:t>do diskuze</a:t>
            </a:r>
            <a:endParaRPr lang="cs-CZ" sz="2400" b="1" dirty="0"/>
          </a:p>
        </p:txBody>
      </p:sp>
      <p:sp>
        <p:nvSpPr>
          <p:cNvPr id="3" name="Zástupný symbol pro obsah 2"/>
          <p:cNvSpPr>
            <a:spLocks noGrp="1"/>
          </p:cNvSpPr>
          <p:nvPr>
            <p:ph idx="1"/>
          </p:nvPr>
        </p:nvSpPr>
        <p:spPr/>
        <p:txBody>
          <a:bodyPr>
            <a:normAutofit fontScale="92500" lnSpcReduction="20000"/>
          </a:bodyPr>
          <a:lstStyle/>
          <a:p>
            <a:pPr algn="just"/>
            <a:r>
              <a:rPr lang="cs-CZ" dirty="0"/>
              <a:t>1) Popište a charakterizujte pojmy terorismus, guerilla a partyzánský boj, jejich vzájemné vztahy a souvislosti. Doložte na příkladech. </a:t>
            </a:r>
          </a:p>
          <a:p>
            <a:pPr algn="just"/>
            <a:r>
              <a:rPr lang="cs-CZ" dirty="0"/>
              <a:t>2) Charakterizujte hlavní rysy drogových válek v Kolumbii a v Mexiku, jejich vzájemné vztahy a souvislosti.</a:t>
            </a:r>
          </a:p>
          <a:p>
            <a:pPr algn="just"/>
            <a:r>
              <a:rPr lang="cs-CZ" dirty="0"/>
              <a:t>3) Globální válka s terorismem po roce 2001, protiteroristická operace v Gaze.</a:t>
            </a:r>
          </a:p>
          <a:p>
            <a:pPr algn="just"/>
            <a:r>
              <a:rPr lang="cs-CZ" dirty="0"/>
              <a:t>4) Jaký vliv má charakter protiteroristických operací na poslání, výstavbu a výcvik ozbrojených sil v globálním měřítku?</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72287"/>
            <a:ext cx="3086100" cy="365125"/>
          </a:xfrm>
        </p:spPr>
        <p:txBody>
          <a:bodyPr/>
          <a:lstStyle/>
          <a:p>
            <a:pPr algn="ctr"/>
            <a:r>
              <a:rPr lang="cs-CZ" dirty="0">
                <a:solidFill>
                  <a:prstClr val="black">
                    <a:tint val="75000"/>
                  </a:prstClr>
                </a:solidFill>
              </a:rPr>
              <a:t>pplk. JUDr. PhDr. Stanislav Polnar, Ph.D. et </a:t>
            </a:r>
            <a:r>
              <a:rPr lang="cs-CZ" dirty="0" smtClean="0">
                <a:solidFill>
                  <a:prstClr val="black">
                    <a:tint val="75000"/>
                  </a:prstClr>
                </a:solidFill>
              </a:rPr>
              <a:t>Ph.D</a:t>
            </a:r>
            <a:r>
              <a:rPr lang="cs-CZ" dirty="0">
                <a:solidFill>
                  <a:prstClr val="black">
                    <a:tint val="75000"/>
                  </a:prstClr>
                </a:solidFill>
              </a:rPr>
              <a:t>.</a:t>
            </a:r>
          </a:p>
        </p:txBody>
      </p:sp>
    </p:spTree>
    <p:extLst>
      <p:ext uri="{BB962C8B-B14F-4D97-AF65-F5344CB8AC3E}">
        <p14:creationId xmlns:p14="http://schemas.microsoft.com/office/powerpoint/2010/main" val="979391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843"/>
            <a:ext cx="7886700" cy="846697"/>
          </a:xfrm>
        </p:spPr>
        <p:txBody>
          <a:bodyPr>
            <a:normAutofit/>
          </a:bodyPr>
          <a:lstStyle/>
          <a:p>
            <a:pPr algn="ctr"/>
            <a:r>
              <a:rPr lang="cs-CZ" sz="2400" b="1" dirty="0"/>
              <a:t>Použité zdroje</a:t>
            </a:r>
          </a:p>
        </p:txBody>
      </p:sp>
      <p:sp>
        <p:nvSpPr>
          <p:cNvPr id="3" name="Zástupný symbol pro obsah 2"/>
          <p:cNvSpPr>
            <a:spLocks noGrp="1"/>
          </p:cNvSpPr>
          <p:nvPr>
            <p:ph idx="1"/>
          </p:nvPr>
        </p:nvSpPr>
        <p:spPr>
          <a:xfrm>
            <a:off x="827584" y="1844824"/>
            <a:ext cx="7687766" cy="4332139"/>
          </a:xfrm>
        </p:spPr>
        <p:txBody>
          <a:bodyPr>
            <a:normAutofit fontScale="77500" lnSpcReduction="20000"/>
          </a:bodyPr>
          <a:lstStyle/>
          <a:p>
            <a:pPr marL="0" indent="0">
              <a:buNone/>
            </a:pPr>
            <a:endParaRPr lang="cs-CZ" sz="2000" dirty="0"/>
          </a:p>
          <a:p>
            <a:pPr algn="just"/>
            <a:r>
              <a:rPr lang="cs-CZ" sz="2000" dirty="0"/>
              <a:t>Armáda České republiky: symbol demokracie a státní suverenity 1993 – 2012. Praha: MO ČR, 2013. </a:t>
            </a:r>
          </a:p>
          <a:p>
            <a:pPr algn="just"/>
            <a:r>
              <a:rPr lang="cs-CZ" sz="2000" dirty="0"/>
              <a:t>České strategické dokumenty. Dostupné z: https://mocr.army.cz/dokumenty-a-legislativa/ceske-dokumenty-46088/</a:t>
            </a:r>
          </a:p>
          <a:p>
            <a:pPr algn="just"/>
            <a:r>
              <a:rPr lang="cs-CZ" sz="2000" dirty="0"/>
              <a:t>David Řehák a kol. Vybrané aspekty soudobého terorismu. Praha: MO-ČR, AVIS, 2008. </a:t>
            </a:r>
          </a:p>
          <a:p>
            <a:pPr algn="just"/>
            <a:r>
              <a:rPr lang="cs-CZ" sz="2000" dirty="0"/>
              <a:t>Dagmar </a:t>
            </a:r>
            <a:r>
              <a:rPr lang="cs-CZ" sz="2000" dirty="0" err="1"/>
              <a:t>Ludačková</a:t>
            </a:r>
            <a:r>
              <a:rPr lang="cs-CZ" sz="2000" dirty="0"/>
              <a:t>, Izrael </a:t>
            </a:r>
            <a:r>
              <a:rPr lang="cs-CZ" sz="2000" dirty="0" err="1"/>
              <a:t>vs</a:t>
            </a:r>
            <a:r>
              <a:rPr lang="cs-CZ" sz="2000" dirty="0"/>
              <a:t> </a:t>
            </a:r>
            <a:r>
              <a:rPr lang="cs-CZ" sz="2000" dirty="0" err="1"/>
              <a:t>Hamás</a:t>
            </a:r>
            <a:r>
              <a:rPr lang="cs-CZ" sz="2000" dirty="0"/>
              <a:t> 2023- . Prezentace do předmětu Vojenské umění ze dne 20. 3. 2024. </a:t>
            </a:r>
          </a:p>
          <a:p>
            <a:pPr algn="just"/>
            <a:r>
              <a:rPr lang="cs-CZ" sz="2000" dirty="0">
                <a:solidFill>
                  <a:schemeClr val="tx2">
                    <a:lumMod val="50000"/>
                  </a:schemeClr>
                </a:solidFill>
              </a:rPr>
              <a:t>Vlastimil Galatík a kol. Vojenská strategie. Praha: MO-ČR, 2008.</a:t>
            </a:r>
          </a:p>
          <a:p>
            <a:pPr algn="just"/>
            <a:r>
              <a:rPr lang="cs-CZ" sz="2000" dirty="0" smtClean="0">
                <a:solidFill>
                  <a:schemeClr val="tx2">
                    <a:lumMod val="50000"/>
                  </a:schemeClr>
                </a:solidFill>
              </a:rPr>
              <a:t>Stanislav </a:t>
            </a:r>
            <a:r>
              <a:rPr lang="cs-CZ" sz="2000" dirty="0">
                <a:solidFill>
                  <a:schemeClr val="tx2">
                    <a:lumMod val="50000"/>
                  </a:schemeClr>
                </a:solidFill>
              </a:rPr>
              <a:t>Polnar a kol. Zkušenosti z válek a konfliktů I. Brno: Univerzita obrany, 2021.</a:t>
            </a:r>
          </a:p>
          <a:p>
            <a:pPr algn="just"/>
            <a:r>
              <a:rPr lang="cs-CZ" sz="2000" dirty="0">
                <a:solidFill>
                  <a:schemeClr val="tx2">
                    <a:lumMod val="50000"/>
                  </a:schemeClr>
                </a:solidFill>
              </a:rPr>
              <a:t>Ján Spišák. </a:t>
            </a:r>
            <a:r>
              <a:rPr lang="cs-CZ" sz="2000" dirty="0"/>
              <a:t>Teorie těžiště v podmínkách války proti mezinárodnímu terorismu. Vojenské rozhledy, 2010, č. 2.  </a:t>
            </a:r>
          </a:p>
          <a:p>
            <a:pPr algn="just"/>
            <a:r>
              <a:rPr lang="cs-CZ" sz="2000" dirty="0"/>
              <a:t>Zákon č. 40/2009 Sb., trestní zákoník.</a:t>
            </a:r>
          </a:p>
          <a:p>
            <a:r>
              <a:rPr lang="cs-CZ" sz="2000" dirty="0">
                <a:hlinkClick r:id="rId2"/>
              </a:rPr>
              <a:t>http://www.mise.army.cz</a:t>
            </a:r>
            <a:r>
              <a:rPr lang="cs-CZ" sz="2000" dirty="0" smtClean="0">
                <a:hlinkClick r:id="rId2"/>
              </a:rPr>
              <a:t>/</a:t>
            </a:r>
            <a:endParaRPr lang="cs-CZ" sz="2000" dirty="0" smtClean="0"/>
          </a:p>
          <a:p>
            <a:r>
              <a:rPr lang="cs-CZ" sz="2000" dirty="0"/>
              <a:t>https://www.mvcr.cz/</a:t>
            </a:r>
          </a:p>
          <a:p>
            <a:endParaRPr lang="cs-CZ" sz="2000" dirty="0">
              <a:solidFill>
                <a:schemeClr val="tx2">
                  <a:lumMod val="50000"/>
                </a:schemeClr>
              </a:solidFill>
            </a:endParaRPr>
          </a:p>
          <a:p>
            <a:endParaRPr lang="cs-CZ" sz="2000" dirty="0">
              <a:solidFill>
                <a:schemeClr val="tx2">
                  <a:lumMod val="50000"/>
                </a:schemeClr>
              </a:solidFill>
            </a:endParaRPr>
          </a:p>
          <a:p>
            <a:endParaRPr lang="cs-CZ" sz="2000" dirty="0"/>
          </a:p>
          <a:p>
            <a:endParaRPr lang="cs-CZ" sz="2000" dirty="0"/>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spTree>
    <p:extLst>
      <p:ext uri="{BB962C8B-B14F-4D97-AF65-F5344CB8AC3E}">
        <p14:creationId xmlns:p14="http://schemas.microsoft.com/office/powerpoint/2010/main" val="22035194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dirty="0"/>
              <a:t>Děkuji za pozornost. Dotazy?</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p:txBody>
          <a:bodyPr/>
          <a:lstStyle/>
          <a:p>
            <a:pPr algn="ctr"/>
            <a:r>
              <a:rPr lang="cs-CZ" dirty="0">
                <a:solidFill>
                  <a:prstClr val="black">
                    <a:tint val="75000"/>
                  </a:prstClr>
                </a:solidFill>
              </a:rPr>
              <a:t>pplk. JUDr. PhDr. Stanislav Polnar, Ph.D. et Ph.D. </a:t>
            </a:r>
          </a:p>
        </p:txBody>
      </p:sp>
      <p:pic>
        <p:nvPicPr>
          <p:cNvPr id="7" name="Zástupný symbol pro obsah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91680" y="2552898"/>
            <a:ext cx="6120679" cy="346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92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84784"/>
            <a:ext cx="7488389" cy="4548163"/>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 pplk. JUDr. PhDr. Stanislav Polnar, Ph.D. et Ph.D. </a:t>
            </a:r>
          </a:p>
        </p:txBody>
      </p:sp>
    </p:spTree>
    <p:extLst>
      <p:ext uri="{BB962C8B-B14F-4D97-AF65-F5344CB8AC3E}">
        <p14:creationId xmlns:p14="http://schemas.microsoft.com/office/powerpoint/2010/main" val="2862717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162843"/>
            <a:ext cx="6840760" cy="4852251"/>
          </a:xfrm>
        </p:spPr>
      </p:pic>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 pplk. JUDr. PhDr. Stanislav Polnar, Ph.D. et </a:t>
            </a:r>
            <a:r>
              <a:rPr lang="cs-CZ" dirty="0" err="1">
                <a:solidFill>
                  <a:prstClr val="black">
                    <a:tint val="75000"/>
                  </a:prstClr>
                </a:solidFill>
              </a:rPr>
              <a:t>Ph.D</a:t>
            </a:r>
            <a:r>
              <a:rPr lang="cs-CZ" dirty="0">
                <a:solidFill>
                  <a:prstClr val="black">
                    <a:tint val="75000"/>
                  </a:prstClr>
                </a:solidFill>
              </a:rPr>
              <a:t> </a:t>
            </a:r>
          </a:p>
        </p:txBody>
      </p:sp>
    </p:spTree>
    <p:extLst>
      <p:ext uri="{BB962C8B-B14F-4D97-AF65-F5344CB8AC3E}">
        <p14:creationId xmlns:p14="http://schemas.microsoft.com/office/powerpoint/2010/main" val="3170654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a:t>Obecné pojmy a dokumenty</a:t>
            </a:r>
            <a:endParaRPr lang="cs-CZ" sz="2400" dirty="0"/>
          </a:p>
        </p:txBody>
      </p:sp>
      <p:sp>
        <p:nvSpPr>
          <p:cNvPr id="3" name="Zástupný symbol pro obsah 2"/>
          <p:cNvSpPr>
            <a:spLocks noGrp="1"/>
          </p:cNvSpPr>
          <p:nvPr>
            <p:ph idx="1"/>
          </p:nvPr>
        </p:nvSpPr>
        <p:spPr/>
        <p:txBody>
          <a:bodyPr/>
          <a:lstStyle/>
          <a:p>
            <a:r>
              <a:rPr lang="cs-CZ" dirty="0"/>
              <a:t>používání </a:t>
            </a:r>
            <a:r>
              <a:rPr lang="cs-CZ" b="1" dirty="0"/>
              <a:t>psychického nátlaku</a:t>
            </a:r>
            <a:r>
              <a:rPr lang="cs-CZ" dirty="0"/>
              <a:t>, stupňování strachu</a:t>
            </a:r>
          </a:p>
          <a:p>
            <a:endParaRPr lang="cs-CZ" dirty="0"/>
          </a:p>
          <a:p>
            <a:r>
              <a:rPr lang="cs-CZ" b="1" dirty="0"/>
              <a:t>nenošení</a:t>
            </a:r>
            <a:r>
              <a:rPr lang="cs-CZ" dirty="0"/>
              <a:t> </a:t>
            </a:r>
            <a:r>
              <a:rPr lang="cs-CZ" b="1" dirty="0"/>
              <a:t>uniformy</a:t>
            </a:r>
          </a:p>
          <a:p>
            <a:endParaRPr lang="cs-CZ" dirty="0"/>
          </a:p>
          <a:p>
            <a:r>
              <a:rPr lang="cs-CZ" b="1" dirty="0"/>
              <a:t>nerozeznatelné</a:t>
            </a:r>
            <a:r>
              <a:rPr lang="cs-CZ" dirty="0"/>
              <a:t> válečné zóny</a:t>
            </a:r>
          </a:p>
        </p:txBody>
      </p:sp>
      <p:sp>
        <p:nvSpPr>
          <p:cNvPr id="4" name="Zástupný symbol pro datum 3"/>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p:cNvSpPr>
            <a:spLocks noGrp="1"/>
          </p:cNvSpPr>
          <p:nvPr>
            <p:ph type="ftr" sz="quarter" idx="11"/>
          </p:nvPr>
        </p:nvSpPr>
        <p:spPr>
          <a:xfrm>
            <a:off x="3028950" y="6356351"/>
            <a:ext cx="3086100" cy="501649"/>
          </a:xfrm>
        </p:spPr>
        <p:txBody>
          <a:bodyPr/>
          <a:lstStyle/>
          <a:p>
            <a:pPr algn="ctr"/>
            <a:r>
              <a:rPr lang="cs-CZ" dirty="0">
                <a:solidFill>
                  <a:prstClr val="black">
                    <a:tint val="75000"/>
                  </a:prstClr>
                </a:solidFill>
              </a:rPr>
              <a:t> pplk. JUDr. PhDr. Stanislav Polnar, Ph.D. et </a:t>
            </a:r>
            <a:r>
              <a:rPr lang="cs-CZ" dirty="0" err="1">
                <a:solidFill>
                  <a:prstClr val="black">
                    <a:tint val="75000"/>
                  </a:prstClr>
                </a:solidFill>
              </a:rPr>
              <a:t>Ph.D</a:t>
            </a:r>
            <a:r>
              <a:rPr lang="cs-CZ" dirty="0">
                <a:solidFill>
                  <a:prstClr val="black">
                    <a:tint val="75000"/>
                  </a:prstClr>
                </a:solidFill>
              </a:rPr>
              <a:t> </a:t>
            </a:r>
          </a:p>
        </p:txBody>
      </p:sp>
    </p:spTree>
    <p:extLst>
      <p:ext uri="{BB962C8B-B14F-4D97-AF65-F5344CB8AC3E}">
        <p14:creationId xmlns:p14="http://schemas.microsoft.com/office/powerpoint/2010/main" val="292083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VL_CJ-pozn">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VL_CJ-pozn.potx" id="{43997EDE-72B1-48A6-80B9-ADEB9FA088B4}" vid="{5C234DA7-4FFE-4A42-B529-BB9C6C650781}"/>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242274d-c577-47b4-9953-4e44103112f8">TH64JJ3HEHY5-1611101989-41</_dlc_DocId>
    <_dlc_DocIdUrl xmlns="f242274d-c577-47b4-9953-4e44103112f8">
      <Url>https://intranet.unob.cz/dokum/_layouts/15/DocIdRedir.aspx?ID=TH64JJ3HEHY5-1611101989-41</Url>
      <Description>TH64JJ3HEHY5-1611101989-41</Description>
    </_dlc_DocIdUrl>
    <Ur_x010d_eno_x0020_pro_x0020_koho xmlns="f1dd041e-beeb-4fbf-a6d2-93ac6baccf7f">všichni</Ur_x010d_eno_x0020_pro_x0020_koho>
    <Fakulta_x002c__x0020_jin_x00e1__x0020_sou_x010d__x00e1_st xmlns="f1dd041e-beeb-4fbf-a6d2-93ac6baccf7f">FVL</Fakulta_x002c__x0020_jin_x00e1__x0020_sou_x010d__x00e1_st>
    <Akademick_x00fd__x0020_rok xmlns="f1dd041e-beeb-4fbf-a6d2-93ac6baccf7f">2016-2017</Akademick_x00fd__x0020_rok>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6873CFA5090684ABBCAC097F099FA42" ma:contentTypeVersion="4" ma:contentTypeDescription="Vytvoří nový dokument" ma:contentTypeScope="" ma:versionID="3c71b086967eef39503511a86ed7339c">
  <xsd:schema xmlns:xsd="http://www.w3.org/2001/XMLSchema" xmlns:xs="http://www.w3.org/2001/XMLSchema" xmlns:p="http://schemas.microsoft.com/office/2006/metadata/properties" xmlns:ns2="f242274d-c577-47b4-9953-4e44103112f8" xmlns:ns3="f1dd041e-beeb-4fbf-a6d2-93ac6baccf7f" targetNamespace="http://schemas.microsoft.com/office/2006/metadata/properties" ma:root="true" ma:fieldsID="83b4152b36b7e32eb35c1891a4822953" ns2:_="" ns3:_="">
    <xsd:import namespace="f242274d-c577-47b4-9953-4e44103112f8"/>
    <xsd:import namespace="f1dd041e-beeb-4fbf-a6d2-93ac6baccf7f"/>
    <xsd:element name="properties">
      <xsd:complexType>
        <xsd:sequence>
          <xsd:element name="documentManagement">
            <xsd:complexType>
              <xsd:all>
                <xsd:element ref="ns2:_dlc_DocId" minOccurs="0"/>
                <xsd:element ref="ns2:_dlc_DocIdUrl" minOccurs="0"/>
                <xsd:element ref="ns2:_dlc_DocIdPersistId" minOccurs="0"/>
                <xsd:element ref="ns3:Akademick_x00fd__x0020_rok"/>
                <xsd:element ref="ns3:Fakulta_x002c__x0020_jin_x00e1__x0020_sou_x010d__x00e1_st"/>
                <xsd:element ref="ns3:Ur_x010d_eno_x0020_pro_x0020_koho"/>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2274d-c577-47b4-9953-4e44103112f8" elementFormDefault="qualified">
    <xsd:import namespace="http://schemas.microsoft.com/office/2006/documentManagement/types"/>
    <xsd:import namespace="http://schemas.microsoft.com/office/infopath/2007/PartnerControls"/>
    <xsd:element name="_dlc_DocId" ma:index="8" nillable="true" ma:displayName="Hodnota ID dokumentu" ma:description="Hodnota ID dokumentu přiřazená této položce" ma:internalName="_dlc_DocId" ma:readOnly="true">
      <xsd:simpleType>
        <xsd:restriction base="dms:Text"/>
      </xsd:simpleType>
    </xsd:element>
    <xsd:element name="_dlc_DocIdUrl" ma:index="9" nillable="true" ma:displayName="ID dokumentu" ma:description="Trvalý odkaz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dd041e-beeb-4fbf-a6d2-93ac6baccf7f" elementFormDefault="qualified">
    <xsd:import namespace="http://schemas.microsoft.com/office/2006/documentManagement/types"/>
    <xsd:import namespace="http://schemas.microsoft.com/office/infopath/2007/PartnerControls"/>
    <xsd:element name="Akademick_x00fd__x0020_rok" ma:index="11" ma:displayName="Akademický rok" ma:format="Dropdown" ma:internalName="Akademick_x00fd__x0020_rok">
      <xsd:simpleType>
        <xsd:restriction base="dms:Choice">
          <xsd:enumeration value="2011-2012"/>
          <xsd:enumeration value="2012-2013"/>
          <xsd:enumeration value="2013-2014"/>
          <xsd:enumeration value="2014-2015"/>
          <xsd:enumeration value="2015-2016"/>
          <xsd:enumeration value="2016-2017"/>
          <xsd:enumeration value="2017-2018"/>
          <xsd:enumeration value="2018-2019"/>
          <xsd:enumeration value="2016-2017"/>
          <xsd:enumeration value="2017-2018"/>
          <xsd:enumeration value="2018-2019"/>
          <xsd:enumeration value="trvalá platnost"/>
        </xsd:restriction>
      </xsd:simpleType>
    </xsd:element>
    <xsd:element name="Fakulta_x002c__x0020_jin_x00e1__x0020_sou_x010d__x00e1_st" ma:index="12" ma:displayName="Fakulta, jiná součást" ma:format="Dropdown" ma:internalName="Fakulta_x002c__x0020_jin_x00e1__x0020_sou_x010d__x00e1_st">
      <xsd:simpleType>
        <xsd:restriction base="dms:Choice">
          <xsd:enumeration value="celá univerzita"/>
          <xsd:enumeration value="CJV"/>
          <xsd:enumeration value="CTVS"/>
          <xsd:enumeration value="FVL"/>
          <xsd:enumeration value="FVT"/>
          <xsd:enumeration value="FVZ"/>
          <xsd:enumeration value="ÚOPZHN"/>
        </xsd:restriction>
      </xsd:simpleType>
    </xsd:element>
    <xsd:element name="Ur_x010d_eno_x0020_pro_x0020_koho" ma:index="13" ma:displayName="Určeno pro koho" ma:format="Dropdown" ma:internalName="Ur_x010d_eno_x0020_pro_x0020_koho">
      <xsd:simpleType>
        <xsd:restriction base="dms:Choice">
          <xsd:enumeration value="studijní skupina"/>
          <xsd:enumeration value="učebna"/>
          <xsd:enumeration value="učitel"/>
          <xsd:enumeration value="všichn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382B54-F7B3-450E-B3FE-CFD37A36F995}">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 ds:uri="f242274d-c577-47b4-9953-4e44103112f8"/>
    <ds:schemaRef ds:uri="http://schemas.microsoft.com/office/infopath/2007/PartnerControls"/>
    <ds:schemaRef ds:uri="f1dd041e-beeb-4fbf-a6d2-93ac6baccf7f"/>
  </ds:schemaRefs>
</ds:datastoreItem>
</file>

<file path=customXml/itemProps2.xml><?xml version="1.0" encoding="utf-8"?>
<ds:datastoreItem xmlns:ds="http://schemas.openxmlformats.org/officeDocument/2006/customXml" ds:itemID="{4D8B685B-1848-47A7-B660-BDAF3502A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2274d-c577-47b4-9953-4e44103112f8"/>
    <ds:schemaRef ds:uri="f1dd041e-beeb-4fbf-a6d2-93ac6baccf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954013-61B2-4133-A9E6-11BD107C3CA4}">
  <ds:schemaRefs>
    <ds:schemaRef ds:uri="http://schemas.microsoft.com/sharepoint/events"/>
  </ds:schemaRefs>
</ds:datastoreItem>
</file>

<file path=customXml/itemProps4.xml><?xml version="1.0" encoding="utf-8"?>
<ds:datastoreItem xmlns:ds="http://schemas.openxmlformats.org/officeDocument/2006/customXml" ds:itemID="{3D2F744E-A009-4222-9956-45E1142F8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8042</TotalTime>
  <Words>4753</Words>
  <Application>Microsoft Office PowerPoint</Application>
  <PresentationFormat>Předvádění na obrazovce (4:3)</PresentationFormat>
  <Paragraphs>364</Paragraphs>
  <Slides>68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68</vt:i4>
      </vt:variant>
    </vt:vector>
  </HeadingPairs>
  <TitlesOfParts>
    <vt:vector size="73" baseType="lpstr">
      <vt:lpstr>Arial</vt:lpstr>
      <vt:lpstr>Arial CE</vt:lpstr>
      <vt:lpstr>Calibri</vt:lpstr>
      <vt:lpstr>Times New Roman</vt:lpstr>
      <vt:lpstr>FVL_CJ-pozn</vt:lpstr>
      <vt:lpstr>Boj s terorismem v ČR, EU a NATO (teorie, legislativa, praxe)</vt:lpstr>
      <vt:lpstr>Struktura přednášky</vt:lpstr>
      <vt:lpstr>Obecné pojmy a dokumenty</vt:lpstr>
      <vt:lpstr>Obecné pojmy a dokumenty</vt:lpstr>
      <vt:lpstr>Obecné pojmy a dokumenty</vt:lpstr>
      <vt:lpstr>Obecné pojmy a dokumenty</vt:lpstr>
      <vt:lpstr>Prezentace aplikace PowerPoint</vt:lpstr>
      <vt:lpstr>Prezentace aplikace PowerPoint</vt:lpstr>
      <vt:lpstr>Obecné pojmy a dokumenty</vt:lpstr>
      <vt:lpstr>Obecné pojmy a dokumenty</vt:lpstr>
      <vt:lpstr>Obecné pojmy a dokumenty</vt:lpstr>
      <vt:lpstr>Obecné pojmy a dokumenty</vt:lpstr>
      <vt:lpstr>Obecné pojmy a dokumenty</vt:lpstr>
      <vt:lpstr>Aféra Lockerbie (Let Pan Am 103) 21. prosince 1988</vt:lpstr>
      <vt:lpstr>Aféra Lockerbie (Let Pan Am 103) 21. prosince 1988</vt:lpstr>
      <vt:lpstr>Obecné pojmy a dokumenty</vt:lpstr>
      <vt:lpstr>Obecné pojmy a dokumenty</vt:lpstr>
      <vt:lpstr>Centrum proti terorismu a hybridním hrozbám MV</vt:lpstr>
      <vt:lpstr>Útvar rychlého nasazení PČR </vt:lpstr>
      <vt:lpstr>Útvar rychlého nasazení PČR</vt:lpstr>
      <vt:lpstr>Útvar rychlého nasazení PČR</vt:lpstr>
      <vt:lpstr>Obecné pojmy a dokumenty</vt:lpstr>
      <vt:lpstr>Obecné pojmy a dokumenty</vt:lpstr>
      <vt:lpstr>Doktrína Armády České republiky 2019</vt:lpstr>
      <vt:lpstr>Bezpečnostní strategie České republiky 2023</vt:lpstr>
      <vt:lpstr>Bezpečnostní strategie České republiky 2023</vt:lpstr>
      <vt:lpstr>Bezpečnostní strategie České republiky 2023</vt:lpstr>
      <vt:lpstr>Bezpečnostní strategie České republiky 2023</vt:lpstr>
      <vt:lpstr>Obranná strategie České republiky 2023</vt:lpstr>
      <vt:lpstr>Koncepce výstavby AČR 2035</vt:lpstr>
      <vt:lpstr>Vize budoucího válčení AČR po roce 2040</vt:lpstr>
      <vt:lpstr>Obecné pojmy a dokumenty</vt:lpstr>
      <vt:lpstr>Obecné pojmy a dokumenty</vt:lpstr>
      <vt:lpstr>Alojz Rašín (1867 – 1923)</vt:lpstr>
      <vt:lpstr>Terorismus a organizovaný zločin  (dle D. Řehák a kol., 2008)</vt:lpstr>
      <vt:lpstr>Terorismus a organizovaný zločin</vt:lpstr>
      <vt:lpstr>Terorismus a organizovaný zločin</vt:lpstr>
      <vt:lpstr>Resort Ministerstva obrany ČR v boji proti terorismu</vt:lpstr>
      <vt:lpstr>Prezentace aplikace PowerPoint</vt:lpstr>
      <vt:lpstr>601. Skss  </vt:lpstr>
      <vt:lpstr>Resort Ministerstva obrany ČR v boji proti terorismu</vt:lpstr>
      <vt:lpstr>Resort Ministerstva obrany ČR v boji proti terorismu</vt:lpstr>
      <vt:lpstr>Resort Ministerstva obrany ČR v boji proti terorismu</vt:lpstr>
      <vt:lpstr>Globální válka s terorismem po roce 2001 </vt:lpstr>
      <vt:lpstr>Dilema: bezpečnost versus svoboda</vt:lpstr>
      <vt:lpstr>Globální válka s terorismem po roce 2001</vt:lpstr>
      <vt:lpstr>Globální válka s terorismem po roce 2001 </vt:lpstr>
      <vt:lpstr>Globální válka s terorismem po roce 2001 </vt:lpstr>
      <vt:lpstr>Globální válka s terorismem po roce 2001</vt:lpstr>
      <vt:lpstr>Operace Neptunovo kopí</vt:lpstr>
      <vt:lpstr>Operace Neptunovo kopí</vt:lpstr>
      <vt:lpstr>Bin Ládinovo útočiště v pákistánském Abottábádu</vt:lpstr>
      <vt:lpstr>Operace Neptunovo kopí</vt:lpstr>
      <vt:lpstr>Operace Neptunovo kopí</vt:lpstr>
      <vt:lpstr>UH-60 Black Hawk Specs</vt:lpstr>
      <vt:lpstr>Operace Neptunovo kopí</vt:lpstr>
      <vt:lpstr>Operace Neptunovo kopí</vt:lpstr>
      <vt:lpstr>Operace Neptunovo kopí</vt:lpstr>
      <vt:lpstr>Protiteroristická operace v Gaze</vt:lpstr>
      <vt:lpstr>Protiteroristická operace v Gaze</vt:lpstr>
      <vt:lpstr>Protiteroristická operace v Gaze</vt:lpstr>
      <vt:lpstr>Protiteroristická operace v Gaze</vt:lpstr>
      <vt:lpstr>Protiteroristická operace v Gaze</vt:lpstr>
      <vt:lpstr>Protiteroristická operace v Gaze</vt:lpstr>
      <vt:lpstr>Prezentace aplikace PowerPoint</vt:lpstr>
      <vt:lpstr>Otázky do diskuze</vt:lpstr>
      <vt:lpstr>Použité zdroje</vt:lpstr>
      <vt:lpstr>Děkuji za pozornost. Dotazy?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Binar Aleš</dc:creator>
  <cp:lastModifiedBy>Uživatel systému Windows</cp:lastModifiedBy>
  <cp:revision>509</cp:revision>
  <cp:lastPrinted>2015-05-18T11:06:29Z</cp:lastPrinted>
  <dcterms:created xsi:type="dcterms:W3CDTF">1601-01-01T00:00:00Z</dcterms:created>
  <dcterms:modified xsi:type="dcterms:W3CDTF">2024-03-21T08:39:05Z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0x010100A6873CFA5090684ABBCAC097F099FA42</vt:lpwstr>
  </property>
  <property fmtid="{D5CDD505-2E9C-101B-9397-08002B2CF9AE}" pid="3" name="Školní rok">
    <vt:lpwstr>325;#2016-2017|a6b90115-bf7e-4394-a16f-ddc4c4899a9a</vt:lpwstr>
  </property>
  <property fmtid="{D5CDD505-2E9C-101B-9397-08002B2CF9AE}" pid="4" name="Jazyk dokumentu">
    <vt:lpwstr>69;#CZ|046dc3f6-d335-4a82-a1b1-c7af0ded673d</vt:lpwstr>
  </property>
  <property fmtid="{D5CDD505-2E9C-101B-9397-08002B2CF9AE}" pid="5" name="Subjekt určení">
    <vt:lpwstr>171;#všichni|101a21bb-d11c-4008-a326-77964924bc4c</vt:lpwstr>
  </property>
  <property fmtid="{D5CDD505-2E9C-101B-9397-08002B2CF9AE}" pid="6" name="Klasifikace">
    <vt:lpwstr>281;#Bez klasifikace|7df1a0eb-04ec-4b97-9af9-94f2a6947eb8</vt:lpwstr>
  </property>
  <property fmtid="{D5CDD505-2E9C-101B-9397-08002B2CF9AE}" pid="7" name="Semestr">
    <vt:lpwstr>více semestrů</vt:lpwstr>
  </property>
  <property fmtid="{D5CDD505-2E9C-101B-9397-08002B2CF9AE}" pid="8" name="Fakulta, jiná součást">
    <vt:lpwstr>FVL</vt:lpwstr>
  </property>
  <property fmtid="{D5CDD505-2E9C-101B-9397-08002B2CF9AE}" pid="9" name="_dlc_DocIdItemGuid">
    <vt:lpwstr>c990a293-72b3-48a6-9fc5-daf5556d3b05</vt:lpwstr>
  </property>
  <property fmtid="{D5CDD505-2E9C-101B-9397-08002B2CF9AE}" pid="10" name="DocumentSetDescription">
    <vt:lpwstr/>
  </property>
  <property fmtid="{D5CDD505-2E9C-101B-9397-08002B2CF9AE}" pid="11" name="Určeno pro koho">
    <vt:lpwstr>všichni</vt:lpwstr>
  </property>
  <property fmtid="{D5CDD505-2E9C-101B-9397-08002B2CF9AE}" pid="12" name="Akademický rok">
    <vt:lpwstr>2016-2017</vt:lpwstr>
  </property>
</Properties>
</file>