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5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DFA6-C72F-447C-9498-F4ED4A6B610B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495A3-10E3-4B3E-BDEF-46FC3ABBC4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03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1B089-7AD5-44AD-A365-88B8E8C59232}" type="datetimeFigureOut">
              <a:rPr lang="cs-CZ" smtClean="0"/>
              <a:pPr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Psychologie komunikace</a:t>
            </a:r>
            <a:br>
              <a:rPr lang="cs-CZ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komunikační situace v práci manažera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Ivana Nekvapilová</a:t>
            </a:r>
            <a:endParaRPr lang="cs-CZ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/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>
              <a:lnSpc>
                <a:spcPct val="120000"/>
              </a:lnSpc>
            </a:pPr>
            <a:endParaRPr lang="cs-CZ" sz="1100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692" y="5955204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9126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případ komunikace vedoucího se skupinou podřízených</a:t>
            </a:r>
          </a:p>
          <a:p>
            <a:r>
              <a:rPr lang="cs-CZ" dirty="0" smtClean="0">
                <a:latin typeface="Arial" charset="0"/>
              </a:rPr>
              <a:t>vedoucí je ten, kdo poradu řídí, stanovuje její cíle a odpovídá za její účelnost</a:t>
            </a:r>
          </a:p>
          <a:p>
            <a:r>
              <a:rPr lang="cs-CZ" dirty="0" smtClean="0">
                <a:latin typeface="Arial" charset="0"/>
              </a:rPr>
              <a:t>kombinace jednosměrné i obousměrné komunikace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Druhy porad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informativní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                              operativní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řešitelská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                              strategická   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rozhodovací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Jak připravit poradu?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naplánovat termín a vhodné místo</a:t>
            </a:r>
          </a:p>
          <a:p>
            <a:r>
              <a:rPr lang="cs-CZ" dirty="0" smtClean="0">
                <a:latin typeface="Arial" charset="0"/>
              </a:rPr>
              <a:t>rozhodnout o typu porady</a:t>
            </a:r>
          </a:p>
          <a:p>
            <a:r>
              <a:rPr lang="cs-CZ" dirty="0" smtClean="0">
                <a:latin typeface="Arial" charset="0"/>
              </a:rPr>
              <a:t>stanovit cíle</a:t>
            </a:r>
          </a:p>
          <a:p>
            <a:r>
              <a:rPr lang="cs-CZ" dirty="0" smtClean="0">
                <a:latin typeface="Arial" charset="0"/>
              </a:rPr>
              <a:t>připravit obsahový a časový plán porady</a:t>
            </a:r>
          </a:p>
          <a:p>
            <a:r>
              <a:rPr lang="cs-CZ" dirty="0" smtClean="0">
                <a:latin typeface="Arial" charset="0"/>
              </a:rPr>
              <a:t>připravit materiály a rozhodnout o jejich distribuci zúčastněným</a:t>
            </a:r>
          </a:p>
          <a:p>
            <a:r>
              <a:rPr lang="cs-CZ" dirty="0" smtClean="0">
                <a:latin typeface="Arial" charset="0"/>
              </a:rPr>
              <a:t>zhodnotit splnění předešlých úkolů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Rozdělení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dirty="0" smtClean="0">
                <a:latin typeface="Arial" charset="0"/>
              </a:rPr>
              <a:t>Vedoucí</a:t>
            </a:r>
          </a:p>
          <a:p>
            <a:pPr algn="ctr">
              <a:buFontTx/>
              <a:buNone/>
            </a:pPr>
            <a:endParaRPr lang="cs-CZ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cs-CZ" dirty="0" smtClean="0">
                <a:latin typeface="Arial" charset="0"/>
              </a:rPr>
              <a:t>účastníci</a:t>
            </a:r>
          </a:p>
          <a:p>
            <a:pPr algn="ctr">
              <a:buFontTx/>
              <a:buNone/>
            </a:pPr>
            <a:endParaRPr lang="cs-CZ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cs-CZ" dirty="0" err="1" smtClean="0">
                <a:latin typeface="Arial" charset="0"/>
              </a:rPr>
              <a:t>facilitátor</a:t>
            </a:r>
            <a:endParaRPr lang="cs-CZ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cs-CZ" dirty="0" smtClean="0">
                <a:latin typeface="Arial" charset="0"/>
              </a:rPr>
              <a:t>zapisovatel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MENTZEL, W. </a:t>
            </a:r>
            <a:r>
              <a:rPr lang="cs-CZ" i="1" dirty="0" smtClean="0">
                <a:latin typeface="Arial" charset="0"/>
              </a:rPr>
              <a:t>Rozhovory se spolupracovníky. </a:t>
            </a:r>
            <a:r>
              <a:rPr lang="cs-CZ" dirty="0" smtClean="0">
                <a:latin typeface="Arial" charset="0"/>
              </a:rPr>
              <a:t>Praha: </a:t>
            </a:r>
            <a:r>
              <a:rPr lang="cs-CZ" dirty="0" err="1" smtClean="0">
                <a:latin typeface="Arial" charset="0"/>
              </a:rPr>
              <a:t>Grada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Publishing</a:t>
            </a:r>
            <a:r>
              <a:rPr lang="cs-CZ" dirty="0" smtClean="0">
                <a:latin typeface="Arial" charset="0"/>
              </a:rPr>
              <a:t>, 2004. </a:t>
            </a:r>
          </a:p>
          <a:p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NEKVAPILOVÁ, I. </a:t>
            </a:r>
            <a:r>
              <a:rPr lang="cs-CZ" i="1" dirty="0" smtClean="0">
                <a:latin typeface="Arial" charset="0"/>
              </a:rPr>
              <a:t>Podstata sociální komunikace</a:t>
            </a:r>
            <a:r>
              <a:rPr lang="cs-CZ" dirty="0" smtClean="0">
                <a:latin typeface="Arial" charset="0"/>
              </a:rPr>
              <a:t>. Vyškov: VVŠ PV, 2003</a:t>
            </a:r>
          </a:p>
          <a:p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PLAMÍNEK, J. </a:t>
            </a:r>
            <a:r>
              <a:rPr lang="cs-CZ" i="1" dirty="0" smtClean="0">
                <a:latin typeface="Arial" charset="0"/>
              </a:rPr>
              <a:t>Vedení porad. </a:t>
            </a:r>
            <a:r>
              <a:rPr lang="cs-CZ" dirty="0" smtClean="0">
                <a:latin typeface="Arial" charset="0"/>
              </a:rPr>
              <a:t>Praha: </a:t>
            </a:r>
            <a:r>
              <a:rPr lang="cs-CZ" dirty="0" err="1" smtClean="0">
                <a:latin typeface="Arial" charset="0"/>
              </a:rPr>
              <a:t>Grada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Publishing</a:t>
            </a:r>
            <a:r>
              <a:rPr lang="cs-CZ" dirty="0" smtClean="0">
                <a:latin typeface="Arial" charset="0"/>
              </a:rPr>
              <a:t>, 2007. 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algn="just">
              <a:spcBef>
                <a:spcPct val="50000"/>
              </a:spcBef>
              <a:buNone/>
            </a:pPr>
            <a:r>
              <a:rPr lang="cs-CZ" b="1" dirty="0" smtClean="0"/>
              <a:t>1. Rozhovory </a:t>
            </a:r>
            <a:r>
              <a:rPr lang="cs-CZ" b="1" dirty="0" smtClean="0"/>
              <a:t>s podřízenými</a:t>
            </a:r>
            <a:endParaRPr lang="cs-CZ" dirty="0" smtClean="0"/>
          </a:p>
          <a:p>
            <a:pPr algn="just">
              <a:spcBef>
                <a:spcPct val="50000"/>
              </a:spcBef>
            </a:pPr>
            <a:endParaRPr lang="cs-CZ" dirty="0" smtClean="0"/>
          </a:p>
          <a:p>
            <a:pPr algn="just">
              <a:spcBef>
                <a:spcPct val="50000"/>
              </a:spcBef>
              <a:buNone/>
            </a:pPr>
            <a:r>
              <a:rPr lang="cs-CZ" b="1" dirty="0" smtClean="0"/>
              <a:t> 2. Porady</a:t>
            </a:r>
          </a:p>
          <a:p>
            <a:pPr algn="just">
              <a:spcBef>
                <a:spcPct val="50000"/>
              </a:spcBef>
              <a:buNone/>
            </a:pPr>
            <a:endParaRPr lang="cs-CZ" b="1" dirty="0" smtClean="0"/>
          </a:p>
          <a:p>
            <a:pPr algn="just">
              <a:spcBef>
                <a:spcPct val="50000"/>
              </a:spcBef>
              <a:buNone/>
            </a:pPr>
            <a:r>
              <a:rPr lang="cs-CZ" b="1" dirty="0" smtClean="0"/>
              <a:t> </a:t>
            </a:r>
            <a:r>
              <a:rPr lang="cs-CZ" b="1" dirty="0" smtClean="0"/>
              <a:t>3. Prezentace odborného problému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442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3794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Rozhovor s podřízeným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přímá komunikace mezi nadřízeným a jeho přímým podřízeným obvykle mezi čtyřma očima </a:t>
            </a:r>
          </a:p>
          <a:p>
            <a:r>
              <a:rPr lang="cs-CZ" dirty="0" smtClean="0">
                <a:latin typeface="Arial" charset="0"/>
              </a:rPr>
              <a:t>existují pro ni příčiny a témata</a:t>
            </a:r>
          </a:p>
          <a:p>
            <a:r>
              <a:rPr lang="cs-CZ" dirty="0" smtClean="0">
                <a:latin typeface="Arial" charset="0"/>
              </a:rPr>
              <a:t>má věcný obsah a předem vytčený cíl</a:t>
            </a:r>
          </a:p>
          <a:p>
            <a:pPr algn="just">
              <a:spcBef>
                <a:spcPct val="50000"/>
              </a:spcBef>
              <a:buNone/>
            </a:pP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442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3794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K čemu slouží?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odbourávají se nedorozumění a předsudky</a:t>
            </a:r>
          </a:p>
          <a:p>
            <a:r>
              <a:rPr lang="cs-CZ" dirty="0" smtClean="0">
                <a:latin typeface="Arial" charset="0"/>
              </a:rPr>
              <a:t>k lepšímu vzájemnému poznání</a:t>
            </a:r>
          </a:p>
          <a:p>
            <a:r>
              <a:rPr lang="cs-CZ" dirty="0" smtClean="0">
                <a:latin typeface="Arial" charset="0"/>
              </a:rPr>
              <a:t>společnému řešení vzniklých problémů</a:t>
            </a:r>
          </a:p>
          <a:p>
            <a:r>
              <a:rPr lang="cs-CZ" dirty="0" smtClean="0">
                <a:latin typeface="Arial" charset="0"/>
              </a:rPr>
              <a:t>spolupracovník má možnost vyjádřit své vlastní myšlenky</a:t>
            </a:r>
          </a:p>
          <a:p>
            <a:r>
              <a:rPr lang="cs-CZ" dirty="0" smtClean="0">
                <a:latin typeface="Arial" charset="0"/>
              </a:rPr>
              <a:t>zamezit fámám a dezinformacím</a:t>
            </a:r>
          </a:p>
          <a:p>
            <a:r>
              <a:rPr lang="cs-CZ" dirty="0" smtClean="0">
                <a:latin typeface="Arial" charset="0"/>
              </a:rPr>
              <a:t>posílení sebevědomí podřízeného a jeho připravenosti převzít odpovědnost</a:t>
            </a:r>
            <a:endParaRPr lang="cs-CZ" dirty="0">
              <a:latin typeface="Arial" charset="0"/>
            </a:endParaRPr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442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3794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Chyby při vedení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termín není stanoven včas</a:t>
            </a:r>
          </a:p>
          <a:p>
            <a:r>
              <a:rPr lang="cs-CZ" dirty="0" smtClean="0">
                <a:latin typeface="Arial" charset="0"/>
              </a:rPr>
              <a:t>není znám důvod rozhovoru</a:t>
            </a:r>
          </a:p>
          <a:p>
            <a:r>
              <a:rPr lang="cs-CZ" dirty="0" smtClean="0">
                <a:latin typeface="Arial" charset="0"/>
              </a:rPr>
              <a:t>na zvoleném místě není klid</a:t>
            </a:r>
          </a:p>
          <a:p>
            <a:r>
              <a:rPr lang="cs-CZ" dirty="0" smtClean="0">
                <a:latin typeface="Arial" charset="0"/>
              </a:rPr>
              <a:t>podřízení nedůvěřují prostředí rozhovoru</a:t>
            </a:r>
          </a:p>
          <a:p>
            <a:r>
              <a:rPr lang="cs-CZ" dirty="0" smtClean="0">
                <a:latin typeface="Arial" charset="0"/>
              </a:rPr>
              <a:t>podřízení jsou nadřízeným neustále přerušování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Chyby při vedení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nadřízený se rozhodne, i když nebyly projednány všechny důležité podrobnosti</a:t>
            </a:r>
          </a:p>
          <a:p>
            <a:r>
              <a:rPr lang="cs-CZ" dirty="0" smtClean="0">
                <a:latin typeface="Arial" charset="0"/>
              </a:rPr>
              <a:t>podstatná rozhodnutí jsou přijata již před rozhovorem</a:t>
            </a:r>
          </a:p>
          <a:p>
            <a:r>
              <a:rPr lang="cs-CZ" dirty="0" smtClean="0">
                <a:latin typeface="Arial" charset="0"/>
              </a:rPr>
              <a:t>hovoří se o různých detailech, nedojde se k žádnému konkrétnímu výsledku</a:t>
            </a:r>
          </a:p>
          <a:p>
            <a:r>
              <a:rPr lang="cs-CZ" dirty="0" smtClean="0">
                <a:latin typeface="Arial" charset="0"/>
              </a:rPr>
              <a:t>nadřízený zneužívá svoji zkušenost s rozhovory a svoji pozici v hierarchii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Druhy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b="1" dirty="0" smtClean="0">
                <a:latin typeface="Arial" charset="0"/>
              </a:rPr>
              <a:t>pravidelné rozhovory</a:t>
            </a:r>
            <a:r>
              <a:rPr lang="cs-CZ" dirty="0" smtClean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vytčení cílů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hodnotící rozhovor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podpůrný rozhovor</a:t>
            </a:r>
          </a:p>
          <a:p>
            <a:r>
              <a:rPr lang="cs-CZ" b="1" dirty="0" smtClean="0">
                <a:latin typeface="Arial" charset="0"/>
              </a:rPr>
              <a:t>příležitostné rozhovory</a:t>
            </a:r>
            <a:endParaRPr lang="cs-CZ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představovací rozhovor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vstupní rozhovor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rozhovory k poskytnutí zpětné vazby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- výstupní rozhovor</a:t>
            </a:r>
            <a:endParaRPr lang="cs-CZ" dirty="0">
              <a:latin typeface="Arial" charset="0"/>
            </a:endParaRPr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Jak připravit rozhovor?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stanovit si cíl  </a:t>
            </a:r>
          </a:p>
          <a:p>
            <a:r>
              <a:rPr lang="cs-CZ" dirty="0" smtClean="0">
                <a:latin typeface="Arial" charset="0"/>
              </a:rPr>
              <a:t>domluvit čas a zvolit vhodné místo</a:t>
            </a:r>
          </a:p>
          <a:p>
            <a:r>
              <a:rPr lang="cs-CZ" dirty="0" smtClean="0">
                <a:latin typeface="Arial" charset="0"/>
              </a:rPr>
              <a:t>vytvořit vhodné prostředí </a:t>
            </a:r>
          </a:p>
          <a:p>
            <a:r>
              <a:rPr lang="cs-CZ" dirty="0" smtClean="0">
                <a:latin typeface="Arial" charset="0"/>
              </a:rPr>
              <a:t>zabezpečit potřebná technická zařízení</a:t>
            </a:r>
          </a:p>
          <a:p>
            <a:r>
              <a:rPr lang="cs-CZ" dirty="0" smtClean="0">
                <a:latin typeface="Arial" charset="0"/>
              </a:rPr>
              <a:t>rozhodnutí o případné účasti jiných osob</a:t>
            </a:r>
          </a:p>
          <a:p>
            <a:r>
              <a:rPr lang="cs-CZ" dirty="0" smtClean="0">
                <a:latin typeface="Arial" charset="0"/>
              </a:rPr>
              <a:t>vytvořit si strategii rozhovoru</a:t>
            </a:r>
          </a:p>
          <a:p>
            <a:r>
              <a:rPr lang="cs-CZ" dirty="0" smtClean="0">
                <a:latin typeface="Arial" charset="0"/>
              </a:rPr>
              <a:t>shromáždit a vyhodnotit potřebné informace či zvolit argumenty.</a:t>
            </a:r>
          </a:p>
          <a:p>
            <a:r>
              <a:rPr lang="cs-CZ" dirty="0" smtClean="0">
                <a:latin typeface="Arial" charset="0"/>
              </a:rPr>
              <a:t>vhodně používat komunikační techniky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>
                <a:latin typeface="Arial" charset="0"/>
              </a:rPr>
              <a:t>otázky    - otevřené x uzavřené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  - kontrolní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  - alternativní, komplexní</a:t>
            </a:r>
          </a:p>
          <a:p>
            <a:pPr>
              <a:buFontTx/>
              <a:buNone/>
            </a:pPr>
            <a:r>
              <a:rPr lang="cs-CZ" dirty="0" smtClean="0">
                <a:latin typeface="Arial" charset="0"/>
              </a:rPr>
              <a:t>                 - sugestivní</a:t>
            </a:r>
          </a:p>
          <a:p>
            <a:r>
              <a:rPr lang="cs-CZ" dirty="0" smtClean="0">
                <a:latin typeface="Arial" charset="0"/>
              </a:rPr>
              <a:t>námitky</a:t>
            </a:r>
          </a:p>
          <a:p>
            <a:r>
              <a:rPr lang="cs-CZ" dirty="0" smtClean="0">
                <a:latin typeface="Arial" charset="0"/>
              </a:rPr>
              <a:t>aktivní naslouchání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906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396</Words>
  <Application>Microsoft Office PowerPoint</Application>
  <PresentationFormat>Předvádění na obrazovce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Přehlednost</vt:lpstr>
      <vt:lpstr>Psychologie komunikace komunikační situace v práci manažera Ivana Nekvapilová</vt:lpstr>
      <vt:lpstr>Obsah</vt:lpstr>
      <vt:lpstr>Rozhovor s podřízeným</vt:lpstr>
      <vt:lpstr>K čemu slouží?</vt:lpstr>
      <vt:lpstr>Chyby při vedení rozhovorů</vt:lpstr>
      <vt:lpstr>Chyby při vedení rozhovorů</vt:lpstr>
      <vt:lpstr>Druhy rozhovorů</vt:lpstr>
      <vt:lpstr>Jak připravit rozhovor?</vt:lpstr>
      <vt:lpstr>Komunikační techniky</vt:lpstr>
      <vt:lpstr>Porady</vt:lpstr>
      <vt:lpstr>Druhy porad</vt:lpstr>
      <vt:lpstr>Jak připravit poradu?</vt:lpstr>
      <vt:lpstr>Rozdělení rolí</vt:lpstr>
      <vt:lpstr>Základní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Foltin Pavel</dc:creator>
  <cp:lastModifiedBy>nekvapilova</cp:lastModifiedBy>
  <cp:revision>12</cp:revision>
  <dcterms:created xsi:type="dcterms:W3CDTF">2011-12-13T10:02:35Z</dcterms:created>
  <dcterms:modified xsi:type="dcterms:W3CDTF">2012-01-31T14:01:24Z</dcterms:modified>
</cp:coreProperties>
</file>