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7"/>
  </p:notesMasterIdLst>
  <p:sldIdLst>
    <p:sldId id="256" r:id="rId2"/>
    <p:sldId id="272" r:id="rId3"/>
    <p:sldId id="273" r:id="rId4"/>
    <p:sldId id="274" r:id="rId5"/>
    <p:sldId id="275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0631ACA-6717-4BB2-815A-3337C04CA520}" type="datetimeFigureOut">
              <a:rPr lang="cs-CZ"/>
              <a:pPr>
                <a:defRPr/>
              </a:pPr>
              <a:t>30.1.2012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442DA6B-FA9D-4A08-835D-7DE79EF7AB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cs-CZ" i="1" smtClean="0"/>
              <a:t>TA je definována jako teorie osobnosti a,. Současně je to teorie komunikace.“</a:t>
            </a:r>
            <a:r>
              <a:rPr lang="cs-CZ" smtClean="0"/>
              <a:t>, ukazuje , že můžeme pracovat komplexně s celou osobností jedince a s prostředím, resp. situačním kontextem, ve kterém se nachází.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6B381-89BA-4A46-B2C5-1E116593E32E}" type="datetimeFigureOut">
              <a:rPr lang="cs-CZ"/>
              <a:pPr>
                <a:defRPr/>
              </a:pPr>
              <a:t>30.1.2012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2057C-0138-454F-9898-EA4F007F0B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F5084-08CE-40A9-BDB8-3F125355F1AE}" type="datetimeFigureOut">
              <a:rPr lang="cs-CZ"/>
              <a:pPr>
                <a:defRPr/>
              </a:pPr>
              <a:t>30.1.2012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28B24-BE03-4839-9F08-38B65046ED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9463E-385A-4608-A309-8932F10BAF42}" type="datetimeFigureOut">
              <a:rPr lang="cs-CZ"/>
              <a:pPr>
                <a:defRPr/>
              </a:pPr>
              <a:t>30.1.2012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03199-BC22-45F4-A251-D5881E295C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5A3C-312A-402E-A8A0-5D05EBB37A7E}" type="datetimeFigureOut">
              <a:rPr lang="cs-CZ"/>
              <a:pPr>
                <a:defRPr/>
              </a:pPr>
              <a:t>30.1.2012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9167D-59CC-4316-B62A-52504D3966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867D7-E18D-4E27-9CF2-F243964AA5FA}" type="datetimeFigureOut">
              <a:rPr lang="cs-CZ"/>
              <a:pPr>
                <a:defRPr/>
              </a:pPr>
              <a:t>30.1.2012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B4425-F238-4057-BB45-4F5AAAF7C7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1C9E-DB1F-43B2-A474-608B1915B930}" type="datetimeFigureOut">
              <a:rPr lang="cs-CZ"/>
              <a:pPr>
                <a:defRPr/>
              </a:pPr>
              <a:t>30.1.2012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A7F65-E3B0-4127-A416-8B1FA4D0DD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E088F-7DB8-4D80-B2C2-3F5992468557}" type="datetimeFigureOut">
              <a:rPr lang="cs-CZ"/>
              <a:pPr>
                <a:defRPr/>
              </a:pPr>
              <a:t>30.1.2012</a:t>
            </a:fld>
            <a:endParaRPr lang="cs-CZ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5AEFD-08E1-41F1-A0AC-D2DE3254F8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3F145-8960-4808-AD92-CF9DF4EC183F}" type="datetimeFigureOut">
              <a:rPr lang="cs-CZ"/>
              <a:pPr>
                <a:defRPr/>
              </a:pPr>
              <a:t>30.1.2012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96A2C-E19B-45FA-98E3-163959876F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EAEB7-6CEB-4CE0-970F-52EAB04F5C64}" type="datetimeFigureOut">
              <a:rPr lang="cs-CZ"/>
              <a:pPr>
                <a:defRPr/>
              </a:pPr>
              <a:t>30.1.2012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5D1FA-9C86-4990-B632-9FBAA4DD60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0A71F-3805-41C8-8838-56FC52974F5C}" type="datetimeFigureOut">
              <a:rPr lang="cs-CZ"/>
              <a:pPr>
                <a:defRPr/>
              </a:pPr>
              <a:t>30.1.2012</a:t>
            </a:fld>
            <a:endParaRPr 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4BB1E-B290-4BD9-BD52-0E0D731565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3B65F-80C0-4071-9876-F12CD0F5EDDE}" type="datetimeFigureOut">
              <a:rPr lang="cs-CZ"/>
              <a:pPr>
                <a:defRPr/>
              </a:pPr>
              <a:t>30.1.2012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3B130-4D44-4F4D-B7F6-816E10FC60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2B826A7-4049-4732-B57D-9BAAE0F32E58}" type="datetimeFigureOut">
              <a:rPr lang="cs-CZ"/>
              <a:pPr>
                <a:defRPr/>
              </a:pPr>
              <a:t>30.1.2012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4593AFD-F877-40D5-A46E-31AFE6F221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1" r:id="rId2"/>
    <p:sldLayoutId id="2147483913" r:id="rId3"/>
    <p:sldLayoutId id="2147483910" r:id="rId4"/>
    <p:sldLayoutId id="2147483914" r:id="rId5"/>
    <p:sldLayoutId id="2147483909" r:id="rId6"/>
    <p:sldLayoutId id="2147483908" r:id="rId7"/>
    <p:sldLayoutId id="2147483915" r:id="rId8"/>
    <p:sldLayoutId id="2147483907" r:id="rId9"/>
    <p:sldLayoutId id="2147483906" r:id="rId10"/>
    <p:sldLayoutId id="214748390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13" y="2205038"/>
            <a:ext cx="7772400" cy="15843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Psychologie   komunikace   pro management   bezpečnostních   služeb</a:t>
            </a:r>
            <a:r>
              <a:rPr lang="cs-C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Téma  5.   </a:t>
            </a:r>
            <a:r>
              <a:rPr 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Sociálně psychologický výcvik komunikačních dovedností s využitím transakční analýzy</a:t>
            </a:r>
            <a:br>
              <a:rPr 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Vratislav   Pokorný</a:t>
            </a:r>
            <a:endParaRPr lang="cs-CZ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13" y="4868863"/>
            <a:ext cx="7772400" cy="1152525"/>
          </a:xfrm>
        </p:spPr>
        <p:txBody>
          <a:bodyPr rtlCol="0">
            <a:noAutofit/>
          </a:bodyPr>
          <a:lstStyle/>
          <a:p>
            <a:pPr algn="ctr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Operační program Vzdělávání pro konkurenceschopnost</a:t>
            </a:r>
          </a:p>
          <a:p>
            <a:pPr algn="ctr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600" dirty="0" smtClean="0"/>
              <a:t>Projekt: </a:t>
            </a:r>
            <a:r>
              <a:rPr lang="cs-CZ" sz="1600" b="1" i="1" dirty="0" smtClean="0"/>
              <a:t>Vzdělávání pro bezpečnostní systém státu</a:t>
            </a:r>
          </a:p>
          <a:p>
            <a:pPr algn="ctr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100" dirty="0"/>
              <a:t>(</a:t>
            </a:r>
            <a:r>
              <a:rPr lang="cs-CZ" sz="1100" dirty="0" err="1" smtClean="0"/>
              <a:t>reg</a:t>
            </a:r>
            <a:r>
              <a:rPr lang="cs-CZ" sz="1100" dirty="0"/>
              <a:t>. č.: </a:t>
            </a:r>
            <a:r>
              <a:rPr lang="cs-CZ" sz="1100" dirty="0" smtClean="0"/>
              <a:t>CZ.1.01/2.2.00/15.0070)</a:t>
            </a:r>
            <a:endParaRPr lang="cs-CZ" sz="1100" dirty="0"/>
          </a:p>
          <a:p>
            <a:pPr algn="ctr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1100" dirty="0"/>
          </a:p>
        </p:txBody>
      </p:sp>
      <p:pic>
        <p:nvPicPr>
          <p:cNvPr id="14339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5938838"/>
            <a:ext cx="4875212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 bwMode="auto">
          <a:xfrm>
            <a:off x="457200" y="649288"/>
            <a:ext cx="8229600" cy="815975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sk-SK" sz="4400" b="1" smtClean="0">
                <a:solidFill>
                  <a:schemeClr val="tx1"/>
                </a:solidFill>
                <a:latin typeface="Times New Roman" pitchFamily="18" charset="0"/>
              </a:rPr>
              <a:t>Transakční analýza</a:t>
            </a:r>
            <a:r>
              <a:rPr lang="sk-SK" b="1" i="1" smtClean="0">
                <a:solidFill>
                  <a:srgbClr val="FF99FF"/>
                </a:solidFill>
                <a:latin typeface="Times New Roman" pitchFamily="18" charset="0"/>
              </a:rPr>
              <a:t/>
            </a:r>
            <a:br>
              <a:rPr lang="sk-SK" b="1" i="1" smtClean="0">
                <a:solidFill>
                  <a:srgbClr val="FF99FF"/>
                </a:solidFill>
                <a:latin typeface="Times New Roman" pitchFamily="18" charset="0"/>
              </a:rPr>
            </a:br>
            <a:r>
              <a:rPr lang="sk-SK" sz="2400" b="1" i="1" smtClean="0">
                <a:solidFill>
                  <a:srgbClr val="CC00CC"/>
                </a:solidFill>
              </a:rPr>
              <a:t> </a:t>
            </a:r>
            <a:r>
              <a:rPr lang="sk-SK" sz="2000" smtClean="0">
                <a:solidFill>
                  <a:schemeClr val="tx1"/>
                </a:solidFill>
                <a:latin typeface="Times New Roman" pitchFamily="18" charset="0"/>
              </a:rPr>
              <a:t>Eric Berne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304800" y="2590800"/>
            <a:ext cx="8458200" cy="3429000"/>
          </a:xfrm>
          <a:solidFill>
            <a:srgbClr val="FFFF00"/>
          </a:solidFill>
        </p:spPr>
        <p:txBody>
          <a:bodyPr/>
          <a:lstStyle/>
          <a:p>
            <a:pPr algn="ctr">
              <a:buFont typeface="Arial" charset="0"/>
              <a:buNone/>
            </a:pPr>
            <a:r>
              <a:rPr lang="cs-CZ" sz="3200" b="1" smtClean="0">
                <a:latin typeface="Times New Roman" pitchFamily="18" charset="0"/>
              </a:rPr>
              <a:t>Filosofie TA :</a:t>
            </a:r>
          </a:p>
          <a:p>
            <a:pPr algn="just"/>
            <a:r>
              <a:rPr lang="cs-CZ" smtClean="0">
                <a:latin typeface="Times New Roman" pitchFamily="18" charset="0"/>
              </a:rPr>
              <a:t>lidé jsou ve své podstatě dobří , jsou OK</a:t>
            </a:r>
          </a:p>
          <a:p>
            <a:pPr algn="just"/>
            <a:r>
              <a:rPr lang="cs-CZ" smtClean="0">
                <a:latin typeface="Times New Roman" pitchFamily="18" charset="0"/>
              </a:rPr>
              <a:t>každý jedinec má kapacitu myslet </a:t>
            </a:r>
          </a:p>
          <a:p>
            <a:pPr algn="just"/>
            <a:r>
              <a:rPr lang="cs-CZ" smtClean="0">
                <a:latin typeface="Times New Roman" pitchFamily="18" charset="0"/>
              </a:rPr>
              <a:t>změna  je možná – přestože tvrdíme opak</a:t>
            </a:r>
          </a:p>
          <a:p>
            <a:pPr algn="just"/>
            <a:r>
              <a:rPr lang="cs-CZ" smtClean="0">
                <a:latin typeface="Times New Roman" pitchFamily="18" charset="0"/>
              </a:rPr>
              <a:t>cílem růstu osobnosti je autonomie </a:t>
            </a:r>
          </a:p>
          <a:p>
            <a:pPr algn="ctr">
              <a:buFont typeface="Arial" charset="0"/>
              <a:buNone/>
            </a:pPr>
            <a:endParaRPr lang="sk-SK" smtClean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split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>
          <a:xfrm>
            <a:off x="685800" y="549275"/>
            <a:ext cx="7772400" cy="1127125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sk-SK" sz="2000" smtClean="0">
                <a:solidFill>
                  <a:schemeClr val="bg1"/>
                </a:solidFill>
              </a:rPr>
              <a:t> </a:t>
            </a:r>
            <a:br>
              <a:rPr lang="sk-SK" sz="2000" smtClean="0">
                <a:solidFill>
                  <a:schemeClr val="bg1"/>
                </a:solidFill>
              </a:rPr>
            </a:br>
            <a:r>
              <a:rPr lang="sk-SK" sz="2800" b="1" smtClean="0">
                <a:solidFill>
                  <a:schemeClr val="tx1"/>
                </a:solidFill>
                <a:latin typeface="Times New Roman" pitchFamily="18" charset="0"/>
              </a:rPr>
              <a:t>Transakční analýza</a:t>
            </a:r>
            <a:br>
              <a:rPr lang="sk-SK" sz="28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sk-SK" sz="2400" b="1" smtClean="0">
                <a:solidFill>
                  <a:schemeClr val="tx1"/>
                </a:solidFill>
                <a:latin typeface="Times New Roman" pitchFamily="18" charset="0"/>
              </a:rPr>
              <a:t>jako teorie a metoda</a:t>
            </a:r>
            <a:r>
              <a:rPr lang="sk-SK" sz="2000" b="1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sk-SK" sz="2000" b="1" smtClean="0">
                <a:solidFill>
                  <a:schemeClr val="tx1"/>
                </a:solidFill>
                <a:latin typeface="Times New Roman" pitchFamily="18" charset="0"/>
              </a:rPr>
            </a:br>
            <a:endParaRPr lang="sk-SK" sz="3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-92075" y="2652713"/>
            <a:ext cx="18415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sk-SK" sz="1600">
              <a:latin typeface="Times New Roman" pitchFamily="18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04800" y="2438400"/>
            <a:ext cx="2759075" cy="1555750"/>
          </a:xfrm>
          <a:prstGeom prst="rect">
            <a:avLst/>
          </a:prstGeom>
          <a:solidFill>
            <a:srgbClr val="FFFF00"/>
          </a:solidFill>
          <a:ln w="38100" cap="sq" cmpd="dbl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sk-SK" b="1">
                <a:solidFill>
                  <a:srgbClr val="CC00CC"/>
                </a:solidFill>
              </a:rPr>
              <a:t>Teorie osobnosti </a:t>
            </a:r>
          </a:p>
          <a:p>
            <a:pPr algn="ctr" eaLnBrk="0" hangingPunct="0"/>
            <a:r>
              <a:rPr lang="sk-SK" b="1">
                <a:solidFill>
                  <a:srgbClr val="CC00CC"/>
                </a:solidFill>
              </a:rPr>
              <a:t>a metoda</a:t>
            </a:r>
          </a:p>
          <a:p>
            <a:pPr algn="ctr" eaLnBrk="0" hangingPunct="0"/>
            <a:r>
              <a:rPr lang="cs-CZ" i="1">
                <a:latin typeface="Times New Roman" pitchFamily="18" charset="0"/>
              </a:rPr>
              <a:t> </a:t>
            </a:r>
            <a:r>
              <a:rPr lang="cs-CZ" sz="2000" b="1">
                <a:latin typeface="Times New Roman" pitchFamily="18" charset="0"/>
              </a:rPr>
              <a:t>zaměřená na osobnostní růst a změnu</a:t>
            </a:r>
            <a:endParaRPr lang="sk-SK" i="1">
              <a:latin typeface="Times New Roman" pitchFamily="18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905000" y="5257800"/>
            <a:ext cx="2971800" cy="823913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sk-SK" b="1">
                <a:solidFill>
                  <a:srgbClr val="CC00CC"/>
                </a:solidFill>
              </a:rPr>
              <a:t>Systematická psychoterapie</a:t>
            </a:r>
            <a:endParaRPr lang="sk-SK">
              <a:solidFill>
                <a:srgbClr val="CC00CC"/>
              </a:solidFill>
            </a:endParaRPr>
          </a:p>
          <a:p>
            <a:pPr algn="ctr" eaLnBrk="0" hangingPunct="0"/>
            <a:endParaRPr lang="sk-SK" sz="1200">
              <a:solidFill>
                <a:srgbClr val="009900"/>
              </a:solidFill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5791200" y="3244850"/>
            <a:ext cx="2971800" cy="1860550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sk-SK" b="1">
                <a:solidFill>
                  <a:srgbClr val="CC00CC"/>
                </a:solidFill>
              </a:rPr>
              <a:t>Teorie komunikace </a:t>
            </a:r>
          </a:p>
          <a:p>
            <a:pPr algn="ctr" eaLnBrk="0" hangingPunct="0"/>
            <a:r>
              <a:rPr lang="sk-SK" b="1">
                <a:solidFill>
                  <a:srgbClr val="CC00CC"/>
                </a:solidFill>
              </a:rPr>
              <a:t>a metoda</a:t>
            </a:r>
            <a:r>
              <a:rPr lang="cs-CZ" i="1">
                <a:latin typeface="Times New Roman" pitchFamily="18" charset="0"/>
              </a:rPr>
              <a:t>, </a:t>
            </a:r>
          </a:p>
          <a:p>
            <a:pPr eaLnBrk="0" hangingPunct="0"/>
            <a:r>
              <a:rPr lang="cs-CZ" sz="2000" b="1">
                <a:latin typeface="Times New Roman" pitchFamily="18" charset="0"/>
              </a:rPr>
              <a:t>jak ovlivňovat změny </a:t>
            </a:r>
          </a:p>
          <a:p>
            <a:pPr eaLnBrk="0" hangingPunct="0"/>
            <a:r>
              <a:rPr lang="cs-CZ" sz="2000" b="1">
                <a:latin typeface="Times New Roman" pitchFamily="18" charset="0"/>
              </a:rPr>
              <a:t>v mezilidských vztazích   a přispívat k rozvoji skupin a organizací</a:t>
            </a:r>
            <a:endParaRPr lang="sk-SK" i="1">
              <a:latin typeface="Times New Roman" pitchFamily="18" charset="0"/>
            </a:endParaRPr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3657600" y="2667000"/>
          <a:ext cx="1828800" cy="1828800"/>
        </p:xfrm>
        <a:graphic>
          <a:graphicData uri="http://schemas.openxmlformats.org/presentationml/2006/ole">
            <p:oleObj spid="_x0000_s28679" name="Klip" r:id="rId5" imgW="3339000" imgH="3281760" progId="MS_ClipArt_Gallery.2">
              <p:embed/>
            </p:oleObj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6" grpId="0" animBg="1" autoUpdateAnimBg="0"/>
      <p:bldP spid="28677" grpId="0" animBg="1" autoUpdateAnimBg="0"/>
      <p:bldP spid="2867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 bwMode="auto">
          <a:xfrm>
            <a:off x="685800" y="228600"/>
            <a:ext cx="7772400" cy="12954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sk-SK" sz="2800" b="1" smtClean="0">
                <a:solidFill>
                  <a:schemeClr val="tx1"/>
                </a:solidFill>
                <a:latin typeface="Times New Roman" pitchFamily="18" charset="0"/>
              </a:rPr>
              <a:t>Strukturální analýza osobnosti</a:t>
            </a:r>
            <a:r>
              <a:rPr lang="sk-SK" sz="2800" smtClean="0">
                <a:solidFill>
                  <a:schemeClr val="bg1"/>
                </a:solidFill>
              </a:rPr>
              <a:t> </a:t>
            </a:r>
            <a:endParaRPr lang="sk-SK" sz="2000" smtClean="0"/>
          </a:p>
        </p:txBody>
      </p:sp>
      <p:sp>
        <p:nvSpPr>
          <p:cNvPr id="30723" name="Oval 3"/>
          <p:cNvSpPr>
            <a:spLocks noChangeArrowheads="1"/>
          </p:cNvSpPr>
          <p:nvPr/>
        </p:nvSpPr>
        <p:spPr bwMode="auto">
          <a:xfrm>
            <a:off x="6324600" y="2743200"/>
            <a:ext cx="1219200" cy="1066800"/>
          </a:xfrm>
          <a:prstGeom prst="ellipse">
            <a:avLst/>
          </a:prstGeom>
          <a:solidFill>
            <a:schemeClr val="tx2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6324600" y="3810000"/>
            <a:ext cx="1219200" cy="1066800"/>
          </a:xfrm>
          <a:prstGeom prst="ellipse">
            <a:avLst/>
          </a:prstGeom>
          <a:solidFill>
            <a:schemeClr val="tx2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6324600" y="4876800"/>
            <a:ext cx="1219200" cy="1066800"/>
          </a:xfrm>
          <a:prstGeom prst="ellipse">
            <a:avLst/>
          </a:prstGeom>
          <a:solidFill>
            <a:schemeClr val="tx2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304800" y="2971800"/>
            <a:ext cx="35814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Rodičovské Já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381000" y="4038600"/>
            <a:ext cx="25146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Dospělé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</a:rPr>
              <a:t>Já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457200" y="5105400"/>
            <a:ext cx="25146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Dětské  Já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6934200" y="2743200"/>
            <a:ext cx="0" cy="1066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4724400" y="2895600"/>
            <a:ext cx="2286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ochranitelské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7086600" y="2895600"/>
            <a:ext cx="2057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kritické</a:t>
            </a:r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6934200" y="4876800"/>
            <a:ext cx="0" cy="1143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105400" y="5181600"/>
            <a:ext cx="1828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přirozené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7010400" y="5181600"/>
            <a:ext cx="2133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přizpůsobivé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VI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ioton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ioton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ioton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animBg="1"/>
      <p:bldP spid="30724" grpId="0" animBg="1"/>
      <p:bldP spid="30725" grpId="0" animBg="1"/>
      <p:bldP spid="30726" grpId="0" autoUpdateAnimBg="0"/>
      <p:bldP spid="30727" grpId="0" autoUpdateAnimBg="0"/>
      <p:bldP spid="30728" grpId="0" autoUpdateAnimBg="0"/>
      <p:bldP spid="30729" grpId="0" animBg="1"/>
      <p:bldP spid="30730" grpId="0" autoUpdateAnimBg="0"/>
      <p:bldP spid="30731" grpId="0" autoUpdateAnimBg="0"/>
      <p:bldP spid="30732" grpId="0" animBg="1"/>
      <p:bldP spid="30733" grpId="0" autoUpdateAnimBg="0"/>
      <p:bldP spid="307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09600" y="577850"/>
            <a:ext cx="7707313" cy="11906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cs-CZ" sz="3600" b="1">
                <a:latin typeface="Times New Roman" pitchFamily="18" charset="0"/>
              </a:rPr>
              <a:t>Vybrané aspekty komunikace v náročných situacích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52400" y="1752600"/>
            <a:ext cx="3200400" cy="4656138"/>
          </a:xfrm>
          <a:prstGeom prst="rect">
            <a:avLst/>
          </a:prstGeom>
          <a:solidFill>
            <a:srgbClr val="66FFFF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cs-CZ" sz="2400" b="1" u="sng">
                <a:latin typeface="Times New Roman" pitchFamily="18" charset="0"/>
              </a:rPr>
              <a:t>Osobnost a komunikace</a:t>
            </a:r>
            <a:endParaRPr lang="cs-CZ" sz="2400" b="1">
              <a:latin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cs-CZ" sz="2400" b="1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cs-CZ" sz="2400" b="1">
                <a:latin typeface="Times New Roman" pitchFamily="18" charset="0"/>
              </a:rPr>
              <a:t> osobnostní stavy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cs-CZ" sz="2400" b="1">
                <a:latin typeface="Times New Roman" pitchFamily="18" charset="0"/>
              </a:rPr>
              <a:t> procesy - vnímání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cs-CZ" sz="2400" b="1">
                <a:latin typeface="Times New Roman" pitchFamily="18" charset="0"/>
              </a:rPr>
              <a:t> komunikační styly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cs-CZ" sz="2400" b="1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cs-CZ" sz="2400" b="1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cs-CZ" sz="2400" b="1">
              <a:latin typeface="Times New Roman" pitchFamily="18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019800" y="1676400"/>
            <a:ext cx="2743200" cy="4476750"/>
          </a:xfrm>
          <a:prstGeom prst="rect">
            <a:avLst/>
          </a:prstGeom>
          <a:solidFill>
            <a:srgbClr val="66FFFF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cs-CZ" sz="2400" b="1" u="sng">
                <a:latin typeface="Times New Roman" pitchFamily="18" charset="0"/>
              </a:rPr>
              <a:t>Jazyk a komunikace</a:t>
            </a:r>
          </a:p>
          <a:p>
            <a:pPr algn="ctr" eaLnBrk="0" hangingPunct="0">
              <a:spcBef>
                <a:spcPct val="50000"/>
              </a:spcBef>
            </a:pPr>
            <a:endParaRPr lang="cs-CZ" sz="1600" b="1">
              <a:latin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  <a:buFontTx/>
              <a:buChar char="•"/>
            </a:pPr>
            <a:r>
              <a:rPr lang="cs-CZ" sz="2400" b="1">
                <a:latin typeface="Times New Roman" pitchFamily="18" charset="0"/>
              </a:rPr>
              <a:t> model krychle jako sociální událost </a:t>
            </a:r>
          </a:p>
          <a:p>
            <a:pPr algn="ctr" eaLnBrk="0" hangingPunct="0">
              <a:spcBef>
                <a:spcPct val="50000"/>
              </a:spcBef>
            </a:pPr>
            <a:endParaRPr lang="cs-CZ" sz="1600" b="1">
              <a:latin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cs-CZ" sz="2400" b="1">
              <a:latin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cs-CZ" sz="2400" b="1"/>
          </a:p>
          <a:p>
            <a:pPr algn="ctr" eaLnBrk="0" hangingPunct="0">
              <a:spcBef>
                <a:spcPct val="50000"/>
              </a:spcBef>
            </a:pPr>
            <a:endParaRPr lang="cs-CZ" sz="2400" b="1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505200" y="1676400"/>
            <a:ext cx="2209800" cy="4656138"/>
          </a:xfrm>
          <a:prstGeom prst="rect">
            <a:avLst/>
          </a:prstGeom>
          <a:solidFill>
            <a:srgbClr val="66FFFF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cs-CZ" sz="2400" b="1" u="sng">
                <a:latin typeface="Times New Roman" pitchFamily="18" charset="0"/>
              </a:rPr>
              <a:t>Potřeby a komunikace</a:t>
            </a:r>
          </a:p>
          <a:p>
            <a:pPr eaLnBrk="0" hangingPunct="0">
              <a:spcBef>
                <a:spcPct val="50000"/>
              </a:spcBef>
            </a:pPr>
            <a:endParaRPr lang="cs-CZ" sz="2400" b="1" u="sng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cs-CZ" sz="2400" b="1">
                <a:latin typeface="Times New Roman" pitchFamily="18" charset="0"/>
              </a:rPr>
              <a:t> místo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cs-CZ" sz="2400" b="1">
                <a:latin typeface="Times New Roman" pitchFamily="18" charset="0"/>
              </a:rPr>
              <a:t>podpora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cs-CZ" sz="2400" b="1">
                <a:latin typeface="Times New Roman" pitchFamily="18" charset="0"/>
              </a:rPr>
              <a:t>péče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cs-CZ" sz="2400" b="1">
                <a:latin typeface="Times New Roman" pitchFamily="18" charset="0"/>
              </a:rPr>
              <a:t> bezpečí 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cs-CZ" sz="2400" b="1">
                <a:latin typeface="Times New Roman" pitchFamily="18" charset="0"/>
              </a:rPr>
              <a:t>limit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cs-CZ" sz="2400" b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  <p:bldP spid="32772" grpId="0" animBg="1" autoUpdateAnimBg="0"/>
      <p:bldP spid="32773" grpId="0" animBg="1" autoUpdateAnimBg="0"/>
      <p:bldP spid="32774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řehlednost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59</TotalTime>
  <Words>173</Words>
  <Application>Microsoft Office PowerPoint</Application>
  <PresentationFormat>Předvádění na obrazovce (4:3)</PresentationFormat>
  <Paragraphs>47</Paragraphs>
  <Slides>5</Slides>
  <Notes>3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5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4" baseType="lpstr">
      <vt:lpstr>Arial</vt:lpstr>
      <vt:lpstr>Calibri</vt:lpstr>
      <vt:lpstr>Times New Roman</vt:lpstr>
      <vt:lpstr>Přehlednost</vt:lpstr>
      <vt:lpstr>Přehlednost</vt:lpstr>
      <vt:lpstr>Přehlednost</vt:lpstr>
      <vt:lpstr>Přehlednost</vt:lpstr>
      <vt:lpstr>Přehlednost</vt:lpstr>
      <vt:lpstr>Microsoft Clip Gallery</vt:lpstr>
      <vt:lpstr>PSYCHOLOGIE   KOMUNIKACE   PRO MANAGEMENT   BEZPEČNOSTNÍCH   SLUŽEB TÉMA  5.   SOCIÁLNĚ PSYCHOLOGICKÝ VÝCVIK KOMUNIKAČNÍCH DOVEDNOSTÍ S VYUŽITÍM TRANSAKČNÍ ANALÝZY  VRATISLAV   POKORNÝ</vt:lpstr>
      <vt:lpstr>Transakční analýza  Eric Berne</vt:lpstr>
      <vt:lpstr>  Transakční analýza jako teorie a metoda </vt:lpstr>
      <vt:lpstr>Strukturální analýza osobnosti 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kognitivní management</dc:title>
  <dc:subject>psychologie komunikace</dc:subject>
  <dc:creator>pokorný</dc:creator>
  <cp:lastModifiedBy>pokornyv</cp:lastModifiedBy>
  <cp:revision>17</cp:revision>
  <dcterms:created xsi:type="dcterms:W3CDTF">2011-12-13T10:02:35Z</dcterms:created>
  <dcterms:modified xsi:type="dcterms:W3CDTF">2012-01-30T07:57:10Z</dcterms:modified>
</cp:coreProperties>
</file>