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66" r:id="rId2"/>
  </p:sldMasterIdLst>
  <p:notesMasterIdLst>
    <p:notesMasterId r:id="rId34"/>
  </p:notesMasterIdLst>
  <p:handoutMasterIdLst>
    <p:handoutMasterId r:id="rId35"/>
  </p:handoutMasterIdLst>
  <p:sldIdLst>
    <p:sldId id="307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4" r:id="rId23"/>
    <p:sldId id="264" r:id="rId24"/>
    <p:sldId id="277" r:id="rId25"/>
    <p:sldId id="267" r:id="rId26"/>
    <p:sldId id="305" r:id="rId27"/>
    <p:sldId id="273" r:id="rId28"/>
    <p:sldId id="306" r:id="rId29"/>
    <p:sldId id="272" r:id="rId30"/>
    <p:sldId id="302" r:id="rId31"/>
    <p:sldId id="303" r:id="rId32"/>
    <p:sldId id="276" r:id="rId33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0000"/>
    <a:srgbClr val="00FF00"/>
    <a:srgbClr val="66FF33"/>
    <a:srgbClr val="FF3300"/>
    <a:srgbClr val="3C8D17"/>
    <a:srgbClr val="FFCC00"/>
    <a:srgbClr val="A1A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7" autoAdjust="0"/>
    <p:restoredTop sz="94575" autoAdjust="0"/>
  </p:normalViewPr>
  <p:slideViewPr>
    <p:cSldViewPr snapToGrid="0">
      <p:cViewPr varScale="1">
        <p:scale>
          <a:sx n="81" d="100"/>
          <a:sy n="81" d="100"/>
        </p:scale>
        <p:origin x="-1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47A3B7-4567-4308-93F6-6AACD83B26B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903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3D4A53-4B1F-43A9-AC8C-D2A7BEF683E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070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9BBCD51D-040A-4A50-BAEE-6D69423C8BE6}" type="slidenum">
              <a:rPr lang="cs-CZ">
                <a:solidFill>
                  <a:srgbClr val="000000"/>
                </a:solidFill>
                <a:latin typeface="Verdana" pitchFamily="34" charset="0"/>
              </a:rPr>
              <a:pPr eaLnBrk="1" hangingPunct="1"/>
              <a:t>1</a:t>
            </a:fld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C7F1A-94CE-42D8-A8BA-0E3ED066F2DB}" type="slidenum">
              <a:rPr lang="cs-CZ"/>
              <a:pPr/>
              <a:t>10</a:t>
            </a:fld>
            <a:endParaRPr lang="cs-CZ"/>
          </a:p>
        </p:txBody>
      </p:sp>
      <p:sp>
        <p:nvSpPr>
          <p:cNvPr id="237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7CDBB-3863-46A6-AFD3-F279290208D1}" type="slidenum">
              <a:rPr lang="cs-CZ"/>
              <a:pPr/>
              <a:t>11</a:t>
            </a:fld>
            <a:endParaRPr lang="cs-CZ"/>
          </a:p>
        </p:txBody>
      </p:sp>
      <p:sp>
        <p:nvSpPr>
          <p:cNvPr id="238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268DF-5063-4BE3-8075-6224EE48914C}" type="slidenum">
              <a:rPr lang="cs-CZ"/>
              <a:pPr/>
              <a:t>12</a:t>
            </a:fld>
            <a:endParaRPr lang="cs-CZ"/>
          </a:p>
        </p:txBody>
      </p:sp>
      <p:sp>
        <p:nvSpPr>
          <p:cNvPr id="239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42E36-2985-49B4-9EC9-67DE4782AB5E}" type="slidenum">
              <a:rPr lang="cs-CZ"/>
              <a:pPr/>
              <a:t>13</a:t>
            </a:fld>
            <a:endParaRPr lang="cs-CZ"/>
          </a:p>
        </p:txBody>
      </p:sp>
      <p:sp>
        <p:nvSpPr>
          <p:cNvPr id="240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72304-1711-4460-904C-8F658192AB95}" type="slidenum">
              <a:rPr lang="cs-CZ"/>
              <a:pPr/>
              <a:t>14</a:t>
            </a:fld>
            <a:endParaRPr lang="cs-CZ"/>
          </a:p>
        </p:txBody>
      </p:sp>
      <p:sp>
        <p:nvSpPr>
          <p:cNvPr id="241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EAC1C-AE21-4264-B327-A2B5CAB82EEE}" type="slidenum">
              <a:rPr lang="cs-CZ"/>
              <a:pPr/>
              <a:t>15</a:t>
            </a:fld>
            <a:endParaRPr lang="cs-CZ"/>
          </a:p>
        </p:txBody>
      </p:sp>
      <p:sp>
        <p:nvSpPr>
          <p:cNvPr id="242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DB201-F288-401F-8B74-0C3290E82434}" type="slidenum">
              <a:rPr lang="cs-CZ"/>
              <a:pPr/>
              <a:t>16</a:t>
            </a:fld>
            <a:endParaRPr lang="cs-CZ"/>
          </a:p>
        </p:txBody>
      </p:sp>
      <p:sp>
        <p:nvSpPr>
          <p:cNvPr id="243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BEB2F-19FB-441C-B8AC-C4EB40D8E9DE}" type="slidenum">
              <a:rPr lang="cs-CZ"/>
              <a:pPr/>
              <a:t>17</a:t>
            </a:fld>
            <a:endParaRPr lang="cs-CZ"/>
          </a:p>
        </p:txBody>
      </p:sp>
      <p:sp>
        <p:nvSpPr>
          <p:cNvPr id="244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157C3-23F2-474F-A029-405D3D77992C}" type="slidenum">
              <a:rPr lang="cs-CZ"/>
              <a:pPr/>
              <a:t>18</a:t>
            </a:fld>
            <a:endParaRPr lang="cs-CZ"/>
          </a:p>
        </p:txBody>
      </p:sp>
      <p:sp>
        <p:nvSpPr>
          <p:cNvPr id="245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39554-7DAC-4C17-A29E-6B46E21CBF36}" type="slidenum">
              <a:rPr lang="cs-CZ"/>
              <a:pPr/>
              <a:t>19</a:t>
            </a:fld>
            <a:endParaRPr lang="cs-CZ"/>
          </a:p>
        </p:txBody>
      </p:sp>
      <p:sp>
        <p:nvSpPr>
          <p:cNvPr id="246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590A1-BA80-438B-B7BB-AB507AC3A601}" type="slidenum">
              <a:rPr lang="cs-CZ"/>
              <a:pPr/>
              <a:t>2</a:t>
            </a:fld>
            <a:endParaRPr lang="cs-CZ"/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CB58D-DAF0-49E8-9E12-0F774193F366}" type="slidenum">
              <a:rPr lang="cs-CZ"/>
              <a:pPr/>
              <a:t>20</a:t>
            </a:fld>
            <a:endParaRPr lang="cs-CZ"/>
          </a:p>
        </p:txBody>
      </p:sp>
      <p:sp>
        <p:nvSpPr>
          <p:cNvPr id="247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DA446-E2D0-49B6-B0A7-AD414CECC043}" type="slidenum">
              <a:rPr lang="cs-CZ"/>
              <a:pPr/>
              <a:t>22</a:t>
            </a:fld>
            <a:endParaRPr lang="cs-CZ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7FE8D-8266-481C-BDDA-0F8537E2BF1E}" type="slidenum">
              <a:rPr lang="cs-CZ"/>
              <a:pPr/>
              <a:t>23</a:t>
            </a:fld>
            <a:endParaRPr lang="cs-CZ"/>
          </a:p>
        </p:txBody>
      </p:sp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93505-CB18-42E2-98B3-677A5271C601}" type="slidenum">
              <a:rPr lang="cs-CZ"/>
              <a:pPr/>
              <a:t>24</a:t>
            </a:fld>
            <a:endParaRPr lang="cs-CZ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35694-1C7B-4FEF-BB87-512A88E4723A}" type="slidenum">
              <a:rPr lang="cs-CZ"/>
              <a:pPr/>
              <a:t>26</a:t>
            </a:fld>
            <a:endParaRPr lang="cs-CZ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9DD57-D7E3-4DCE-9F5E-443CFA37F300}" type="slidenum">
              <a:rPr lang="cs-CZ"/>
              <a:pPr/>
              <a:t>28</a:t>
            </a:fld>
            <a:endParaRPr lang="cs-CZ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429C7-9692-46AE-BE1E-BC2E4151019A}" type="slidenum">
              <a:rPr lang="cs-CZ"/>
              <a:pPr/>
              <a:t>31</a:t>
            </a:fld>
            <a:endParaRPr lang="cs-CZ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24655-8B7E-4A59-84C6-9709CAF25B80}" type="slidenum">
              <a:rPr lang="cs-CZ"/>
              <a:pPr/>
              <a:t>3</a:t>
            </a:fld>
            <a:endParaRPr lang="cs-CZ"/>
          </a:p>
        </p:txBody>
      </p:sp>
      <p:sp>
        <p:nvSpPr>
          <p:cNvPr id="230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D50C3-ED9F-4FDF-AD4C-64795136DA60}" type="slidenum">
              <a:rPr lang="cs-CZ"/>
              <a:pPr/>
              <a:t>4</a:t>
            </a:fld>
            <a:endParaRPr lang="cs-CZ"/>
          </a:p>
        </p:txBody>
      </p:sp>
      <p:sp>
        <p:nvSpPr>
          <p:cNvPr id="231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AEC61-0935-4CE2-A17B-44F76D6885FE}" type="slidenum">
              <a:rPr lang="cs-CZ"/>
              <a:pPr/>
              <a:t>5</a:t>
            </a:fld>
            <a:endParaRPr lang="cs-CZ"/>
          </a:p>
        </p:txBody>
      </p:sp>
      <p:sp>
        <p:nvSpPr>
          <p:cNvPr id="232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C4D35-D8FA-4A1B-BF24-DDF912065143}" type="slidenum">
              <a:rPr lang="cs-CZ"/>
              <a:pPr/>
              <a:t>6</a:t>
            </a:fld>
            <a:endParaRPr lang="cs-CZ"/>
          </a:p>
        </p:txBody>
      </p:sp>
      <p:sp>
        <p:nvSpPr>
          <p:cNvPr id="233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A60AF-3E3F-42E0-8B38-8B136997B561}" type="slidenum">
              <a:rPr lang="cs-CZ"/>
              <a:pPr/>
              <a:t>7</a:t>
            </a:fld>
            <a:endParaRPr lang="cs-CZ"/>
          </a:p>
        </p:txBody>
      </p:sp>
      <p:sp>
        <p:nvSpPr>
          <p:cNvPr id="234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486C1-AF08-47D9-8C63-5549F1D61447}" type="slidenum">
              <a:rPr lang="cs-CZ"/>
              <a:pPr/>
              <a:t>8</a:t>
            </a:fld>
            <a:endParaRPr lang="cs-CZ"/>
          </a:p>
        </p:txBody>
      </p:sp>
      <p:sp>
        <p:nvSpPr>
          <p:cNvPr id="235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536A5-696E-484D-BACB-94038B1C83DF}" type="slidenum">
              <a:rPr lang="cs-CZ"/>
              <a:pPr/>
              <a:t>9</a:t>
            </a:fld>
            <a:endParaRPr lang="cs-CZ"/>
          </a:p>
        </p:txBody>
      </p:sp>
      <p:sp>
        <p:nvSpPr>
          <p:cNvPr id="236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4.5.2007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FC1BB-DEA4-40CA-A7A6-405844CCD7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4.5.2007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8B7CF-330C-42DC-8149-297A0968B5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4.5.2007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187-297B-4C8E-A2E6-A59FF18ADA0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4.5.2007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B2F5B42-7319-42E5-AA43-511FF98EF2B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64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5293E9A-13AD-40B0-BAE5-8C3B64715FD7}" type="datetimeFigureOut">
              <a:rPr lang="cs-CZ"/>
              <a:pPr>
                <a:defRPr/>
              </a:pPr>
              <a:t>11.3.2012</a:t>
            </a:fld>
            <a:endParaRPr lang="cs-CZ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8CC2A3A-F2B4-4599-B121-8D1DDF294D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94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B76E214-A417-43B4-BBB8-38850A63FD23}" type="datetimeFigureOut">
              <a:rPr lang="cs-CZ"/>
              <a:pPr>
                <a:defRPr/>
              </a:pPr>
              <a:t>11.3.2012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D7D589C-05A2-49EE-9B2B-370D86A967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488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cs-CZ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cs-CZ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cs-CZ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cs-CZ">
              <a:solidFill>
                <a:prstClr val="black"/>
              </a:solidFill>
              <a:latin typeface="Tahoma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cs-CZ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E19378A-A456-4E27-AF3B-9AE9585CDF78}" type="datetimeFigureOut">
              <a:rPr lang="cs-CZ"/>
              <a:pPr>
                <a:defRPr/>
              </a:pPr>
              <a:t>11.3.2012</a:t>
            </a:fld>
            <a:endParaRPr lang="cs-CZ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A77FF0B-FCDE-48C3-AFDD-4B2BCE48C0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555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BC10254-C7B9-42B7-A35C-DFC7D4DC5673}" type="datetimeFigureOut">
              <a:rPr lang="cs-CZ"/>
              <a:pPr>
                <a:defRPr/>
              </a:pPr>
              <a:t>11.3.2012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2F232DA-137F-4215-9217-7A6AD5E203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139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2BAF5FB-DD1C-4EBF-BB8C-F68EE221D1C3}" type="datetimeFigureOut">
              <a:rPr lang="cs-CZ"/>
              <a:pPr>
                <a:defRPr/>
              </a:pPr>
              <a:t>11.3.2012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E6AEDDD-F777-4866-A84D-977F3A811A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991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417F598-CAE5-4186-B47E-105725E43BCD}" type="datetimeFigureOut">
              <a:rPr lang="cs-CZ"/>
              <a:pPr>
                <a:defRPr/>
              </a:pPr>
              <a:t>11.3.2012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6481B8A-6CCE-4D30-B810-AC97B7FC9B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405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09399C83-DF84-408C-A0FA-DD067497D1A1}" type="datetimeFigureOut">
              <a:rPr lang="cs-CZ"/>
              <a:pPr>
                <a:defRPr/>
              </a:pPr>
              <a:t>11.3.2012</a:t>
            </a:fld>
            <a:endParaRPr lang="cs-CZ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A754FB0-3F94-4DAC-BBEB-3ECDDD8B8E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47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4.5.2007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F544374-A954-486A-AEC7-FD91BB1A4FD5}" type="datetimeFigureOut">
              <a:rPr lang="cs-CZ"/>
              <a:pPr>
                <a:defRPr/>
              </a:pPr>
              <a:t>11.3.2012</a:t>
            </a:fld>
            <a:endParaRPr lang="cs-CZ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77D3C75-FA0A-47D1-90BA-E079219C72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926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115E59F-00AA-4114-A030-81B124373959}" type="datetimeFigureOut">
              <a:rPr lang="cs-CZ"/>
              <a:pPr>
                <a:defRPr/>
              </a:pPr>
              <a:t>11.3.2012</a:t>
            </a:fld>
            <a:endParaRPr lang="cs-CZ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48B8C23-9AE0-40AC-99F1-C2904204C5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79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1415CC0-8F64-45F6-9D9E-3E67898DBEFA}" type="datetimeFigureOut">
              <a:rPr lang="cs-CZ"/>
              <a:pPr>
                <a:defRPr/>
              </a:pPr>
              <a:t>11.3.2012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163C43D-00C0-4D39-83CA-04E89F4010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374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6EAD712-E1B6-4733-A9C6-F02B019E69A3}" type="datetimeFigureOut">
              <a:rPr lang="cs-CZ"/>
              <a:pPr>
                <a:defRPr/>
              </a:pPr>
              <a:t>11.3.2012</a:t>
            </a:fld>
            <a:endParaRPr lang="cs-CZ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48A8B97-3C8A-4996-8196-349EDFFA2E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9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4.5.2007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AD55-CD96-48D0-97CA-8EF86C3179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4.5.2007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1EFA-1953-4CCB-B5EA-E8CF7A9428E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4.5.2007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6C9F-2591-4448-9685-E763DFB95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4.5.2007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09BE-AA6C-4C17-B065-A0D4EA8956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4.5.2007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D1C7-33E1-4A13-A6B1-59806AFD4D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4.5.2007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62EF-DE2E-4C40-A9F9-DBE3F72CD4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4.5.2007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D112-E32D-4068-8D9E-A0B1B53AC7F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4.5.2007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9FDC904-E64F-4723-928F-A9C9C01DD6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endParaRPr lang="cs-CZ">
                <a:solidFill>
                  <a:prstClr val="black"/>
                </a:solidFill>
                <a:latin typeface="Tahoma" charset="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Candara"/>
              </a:defRPr>
            </a:lvl1pPr>
          </a:lstStyle>
          <a:p>
            <a:pPr>
              <a:defRPr/>
            </a:pPr>
            <a:fld id="{A7760C11-A3B7-427D-AE15-38B9906535E3}" type="datetimeFigureOut">
              <a:rPr lang="cs-CZ"/>
              <a:pPr>
                <a:defRPr/>
              </a:pPr>
              <a:t>11.3.2012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Candar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Candara"/>
              </a:defRPr>
            </a:lvl1pPr>
          </a:lstStyle>
          <a:p>
            <a:pPr>
              <a:defRPr/>
            </a:pPr>
            <a:fld id="{B4E1CCA8-F38A-41F0-8D8F-F1F2FEA82D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206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11.xml"/><Relationship Id="rId7" Type="http://schemas.openxmlformats.org/officeDocument/2006/relationships/slide" Target="slide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4.xml"/><Relationship Id="rId4" Type="http://schemas.openxmlformats.org/officeDocument/2006/relationships/slide" Target="slide12.xml"/><Relationship Id="rId9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.muni.cz/" TargetMode="External"/><Relationship Id="rId7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vetkatastrof.webzdarma.cz/" TargetMode="External"/><Relationship Id="rId5" Type="http://schemas.openxmlformats.org/officeDocument/2006/relationships/hyperlink" Target="http://www.ngdc.noaa.gov/" TargetMode="External"/><Relationship Id="rId4" Type="http://schemas.openxmlformats.org/officeDocument/2006/relationships/hyperlink" Target="http://www.volcano.si.ed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13" y="2205038"/>
            <a:ext cx="7772400" cy="1584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  <a:latin typeface="Cambria" pitchFamily="18" charset="0"/>
              </a:rPr>
              <a:t>ŽIVELNÍ POHROMY A PROVOZNÍ </a:t>
            </a:r>
            <a:r>
              <a:rPr lang="cs-CZ" dirty="0" smtClean="0">
                <a:solidFill>
                  <a:schemeClr val="tx1"/>
                </a:solidFill>
                <a:latin typeface="Cambria" pitchFamily="18" charset="0"/>
              </a:rPr>
              <a:t>HAVÁRIE</a:t>
            </a:r>
            <a:br>
              <a:rPr lang="cs-CZ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Cambria" pitchFamily="18" charset="0"/>
              </a:rPr>
              <a:t>Název opory </a:t>
            </a:r>
            <a:r>
              <a:rPr lang="cs-CZ" sz="2400" dirty="0" smtClean="0">
                <a:solidFill>
                  <a:schemeClr val="tx1"/>
                </a:solidFill>
                <a:latin typeface="Cambria" pitchFamily="18" charset="0"/>
              </a:rPr>
              <a:t>–Sopečná činnost</a:t>
            </a:r>
            <a:endParaRPr lang="cs-CZ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0483" name="Podnadpis 2"/>
          <p:cNvSpPr>
            <a:spLocks noGrp="1"/>
          </p:cNvSpPr>
          <p:nvPr>
            <p:ph type="subTitle" idx="1"/>
          </p:nvPr>
        </p:nvSpPr>
        <p:spPr>
          <a:xfrm>
            <a:off x="722313" y="4868863"/>
            <a:ext cx="7772400" cy="11525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1400" smtClean="0">
                <a:solidFill>
                  <a:schemeClr val="tx1"/>
                </a:solidFill>
              </a:rPr>
              <a:t>Operační program Vzdělávání pro konkurenceschopnost</a:t>
            </a:r>
          </a:p>
          <a:p>
            <a:pPr eaLnBrk="1" hangingPunct="1">
              <a:lnSpc>
                <a:spcPct val="120000"/>
              </a:lnSpc>
            </a:pPr>
            <a:r>
              <a:rPr lang="cs-CZ" sz="1600" smtClean="0">
                <a:solidFill>
                  <a:schemeClr val="tx1"/>
                </a:solidFill>
              </a:rPr>
              <a:t>Projekt: </a:t>
            </a:r>
            <a:r>
              <a:rPr lang="cs-CZ" sz="1600" b="1" i="1" smtClean="0">
                <a:solidFill>
                  <a:schemeClr val="tx1"/>
                </a:solidFill>
              </a:rPr>
              <a:t>Vzdělávání pro bezpečnostní systém státu</a:t>
            </a:r>
          </a:p>
          <a:p>
            <a:pPr eaLnBrk="1" hangingPunct="1">
              <a:lnSpc>
                <a:spcPct val="120000"/>
              </a:lnSpc>
            </a:pPr>
            <a:r>
              <a:rPr lang="cs-CZ" sz="1100" smtClean="0">
                <a:solidFill>
                  <a:schemeClr val="tx1"/>
                </a:solidFill>
              </a:rPr>
              <a:t>(reg. č.: CZ.1.01/2.2.00/15.0070</a:t>
            </a:r>
            <a:r>
              <a:rPr lang="cs-CZ" sz="1100" smtClean="0"/>
              <a:t>)</a:t>
            </a:r>
          </a:p>
          <a:p>
            <a:pPr eaLnBrk="1" hangingPunct="1">
              <a:lnSpc>
                <a:spcPct val="120000"/>
              </a:lnSpc>
            </a:pPr>
            <a:endParaRPr lang="cs-CZ" sz="1100" smtClean="0"/>
          </a:p>
        </p:txBody>
      </p:sp>
      <p:pic>
        <p:nvPicPr>
          <p:cNvPr id="20484" name="Picture 7" descr="http://www.unob.cz/PublishingImages/esf_uo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954713"/>
            <a:ext cx="487521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u="sng"/>
              <a:t>pliniovský typ</a:t>
            </a:r>
            <a:r>
              <a:rPr lang="cs-CZ"/>
              <a:t> – výrazný kužel příp. kaldera, produkce převážně jemných pyroklastik (popel  a prach), </a:t>
            </a:r>
            <a:r>
              <a:rPr lang="cs-CZ" u="sng"/>
              <a:t>láva kyselá</a:t>
            </a:r>
            <a:r>
              <a:rPr lang="cs-CZ"/>
              <a:t>, silně viskózní s vysokým obsahem plynů, tvoří se plyno-prachová horká mračna, která vystupují jako „sloup“do vysokých výšek (až 25km), vulkanický materiál je roznášen do velkých vzdáleností. Příklad: Vesuv, Krakatau (Indonésie), Pinatubo (Filipiíny), Mt. Sv. Helens (USA).</a:t>
            </a:r>
          </a:p>
          <a:p>
            <a:pPr>
              <a:lnSpc>
                <a:spcPct val="90000"/>
              </a:lnSpc>
            </a:pPr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sz="2800"/>
              <a:t> Vulkanická tělesa </a:t>
            </a:r>
            <a:r>
              <a:rPr lang="cs-CZ" sz="2800" u="sng"/>
              <a:t>smíšeného typu</a:t>
            </a:r>
            <a:r>
              <a:rPr lang="cs-CZ" sz="2800"/>
              <a:t>, které periodicky střídají činnost </a:t>
            </a:r>
            <a:r>
              <a:rPr lang="cs-CZ" sz="2800" u="sng"/>
              <a:t>explozivní</a:t>
            </a:r>
            <a:r>
              <a:rPr lang="cs-CZ" sz="2800"/>
              <a:t> s činností </a:t>
            </a:r>
            <a:r>
              <a:rPr lang="cs-CZ" sz="2800" u="sng"/>
              <a:t>efuzivn</a:t>
            </a:r>
            <a:r>
              <a:rPr lang="cs-CZ" sz="2800"/>
              <a:t>í. Na zemském povrchu vytvářejí výrazné kuželovité formy tvořené pyroklastiky a produkty lávových proudů. Větší vulkány s opakovanou činností vedou ke vzniku </a:t>
            </a:r>
            <a:r>
              <a:rPr lang="cs-CZ" sz="2800" u="sng"/>
              <a:t>kalder</a:t>
            </a:r>
            <a:r>
              <a:rPr lang="cs-CZ" sz="2800"/>
              <a:t>. Jde o široké kruhové deprese v centrální části kužele, které vznikají v důsledku rozmetání jeho vrcholové části a nebo tzv. gravitačním kolapsem. V kaldeře se místy tvoří </a:t>
            </a:r>
            <a:r>
              <a:rPr lang="cs-CZ" sz="2800" u="sng"/>
              <a:t>vulkanické dómy</a:t>
            </a:r>
            <a:r>
              <a:rPr lang="cs-CZ" sz="2800"/>
              <a:t>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Stratovulkány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Doprovodné a postvulkanické jevy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800"/>
              <a:t>výrony horkých až chladných plynů :</a:t>
            </a:r>
          </a:p>
          <a:p>
            <a:pPr>
              <a:buFont typeface="Wingdings" pitchFamily="2" charset="2"/>
              <a:buNone/>
            </a:pPr>
            <a:r>
              <a:rPr lang="cs-CZ" sz="2800"/>
              <a:t>   fumaroly, solfatary, mofety</a:t>
            </a:r>
          </a:p>
          <a:p>
            <a:r>
              <a:rPr lang="cs-CZ" sz="2800"/>
              <a:t>gejzíry</a:t>
            </a:r>
          </a:p>
          <a:p>
            <a:r>
              <a:rPr lang="cs-CZ" sz="2800"/>
              <a:t>minerální vody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5B42-7319-42E5-AA43-511FF98EF2BB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cs-CZ" sz="2800"/>
              <a:t>průběh vulkanické činnosti je závislý především  na </a:t>
            </a:r>
            <a:r>
              <a:rPr lang="cs-CZ" sz="2800" u="sng"/>
              <a:t>povaze magmatu</a:t>
            </a:r>
            <a:r>
              <a:rPr lang="cs-CZ" sz="2800"/>
              <a:t> (kyselé nebo neutrální či bazické), </a:t>
            </a:r>
            <a:r>
              <a:rPr lang="cs-CZ" sz="2800" u="sng"/>
              <a:t>obsahu </a:t>
            </a:r>
            <a:r>
              <a:rPr lang="cs-CZ" sz="2800"/>
              <a:t>CO</a:t>
            </a:r>
            <a:r>
              <a:rPr lang="cs-CZ" sz="2800" baseline="-25000"/>
              <a:t>2</a:t>
            </a:r>
            <a:r>
              <a:rPr lang="cs-CZ" sz="2800"/>
              <a:t>, CO, H</a:t>
            </a:r>
            <a:r>
              <a:rPr lang="cs-CZ" sz="2800" baseline="-25000"/>
              <a:t>2</a:t>
            </a:r>
            <a:r>
              <a:rPr lang="cs-CZ" sz="2800"/>
              <a:t>S, SO</a:t>
            </a:r>
            <a:r>
              <a:rPr lang="cs-CZ" sz="2800" baseline="-25000"/>
              <a:t>2</a:t>
            </a:r>
            <a:r>
              <a:rPr lang="cs-CZ" sz="2800"/>
              <a:t>, vodních par a dalších skleníkových </a:t>
            </a:r>
            <a:r>
              <a:rPr lang="cs-CZ" sz="2800" u="sng"/>
              <a:t>plynů </a:t>
            </a:r>
            <a:r>
              <a:rPr lang="cs-CZ" sz="2800"/>
              <a:t>(fluidní fáze).</a:t>
            </a:r>
          </a:p>
          <a:p>
            <a:pPr>
              <a:lnSpc>
                <a:spcPct val="80000"/>
              </a:lnSpc>
            </a:pPr>
            <a:r>
              <a:rPr lang="cs-CZ" sz="2800"/>
              <a:t>čím vyšší j </a:t>
            </a:r>
            <a:r>
              <a:rPr lang="cs-CZ" sz="2800" u="sng"/>
              <a:t>obsah SiO</a:t>
            </a:r>
            <a:r>
              <a:rPr lang="cs-CZ" sz="2800" u="sng" baseline="-25000"/>
              <a:t>2</a:t>
            </a:r>
            <a:r>
              <a:rPr lang="cs-CZ" sz="2800"/>
              <a:t> v tavenině, tím je </a:t>
            </a:r>
            <a:r>
              <a:rPr lang="cs-CZ" sz="2800" u="sng"/>
              <a:t>explozivita</a:t>
            </a:r>
            <a:r>
              <a:rPr lang="cs-CZ" sz="2800"/>
              <a:t> intenzivnější, roli hraje i periodicita aktivity vulkánu, v dlouhých přestávkách se hromadí vysoký objem lávy, který se uvolní náhle velkou erupcí často spojenou s  destrukcí  sopečného kužele.</a:t>
            </a:r>
          </a:p>
          <a:p>
            <a:pPr>
              <a:lnSpc>
                <a:spcPct val="80000"/>
              </a:lnSpc>
            </a:pPr>
            <a:r>
              <a:rPr lang="cs-CZ" sz="2800"/>
              <a:t>vyhaslé sopky – útvary bez historického záznamu aktivity.</a:t>
            </a:r>
          </a:p>
          <a:p>
            <a:pPr>
              <a:lnSpc>
                <a:spcPct val="80000"/>
              </a:lnSpc>
            </a:pPr>
            <a:endParaRPr lang="cs-CZ" sz="280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cs-CZ" sz="2800"/>
              <a:t>stratovulkán složený z rozsáhlé kaldery (Monte Somma) a kužele Vesuvu.</a:t>
            </a:r>
          </a:p>
          <a:p>
            <a:pPr>
              <a:lnSpc>
                <a:spcPct val="80000"/>
              </a:lnSpc>
            </a:pPr>
            <a:r>
              <a:rPr lang="cs-CZ" sz="2800"/>
              <a:t>zdánlivě vyhaslý vulkán, který obnovil mohutným výbuchem  svou aktivitu v r. 79 n.l, velké množství popele a sopečného prachu zničilo město Pompeje, Stabiae a Herculaneum. svědectví očitého svědka Plinia staršího obsahují dopisy psané jeho synovcem historiku Tacitovi.</a:t>
            </a:r>
          </a:p>
          <a:p>
            <a:pPr>
              <a:lnSpc>
                <a:spcPct val="80000"/>
              </a:lnSpc>
            </a:pPr>
            <a:r>
              <a:rPr lang="cs-CZ" sz="2800"/>
              <a:t>od katastrofy evidováno asi 50 vulkanických aktivit, poslední v r. 1944.</a:t>
            </a:r>
          </a:p>
          <a:p>
            <a:pPr>
              <a:lnSpc>
                <a:spcPct val="80000"/>
              </a:lnSpc>
            </a:pPr>
            <a:r>
              <a:rPr lang="cs-CZ" sz="2800"/>
              <a:t>činnost bývá zahajována explozí po níž následují lávové proudy (klasický stratovulkán).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Pompeje a Vesuv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vulkán na přechodu mezi štítovou sopkou a stratovulkánem.</a:t>
            </a:r>
          </a:p>
          <a:p>
            <a:r>
              <a:rPr lang="cs-CZ"/>
              <a:t>první projevy již před 1500 n.l., evidováno celkem přes 150 aktivit.</a:t>
            </a:r>
          </a:p>
          <a:p>
            <a:r>
              <a:rPr lang="cs-CZ"/>
              <a:t>typické střídání malých a silnějších erupcí.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Etna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sz="2400"/>
              <a:t>ostrov tvořený 5 vulkány,  produkt vulkanizmu </a:t>
            </a:r>
            <a:r>
              <a:rPr lang="cs-CZ" sz="2400" u="sng"/>
              <a:t>horké</a:t>
            </a:r>
            <a:r>
              <a:rPr lang="cs-CZ" sz="2400"/>
              <a:t> </a:t>
            </a:r>
            <a:r>
              <a:rPr lang="cs-CZ" sz="2400" u="sng"/>
              <a:t>skvrny.</a:t>
            </a:r>
          </a:p>
          <a:p>
            <a:pPr>
              <a:lnSpc>
                <a:spcPct val="90000"/>
              </a:lnSpc>
            </a:pPr>
            <a:r>
              <a:rPr lang="cs-CZ" sz="2400"/>
              <a:t>v současnosti je aktivní Kilauea  ve v. části ostrova.</a:t>
            </a:r>
          </a:p>
          <a:p>
            <a:pPr>
              <a:lnSpc>
                <a:spcPct val="90000"/>
              </a:lnSpc>
            </a:pPr>
            <a:r>
              <a:rPr lang="cs-CZ" sz="2400"/>
              <a:t>během roků 1983-1988 vystoupilo cca 850 mil.m</a:t>
            </a:r>
            <a:r>
              <a:rPr lang="cs-CZ" sz="2400" baseline="30000"/>
              <a:t>3 </a:t>
            </a:r>
            <a:r>
              <a:rPr lang="cs-CZ" sz="2400"/>
              <a:t>lávy,lávové proudy 11km dlouhé, ostrov se zvětšil o 0,4km</a:t>
            </a:r>
            <a:r>
              <a:rPr lang="cs-CZ" sz="2400" baseline="30000"/>
              <a:t>2,</a:t>
            </a:r>
            <a:r>
              <a:rPr lang="cs-CZ" sz="2400"/>
              <a:t> aktivita doprovázena seismickou činností a poklesy v kráteru, teplota lávy 1156</a:t>
            </a:r>
            <a:r>
              <a:rPr lang="cs-CZ" sz="2400" baseline="30000"/>
              <a:t>0 </a:t>
            </a:r>
            <a:r>
              <a:rPr lang="cs-CZ" sz="2400"/>
              <a:t>C.</a:t>
            </a:r>
          </a:p>
          <a:p>
            <a:pPr>
              <a:lnSpc>
                <a:spcPct val="90000"/>
              </a:lnSpc>
            </a:pPr>
            <a:r>
              <a:rPr lang="cs-CZ" sz="2400"/>
              <a:t>vývoj vulkanické aktivity(1983-1988) proběhl v 50 dílčích událostech, vývoj byl monitorován Havajskou vulkanologickou observatoří, založenou v r. 1912.</a:t>
            </a:r>
          </a:p>
          <a:p>
            <a:pPr>
              <a:lnSpc>
                <a:spcPct val="90000"/>
              </a:lnSpc>
            </a:pPr>
            <a:endParaRPr lang="cs-CZ" sz="240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Havajské ostrovy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800"/>
              <a:t>vulkanizmus v oblasti Českého masivu není v současné době aktivní. Nejmladší vulkán Železná hůrka u Chebu byl činný podle radiometrického datování před 170-400 tisíci lety.</a:t>
            </a:r>
          </a:p>
          <a:p>
            <a:r>
              <a:rPr lang="cs-CZ" sz="2800"/>
              <a:t>stáří nejmladší etapy vulkanické činnosti je datováno do neogénu až do středního pleistocénu.</a:t>
            </a:r>
          </a:p>
          <a:p>
            <a:r>
              <a:rPr lang="cs-CZ" sz="2800"/>
              <a:t>mladý vulkanizmus proběhl v několika etapách-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republika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/>
              <a:t>eocén až spodní miocén - 40 až 18mil.let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/>
              <a:t>  (Doupovské hory a České středohoří).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/>
              <a:t>svrchní miocén  - 9 - 5 mil.let (oblast krušnohorského a lužického zlomu).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/>
              <a:t>pliocén až starší pleistocén – 2 - 0,4mil.let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/>
              <a:t>   (Chebsko, Nízký Jeseník-Bruntálsko, Uherský Brod).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/>
              <a:t>Vulkanizmus měl převáženě bazický charakter ( alkalické bazalty).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182498" y="687579"/>
            <a:ext cx="42322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Česká republika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výrony CO</a:t>
            </a:r>
            <a:r>
              <a:rPr lang="cs-CZ" baseline="-25000"/>
              <a:t>2</a:t>
            </a:r>
            <a:r>
              <a:rPr lang="cs-CZ" baseline="30000"/>
              <a:t> </a:t>
            </a:r>
            <a:r>
              <a:rPr lang="cs-CZ"/>
              <a:t>(podkrušnohorská oblast, Chebsko, Karlovy Vary, Konstantinovy Lázně, Mariánské Lázně) Nízký Jeseník (řada lokalit v povodí řeky Moravice a Bystřice), Teplice n.B., Přerovsko.</a:t>
            </a:r>
          </a:p>
          <a:p>
            <a:r>
              <a:rPr lang="cs-CZ"/>
              <a:t>výrony termálních vod (Karlovy Vary).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Postvulkanické </a:t>
            </a:r>
            <a:r>
              <a:rPr lang="cs-CZ" dirty="0" smtClean="0"/>
              <a:t>aktivity </a:t>
            </a:r>
            <a:r>
              <a:rPr lang="cs-CZ" dirty="0" smtClean="0">
                <a:solidFill>
                  <a:srgbClr val="B2B2B2"/>
                </a:solidFill>
              </a:rPr>
              <a:t>Česká </a:t>
            </a:r>
            <a:r>
              <a:rPr lang="cs-CZ" dirty="0">
                <a:solidFill>
                  <a:srgbClr val="B2B2B2"/>
                </a:solidFill>
              </a:rPr>
              <a:t>republika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7188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Magmatizmus (vulkanizmus)</a:t>
            </a:r>
          </a:p>
          <a:p>
            <a:pPr>
              <a:lnSpc>
                <a:spcPct val="90000"/>
              </a:lnSpc>
            </a:pPr>
            <a:r>
              <a:rPr lang="cs-CZ"/>
              <a:t>Seismicita</a:t>
            </a:r>
          </a:p>
          <a:p>
            <a:pPr>
              <a:lnSpc>
                <a:spcPct val="90000"/>
              </a:lnSpc>
            </a:pPr>
            <a:r>
              <a:rPr lang="cs-CZ"/>
              <a:t>Metamorfizmus</a:t>
            </a:r>
          </a:p>
          <a:p>
            <a:pPr>
              <a:lnSpc>
                <a:spcPct val="90000"/>
              </a:lnSpc>
            </a:pPr>
            <a:r>
              <a:rPr lang="cs-CZ"/>
              <a:t>Tektonika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u="sng"/>
              <a:t>Magmatizmus </a:t>
            </a:r>
            <a:r>
              <a:rPr lang="cs-CZ"/>
              <a:t>– procesy spojené s výstupem žhavé taveniny do zemské litosféry a na její povrch.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u="sng"/>
              <a:t>Seismicita</a:t>
            </a:r>
            <a:r>
              <a:rPr lang="cs-CZ"/>
              <a:t> – zemětřesení, krátkodobé pohyby vyvolané šířením seismických vln v zemském tělese.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/>
              <a:t>Endogenní geologické pochody-rekapitulace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800"/>
              <a:t>za posledních 10 000 let bylo na zemském povrchu aktivních cca 1400 vulkánů.</a:t>
            </a:r>
          </a:p>
          <a:p>
            <a:r>
              <a:rPr lang="cs-CZ" sz="2800"/>
              <a:t>vulkány se vyskytují zpravidla na </a:t>
            </a:r>
            <a:r>
              <a:rPr lang="cs-CZ" sz="2800" u="sng"/>
              <a:t>hranicích</a:t>
            </a:r>
            <a:r>
              <a:rPr lang="cs-CZ" sz="2800"/>
              <a:t> </a:t>
            </a:r>
            <a:r>
              <a:rPr lang="cs-CZ" sz="2800" u="sng"/>
              <a:t>litosférických desek</a:t>
            </a:r>
            <a:r>
              <a:rPr lang="cs-CZ" sz="2800"/>
              <a:t>, zejména na </a:t>
            </a:r>
            <a:r>
              <a:rPr lang="cs-CZ" sz="2800" u="sng"/>
              <a:t>konvergentních aktivních</a:t>
            </a:r>
            <a:r>
              <a:rPr lang="cs-CZ" sz="2800"/>
              <a:t> okrajích především okolo  Tichého oceánu ( tzv. ohňový kruh) a riftových zlomech.</a:t>
            </a:r>
          </a:p>
          <a:p>
            <a:r>
              <a:rPr lang="cs-CZ" sz="2800"/>
              <a:t>uvnitř desek jsou zastoupeny vulkány </a:t>
            </a:r>
            <a:r>
              <a:rPr lang="cs-CZ" sz="2800" u="sng"/>
              <a:t>horkých skvrn</a:t>
            </a:r>
            <a:r>
              <a:rPr lang="cs-CZ" sz="2800"/>
              <a:t> a iniciálních stádií vývoje riftových struktur.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/>
              <a:t>Pozice vulkánů na zemském povrchu  Rekapitulace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FFFFCC"/>
              </a:buClr>
            </a:pPr>
            <a:r>
              <a:rPr lang="cs-CZ" sz="2800" dirty="0">
                <a:solidFill>
                  <a:srgbClr val="FFFFFF"/>
                </a:solidFill>
              </a:rPr>
              <a:t>Sopky vznikají tak, že si rozžhavené magma najde „cestu“ skrz zemskou kůru na povrch.</a:t>
            </a:r>
          </a:p>
          <a:p>
            <a:pPr lvl="0">
              <a:buClr>
                <a:srgbClr val="FFFFCC"/>
              </a:buClr>
            </a:pPr>
            <a:r>
              <a:rPr lang="cs-CZ" sz="2800" dirty="0">
                <a:solidFill>
                  <a:srgbClr val="FFFFFF"/>
                </a:solidFill>
              </a:rPr>
              <a:t>Magma je směs roztaveného kovu, vody a plynů, které se tlačí na povrch</a:t>
            </a:r>
          </a:p>
          <a:p>
            <a:pPr lvl="0">
              <a:buClr>
                <a:srgbClr val="FFFFCC"/>
              </a:buClr>
            </a:pPr>
            <a:r>
              <a:rPr lang="cs-CZ" sz="2800" dirty="0">
                <a:solidFill>
                  <a:srgbClr val="FFFFFF"/>
                </a:solidFill>
              </a:rPr>
              <a:t>Láva je </a:t>
            </a:r>
            <a:r>
              <a:rPr lang="cs-CZ" sz="2800" dirty="0" smtClean="0">
                <a:solidFill>
                  <a:srgbClr val="FFFFFF"/>
                </a:solidFill>
              </a:rPr>
              <a:t>magma</a:t>
            </a:r>
            <a:r>
              <a:rPr lang="cs-CZ" sz="2800" dirty="0">
                <a:solidFill>
                  <a:srgbClr val="FFFFFF"/>
                </a:solidFill>
              </a:rPr>
              <a:t>, ale bez vody a plynů.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Vznik sopek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74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rgbClr val="FFFF00"/>
                </a:solidFill>
              </a:rPr>
              <a:t>Zjištění stáří a stavba vulkánu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32263" cy="4138613"/>
          </a:xfrm>
        </p:spPr>
        <p:txBody>
          <a:bodyPr/>
          <a:lstStyle/>
          <a:p>
            <a:pPr marL="533400" indent="-533400"/>
            <a:r>
              <a:rPr lang="cs-CZ" sz="2600" dirty="0" smtClean="0"/>
              <a:t>stáří </a:t>
            </a:r>
            <a:r>
              <a:rPr lang="cs-CZ" sz="2600" dirty="0"/>
              <a:t>sopky </a:t>
            </a:r>
            <a:r>
              <a:rPr lang="cs-CZ" sz="2600" dirty="0" smtClean="0"/>
              <a:t>:</a:t>
            </a:r>
            <a:endParaRPr lang="cs-CZ" sz="2600" dirty="0"/>
          </a:p>
          <a:p>
            <a:pPr marL="533400" indent="-533400"/>
            <a:r>
              <a:rPr lang="cs-CZ" sz="2600" dirty="0"/>
              <a:t>1. z písemných záznamů.</a:t>
            </a:r>
          </a:p>
          <a:p>
            <a:pPr marL="533400" indent="-533400"/>
            <a:r>
              <a:rPr lang="cs-CZ" sz="2600" dirty="0"/>
              <a:t>2. z geologického měření (podle vrstev lávy a popela).</a:t>
            </a:r>
          </a:p>
        </p:txBody>
      </p:sp>
      <p:pic>
        <p:nvPicPr>
          <p:cNvPr id="68617" name="Picture 9" descr="stratovolca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15750"/>
            <a:ext cx="4038600" cy="3099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5B42-7319-42E5-AA43-511FF98EF2BB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FFFF00"/>
                </a:solidFill>
              </a:rPr>
              <a:t>Erupce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83600" cy="4291013"/>
          </a:xfrm>
        </p:spPr>
        <p:txBody>
          <a:bodyPr/>
          <a:lstStyle/>
          <a:p>
            <a:r>
              <a:rPr lang="cs-CZ" sz="2800"/>
              <a:t>Mívá sílu několika násobku výbuchu atomové bomby.</a:t>
            </a:r>
          </a:p>
          <a:p>
            <a:r>
              <a:rPr lang="cs-CZ" sz="2800"/>
              <a:t>Pří erupci se doslova odstřelí horní část vulkánu</a:t>
            </a:r>
          </a:p>
          <a:p>
            <a:r>
              <a:rPr lang="cs-CZ" sz="2800"/>
              <a:t>Je několik typů erupcí </a:t>
            </a:r>
          </a:p>
          <a:p>
            <a:r>
              <a:rPr lang="cs-CZ" sz="2800"/>
              <a:t>Doprovází ho zemětřesení, vlny tsunami, velké množství velice jemného popílku a bahnotoky.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5B42-7319-42E5-AA43-511FF98EF2BB}" type="slidenum">
              <a:rPr lang="cs-CZ" smtClean="0"/>
              <a:pPr/>
              <a:t>23</a:t>
            </a:fld>
            <a:endParaRPr lang="cs-CZ"/>
          </a:p>
        </p:txBody>
      </p:sp>
      <p:grpSp>
        <p:nvGrpSpPr>
          <p:cNvPr id="192536" name="Group 24"/>
          <p:cNvGrpSpPr>
            <a:grpSpLocks/>
          </p:cNvGrpSpPr>
          <p:nvPr/>
        </p:nvGrpSpPr>
        <p:grpSpPr bwMode="auto">
          <a:xfrm>
            <a:off x="8491538" y="0"/>
            <a:ext cx="652462" cy="133350"/>
            <a:chOff x="5109" y="0"/>
            <a:chExt cx="651" cy="199"/>
          </a:xfrm>
        </p:grpSpPr>
        <p:sp>
          <p:nvSpPr>
            <p:cNvPr id="192537" name="AutoShape 25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615" y="4"/>
              <a:ext cx="145" cy="188"/>
            </a:xfrm>
            <a:prstGeom prst="actionButtonEnd">
              <a:avLst/>
            </a:prstGeom>
            <a:gradFill rotWithShape="1">
              <a:gsLst>
                <a:gs pos="0">
                  <a:srgbClr val="000082"/>
                </a:gs>
                <a:gs pos="15000">
                  <a:srgbClr val="66008F"/>
                </a:gs>
                <a:gs pos="32499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1">
                  <a:srgbClr val="FF0000"/>
                </a:gs>
                <a:gs pos="67501">
                  <a:srgbClr val="BA0066"/>
                </a:gs>
                <a:gs pos="85000">
                  <a:srgbClr val="66008F"/>
                </a:gs>
                <a:gs pos="100000">
                  <a:srgbClr val="00008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2538" name="AutoShape 26">
              <a:hlinkClick r:id="rId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467" y="3"/>
              <a:ext cx="149" cy="192"/>
            </a:xfrm>
            <a:prstGeom prst="actionButtonForwardNext">
              <a:avLst/>
            </a:prstGeom>
            <a:gradFill rotWithShape="1">
              <a:gsLst>
                <a:gs pos="0">
                  <a:srgbClr val="000082"/>
                </a:gs>
                <a:gs pos="15000">
                  <a:srgbClr val="66008F"/>
                </a:gs>
                <a:gs pos="32499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1">
                  <a:srgbClr val="FF0000"/>
                </a:gs>
                <a:gs pos="67501">
                  <a:srgbClr val="BA0066"/>
                </a:gs>
                <a:gs pos="85000">
                  <a:srgbClr val="66008F"/>
                </a:gs>
                <a:gs pos="100000">
                  <a:srgbClr val="00008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2539" name="AutoShape 27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287" y="0"/>
              <a:ext cx="180" cy="199"/>
            </a:xfrm>
            <a:prstGeom prst="actionButtonBackPrevious">
              <a:avLst/>
            </a:prstGeom>
            <a:gradFill rotWithShape="1">
              <a:gsLst>
                <a:gs pos="0">
                  <a:srgbClr val="000082"/>
                </a:gs>
                <a:gs pos="15000">
                  <a:srgbClr val="66008F"/>
                </a:gs>
                <a:gs pos="32499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1">
                  <a:srgbClr val="FF0000"/>
                </a:gs>
                <a:gs pos="67501">
                  <a:srgbClr val="BA0066"/>
                </a:gs>
                <a:gs pos="85000">
                  <a:srgbClr val="66008F"/>
                </a:gs>
                <a:gs pos="100000">
                  <a:srgbClr val="00008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2540" name="AutoShape 28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5109" y="4"/>
              <a:ext cx="183" cy="192"/>
            </a:xfrm>
            <a:prstGeom prst="actionButtonBeginning">
              <a:avLst/>
            </a:prstGeom>
            <a:gradFill rotWithShape="1">
              <a:gsLst>
                <a:gs pos="0">
                  <a:srgbClr val="000082"/>
                </a:gs>
                <a:gs pos="15000">
                  <a:srgbClr val="66008F"/>
                </a:gs>
                <a:gs pos="32499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1">
                  <a:srgbClr val="FF0000"/>
                </a:gs>
                <a:gs pos="67501">
                  <a:srgbClr val="BA0066"/>
                </a:gs>
                <a:gs pos="85000">
                  <a:srgbClr val="66008F"/>
                </a:gs>
                <a:gs pos="100000">
                  <a:srgbClr val="00008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err="1">
                <a:hlinkClick r:id="rId3" action="ppaction://hlinksldjump"/>
              </a:rPr>
              <a:t>Pyropklastický</a:t>
            </a:r>
            <a:r>
              <a:rPr lang="cs-CZ" b="1" u="sng" dirty="0">
                <a:hlinkClick r:id="rId3" action="ppaction://hlinksldjump"/>
              </a:rPr>
              <a:t> mrak</a:t>
            </a:r>
            <a:endParaRPr lang="cs-CZ" b="1" u="sng" dirty="0"/>
          </a:p>
          <a:p>
            <a:r>
              <a:rPr lang="cs-CZ" b="1" u="sng" dirty="0">
                <a:hlinkClick r:id="rId4" action="ppaction://hlinksldjump"/>
              </a:rPr>
              <a:t>Vlna tsunami</a:t>
            </a:r>
            <a:endParaRPr lang="cs-CZ" b="1" u="sng" dirty="0"/>
          </a:p>
          <a:p>
            <a:r>
              <a:rPr lang="cs-CZ" b="1" u="sng" dirty="0">
                <a:hlinkClick r:id="rId5" action="ppaction://hlinksldjump"/>
              </a:rPr>
              <a:t>Zemětřesení</a:t>
            </a:r>
            <a:endParaRPr lang="cs-CZ" b="1" u="sng" dirty="0"/>
          </a:p>
          <a:p>
            <a:r>
              <a:rPr lang="cs-CZ" b="1" u="sng" dirty="0">
                <a:hlinkClick r:id="rId6" action="ppaction://hlinksldjump"/>
              </a:rPr>
              <a:t>Požáry a Bahnotoky</a:t>
            </a:r>
            <a:endParaRPr lang="cs-CZ" b="1" u="sng" dirty="0"/>
          </a:p>
          <a:p>
            <a:r>
              <a:rPr lang="cs-CZ" b="1" u="sng" dirty="0">
                <a:hlinkClick r:id="rId7" action="ppaction://hlinksldjump"/>
              </a:rPr>
              <a:t>Nánosy popílku</a:t>
            </a:r>
            <a:endParaRPr lang="cs-CZ" b="1" u="sng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rgbClr val="FFFF00"/>
                </a:solidFill>
              </a:rPr>
              <a:t>Katastrofy doprovázející erupci</a:t>
            </a:r>
          </a:p>
        </p:txBody>
      </p:sp>
      <p:grpSp>
        <p:nvGrpSpPr>
          <p:cNvPr id="95248" name="Group 16"/>
          <p:cNvGrpSpPr>
            <a:grpSpLocks/>
          </p:cNvGrpSpPr>
          <p:nvPr/>
        </p:nvGrpSpPr>
        <p:grpSpPr bwMode="auto">
          <a:xfrm>
            <a:off x="8491538" y="0"/>
            <a:ext cx="652462" cy="133350"/>
            <a:chOff x="5109" y="0"/>
            <a:chExt cx="651" cy="199"/>
          </a:xfrm>
        </p:grpSpPr>
        <p:sp>
          <p:nvSpPr>
            <p:cNvPr id="95249" name="AutoShape 17">
              <a:hlinkClick r:id="rId8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615" y="4"/>
              <a:ext cx="145" cy="188"/>
            </a:xfrm>
            <a:prstGeom prst="actionButtonEnd">
              <a:avLst/>
            </a:prstGeom>
            <a:gradFill rotWithShape="1">
              <a:gsLst>
                <a:gs pos="0">
                  <a:srgbClr val="000082"/>
                </a:gs>
                <a:gs pos="15000">
                  <a:srgbClr val="66008F"/>
                </a:gs>
                <a:gs pos="32499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1">
                  <a:srgbClr val="FF0000"/>
                </a:gs>
                <a:gs pos="67501">
                  <a:srgbClr val="BA0066"/>
                </a:gs>
                <a:gs pos="85000">
                  <a:srgbClr val="66008F"/>
                </a:gs>
                <a:gs pos="100000">
                  <a:srgbClr val="00008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5250" name="AutoShape 18">
              <a:hlinkClick r:id="rId9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467" y="3"/>
              <a:ext cx="149" cy="192"/>
            </a:xfrm>
            <a:prstGeom prst="actionButtonForwardNext">
              <a:avLst/>
            </a:prstGeom>
            <a:gradFill rotWithShape="1">
              <a:gsLst>
                <a:gs pos="0">
                  <a:srgbClr val="000082"/>
                </a:gs>
                <a:gs pos="15000">
                  <a:srgbClr val="66008F"/>
                </a:gs>
                <a:gs pos="32499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1">
                  <a:srgbClr val="FF0000"/>
                </a:gs>
                <a:gs pos="67501">
                  <a:srgbClr val="BA0066"/>
                </a:gs>
                <a:gs pos="85000">
                  <a:srgbClr val="66008F"/>
                </a:gs>
                <a:gs pos="100000">
                  <a:srgbClr val="00008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5251" name="AutoShape 19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287" y="0"/>
              <a:ext cx="180" cy="199"/>
            </a:xfrm>
            <a:prstGeom prst="actionButtonBackPrevious">
              <a:avLst/>
            </a:prstGeom>
            <a:gradFill rotWithShape="1">
              <a:gsLst>
                <a:gs pos="0">
                  <a:srgbClr val="000082"/>
                </a:gs>
                <a:gs pos="15000">
                  <a:srgbClr val="66008F"/>
                </a:gs>
                <a:gs pos="32499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1">
                  <a:srgbClr val="FF0000"/>
                </a:gs>
                <a:gs pos="67501">
                  <a:srgbClr val="BA0066"/>
                </a:gs>
                <a:gs pos="85000">
                  <a:srgbClr val="66008F"/>
                </a:gs>
                <a:gs pos="100000">
                  <a:srgbClr val="00008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5252" name="AutoShape 2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5109" y="4"/>
              <a:ext cx="183" cy="192"/>
            </a:xfrm>
            <a:prstGeom prst="actionButtonBeginning">
              <a:avLst/>
            </a:prstGeom>
            <a:gradFill rotWithShape="1">
              <a:gsLst>
                <a:gs pos="0">
                  <a:srgbClr val="000082"/>
                </a:gs>
                <a:gs pos="15000">
                  <a:srgbClr val="66008F"/>
                </a:gs>
                <a:gs pos="32499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1">
                  <a:srgbClr val="FF0000"/>
                </a:gs>
                <a:gs pos="67501">
                  <a:srgbClr val="BA0066"/>
                </a:gs>
                <a:gs pos="85000">
                  <a:srgbClr val="66008F"/>
                </a:gs>
                <a:gs pos="100000">
                  <a:srgbClr val="00008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FFFFCC"/>
              </a:buClr>
            </a:pPr>
            <a:r>
              <a:rPr lang="cs-CZ" sz="2800" dirty="0" smtClean="0">
                <a:solidFill>
                  <a:srgbClr val="FFFFFF"/>
                </a:solidFill>
              </a:rPr>
              <a:t>Pyroklastický mrak je ohromná masa popílku plynu a kusů lávy (bomby)</a:t>
            </a:r>
          </a:p>
          <a:p>
            <a:pPr lvl="0">
              <a:buClr>
                <a:srgbClr val="FFFFCC"/>
              </a:buClr>
            </a:pPr>
            <a:r>
              <a:rPr lang="cs-CZ" sz="2800" dirty="0" smtClean="0">
                <a:solidFill>
                  <a:srgbClr val="FFFFFF"/>
                </a:solidFill>
              </a:rPr>
              <a:t>Pohybuje </a:t>
            </a:r>
            <a:r>
              <a:rPr lang="cs-CZ" sz="2800" dirty="0">
                <a:solidFill>
                  <a:srgbClr val="FFFFFF"/>
                </a:solidFill>
              </a:rPr>
              <a:t>se rychlostí 80-160km/hod</a:t>
            </a:r>
          </a:p>
          <a:p>
            <a:pPr marL="0" lvl="0" indent="0">
              <a:buClr>
                <a:srgbClr val="FFFFCC"/>
              </a:buClr>
              <a:buNone/>
            </a:pPr>
            <a:r>
              <a:rPr 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Vlna </a:t>
            </a:r>
            <a:r>
              <a:rPr lang="cs-CZ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tsunami </a:t>
            </a:r>
            <a:r>
              <a:rPr lang="cs-CZ" sz="2500" dirty="0">
                <a:solidFill>
                  <a:srgbClr val="FFFFFF"/>
                </a:solidFill>
              </a:rPr>
              <a:t>Vzniká při erupci a zemětřesení pod mořskou hladinou</a:t>
            </a:r>
          </a:p>
          <a:p>
            <a:pPr lvl="0">
              <a:buClr>
                <a:srgbClr val="FFFFCC"/>
              </a:buClr>
            </a:pPr>
            <a:r>
              <a:rPr lang="cs-CZ" sz="2500" dirty="0">
                <a:solidFill>
                  <a:srgbClr val="FFFFFF"/>
                </a:solidFill>
              </a:rPr>
              <a:t>Čím blíže je břehu tím je vyšší a nebezpečnější</a:t>
            </a:r>
          </a:p>
          <a:p>
            <a:pPr lvl="0">
              <a:buClr>
                <a:srgbClr val="FFFFCC"/>
              </a:buClr>
            </a:pPr>
            <a:r>
              <a:rPr lang="cs-CZ" sz="2500" dirty="0">
                <a:solidFill>
                  <a:srgbClr val="FFFFFF"/>
                </a:solidFill>
              </a:rPr>
              <a:t>Na volném moři ani neznáte že kolem „prošla“</a:t>
            </a:r>
          </a:p>
          <a:p>
            <a:endParaRPr lang="cs-CZ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j-ea"/>
              <a:cs typeface="+mj-cs"/>
            </a:endParaRPr>
          </a:p>
          <a:p>
            <a:endParaRPr lang="cs-CZ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Pyroklastický mrak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970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1964_0328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05263"/>
            <a:ext cx="2374900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1" name="Picture 5" descr="1918_1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20713"/>
            <a:ext cx="1854200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2" name="Picture 6" descr="1883_0827_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20713"/>
            <a:ext cx="316865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3" name="Picture 7" descr="1918_1011_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703513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Picture 8" descr="2004_1226_t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49725"/>
            <a:ext cx="2303462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5" name="Picture 9" descr="1975_1129_t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89363"/>
            <a:ext cx="2665412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D1C7-33E1-4A13-A6B1-59806AFD4D28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FFFCC"/>
              </a:buClr>
            </a:pPr>
            <a:r>
              <a:rPr lang="cs-CZ" sz="2400" dirty="0">
                <a:solidFill>
                  <a:srgbClr val="FFFFFF"/>
                </a:solidFill>
              </a:rPr>
              <a:t>Při erupci se uvolní velké množství energie v podobě </a:t>
            </a:r>
            <a:r>
              <a:rPr lang="cs-CZ" sz="2400" dirty="0" err="1">
                <a:solidFill>
                  <a:srgbClr val="FFFFFF"/>
                </a:solidFill>
              </a:rPr>
              <a:t>pyroplastického</a:t>
            </a:r>
            <a:r>
              <a:rPr lang="cs-CZ" sz="2400" dirty="0">
                <a:solidFill>
                  <a:srgbClr val="FFFFFF"/>
                </a:solidFill>
              </a:rPr>
              <a:t> raku, magmatu a zemětřesení</a:t>
            </a:r>
          </a:p>
          <a:p>
            <a:pPr lvl="0">
              <a:buClr>
                <a:srgbClr val="FFFFCC"/>
              </a:buClr>
            </a:pPr>
            <a:r>
              <a:rPr lang="cs-CZ" sz="2400" dirty="0">
                <a:solidFill>
                  <a:srgbClr val="FFFFFF"/>
                </a:solidFill>
              </a:rPr>
              <a:t>Na obrázku jsou vidět místa kde jsou nejčastější zemětřesení a je téměř shodná s mapou sopek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Zemětřesení</a:t>
            </a:r>
            <a:endParaRPr lang="cs-CZ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31" y="3347773"/>
            <a:ext cx="6919274" cy="283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22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FFFF00"/>
                </a:solidFill>
              </a:rPr>
              <a:t>Požáry a bahnotoky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1EFA-1953-4CCB-B5EA-E8CF7A9428E2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/>
              <a:t>Požáry vznikají od tekoucí lávy</a:t>
            </a:r>
          </a:p>
          <a:p>
            <a:r>
              <a:rPr lang="cs-CZ"/>
              <a:t>Bývají nezvládnutelné a velice těžce se s ním dá „bojovat“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/>
              <a:t>Bahnotok je směs popílku roztátého sněhu a ostatních věci které tato „bahnitá řeka“ vezme sebou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Sopky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09BE-AA6C-4C17-B065-A0D4EA895659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248177" y="1338029"/>
            <a:ext cx="4421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Pevninské sopky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932495" y="2107470"/>
            <a:ext cx="4925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Jejich kužely jsou na povrchu země</a:t>
            </a:r>
          </a:p>
          <a:p>
            <a:r>
              <a:rPr lang="cs-CZ" dirty="0" smtClean="0"/>
              <a:t>Můžeme pozorovat jen asi 500 z celkového počtu sopek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052193" y="3044280"/>
            <a:ext cx="30396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Podmořské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064470" y="4098303"/>
            <a:ext cx="5540604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r>
              <a:rPr lang="cs-CZ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</a:rPr>
              <a:t>Oproti sopkám pevninským mají kužel pod mořskou hladinou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r>
              <a:rPr lang="cs-CZ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</a:rPr>
              <a:t>Pokud „vystoupí“ kužel nad hladinu vznikne z něj vulkanický ostrov (jak to vidíme na obrázku)</a:t>
            </a:r>
          </a:p>
          <a:p>
            <a:pPr marL="342900" lvl="0" indent="-342900" algn="l">
              <a:lnSpc>
                <a:spcPct val="80000"/>
              </a:lnSpc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r>
              <a:rPr lang="cs-CZ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</a:rPr>
              <a:t>Příkladem je Havajské souostroví</a:t>
            </a:r>
            <a:endParaRPr lang="cs-CZ" sz="2400" kern="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2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Pronikání taveniny (magmatu) zemskou litosférou na zemský povrch.</a:t>
            </a:r>
          </a:p>
          <a:p>
            <a:pPr>
              <a:lnSpc>
                <a:spcPct val="90000"/>
              </a:lnSpc>
            </a:pPr>
            <a:r>
              <a:rPr lang="cs-CZ"/>
              <a:t>Proces se dělí se na: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u="sng"/>
              <a:t>Plutonizmus</a:t>
            </a:r>
            <a:r>
              <a:rPr lang="cs-CZ"/>
              <a:t> – magma proniká pouze  uvnitř litosféry a tvoří geologické tělesa hlubinná a podpovrchová.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u="sng"/>
              <a:t>Vulkanizmus </a:t>
            </a:r>
            <a:r>
              <a:rPr lang="cs-CZ"/>
              <a:t>– magma pronikne až na zemský povrch, kde vytváří povrchové útvary.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Magmatizmus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Sopky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09BE-AA6C-4C17-B065-A0D4EA895659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65609" y="1053517"/>
            <a:ext cx="8163612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endParaRPr lang="cs-CZ" sz="28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/>
            </a:endParaRPr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r>
              <a:rPr lang="cs-CZ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</a:rPr>
              <a:t>Spící </a:t>
            </a:r>
            <a:r>
              <a:rPr lang="cs-CZ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</a:rPr>
              <a:t>sopkou nazýváme vulkán, který nevybuchl za posledních 10000 let.</a:t>
            </a:r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r>
              <a:rPr lang="cs-CZ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</a:rPr>
              <a:t>Na několika spících sopkách jsou observatoře ve kterých se shromažďují a vyhodnocují informace o sopkách pod nimi</a:t>
            </a:r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75000"/>
              <a:buFont typeface="Wingdings" pitchFamily="2" charset="2"/>
              <a:buChar char="l"/>
            </a:pPr>
            <a:r>
              <a:rPr lang="cs-CZ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</a:rPr>
              <a:t>Vyhaslá sopka - nevybuchla posledních 25000 let. U nás v České republice je to například Milešovka nebo Říp. </a:t>
            </a:r>
          </a:p>
        </p:txBody>
      </p:sp>
    </p:spTree>
    <p:extLst>
      <p:ext uri="{BB962C8B-B14F-4D97-AF65-F5344CB8AC3E}">
        <p14:creationId xmlns:p14="http://schemas.microsoft.com/office/powerpoint/2010/main" val="140436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800" i="1"/>
              <a:t>Školní atlas dnešního světa</a:t>
            </a:r>
            <a:r>
              <a:rPr lang="cs-CZ" sz="2800"/>
              <a:t>, Praha:Terra 2000</a:t>
            </a:r>
          </a:p>
          <a:p>
            <a:pPr>
              <a:lnSpc>
                <a:spcPct val="90000"/>
              </a:lnSpc>
            </a:pPr>
            <a:r>
              <a:rPr lang="cs-CZ" sz="2800" i="1"/>
              <a:t>Svět poznání</a:t>
            </a:r>
            <a:endParaRPr lang="cs-CZ" sz="2800"/>
          </a:p>
          <a:p>
            <a:pPr>
              <a:lnSpc>
                <a:spcPct val="90000"/>
              </a:lnSpc>
            </a:pPr>
            <a:r>
              <a:rPr lang="cs-CZ" sz="2800"/>
              <a:t>Masarykova univerzita </a:t>
            </a:r>
            <a:r>
              <a:rPr lang="cs-CZ" sz="2800">
                <a:hlinkClick r:id="rId3"/>
              </a:rPr>
              <a:t>http://www.sci.muni.cz</a:t>
            </a:r>
            <a:endParaRPr lang="cs-CZ" sz="2800"/>
          </a:p>
          <a:p>
            <a:pPr>
              <a:lnSpc>
                <a:spcPct val="90000"/>
              </a:lnSpc>
            </a:pPr>
            <a:r>
              <a:rPr lang="cs-CZ" sz="2800"/>
              <a:t>Global Volcanism Probram </a:t>
            </a:r>
            <a:r>
              <a:rPr lang="cs-CZ" sz="2800">
                <a:hlinkClick r:id="rId4"/>
              </a:rPr>
              <a:t>http://www.volcano.si.edu</a:t>
            </a:r>
            <a:endParaRPr lang="cs-CZ" sz="2800"/>
          </a:p>
          <a:p>
            <a:pPr>
              <a:lnSpc>
                <a:spcPct val="90000"/>
              </a:lnSpc>
            </a:pPr>
            <a:r>
              <a:rPr lang="cs-CZ" sz="2800"/>
              <a:t>NOAA Satellite and Informtion Service </a:t>
            </a:r>
            <a:r>
              <a:rPr lang="cs-CZ" sz="2800">
                <a:hlinkClick r:id="rId5"/>
              </a:rPr>
              <a:t>http://www.ngdc.noaa.gov</a:t>
            </a:r>
            <a:endParaRPr lang="cs-CZ" sz="2800"/>
          </a:p>
          <a:p>
            <a:pPr>
              <a:lnSpc>
                <a:spcPct val="90000"/>
              </a:lnSpc>
            </a:pPr>
            <a:r>
              <a:rPr lang="cs-CZ" sz="2800"/>
              <a:t>Svět katastrof </a:t>
            </a:r>
            <a:r>
              <a:rPr lang="cs-CZ" sz="2800">
                <a:hlinkClick r:id="rId6"/>
              </a:rPr>
              <a:t>http://www.svetkatastrof.webzdarma.cz</a:t>
            </a:r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FFFF00"/>
                </a:solidFill>
              </a:rPr>
              <a:t>Použitá</a:t>
            </a:r>
            <a:r>
              <a:rPr lang="cs-CZ"/>
              <a:t> </a:t>
            </a:r>
            <a:r>
              <a:rPr lang="cs-CZ">
                <a:solidFill>
                  <a:srgbClr val="FFFF00"/>
                </a:solidFill>
              </a:rPr>
              <a:t>literatura</a:t>
            </a:r>
          </a:p>
        </p:txBody>
      </p:sp>
      <p:grpSp>
        <p:nvGrpSpPr>
          <p:cNvPr id="137232" name="Group 16"/>
          <p:cNvGrpSpPr>
            <a:grpSpLocks/>
          </p:cNvGrpSpPr>
          <p:nvPr/>
        </p:nvGrpSpPr>
        <p:grpSpPr bwMode="auto">
          <a:xfrm>
            <a:off x="8491538" y="0"/>
            <a:ext cx="652462" cy="133350"/>
            <a:chOff x="5109" y="0"/>
            <a:chExt cx="651" cy="199"/>
          </a:xfrm>
        </p:grpSpPr>
        <p:sp>
          <p:nvSpPr>
            <p:cNvPr id="137233" name="AutoShape 17">
              <a:hlinkClick r:id="rId7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615" y="4"/>
              <a:ext cx="145" cy="188"/>
            </a:xfrm>
            <a:prstGeom prst="actionButtonEnd">
              <a:avLst/>
            </a:prstGeom>
            <a:gradFill rotWithShape="1">
              <a:gsLst>
                <a:gs pos="0">
                  <a:srgbClr val="000082"/>
                </a:gs>
                <a:gs pos="15000">
                  <a:srgbClr val="66008F"/>
                </a:gs>
                <a:gs pos="32499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1">
                  <a:srgbClr val="FF0000"/>
                </a:gs>
                <a:gs pos="67501">
                  <a:srgbClr val="BA0066"/>
                </a:gs>
                <a:gs pos="85000">
                  <a:srgbClr val="66008F"/>
                </a:gs>
                <a:gs pos="100000">
                  <a:srgbClr val="00008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7234" name="AutoShape 1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5467" y="3"/>
              <a:ext cx="149" cy="192"/>
            </a:xfrm>
            <a:prstGeom prst="actionButtonForwardNext">
              <a:avLst/>
            </a:prstGeom>
            <a:gradFill rotWithShape="1">
              <a:gsLst>
                <a:gs pos="0">
                  <a:srgbClr val="000082"/>
                </a:gs>
                <a:gs pos="15000">
                  <a:srgbClr val="66008F"/>
                </a:gs>
                <a:gs pos="32499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1">
                  <a:srgbClr val="FF0000"/>
                </a:gs>
                <a:gs pos="67501">
                  <a:srgbClr val="BA0066"/>
                </a:gs>
                <a:gs pos="85000">
                  <a:srgbClr val="66008F"/>
                </a:gs>
                <a:gs pos="100000">
                  <a:srgbClr val="00008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7235" name="AutoShape 19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5287" y="0"/>
              <a:ext cx="180" cy="199"/>
            </a:xfrm>
            <a:prstGeom prst="actionButtonBackPrevious">
              <a:avLst/>
            </a:prstGeom>
            <a:gradFill rotWithShape="1">
              <a:gsLst>
                <a:gs pos="0">
                  <a:srgbClr val="000082"/>
                </a:gs>
                <a:gs pos="15000">
                  <a:srgbClr val="66008F"/>
                </a:gs>
                <a:gs pos="32499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1">
                  <a:srgbClr val="FF0000"/>
                </a:gs>
                <a:gs pos="67501">
                  <a:srgbClr val="BA0066"/>
                </a:gs>
                <a:gs pos="85000">
                  <a:srgbClr val="66008F"/>
                </a:gs>
                <a:gs pos="100000">
                  <a:srgbClr val="00008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7236" name="AutoShape 2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5109" y="4"/>
              <a:ext cx="183" cy="192"/>
            </a:xfrm>
            <a:prstGeom prst="actionButtonBeginning">
              <a:avLst/>
            </a:prstGeom>
            <a:gradFill rotWithShape="1">
              <a:gsLst>
                <a:gs pos="0">
                  <a:srgbClr val="000082"/>
                </a:gs>
                <a:gs pos="15000">
                  <a:srgbClr val="66008F"/>
                </a:gs>
                <a:gs pos="32499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1">
                  <a:srgbClr val="FF0000"/>
                </a:gs>
                <a:gs pos="67501">
                  <a:srgbClr val="BA0066"/>
                </a:gs>
                <a:gs pos="85000">
                  <a:srgbClr val="66008F"/>
                </a:gs>
                <a:gs pos="100000">
                  <a:srgbClr val="00008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r>
              <a:rPr lang="cs-CZ"/>
              <a:t>Tipy magmatizmu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6624638" cy="56610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/>
              <a:t>Magma</a:t>
            </a:r>
            <a:r>
              <a:rPr lang="cs-CZ" sz="2800"/>
              <a:t>- převážně , silikátová žhavotekutá hmota, složená z </a:t>
            </a:r>
            <a:r>
              <a:rPr lang="cs-CZ" sz="2800" u="sng"/>
              <a:t>taveniny</a:t>
            </a:r>
            <a:r>
              <a:rPr lang="cs-CZ" sz="2800"/>
              <a:t>, </a:t>
            </a:r>
            <a:r>
              <a:rPr lang="cs-CZ" sz="2800" u="sng"/>
              <a:t>pevných krystalů</a:t>
            </a:r>
            <a:r>
              <a:rPr lang="cs-CZ" sz="2800"/>
              <a:t> a </a:t>
            </a:r>
            <a:r>
              <a:rPr lang="cs-CZ" sz="2800" u="sng"/>
              <a:t>fluidní</a:t>
            </a:r>
            <a:r>
              <a:rPr lang="cs-CZ" sz="2800"/>
              <a:t> </a:t>
            </a:r>
            <a:r>
              <a:rPr lang="cs-CZ" sz="2800" u="sng"/>
              <a:t>fáze </a:t>
            </a:r>
            <a:r>
              <a:rPr lang="cs-CZ" sz="2800"/>
              <a:t>(vodní pára a plyny). Teplota 700-1200 °C):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/>
              <a:t>-</a:t>
            </a:r>
            <a:r>
              <a:rPr lang="cs-CZ" sz="2800" u="sng"/>
              <a:t>primární</a:t>
            </a:r>
            <a:r>
              <a:rPr lang="cs-CZ" sz="2800"/>
              <a:t> (složením blízká kamenným meteoritům (Mg,Fe), resp. bazaltu).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800" u="sng"/>
              <a:t>kontaminovaná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800" u="sng"/>
              <a:t>zbytková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 u="sng"/>
              <a:t>Magmatizmus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/>
              <a:t>-hlubinný (</a:t>
            </a:r>
            <a:r>
              <a:rPr lang="cs-CZ" sz="2800" u="sng"/>
              <a:t>plutonizmus</a:t>
            </a:r>
            <a:r>
              <a:rPr lang="cs-CZ" sz="280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800"/>
              <a:t>-povrchový (</a:t>
            </a:r>
            <a:r>
              <a:rPr lang="cs-CZ" sz="2800" u="sng"/>
              <a:t>vulkanizmus</a:t>
            </a:r>
            <a:r>
              <a:rPr lang="cs-CZ" sz="2800"/>
              <a:t>)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5B42-7319-42E5-AA43-511FF98EF2B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cs-CZ" sz="2800"/>
              <a:t>Efuzivní</a:t>
            </a:r>
          </a:p>
          <a:p>
            <a:pPr>
              <a:lnSpc>
                <a:spcPct val="80000"/>
              </a:lnSpc>
            </a:pPr>
            <a:r>
              <a:rPr lang="cs-CZ" sz="2800"/>
              <a:t>Explozivní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Forma výstupu je ovlivněna: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2800" u="sng"/>
              <a:t>Chemizmem magmatu (lávy)</a:t>
            </a:r>
            <a:r>
              <a:rPr lang="cs-CZ" sz="2800"/>
              <a:t>- primární vlastnost.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2800" u="sng"/>
              <a:t>Obsahem plynné složky.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2800" u="sng"/>
              <a:t>Viskozitou (kyselá pastovitá), bazická ( silně tekutá, fluidní).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/>
              <a:t>Produktem </a:t>
            </a:r>
            <a:r>
              <a:rPr lang="cs-CZ" sz="2800" u="sng"/>
              <a:t>efuzivní </a:t>
            </a:r>
            <a:r>
              <a:rPr lang="cs-CZ" sz="2800"/>
              <a:t>činnosti jsou </a:t>
            </a:r>
            <a:r>
              <a:rPr lang="cs-CZ" sz="2800" u="sng"/>
              <a:t>výlevná tělesa</a:t>
            </a:r>
            <a:r>
              <a:rPr lang="cs-CZ" sz="2800"/>
              <a:t> lávy ve formě </a:t>
            </a:r>
            <a:r>
              <a:rPr lang="cs-CZ" sz="2800" u="sng"/>
              <a:t>lávových proudů</a:t>
            </a:r>
            <a:r>
              <a:rPr lang="cs-CZ" sz="2800"/>
              <a:t> a </a:t>
            </a:r>
            <a:r>
              <a:rPr lang="cs-CZ" sz="2800" u="sng"/>
              <a:t>příkrovů</a:t>
            </a:r>
            <a:r>
              <a:rPr lang="cs-CZ" sz="280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/>
              <a:t>Produktem </a:t>
            </a:r>
            <a:r>
              <a:rPr lang="cs-CZ" sz="2800" u="sng"/>
              <a:t>explozivní </a:t>
            </a:r>
            <a:r>
              <a:rPr lang="cs-CZ" sz="2800"/>
              <a:t>činnosti jsou </a:t>
            </a:r>
            <a:r>
              <a:rPr lang="cs-CZ" sz="2800" u="sng"/>
              <a:t>pyroklastika.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Vulkanizmus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sz="2800" u="sng"/>
              <a:t>Pyroklastika </a:t>
            </a:r>
            <a:r>
              <a:rPr lang="cs-CZ" sz="2800"/>
              <a:t>dělíme podle velikosti na sopečný:</a:t>
            </a:r>
          </a:p>
          <a:p>
            <a:pPr>
              <a:lnSpc>
                <a:spcPct val="90000"/>
              </a:lnSpc>
            </a:pPr>
            <a:r>
              <a:rPr lang="cs-CZ" sz="2800" u="sng"/>
              <a:t>popel</a:t>
            </a:r>
            <a:r>
              <a:rPr lang="cs-CZ" sz="2800"/>
              <a:t> a </a:t>
            </a:r>
            <a:r>
              <a:rPr lang="cs-CZ" sz="2800" u="sng"/>
              <a:t>prach</a:t>
            </a:r>
            <a:r>
              <a:rPr lang="cs-CZ" sz="2800"/>
              <a:t> (pod 0,05 mm)</a:t>
            </a:r>
          </a:p>
          <a:p>
            <a:pPr>
              <a:lnSpc>
                <a:spcPct val="90000"/>
              </a:lnSpc>
            </a:pPr>
            <a:r>
              <a:rPr lang="cs-CZ" sz="2800" u="sng"/>
              <a:t>písek </a:t>
            </a:r>
            <a:r>
              <a:rPr lang="cs-CZ" sz="2800"/>
              <a:t>(0,05 - 2 mm)</a:t>
            </a:r>
          </a:p>
          <a:p>
            <a:pPr>
              <a:lnSpc>
                <a:spcPct val="90000"/>
              </a:lnSpc>
            </a:pPr>
            <a:r>
              <a:rPr lang="cs-CZ" sz="2800" u="sng"/>
              <a:t>lapili</a:t>
            </a:r>
            <a:r>
              <a:rPr lang="cs-CZ" sz="2800"/>
              <a:t> (2mm - 3 cm)</a:t>
            </a:r>
          </a:p>
          <a:p>
            <a:pPr>
              <a:lnSpc>
                <a:spcPct val="90000"/>
              </a:lnSpc>
            </a:pPr>
            <a:r>
              <a:rPr lang="cs-CZ" sz="2800" u="sng"/>
              <a:t>bomby </a:t>
            </a:r>
            <a:r>
              <a:rPr lang="cs-CZ" sz="2800"/>
              <a:t>(3 – 100 cm)</a:t>
            </a:r>
          </a:p>
          <a:p>
            <a:pPr>
              <a:lnSpc>
                <a:spcPct val="90000"/>
              </a:lnSpc>
            </a:pPr>
            <a:r>
              <a:rPr lang="cs-CZ" sz="2800" u="sng"/>
              <a:t>bloky</a:t>
            </a:r>
            <a:r>
              <a:rPr lang="cs-CZ" sz="2800"/>
              <a:t> ( nad 100 cm)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/>
              <a:t>Ve zpevněné podobě se nazývají </a:t>
            </a:r>
            <a:r>
              <a:rPr lang="cs-CZ" sz="2800" u="sng"/>
              <a:t>tufy</a:t>
            </a:r>
            <a:r>
              <a:rPr lang="cs-CZ" sz="2800"/>
              <a:t> resp</a:t>
            </a:r>
            <a:r>
              <a:rPr lang="cs-CZ" sz="2800" u="sng"/>
              <a:t>.tefra.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/>
              <a:t>Explozivita </a:t>
            </a:r>
            <a:r>
              <a:rPr lang="cs-CZ" sz="2800"/>
              <a:t>narůstá s obsahem </a:t>
            </a:r>
            <a:r>
              <a:rPr lang="cs-CZ" sz="2800" u="sng"/>
              <a:t>SiO</a:t>
            </a:r>
            <a:r>
              <a:rPr lang="cs-CZ" sz="2800" u="sng" baseline="-25000"/>
              <a:t>2</a:t>
            </a:r>
            <a:r>
              <a:rPr lang="cs-CZ" sz="2800"/>
              <a:t>  a </a:t>
            </a:r>
            <a:r>
              <a:rPr lang="cs-CZ" sz="2800" u="sng"/>
              <a:t>plynné fáze</a:t>
            </a:r>
            <a:r>
              <a:rPr lang="cs-CZ" sz="2800"/>
              <a:t> v magmatu.   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Pyroklastika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cs-CZ" sz="2400" u="sng"/>
              <a:t>havajský typ</a:t>
            </a:r>
            <a:r>
              <a:rPr lang="cs-CZ" sz="2400"/>
              <a:t> – výstup fluidního </a:t>
            </a:r>
            <a:r>
              <a:rPr lang="cs-CZ" sz="2400" u="sng"/>
              <a:t>bazického magmatu</a:t>
            </a:r>
            <a:r>
              <a:rPr lang="cs-CZ" sz="2400"/>
              <a:t> (bazalty)  s minimální explozivní činnosti, tvorba lávových proudů a lávových jeskyní, parazitické kužely na  proudech, plochý kužel (štítový vulkán ) s lávovým jezerem. Příklad: Kilauea, Mauna Loa.</a:t>
            </a:r>
          </a:p>
          <a:p>
            <a:pPr>
              <a:lnSpc>
                <a:spcPct val="90000"/>
              </a:lnSpc>
            </a:pPr>
            <a:r>
              <a:rPr lang="cs-CZ" sz="2400" u="sng"/>
              <a:t>platóbazalty</a:t>
            </a:r>
            <a:r>
              <a:rPr lang="cs-CZ" sz="2400"/>
              <a:t> – enormní výlevy </a:t>
            </a:r>
            <a:r>
              <a:rPr lang="cs-CZ" sz="2400" u="sng"/>
              <a:t>bazického</a:t>
            </a:r>
            <a:r>
              <a:rPr lang="cs-CZ" sz="2400"/>
              <a:t> </a:t>
            </a:r>
            <a:r>
              <a:rPr lang="cs-CZ" sz="2400" u="sng"/>
              <a:t>magmatu</a:t>
            </a:r>
            <a:r>
              <a:rPr lang="cs-CZ" sz="2400"/>
              <a:t>, široký rozsah a značná mocnost utuhlé lávy, označují se jako štítové sopky. Příklad: Columbijské plató, Dekkanská  plošina.</a:t>
            </a:r>
          </a:p>
          <a:p>
            <a:pPr>
              <a:lnSpc>
                <a:spcPct val="90000"/>
              </a:lnSpc>
            </a:pPr>
            <a:r>
              <a:rPr lang="cs-CZ" sz="2400" u="sng"/>
              <a:t>lineární typ-</a:t>
            </a:r>
            <a:r>
              <a:rPr lang="cs-CZ" sz="2400"/>
              <a:t> výlev </a:t>
            </a:r>
            <a:r>
              <a:rPr lang="cs-CZ" sz="2400" u="sng"/>
              <a:t>bazických</a:t>
            </a:r>
            <a:r>
              <a:rPr lang="cs-CZ" sz="2400"/>
              <a:t> láv podél dlouhých zlomových linií. Příklad: Island (Laki), Yellowstone.</a:t>
            </a:r>
          </a:p>
          <a:p>
            <a:pPr>
              <a:lnSpc>
                <a:spcPct val="90000"/>
              </a:lnSpc>
            </a:pPr>
            <a:endParaRPr lang="cs-CZ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800"/>
              <a:t>TYPY VULKANICKÉ ČINNOSTI-efuzivní</a:t>
            </a:r>
            <a:r>
              <a:rPr lang="cs-CZ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81650"/>
          </a:xfrm>
        </p:spPr>
        <p:txBody>
          <a:bodyPr>
            <a:normAutofit fontScale="92500"/>
          </a:bodyPr>
          <a:lstStyle/>
          <a:p>
            <a:r>
              <a:rPr lang="cs-CZ" sz="2800" u="sng"/>
              <a:t>podmořský typ</a:t>
            </a:r>
            <a:r>
              <a:rPr lang="cs-CZ" sz="2800"/>
              <a:t> – výlev </a:t>
            </a:r>
            <a:r>
              <a:rPr lang="cs-CZ" sz="2800" u="sng"/>
              <a:t>bazaltických láv</a:t>
            </a:r>
            <a:r>
              <a:rPr lang="cs-CZ" sz="2800"/>
              <a:t> a výstupy plynů, polštářové struktury, na styku s mořskou vodou při povrchu vznikají </a:t>
            </a:r>
            <a:r>
              <a:rPr lang="cs-CZ" sz="2800" u="sng"/>
              <a:t>freatické (plynové) erupce)</a:t>
            </a:r>
            <a:r>
              <a:rPr lang="cs-CZ" sz="2800"/>
              <a:t>, jsou silně explozívní a destruktivní. Příklad: riftové struktury, nový ostrov Surtsey j. Islandu.</a:t>
            </a:r>
          </a:p>
          <a:p>
            <a:pPr>
              <a:buFont typeface="Wingdings" pitchFamily="2" charset="2"/>
              <a:buNone/>
            </a:pPr>
            <a:r>
              <a:rPr lang="cs-CZ"/>
              <a:t>   TYPY VULKANICKÉ ČINNOSTI - explozivní</a:t>
            </a:r>
          </a:p>
          <a:p>
            <a:r>
              <a:rPr lang="cs-CZ" sz="2800" u="sng"/>
              <a:t>strombolský typ</a:t>
            </a:r>
            <a:r>
              <a:rPr lang="cs-CZ" sz="2800"/>
              <a:t> – mírně explozivní projevy, výrony žhavých plynů (fumaroly), bomby, lapilli, popel, magma </a:t>
            </a:r>
            <a:r>
              <a:rPr lang="cs-CZ" sz="2800" u="sng"/>
              <a:t>variabilního chemického složení</a:t>
            </a:r>
            <a:r>
              <a:rPr lang="cs-CZ" sz="2800"/>
              <a:t>, výrazný sopečný kužel, parazitické kužely. Příklad: Stromboli, Paricutín (Mexiko).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u="sng"/>
              <a:t>peléský typ</a:t>
            </a:r>
            <a:r>
              <a:rPr lang="cs-CZ"/>
              <a:t> – výrazný kužel, produkce žhavých plyno-prachových směsí pyroklastik, které tvoří na svazích žhavé „laviny“(</a:t>
            </a:r>
            <a:r>
              <a:rPr lang="cs-CZ" u="sng"/>
              <a:t>pyroklastické laviny</a:t>
            </a:r>
            <a:r>
              <a:rPr lang="cs-CZ"/>
              <a:t>) a kopírují terénní nerovnosti, l</a:t>
            </a:r>
            <a:r>
              <a:rPr lang="cs-CZ" u="sng"/>
              <a:t>áva</a:t>
            </a:r>
            <a:r>
              <a:rPr lang="cs-CZ"/>
              <a:t> </a:t>
            </a:r>
            <a:r>
              <a:rPr lang="cs-CZ" u="sng"/>
              <a:t>kyselá</a:t>
            </a:r>
            <a:r>
              <a:rPr lang="cs-CZ"/>
              <a:t>, viskózní, prudké a destruktivní erupce bohaté na pyroklastika. Příklad: Mt. Pelée (Martinik), Vulcan (Itálie), Mt. Mayón (Filipíny).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00B62-9D05-4EF6-810B-E78F311B09B8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Words>1612</Words>
  <Application>Microsoft Office PowerPoint</Application>
  <PresentationFormat>Předvádění na obrazovce (4:3)</PresentationFormat>
  <Paragraphs>201</Paragraphs>
  <Slides>31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Times New Roman</vt:lpstr>
      <vt:lpstr>Wingdings</vt:lpstr>
      <vt:lpstr>Impact</vt:lpstr>
      <vt:lpstr>Vlnění</vt:lpstr>
      <vt:lpstr>1_Vlnění</vt:lpstr>
      <vt:lpstr>ŽIVELNÍ POHROMY A PROVOZNÍ HAVÁRIE Název opory –Sopečná činnost</vt:lpstr>
      <vt:lpstr>Endogenní geologické pochody-rekapitulace</vt:lpstr>
      <vt:lpstr>Magmatizmus</vt:lpstr>
      <vt:lpstr>Tipy magmatizmu</vt:lpstr>
      <vt:lpstr>Vulkanizmus</vt:lpstr>
      <vt:lpstr>Pyroklastika</vt:lpstr>
      <vt:lpstr>TYPY VULKANICKÉ ČINNOSTI-efuzivní </vt:lpstr>
      <vt:lpstr>Prezentace aplikace PowerPoint</vt:lpstr>
      <vt:lpstr>Prezentace aplikace PowerPoint</vt:lpstr>
      <vt:lpstr>Prezentace aplikace PowerPoint</vt:lpstr>
      <vt:lpstr>Stratovulkány</vt:lpstr>
      <vt:lpstr>Doprovodné a postvulkanické jevy</vt:lpstr>
      <vt:lpstr>Prezentace aplikace PowerPoint</vt:lpstr>
      <vt:lpstr>Pompeje a Vesuv</vt:lpstr>
      <vt:lpstr>Etna</vt:lpstr>
      <vt:lpstr>Havajské ostrovy</vt:lpstr>
      <vt:lpstr>Česká republika</vt:lpstr>
      <vt:lpstr>Prezentace aplikace PowerPoint</vt:lpstr>
      <vt:lpstr>Postvulkanické aktivity Česká republika</vt:lpstr>
      <vt:lpstr>Pozice vulkánů na zemském povrchu  Rekapitulace</vt:lpstr>
      <vt:lpstr>Vznik sopek</vt:lpstr>
      <vt:lpstr>Zjištění stáří a stavba vulkánu</vt:lpstr>
      <vt:lpstr>Erupce</vt:lpstr>
      <vt:lpstr>Katastrofy doprovázející erupci</vt:lpstr>
      <vt:lpstr>Pyroklastický mrak</vt:lpstr>
      <vt:lpstr>Prezentace aplikace PowerPoint</vt:lpstr>
      <vt:lpstr>Zemětřesení</vt:lpstr>
      <vt:lpstr>Požáry a bahnotoky</vt:lpstr>
      <vt:lpstr>Sopky</vt:lpstr>
      <vt:lpstr>Sopky</vt:lpstr>
      <vt:lpstr>Použitá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Sopky</dc:title>
  <cp:lastModifiedBy>Navrátil Josef</cp:lastModifiedBy>
  <cp:revision>60</cp:revision>
  <dcterms:created xsi:type="dcterms:W3CDTF">2007-04-16T14:20:09Z</dcterms:created>
  <dcterms:modified xsi:type="dcterms:W3CDTF">2012-03-11T21:19:50Z</dcterms:modified>
</cp:coreProperties>
</file>