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1" r:id="rId3"/>
    <p:sldId id="292" r:id="rId4"/>
    <p:sldId id="259" r:id="rId5"/>
    <p:sldId id="260" r:id="rId6"/>
    <p:sldId id="261" r:id="rId7"/>
    <p:sldId id="262" r:id="rId8"/>
    <p:sldId id="263" r:id="rId9"/>
    <p:sldId id="264" r:id="rId10"/>
    <p:sldId id="258" r:id="rId11"/>
    <p:sldId id="257" r:id="rId12"/>
    <p:sldId id="265" r:id="rId13"/>
    <p:sldId id="266" r:id="rId14"/>
    <p:sldId id="267" r:id="rId15"/>
    <p:sldId id="268" r:id="rId16"/>
    <p:sldId id="269" r:id="rId17"/>
    <p:sldId id="274" r:id="rId18"/>
    <p:sldId id="277" r:id="rId19"/>
    <p:sldId id="275" r:id="rId20"/>
    <p:sldId id="276" r:id="rId21"/>
    <p:sldId id="278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AC25-FC38-4D53-9DC2-2443AA98BAD7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DF9D-ABBB-41FD-AD5D-6947C938A1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8C04-24A5-40F8-BEF6-8A69961A1160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C5125-665C-42FD-96A2-8C453E0830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B690-328E-4129-B055-7F61DAFDD77E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3765-9AA2-4C9C-82AE-E70AE2109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00D4-6A4A-429A-940A-60BD06D8DC7F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041F7-AA7D-429E-A2E3-6526E31BF5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DBB45-AC21-4BAF-AE30-7B7FC110876D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7949-AF10-43FE-B1B7-17F00BEAA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50FE-40F8-4730-A146-C7A7CEBC7E1A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FB64-1A06-46D4-9BFB-EC24D21A3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5B1A-2307-4DC1-BCBA-580AB01A9705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63E36-E319-4CA1-9023-336F6A30B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7650-3EF1-4613-9D85-9230A50896DD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DD7B9-6E13-4839-BD82-E7588E4056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5F321-5896-4691-9416-31B09AB12C55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430C-AB4D-4BC2-A927-88FD8C7E18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0392-20AA-4A6B-A74C-1187FDD0B044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66A0-9C46-48D4-A159-C8BBC378E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68AD-2248-4119-B1F9-45F4FE515B2E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A8E6-A4D9-4CC9-8FEC-FC5074F9C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8077C1-A76A-47A8-921C-A820FF955CD6}" type="datetimeFigureOut">
              <a:rPr lang="cs-CZ"/>
              <a:pPr>
                <a:defRPr/>
              </a:pPr>
              <a:t>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7289C8-8097-48DF-AB42-F92ED0F7C9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 16</a:t>
            </a:r>
            <a:b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úprava služebního poměru vojáka z povolání</a:t>
            </a: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Zrušení ve zkušební době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v pracovním právu,</a:t>
            </a:r>
          </a:p>
          <a:p>
            <a:r>
              <a:rPr lang="cs-CZ" dirty="0" smtClean="0"/>
              <a:t>Obě strany, není potřeba zdůvodňovat,</a:t>
            </a:r>
          </a:p>
          <a:p>
            <a:r>
              <a:rPr lang="cs-CZ" dirty="0" smtClean="0"/>
              <a:t>Ne na žádost, samostatné rozhodnutí vojáka,</a:t>
            </a:r>
          </a:p>
          <a:p>
            <a:r>
              <a:rPr lang="cs-CZ" dirty="0" smtClean="0"/>
              <a:t>Jen k poslednímu dni měsíce,</a:t>
            </a:r>
          </a:p>
          <a:p>
            <a:r>
              <a:rPr lang="cs-CZ" dirty="0" smtClean="0"/>
              <a:t>Písemně, doručení, 5 dnů před zánikem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hodnosti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Úmyslné, zvlášť závažné porušení služebních povinností vojákem,</a:t>
            </a:r>
          </a:p>
          <a:p>
            <a:r>
              <a:rPr lang="cs-CZ" dirty="0" smtClean="0"/>
              <a:t>Správní řízení, rozhoduje ministr, možnost rozkladu,</a:t>
            </a:r>
          </a:p>
          <a:p>
            <a:r>
              <a:rPr lang="cs-CZ" dirty="0" smtClean="0"/>
              <a:t>Přísluší hodnost vojín,</a:t>
            </a:r>
          </a:p>
          <a:p>
            <a:r>
              <a:rPr lang="cs-CZ" dirty="0" smtClean="0"/>
              <a:t>Zánik služebního poměru,</a:t>
            </a:r>
          </a:p>
          <a:p>
            <a:r>
              <a:rPr lang="cs-CZ" dirty="0" smtClean="0"/>
              <a:t>Lhůta k rozhodnutí je nejvýše 6 měsíců (prekluze),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Občanská práva vojáka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úprava v Listině základních práv </a:t>
            </a:r>
            <a:br>
              <a:rPr lang="cs-CZ" dirty="0" smtClean="0"/>
            </a:br>
            <a:r>
              <a:rPr lang="cs-CZ" dirty="0" smtClean="0"/>
              <a:t>a svobod – 2/1993 Sb.,</a:t>
            </a:r>
          </a:p>
          <a:p>
            <a:r>
              <a:rPr lang="cs-CZ" dirty="0" smtClean="0"/>
              <a:t>Některá práva lze v demokratické společnosti omezit, určitým kategoriím a jen zákonem,</a:t>
            </a:r>
          </a:p>
          <a:p>
            <a:r>
              <a:rPr lang="cs-CZ" dirty="0" smtClean="0"/>
              <a:t>Omezení - vojáci, policisté, lékaři, jaderné elektrárny, letový provoz, justice,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Omezení občanských práv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Shromažďovací</a:t>
            </a:r>
            <a:r>
              <a:rPr lang="cs-CZ" smtClean="0"/>
              <a:t> právo – nelze pořádat politická shromáždění ani agitovat ve voj. objektech,</a:t>
            </a:r>
          </a:p>
          <a:p>
            <a:r>
              <a:rPr lang="cs-CZ" b="1" smtClean="0"/>
              <a:t>Sdružovací</a:t>
            </a:r>
            <a:r>
              <a:rPr lang="cs-CZ" smtClean="0"/>
              <a:t> právo – politické strany, hnutí, odbory – nelze, pouze profesní sdružení,</a:t>
            </a:r>
          </a:p>
          <a:p>
            <a:r>
              <a:rPr lang="cs-CZ" smtClean="0"/>
              <a:t>Projevy </a:t>
            </a:r>
            <a:r>
              <a:rPr lang="cs-CZ" b="1" smtClean="0"/>
              <a:t>náboženství</a:t>
            </a:r>
            <a:r>
              <a:rPr lang="cs-CZ" smtClean="0"/>
              <a:t> nebo víry – nelze tehdy, pokud v tom brání důležitý zájem služby,</a:t>
            </a:r>
          </a:p>
          <a:p>
            <a:endParaRPr lang="cs-CZ" smtClean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Omezení občanských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Výdělečná činnost </a:t>
            </a:r>
            <a:r>
              <a:rPr lang="cs-CZ" dirty="0" smtClean="0"/>
              <a:t>– pouze výjimečně </a:t>
            </a:r>
            <a:br>
              <a:rPr lang="cs-CZ" dirty="0" smtClean="0"/>
            </a:br>
            <a:r>
              <a:rPr lang="cs-CZ" dirty="0" smtClean="0"/>
              <a:t>s písemným souhlasem sl. orgánu, nesmí ovlivňovat výkon služby, souhlas může být odvolán,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vědeckou, pedagogickou, publicistickou, literární, uměleckou činnost a správu vlastního majetku</a:t>
            </a:r>
            <a:r>
              <a:rPr lang="cs-CZ" dirty="0"/>
              <a:t>, lze </a:t>
            </a:r>
            <a:r>
              <a:rPr lang="cs-CZ" dirty="0" smtClean="0"/>
              <a:t>vykonávat bez souhlasu,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Nelze</a:t>
            </a:r>
            <a:r>
              <a:rPr lang="cs-CZ" dirty="0" smtClean="0"/>
              <a:t> být statutárním orgánem obchodních společností – pouze byt. družstva nebo </a:t>
            </a:r>
            <a:r>
              <a:rPr lang="cs-CZ" dirty="0" err="1" smtClean="0"/>
              <a:t>s.p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povinnosti vojáků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r>
              <a:rPr lang="cs-CZ" smtClean="0"/>
              <a:t>základní povinnosti vojáků stanoví § 48,</a:t>
            </a:r>
          </a:p>
          <a:p>
            <a:r>
              <a:rPr lang="cs-CZ" smtClean="0"/>
              <a:t>porušení povinností je kázeňským přestupkem,</a:t>
            </a:r>
          </a:p>
          <a:p>
            <a:r>
              <a:rPr lang="cs-CZ" smtClean="0"/>
              <a:t>voják je oprávněn odepřít splnění rozkazu, pokud by jeho splněním spáchal trestný čin, pokud je rozkaz v rozporu s právním předpisem, je voják povinen na to upozornit, přesto jej však musí splnit,</a:t>
            </a:r>
          </a:p>
          <a:p>
            <a:r>
              <a:rPr lang="cs-CZ" smtClean="0"/>
              <a:t>voják je povinen zakročit, pokud hrozí škoda,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povinnosti nadřízeného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Nadřízení jsou povinni zejména:</a:t>
            </a:r>
          </a:p>
          <a:p>
            <a:r>
              <a:rPr lang="cs-CZ" dirty="0" smtClean="0"/>
              <a:t>organizovat, řídit, kontrolovat a hodnotit,</a:t>
            </a:r>
          </a:p>
          <a:p>
            <a:r>
              <a:rPr lang="cs-CZ" dirty="0" smtClean="0"/>
              <a:t>zabezpečovat odbornou přípravu a výcvik,</a:t>
            </a:r>
          </a:p>
          <a:p>
            <a:r>
              <a:rPr lang="cs-CZ" dirty="0" smtClean="0"/>
              <a:t>vytvářet příznivé podmínky pro výkon služby,</a:t>
            </a:r>
          </a:p>
          <a:p>
            <a:r>
              <a:rPr lang="cs-CZ" dirty="0" smtClean="0"/>
              <a:t>vést vojáky ke kázni,</a:t>
            </a:r>
          </a:p>
          <a:p>
            <a:r>
              <a:rPr lang="cs-CZ" dirty="0" smtClean="0"/>
              <a:t>seznamovat vojáky s novými právními normami a vnitřními předpisy,   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Péče o vojáky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ministerstvo vytváří vojákům podmínky pro řádný, hospodárný a bezpečný výkon služby,</a:t>
            </a:r>
          </a:p>
          <a:p>
            <a:r>
              <a:rPr lang="cs-CZ" dirty="0" smtClean="0"/>
              <a:t>zdravotní služby, úprava míst, kde vojáci konají službu,</a:t>
            </a:r>
          </a:p>
          <a:p>
            <a:r>
              <a:rPr lang="cs-CZ" dirty="0" smtClean="0"/>
              <a:t>vytváření podmínek pro stravování, zajištění ubytování, vzdělávání, rekvalifikace,</a:t>
            </a:r>
          </a:p>
          <a:p>
            <a:r>
              <a:rPr lang="cs-CZ" dirty="0" smtClean="0"/>
              <a:t>uspokojování kulturních, rekreačních a tělovýchovných potřeb, kontakt s rodinou,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Rozšíření vzdělání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Voják, který si zvyšuje nebo rozšiřuje vzdělání využitelné pro služební zařazení,</a:t>
            </a:r>
          </a:p>
          <a:p>
            <a:r>
              <a:rPr lang="cs-CZ" smtClean="0"/>
              <a:t>Uzavření dohody o zvýšení nebo rozšíření vzdělání – stát se zavazuje umožnit vzdělávání, voják se zavazuje setrvat ve služebním poměru nebo uhradit náklady.</a:t>
            </a:r>
          </a:p>
          <a:p>
            <a:r>
              <a:rPr lang="cs-CZ" smtClean="0"/>
              <a:t>Písemná – 4 náležitosti, náhrada 265/99 Sb.</a:t>
            </a:r>
          </a:p>
          <a:p>
            <a:r>
              <a:rPr lang="cs-CZ" smtClean="0"/>
              <a:t>30 tis – piloti, 12 – lékaři, 9 ostatní VŠ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Zabezpečení vojáků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poskytování platu – zák. 143/1992 Sb., připravuje se nová úprava,</a:t>
            </a:r>
          </a:p>
          <a:p>
            <a:r>
              <a:rPr lang="cs-CZ" smtClean="0"/>
              <a:t>náborový příspěvek 30 – 130 tis. Kč,</a:t>
            </a:r>
          </a:p>
          <a:p>
            <a:r>
              <a:rPr lang="cs-CZ" smtClean="0"/>
              <a:t>cestovní náhrady, stravné, jízdné,</a:t>
            </a:r>
          </a:p>
          <a:p>
            <a:r>
              <a:rPr lang="cs-CZ" smtClean="0"/>
              <a:t>proviantní, výstrojní, přepravní náležitosti,</a:t>
            </a:r>
          </a:p>
          <a:p>
            <a:r>
              <a:rPr lang="cs-CZ" smtClean="0"/>
              <a:t>zdravotní péče, rekreace VLRZ,</a:t>
            </a:r>
          </a:p>
          <a:p>
            <a:r>
              <a:rPr lang="cs-CZ" smtClean="0"/>
              <a:t>preventivní rehabilitace, mimořádná rehabilitace,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cs typeface="Times New Roman" pitchFamily="18" charset="0"/>
              </a:rPr>
              <a:t>Služební poměr je právním poměrem státně zaměstnaneckým, </a:t>
            </a:r>
            <a:r>
              <a:rPr lang="cs-CZ" altLang="cs-CZ" b="1" dirty="0">
                <a:cs typeface="Times New Roman" pitchFamily="18" charset="0"/>
              </a:rPr>
              <a:t>veřejnoprávním</a:t>
            </a:r>
            <a:r>
              <a:rPr lang="cs-CZ" altLang="cs-CZ" dirty="0">
                <a:cs typeface="Times New Roman" pitchFamily="18" charset="0"/>
              </a:rPr>
              <a:t>. Vzniká </a:t>
            </a:r>
            <a:r>
              <a:rPr lang="cs-CZ" altLang="cs-CZ" b="1" dirty="0"/>
              <a:t>jednostranným</a:t>
            </a:r>
            <a:r>
              <a:rPr lang="cs-CZ" altLang="cs-CZ" dirty="0"/>
              <a:t>, </a:t>
            </a:r>
            <a:r>
              <a:rPr lang="cs-CZ" altLang="cs-CZ" dirty="0">
                <a:cs typeface="Times New Roman" pitchFamily="18" charset="0"/>
              </a:rPr>
              <a:t>mocenským aktem služebního orgánu</a:t>
            </a:r>
            <a:r>
              <a:rPr lang="cs-CZ" altLang="cs-CZ" dirty="0"/>
              <a:t>.</a:t>
            </a:r>
            <a:r>
              <a:rPr lang="cs-CZ" altLang="cs-CZ" dirty="0">
                <a:cs typeface="Times New Roman" pitchFamily="18" charset="0"/>
              </a:rPr>
              <a:t> </a:t>
            </a:r>
            <a:endParaRPr lang="cs-CZ" altLang="cs-CZ" dirty="0" smtClean="0">
              <a:cs typeface="Times New Roman" pitchFamily="18" charset="0"/>
            </a:endParaRPr>
          </a:p>
          <a:p>
            <a:r>
              <a:rPr lang="cs-CZ" altLang="cs-CZ" dirty="0" smtClean="0"/>
              <a:t>O</a:t>
            </a:r>
            <a:r>
              <a:rPr lang="cs-CZ" altLang="cs-CZ" dirty="0" smtClean="0">
                <a:cs typeface="Times New Roman" pitchFamily="18" charset="0"/>
              </a:rPr>
              <a:t>dlišuje</a:t>
            </a:r>
            <a:r>
              <a:rPr lang="cs-CZ" altLang="cs-CZ" dirty="0" smtClean="0"/>
              <a:t> </a:t>
            </a:r>
            <a:r>
              <a:rPr lang="cs-CZ" altLang="cs-CZ" dirty="0"/>
              <a:t>se</a:t>
            </a:r>
            <a:r>
              <a:rPr lang="cs-CZ" altLang="cs-CZ" dirty="0">
                <a:cs typeface="Times New Roman" pitchFamily="18" charset="0"/>
              </a:rPr>
              <a:t> od poměru pracovního, který je poměrem </a:t>
            </a:r>
            <a:r>
              <a:rPr lang="cs-CZ" altLang="cs-CZ" b="1" dirty="0">
                <a:cs typeface="Times New Roman" pitchFamily="18" charset="0"/>
              </a:rPr>
              <a:t>soukromoprávním</a:t>
            </a:r>
            <a:r>
              <a:rPr lang="cs-CZ" altLang="cs-CZ" dirty="0">
                <a:cs typeface="Times New Roman" pitchFamily="18" charset="0"/>
              </a:rPr>
              <a:t>, jehož účastníci mají rovné postavení.</a:t>
            </a:r>
            <a:r>
              <a:rPr lang="cs-CZ" altLang="cs-CZ" dirty="0"/>
              <a:t> </a:t>
            </a:r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8136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BOZVS (BOZP)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obdobně jako podle ZP, služební orgány zajišťují bezpečné prostředí pro výkon služby, prevence rizik, </a:t>
            </a:r>
          </a:p>
          <a:p>
            <a:r>
              <a:rPr lang="cs-CZ" smtClean="0"/>
              <a:t>pravidelná školení, evidence,</a:t>
            </a:r>
          </a:p>
          <a:p>
            <a:r>
              <a:rPr lang="cs-CZ" smtClean="0"/>
              <a:t>prostředky pro první pomoc,</a:t>
            </a:r>
          </a:p>
          <a:p>
            <a:r>
              <a:rPr lang="cs-CZ" smtClean="0"/>
              <a:t>poskytování ochranných pomůcek,</a:t>
            </a:r>
          </a:p>
          <a:p>
            <a:r>
              <a:rPr lang="cs-CZ" smtClean="0"/>
              <a:t>vojáci jsou povinni dodržovat pravidla, nepožívat alkohol a OPL, nekouřit,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Náhrada škody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Rozlišuje se odpovědnost vojáka za škodu způsobenou státu a odpovědnost státu za škodu způsobenou vojákovi,</a:t>
            </a:r>
          </a:p>
          <a:p>
            <a:r>
              <a:rPr lang="cs-CZ" dirty="0" smtClean="0"/>
              <a:t>Obdobná právní úprava jako v ZP,</a:t>
            </a:r>
          </a:p>
          <a:p>
            <a:r>
              <a:rPr lang="cs-CZ" dirty="0" smtClean="0"/>
              <a:t>Objasňování škod se řídí podle vnitřního předpisu RMO 47/2013 Věstníku </a:t>
            </a:r>
            <a:r>
              <a:rPr lang="cs-CZ" i="1" dirty="0" smtClean="0"/>
              <a:t>Předcházení škodám a řešení škod na majetku státu v působnosti Ministerstva obrany</a:t>
            </a:r>
            <a:r>
              <a:rPr lang="cs-CZ" dirty="0" smtClean="0"/>
              <a:t> 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Výsluhové náležitosti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 ocenění náročnosti služby se vojákovi poskytují při zániku služebního poměru výsluhové náležitosti,</a:t>
            </a:r>
          </a:p>
          <a:p>
            <a:r>
              <a:rPr lang="cs-CZ" dirty="0" smtClean="0"/>
              <a:t>výsluhový příspěvek,</a:t>
            </a:r>
          </a:p>
          <a:p>
            <a:r>
              <a:rPr lang="cs-CZ" dirty="0" smtClean="0"/>
              <a:t>odbytné, </a:t>
            </a:r>
          </a:p>
          <a:p>
            <a:r>
              <a:rPr lang="cs-CZ" dirty="0" smtClean="0"/>
              <a:t>odchodné,</a:t>
            </a:r>
          </a:p>
          <a:p>
            <a:r>
              <a:rPr lang="cs-CZ" dirty="0" smtClean="0"/>
              <a:t>úmrtné,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Výsluhový příspěvek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nárok vzniká po 15 letech trvání služebního poměru,</a:t>
            </a:r>
          </a:p>
          <a:p>
            <a:r>
              <a:rPr lang="cs-CZ" smtClean="0"/>
              <a:t>průměrný měsíční hrubý plat – poslední kalendářní rok služby,</a:t>
            </a:r>
          </a:p>
          <a:p>
            <a:r>
              <a:rPr lang="cs-CZ" smtClean="0"/>
              <a:t>základní výše je 5 %, pak nárůst až do 55 resp. 60 % platu,</a:t>
            </a:r>
          </a:p>
          <a:p>
            <a:r>
              <a:rPr lang="cs-CZ" smtClean="0"/>
              <a:t>vyplácí se na žádost, každý měsíc, až do smrti, souběh se starobním důchodem, valorizace,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Odbytné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nárok vzniká po 2 letech služby, kdo má odbytné, nemůže mít výsluhový příspěvek a naopak,</a:t>
            </a:r>
          </a:p>
          <a:p>
            <a:r>
              <a:rPr lang="cs-CZ" smtClean="0"/>
              <a:t>rozsah 2 – 18 platů, </a:t>
            </a:r>
          </a:p>
          <a:p>
            <a:r>
              <a:rPr lang="cs-CZ" smtClean="0"/>
              <a:t>jednorázová výplata,</a:t>
            </a:r>
          </a:p>
          <a:p>
            <a:r>
              <a:rPr lang="cs-CZ" smtClean="0"/>
              <a:t>při reaktivaci se vrací poměrná část,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Odchodné, úmrtné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jen pro ty, co mají výsluhový příspěvek,</a:t>
            </a:r>
          </a:p>
          <a:p>
            <a:r>
              <a:rPr lang="cs-CZ" smtClean="0"/>
              <a:t>4 – 6 násobek platu,</a:t>
            </a:r>
          </a:p>
          <a:p>
            <a:r>
              <a:rPr lang="cs-CZ" smtClean="0"/>
              <a:t>po 15 letech 4 x, pak každý rok + 40 %, </a:t>
            </a:r>
          </a:p>
          <a:p>
            <a:r>
              <a:rPr lang="cs-CZ" smtClean="0"/>
              <a:t>po 20 letech už 6 x,</a:t>
            </a:r>
          </a:p>
          <a:p>
            <a:endParaRPr lang="cs-CZ" smtClean="0"/>
          </a:p>
          <a:p>
            <a:r>
              <a:rPr lang="cs-CZ" smtClean="0"/>
              <a:t>Úmrtné se poskytuje pozůstalému manželovi a dětem v rozsahu poloviny odbytného.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Výsluhové náležitosti - organizace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počítá a vyplácí MO – Vojenský úřad sociálního zabezpečení,</a:t>
            </a:r>
          </a:p>
          <a:p>
            <a:pPr>
              <a:lnSpc>
                <a:spcPct val="90000"/>
              </a:lnSpc>
            </a:pPr>
            <a:r>
              <a:rPr lang="cs-CZ" smtClean="0"/>
              <a:t>zvýhodnění služby v misích – dvojnásobný zápočet celých měsíců,</a:t>
            </a:r>
          </a:p>
          <a:p>
            <a:pPr>
              <a:lnSpc>
                <a:spcPct val="90000"/>
              </a:lnSpc>
            </a:pPr>
            <a:r>
              <a:rPr lang="cs-CZ" smtClean="0"/>
              <a:t>zvýhodnění služby zvláštní povahy – jedenapůlnásobek (letectvo, výsadkáři, VP, VZ)</a:t>
            </a:r>
          </a:p>
          <a:p>
            <a:pPr>
              <a:lnSpc>
                <a:spcPct val="90000"/>
              </a:lnSpc>
            </a:pPr>
            <a:r>
              <a:rPr lang="cs-CZ" smtClean="0"/>
              <a:t>počítá se poslední kalendářní rok služby, odměny max. 2 platy, srovnatelné místo, trestní stíhání!!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Rozhodování ve věcech sl. poměru 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souběh pravidel podle zákona se správním řádem,</a:t>
            </a:r>
          </a:p>
          <a:p>
            <a:r>
              <a:rPr lang="cs-CZ" smtClean="0"/>
              <a:t>rozhoduje se mj. o změně doby trvání SP, přerušení SP, náhrada škody, propuštění, odnětí hodnosti, zrušení ve zkušební době, vrácení náborového příspěvku, úhradě nákladů při nesplnění povinnosti setrvat v SP, </a:t>
            </a:r>
          </a:p>
          <a:p>
            <a:r>
              <a:rPr lang="cs-CZ" smtClean="0"/>
              <a:t>řízení se zahajuje na žádost nebo ex officio, 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Personální rozkaz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zjednodušená forma rozhodování mimo správní řád,  vydává se z moci úřední a je prvním úkonem v řízení,</a:t>
            </a:r>
          </a:p>
          <a:p>
            <a:r>
              <a:rPr lang="cs-CZ" smtClean="0"/>
              <a:t>rozhodování o zařazení, hodnosti, dispozice, odvelení, přeložení, poskytnutí platu aj. </a:t>
            </a:r>
          </a:p>
          <a:p>
            <a:r>
              <a:rPr lang="cs-CZ" smtClean="0"/>
              <a:t>vyhlašuje se ústně nebo doručením, </a:t>
            </a:r>
          </a:p>
          <a:p>
            <a:r>
              <a:rPr lang="cs-CZ" smtClean="0"/>
              <a:t>lze se odvolat, do 5 dnů od vyhlášení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Žádosti a stížnosti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pouze ve věcech výkonu služby a služebních vztahů,</a:t>
            </a:r>
          </a:p>
          <a:p>
            <a:r>
              <a:rPr lang="cs-CZ" smtClean="0"/>
              <a:t>podává se písemně nadřízenému nebo služebnímu orgánu,</a:t>
            </a:r>
          </a:p>
          <a:p>
            <a:r>
              <a:rPr lang="cs-CZ" smtClean="0"/>
              <a:t>vyřizuje se podle obsahu buď nadřízeným nebo sl. orgánem, vyřízení do 60 dnů,</a:t>
            </a:r>
          </a:p>
          <a:p>
            <a:r>
              <a:rPr lang="cs-CZ" smtClean="0"/>
              <a:t>náprava stavu, oznámení stěžovateli,</a:t>
            </a:r>
          </a:p>
          <a:p>
            <a:r>
              <a:rPr lang="cs-CZ" smtClean="0"/>
              <a:t>kverulant – zastavení řízení.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Služební poměr může vzniknout jen na žádost </a:t>
            </a:r>
            <a:r>
              <a:rPr lang="cs-CZ" altLang="cs-CZ" dirty="0" smtClean="0"/>
              <a:t>uchazeče.</a:t>
            </a:r>
          </a:p>
          <a:p>
            <a:r>
              <a:rPr lang="cs-CZ" altLang="cs-CZ" dirty="0" smtClean="0"/>
              <a:t>Do </a:t>
            </a:r>
            <a:r>
              <a:rPr lang="cs-CZ" altLang="cs-CZ" dirty="0"/>
              <a:t>služebního poměru může být povolán občan ČR starší 18 let, který splňuje podmínky stanovené v § 3 zákona o vojácích z povolání.</a:t>
            </a:r>
          </a:p>
          <a:p>
            <a:r>
              <a:rPr lang="cs-CZ" altLang="cs-CZ" dirty="0" smtClean="0"/>
              <a:t>Náležitosti </a:t>
            </a:r>
            <a:r>
              <a:rPr lang="cs-CZ" altLang="cs-CZ" dirty="0"/>
              <a:t>rozhodnutí o povolání do SP jsou stanoveny v § 5.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183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Výkon služby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Plnění služebních povinností podle služebního zařazení a podle rozkazů nadřízeného,</a:t>
            </a:r>
          </a:p>
          <a:p>
            <a:r>
              <a:rPr lang="cs-CZ" dirty="0" smtClean="0"/>
              <a:t>Také činnost z vlastní iniciativy, není-li proti rozkazu,</a:t>
            </a:r>
          </a:p>
          <a:p>
            <a:r>
              <a:rPr lang="cs-CZ" dirty="0" smtClean="0"/>
              <a:t>Analogie s výkonem práce podle ZP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týdenní doba služby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Činí 42,5 hod.,</a:t>
            </a:r>
          </a:p>
          <a:p>
            <a:r>
              <a:rPr lang="cs-CZ" smtClean="0"/>
              <a:t>Může být stanovena i kratší, na žádost,</a:t>
            </a:r>
          </a:p>
          <a:p>
            <a:r>
              <a:rPr lang="cs-CZ" smtClean="0"/>
              <a:t>Kratší služba, menší plat,</a:t>
            </a:r>
          </a:p>
          <a:p>
            <a:r>
              <a:rPr lang="cs-CZ" smtClean="0"/>
              <a:t>Pro služební úraz – 30 hod. /6 měsící,</a:t>
            </a:r>
          </a:p>
          <a:p>
            <a:r>
              <a:rPr lang="cs-CZ" smtClean="0"/>
              <a:t>Rozvržení stanoví služební orgán – denní řád, rovnoměrně na 5 dnů, doba odpočinku víkend</a:t>
            </a:r>
          </a:p>
          <a:p>
            <a:r>
              <a:rPr lang="cs-CZ" smtClean="0"/>
              <a:t>Služba nejvýše 30 hod.</a:t>
            </a:r>
          </a:p>
          <a:p>
            <a:endParaRPr lang="cs-CZ" smtClean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Přestávky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5 hodinách – 30 minut na jídlo a oddech,</a:t>
            </a:r>
          </a:p>
          <a:p>
            <a:r>
              <a:rPr lang="cs-CZ" dirty="0" smtClean="0"/>
              <a:t>Započítává se do zákl. týdenní doby,</a:t>
            </a:r>
          </a:p>
          <a:p>
            <a:r>
              <a:rPr lang="cs-CZ" dirty="0" smtClean="0"/>
              <a:t>Mezi službami nejméně 12 hod odpočinek, </a:t>
            </a:r>
          </a:p>
          <a:p>
            <a:r>
              <a:rPr lang="cs-CZ" dirty="0" smtClean="0"/>
              <a:t>Výjimečně jen 6 hod.,</a:t>
            </a:r>
          </a:p>
          <a:p>
            <a:r>
              <a:rPr lang="cs-CZ" dirty="0" smtClean="0"/>
              <a:t>Jednou týdně nepřetržitý odpočinek 36 hod,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Služba nad zákl. dobu služby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Voják je povinen ji vykonat v důležitém zájmu služby,</a:t>
            </a:r>
          </a:p>
          <a:p>
            <a:r>
              <a:rPr lang="cs-CZ" smtClean="0"/>
              <a:t>Na rozkaz nadřízeného nebo se souhlasem,</a:t>
            </a:r>
          </a:p>
          <a:p>
            <a:r>
              <a:rPr lang="cs-CZ" smtClean="0"/>
              <a:t>Voják s kratší dobou služby ji nesmí konat,</a:t>
            </a:r>
          </a:p>
          <a:p>
            <a:r>
              <a:rPr lang="cs-CZ" smtClean="0"/>
              <a:t>Služba v noci – 22 – 06 hod,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28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Služební pohotovost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Může být nařízena,</a:t>
            </a:r>
          </a:p>
          <a:p>
            <a:r>
              <a:rPr lang="cs-CZ" smtClean="0"/>
              <a:t>Přítomnost vojáka ve vojenských objektech nebo na jiných určených místech mimo dobu služby,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typy výkonu služby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Intenzivní vojenský výcvik - § 31</a:t>
            </a:r>
          </a:p>
          <a:p>
            <a:r>
              <a:rPr lang="cs-CZ" dirty="0" smtClean="0"/>
              <a:t>Nepřetržitý vojenský výcvik - § 31a,</a:t>
            </a:r>
          </a:p>
          <a:p>
            <a:r>
              <a:rPr lang="cs-CZ" dirty="0" smtClean="0"/>
              <a:t>Nepřetržité vojenské nasazení na území ČR   - § 31b,</a:t>
            </a:r>
          </a:p>
          <a:p>
            <a:r>
              <a:rPr lang="cs-CZ" dirty="0" smtClean="0"/>
              <a:t>Poskytování náhradního volna za výcvik, nepřetržitý výcvik nebo nasazení,</a:t>
            </a:r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1208</Words>
  <Application>Microsoft Office PowerPoint</Application>
  <PresentationFormat>Předvádění na obrazovce (4:3)</PresentationFormat>
  <Paragraphs>147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T 16 Právní úprava služebního poměru vojáka z povolání</vt:lpstr>
      <vt:lpstr>Služební poměr</vt:lpstr>
      <vt:lpstr>Vznik služebního poměru</vt:lpstr>
      <vt:lpstr>Výkon služby</vt:lpstr>
      <vt:lpstr>Základní týdenní doba služby</vt:lpstr>
      <vt:lpstr>Přestávky</vt:lpstr>
      <vt:lpstr>Služba nad zákl. dobu služby</vt:lpstr>
      <vt:lpstr>Služební pohotovost</vt:lpstr>
      <vt:lpstr>Zvláštní typy výkonu služby</vt:lpstr>
      <vt:lpstr>Zrušení ve zkušební době</vt:lpstr>
      <vt:lpstr>Odnětí hodnosti</vt:lpstr>
      <vt:lpstr>Občanská práva vojáka</vt:lpstr>
      <vt:lpstr>Omezení občanských práv</vt:lpstr>
      <vt:lpstr>Omezení občanských práv </vt:lpstr>
      <vt:lpstr>Základní povinnosti vojáků</vt:lpstr>
      <vt:lpstr>Základní povinnosti nadřízeného</vt:lpstr>
      <vt:lpstr>Péče o vojáky</vt:lpstr>
      <vt:lpstr>Rozšíření vzdělání</vt:lpstr>
      <vt:lpstr>Zabezpečení vojáků</vt:lpstr>
      <vt:lpstr>BOZVS (BOZP)</vt:lpstr>
      <vt:lpstr>Náhrada škody</vt:lpstr>
      <vt:lpstr>Výsluhové náležitosti</vt:lpstr>
      <vt:lpstr>Výsluhový příspěvek </vt:lpstr>
      <vt:lpstr>Odbytné</vt:lpstr>
      <vt:lpstr>Odchodné, úmrtné</vt:lpstr>
      <vt:lpstr>Výsluhové náležitosti - organizace</vt:lpstr>
      <vt:lpstr>Rozhodování ve věcech sl. poměru </vt:lpstr>
      <vt:lpstr>Personální rozkaz</vt:lpstr>
      <vt:lpstr>Žádosti a stížnosti</vt:lpstr>
    </vt:vector>
  </TitlesOfParts>
  <Company>uo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Služební poměr VZP</dc:title>
  <dc:creator>Zbořil Tomáš</dc:creator>
  <cp:lastModifiedBy>Zbořil Tomáš</cp:lastModifiedBy>
  <cp:revision>18</cp:revision>
  <dcterms:created xsi:type="dcterms:W3CDTF">2013-04-22T05:39:26Z</dcterms:created>
  <dcterms:modified xsi:type="dcterms:W3CDTF">2014-02-06T08:22:45Z</dcterms:modified>
</cp:coreProperties>
</file>