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5"/>
  </p:notesMasterIdLst>
  <p:sldIdLst>
    <p:sldId id="256" r:id="rId3"/>
    <p:sldId id="257" r:id="rId4"/>
    <p:sldId id="258" r:id="rId5"/>
    <p:sldId id="259" r:id="rId6"/>
    <p:sldId id="260" r:id="rId7"/>
    <p:sldId id="261" r:id="rId8"/>
    <p:sldId id="303" r:id="rId9"/>
    <p:sldId id="304" r:id="rId10"/>
    <p:sldId id="305" r:id="rId11"/>
    <p:sldId id="306" r:id="rId12"/>
    <p:sldId id="263" r:id="rId13"/>
    <p:sldId id="264" r:id="rId14"/>
    <p:sldId id="265" r:id="rId15"/>
    <p:sldId id="267" r:id="rId16"/>
    <p:sldId id="310" r:id="rId17"/>
    <p:sldId id="309" r:id="rId18"/>
    <p:sldId id="308" r:id="rId19"/>
    <p:sldId id="307" r:id="rId20"/>
    <p:sldId id="268" r:id="rId21"/>
    <p:sldId id="269" r:id="rId22"/>
    <p:sldId id="272" r:id="rId23"/>
    <p:sldId id="288" r:id="rId24"/>
    <p:sldId id="289" r:id="rId25"/>
    <p:sldId id="291" r:id="rId26"/>
    <p:sldId id="293" r:id="rId27"/>
    <p:sldId id="290" r:id="rId28"/>
    <p:sldId id="273" r:id="rId29"/>
    <p:sldId id="274" r:id="rId30"/>
    <p:sldId id="275" r:id="rId31"/>
    <p:sldId id="311" r:id="rId32"/>
    <p:sldId id="312" r:id="rId33"/>
    <p:sldId id="313" r:id="rId34"/>
    <p:sldId id="314" r:id="rId35"/>
    <p:sldId id="277" r:id="rId36"/>
    <p:sldId id="276" r:id="rId37"/>
    <p:sldId id="298" r:id="rId38"/>
    <p:sldId id="302" r:id="rId39"/>
    <p:sldId id="281" r:id="rId40"/>
    <p:sldId id="282" r:id="rId41"/>
    <p:sldId id="283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287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78475" autoAdjust="0"/>
  </p:normalViewPr>
  <p:slideViewPr>
    <p:cSldViewPr>
      <p:cViewPr>
        <p:scale>
          <a:sx n="70" d="100"/>
          <a:sy n="70" d="100"/>
        </p:scale>
        <p:origin x="-11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227F-9E97-465A-9D7D-5A712A0F2E79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7AA1-6ACC-45E4-A924-B89DD09B20F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407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T-G</a:t>
            </a:r>
            <a:r>
              <a:rPr lang="cs-CZ" baseline="0" dirty="0" smtClean="0"/>
              <a:t> připojení zahrnuje určení pravoúhlých rovinných souřadnic a nadmořských výšek palebných stanovišť, pozorovatelen a stanovišť technických prostředků </a:t>
            </a:r>
            <a:r>
              <a:rPr lang="cs-CZ" baseline="0" dirty="0" err="1" smtClean="0"/>
              <a:t>DPz</a:t>
            </a:r>
            <a:r>
              <a:rPr lang="cs-CZ" baseline="0" dirty="0" smtClean="0"/>
              <a:t> a určení směrníků orientačních směrů, nutných pro zamíření děl a přístrojů do stanoveného směru.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Kontrola</a:t>
            </a:r>
            <a:r>
              <a:rPr lang="cs-CZ" baseline="0" dirty="0" smtClean="0"/>
              <a:t> – </a:t>
            </a:r>
            <a:r>
              <a:rPr lang="cs-CZ" dirty="0" smtClean="0"/>
              <a:t>cílem je odstranit hrubé chyby, zvýšit přesnost a spolehlivost určených hodnot.</a:t>
            </a:r>
            <a:r>
              <a:rPr lang="cs-CZ" baseline="0" dirty="0" smtClean="0"/>
              <a:t> Opakované určení pravoúhlých rovinných souřadnic bodů, jejich nadmořských výšek a směrníků orientačních směrů. Ke kontrole se používají pokud možno jiné výchozí podklady, jiné přístroje a jiné metody.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aseline="0" dirty="0" smtClean="0"/>
              <a:t>Nejdříve se zpravidla provádí topografické připojení podle mapy nebo GPS a až potom geodetické připojení.</a:t>
            </a:r>
          </a:p>
          <a:p>
            <a:r>
              <a:rPr lang="cs-CZ" baseline="0" dirty="0" smtClean="0"/>
              <a:t>Je-li dostatek času a prostředků, provádí se jako první geodetické připojení.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MGRS</a:t>
            </a:r>
            <a:r>
              <a:rPr lang="cs-CZ" b="0" u="none" dirty="0" smtClean="0"/>
              <a:t> – používaný v</a:t>
            </a:r>
            <a:r>
              <a:rPr lang="cs-CZ" b="0" u="none" baseline="0" dirty="0" smtClean="0"/>
              <a:t> NATO k jednoznačnému určení polohy bodu kdekoliv na Zemi s přesností určení 1km, 100m, 10m nebo 1m</a:t>
            </a:r>
          </a:p>
          <a:p>
            <a:r>
              <a:rPr lang="cs-CZ" b="1" u="sng" baseline="0" dirty="0" smtClean="0"/>
              <a:t>UTM</a:t>
            </a:r>
            <a:r>
              <a:rPr lang="cs-CZ" b="0" u="none" baseline="0" dirty="0" smtClean="0"/>
              <a:t> – Odborně řečeno konformní válcové zobrazení v příčné poloze v šestistupňových pásech. Umožňuje určit polohu bodu v pravoúhlých rovinných souřadnicích.</a:t>
            </a:r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jednou</a:t>
            </a:r>
            <a:r>
              <a:rPr lang="cs-CZ" baseline="0" dirty="0" smtClean="0"/>
              <a:t> z hlavních součástí technického ŘP a předpokladů pro přesnou připravenou palbu, která šetří munici, zkracuje dobu zastřílení a při které se dosahuje většího účinku překvapivosti palby a snižuje se možnost zasažení vlastních vojsk.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DRUHY</a:t>
            </a:r>
            <a:r>
              <a:rPr lang="cs-CZ" b="1" baseline="0" dirty="0" smtClean="0"/>
              <a:t> METEOROLOGICKÝCH ZPRÁV:</a:t>
            </a:r>
            <a:endParaRPr lang="cs-CZ" b="1" dirty="0" smtClean="0"/>
          </a:p>
          <a:p>
            <a:r>
              <a:rPr lang="cs-CZ" b="1" dirty="0" smtClean="0"/>
              <a:t>METCM: </a:t>
            </a:r>
            <a:r>
              <a:rPr lang="cs-CZ" dirty="0" smtClean="0"/>
              <a:t>je to speciální meteorologická zpráva.</a:t>
            </a:r>
            <a:r>
              <a:rPr lang="cs-CZ" baseline="0" dirty="0" smtClean="0"/>
              <a:t> </a:t>
            </a:r>
            <a:r>
              <a:rPr lang="cs-CZ" dirty="0" smtClean="0"/>
              <a:t>Předání se uskutečňuje automatizovaným přenosem digitalizovaných dat.</a:t>
            </a:r>
          </a:p>
          <a:p>
            <a:r>
              <a:rPr lang="cs-CZ" b="1" dirty="0" smtClean="0"/>
              <a:t>METEO 11: </a:t>
            </a:r>
            <a:r>
              <a:rPr lang="cs-CZ" dirty="0" smtClean="0"/>
              <a:t>Vysílá se ve stanovených intervalech v rádiových sítích.</a:t>
            </a:r>
            <a:r>
              <a:rPr lang="cs-CZ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METEO-STŘEDNÍ-PŘIBLIŽNÁ</a:t>
            </a:r>
            <a:r>
              <a:rPr lang="cs-CZ" b="0" dirty="0" smtClean="0"/>
              <a:t>:</a:t>
            </a:r>
            <a:r>
              <a:rPr lang="cs-CZ" b="0" baseline="0" dirty="0" smtClean="0"/>
              <a:t> Jako náhrada místo meteorologické zprávy METEO-STŘEDNÍ</a:t>
            </a: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0" dirty="0" smtClean="0"/>
              <a:t>Ve</a:t>
            </a:r>
            <a:r>
              <a:rPr lang="cs-CZ" b="0" baseline="0" dirty="0" smtClean="0"/>
              <a:t> vojenské terminologii chápeme </a:t>
            </a:r>
            <a:r>
              <a:rPr lang="cs-CZ" b="1" baseline="0" dirty="0" smtClean="0"/>
              <a:t>ŘP</a:t>
            </a:r>
            <a:r>
              <a:rPr lang="cs-CZ" b="0" baseline="0" dirty="0" smtClean="0"/>
              <a:t>:</a:t>
            </a:r>
            <a:endParaRPr lang="cs-CZ" b="0" dirty="0" smtClean="0"/>
          </a:p>
          <a:p>
            <a:r>
              <a:rPr lang="cs-CZ" b="1" dirty="0" smtClean="0"/>
              <a:t>V</a:t>
            </a:r>
            <a:r>
              <a:rPr lang="cs-CZ" b="1" baseline="0" dirty="0" smtClean="0"/>
              <a:t> širším smyslu slova</a:t>
            </a:r>
            <a:r>
              <a:rPr lang="cs-CZ" b="0" baseline="0" dirty="0" smtClean="0"/>
              <a:t> je řízení palby veškerá činnost spojená s plánováním, přípravou a efektivní realizací palby.</a:t>
            </a:r>
          </a:p>
          <a:p>
            <a:r>
              <a:rPr lang="cs-CZ" b="1" baseline="0" dirty="0" smtClean="0"/>
              <a:t>V užším smyslu slova </a:t>
            </a:r>
            <a:r>
              <a:rPr lang="cs-CZ" b="0" baseline="0" dirty="0" smtClean="0"/>
              <a:t>je řízení palby proces spojený se získáváním údajů o nepřátelských cílech a s taktickým využitím bojové síly dělostřelectva.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Abychom z tohoto</a:t>
            </a:r>
            <a:r>
              <a:rPr lang="cs-CZ" baseline="0" dirty="0" smtClean="0"/>
              <a:t> zápisu dostali informace, které potřebujeme musíme zprávu </a:t>
            </a:r>
            <a:r>
              <a:rPr lang="cs-CZ" baseline="0" dirty="0" err="1" smtClean="0"/>
              <a:t>rozkódovat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>
                <a:solidFill>
                  <a:prstClr val="black"/>
                </a:solidFill>
              </a:rPr>
              <a:pPr/>
              <a:t>36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u="sng" dirty="0" smtClean="0"/>
              <a:t>Nutno spustit Prezentaci !!! A</a:t>
            </a:r>
            <a:r>
              <a:rPr lang="cs-CZ" sz="1200" b="1" u="sng" baseline="0" dirty="0" smtClean="0"/>
              <a:t> </a:t>
            </a:r>
            <a:r>
              <a:rPr lang="cs-CZ" sz="1200" b="1" u="sng" baseline="0" dirty="0" err="1" smtClean="0"/>
              <a:t>proklikat</a:t>
            </a:r>
            <a:r>
              <a:rPr lang="cs-CZ" sz="1200" b="1" u="sng" baseline="0" dirty="0" smtClean="0"/>
              <a:t> se obrázky.</a:t>
            </a:r>
            <a:endParaRPr lang="cs-CZ" sz="1200" b="1" u="sng" dirty="0" smtClean="0"/>
          </a:p>
          <a:p>
            <a:endParaRPr lang="cs-CZ" sz="1200" b="1" u="sng" dirty="0" smtClean="0"/>
          </a:p>
          <a:p>
            <a:r>
              <a:rPr lang="cs-CZ" sz="1200" b="1" u="none" dirty="0" smtClean="0"/>
              <a:t>DMS</a:t>
            </a:r>
            <a:r>
              <a:rPr lang="cs-CZ" sz="1200" b="1" u="none" baseline="0" dirty="0" smtClean="0"/>
              <a:t> – dělostřelecká meteorologická stanice</a:t>
            </a:r>
            <a:endParaRPr lang="cs-CZ" sz="1200" b="1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Technickou přípravu </a:t>
            </a:r>
            <a:r>
              <a:rPr lang="cs-CZ" dirty="0" smtClean="0"/>
              <a:t>provádějí jednotky za účasti orgánů technického zabezpečení.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Jejím úkolem je příprava děl,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Příprava děl ke střelbě</a:t>
            </a:r>
            <a:r>
              <a:rPr lang="cs-CZ" baseline="0" dirty="0" smtClean="0"/>
              <a:t> a ŘP zahrnuje: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Přípravu</a:t>
            </a:r>
            <a:r>
              <a:rPr lang="cs-CZ" b="1" baseline="0" dirty="0" smtClean="0"/>
              <a:t> střeliva </a:t>
            </a:r>
            <a:r>
              <a:rPr lang="cs-CZ" b="0" baseline="0" dirty="0" smtClean="0"/>
              <a:t>je možné provádět předem nebo bezprostředně před střelbou.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Taktické </a:t>
            </a:r>
            <a:r>
              <a:rPr lang="cs-CZ" dirty="0" smtClean="0"/>
              <a:t>– proces činnosti obdrženého palebného úkolu do povelu a provedení palby.</a:t>
            </a:r>
          </a:p>
          <a:p>
            <a:endParaRPr lang="cs-CZ" dirty="0" smtClean="0"/>
          </a:p>
          <a:p>
            <a:r>
              <a:rPr lang="cs-CZ" b="1" dirty="0" smtClean="0"/>
              <a:t>Technické</a:t>
            </a:r>
            <a:r>
              <a:rPr lang="cs-CZ" dirty="0" smtClean="0"/>
              <a:t> – proces přípravy a přeměny charakteristik zbraní a munice, polohy děl a cíle a meteorologických podmínek na prvky </a:t>
            </a:r>
            <a:br>
              <a:rPr lang="cs-CZ" dirty="0" smtClean="0"/>
            </a:br>
            <a:r>
              <a:rPr lang="cs-CZ" dirty="0" smtClean="0"/>
              <a:t>pro střelbu.</a:t>
            </a:r>
            <a:endParaRPr lang="cs-CZ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Výsledkem </a:t>
            </a:r>
            <a:r>
              <a:rPr lang="cs-CZ" b="1" dirty="0" smtClean="0"/>
              <a:t>Technického ŘP </a:t>
            </a:r>
            <a:r>
              <a:rPr lang="cs-CZ" dirty="0" smtClean="0"/>
              <a:t>jsou prvky pro střelbu.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0" baseline="0" dirty="0" smtClean="0"/>
              <a:t>Jejím obsahem je zjištění všech </a:t>
            </a:r>
            <a:r>
              <a:rPr lang="cs-CZ" b="1" baseline="0" dirty="0" smtClean="0"/>
              <a:t>nutných</a:t>
            </a:r>
            <a:r>
              <a:rPr lang="cs-CZ" b="0" baseline="0" dirty="0" smtClean="0"/>
              <a:t> a co </a:t>
            </a:r>
            <a:r>
              <a:rPr lang="cs-CZ" b="1" baseline="0" dirty="0" smtClean="0"/>
              <a:t>nejpřesnějších údajů o cílech, balistických, topograficko-geodetických, meteorologických a technických podmínkách střelby.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Dělostřelecký</a:t>
            </a:r>
            <a:r>
              <a:rPr lang="cs-CZ" baseline="0" dirty="0" smtClean="0"/>
              <a:t> průzkum je j</a:t>
            </a:r>
            <a:r>
              <a:rPr lang="cs-CZ" dirty="0" smtClean="0"/>
              <a:t>ednou</a:t>
            </a:r>
            <a:r>
              <a:rPr lang="cs-CZ" baseline="0" dirty="0" smtClean="0"/>
              <a:t> z nejdůležitějších oblastí ŘP.</a:t>
            </a:r>
            <a:endParaRPr lang="cs-CZ" dirty="0" smtClean="0"/>
          </a:p>
          <a:p>
            <a:r>
              <a:rPr lang="cs-CZ" b="1" dirty="0" smtClean="0"/>
              <a:t>Objevit</a:t>
            </a:r>
            <a:r>
              <a:rPr lang="cs-CZ" b="0" dirty="0" smtClean="0"/>
              <a:t> = odhalit existenci potenciální</a:t>
            </a:r>
            <a:r>
              <a:rPr lang="cs-CZ" b="0" baseline="0" dirty="0" smtClean="0"/>
              <a:t> ho objektu v zájmovém prostoru na bojišti</a:t>
            </a:r>
            <a:endParaRPr lang="cs-CZ" b="1" dirty="0" smtClean="0"/>
          </a:p>
          <a:p>
            <a:r>
              <a:rPr lang="cs-CZ" b="1" dirty="0" smtClean="0"/>
              <a:t>Identifikovat</a:t>
            </a:r>
            <a:r>
              <a:rPr lang="cs-CZ" b="0" dirty="0" smtClean="0"/>
              <a:t> = přesně stanovit,</a:t>
            </a:r>
            <a:r>
              <a:rPr lang="cs-CZ" b="0" baseline="0" dirty="0" smtClean="0"/>
              <a:t> že se jedná o daný druh nepřátelského cíle</a:t>
            </a:r>
            <a:endParaRPr lang="cs-CZ" b="1" dirty="0" smtClean="0"/>
          </a:p>
          <a:p>
            <a:r>
              <a:rPr lang="cs-CZ" b="1" dirty="0" smtClean="0"/>
              <a:t>Charakterizovat</a:t>
            </a:r>
            <a:r>
              <a:rPr lang="cs-CZ" b="0" dirty="0" smtClean="0"/>
              <a:t> = upřesnit druh</a:t>
            </a:r>
            <a:r>
              <a:rPr lang="cs-CZ" b="0" baseline="0" dirty="0" smtClean="0"/>
              <a:t> a tvar cíle, stupeň ochrany a jeho činnosti</a:t>
            </a:r>
            <a:endParaRPr lang="cs-CZ" b="1" dirty="0" smtClean="0"/>
          </a:p>
          <a:p>
            <a:r>
              <a:rPr lang="cs-CZ" b="1" dirty="0" smtClean="0"/>
              <a:t>Určit polohu</a:t>
            </a:r>
            <a:r>
              <a:rPr lang="cs-CZ" b="0" dirty="0" smtClean="0"/>
              <a:t> = určit souřadnice jednoho či více bodů</a:t>
            </a:r>
            <a:r>
              <a:rPr lang="cs-CZ" b="0" baseline="0" dirty="0" smtClean="0"/>
              <a:t> objektu v závislosti na jeho tvaru (pravoúhlé nebo polární)</a:t>
            </a:r>
            <a:endParaRPr lang="cs-CZ" b="1" dirty="0" smtClean="0"/>
          </a:p>
          <a:p>
            <a:r>
              <a:rPr lang="cs-CZ" dirty="0" smtClean="0"/>
              <a:t>Jakmile je cíl objeven, identifikován</a:t>
            </a:r>
            <a:r>
              <a:rPr lang="cs-CZ" baseline="0" dirty="0" smtClean="0"/>
              <a:t>, charakterizován a určena jeho poloha, konstatuje se</a:t>
            </a:r>
            <a:r>
              <a:rPr lang="cs-CZ" b="0" i="0" baseline="0" dirty="0" smtClean="0">
                <a:solidFill>
                  <a:schemeClr val="tx1"/>
                </a:solidFill>
              </a:rPr>
              <a:t> že cíl je </a:t>
            </a:r>
            <a:r>
              <a:rPr lang="cs-CZ" b="1" i="0" baseline="0" dirty="0" smtClean="0">
                <a:solidFill>
                  <a:schemeClr val="tx1"/>
                </a:solidFill>
              </a:rPr>
              <a:t>ZJIŠTĚN</a:t>
            </a:r>
          </a:p>
          <a:p>
            <a:endParaRPr lang="cs-CZ" b="1" i="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Průzkumové údaje</a:t>
            </a:r>
            <a:r>
              <a:rPr lang="cs-CZ" b="0" baseline="0" dirty="0" smtClean="0"/>
              <a:t> jsou zprávy o nepříteli, které umožňují naplánovat nebo provést palbu. Jsou to následující údaje: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Číslo</a:t>
            </a:r>
            <a:r>
              <a:rPr lang="cs-CZ" b="0" baseline="0" dirty="0" smtClean="0"/>
              <a:t> – značí místa nebo oblasti (např. AB1234)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Druh</a:t>
            </a:r>
            <a:r>
              <a:rPr lang="cs-CZ" b="0" baseline="0" dirty="0" smtClean="0"/>
              <a:t> – název skupiny cílů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Poloha</a:t>
            </a:r>
            <a:r>
              <a:rPr lang="cs-CZ" b="0" baseline="0" dirty="0" smtClean="0"/>
              <a:t> – dána místem objektu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Tvar</a:t>
            </a:r>
            <a:r>
              <a:rPr lang="cs-CZ" b="0" baseline="0" dirty="0" smtClean="0"/>
              <a:t> – skupinové cíle se dělí podle jejich skutečného tvaru na pravoúhlé, lineární a kruhový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Ráz činnosti cíle - </a:t>
            </a:r>
            <a:r>
              <a:rPr lang="cs-CZ" b="0" baseline="0" dirty="0" smtClean="0"/>
              <a:t>(jasné už z názvu)</a:t>
            </a:r>
          </a:p>
          <a:p>
            <a:endParaRPr lang="cs-CZ" b="0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V průzkumovém hlášení se uvádí stupeň přesnosti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Balistická příprava</a:t>
            </a:r>
            <a:r>
              <a:rPr lang="cs-CZ" b="0" baseline="0" dirty="0" smtClean="0"/>
              <a:t> je organickým článkem přípravy ŘP a trvalou součástí technického ŘP.</a:t>
            </a:r>
          </a:p>
          <a:p>
            <a:r>
              <a:rPr lang="cs-CZ" b="0" baseline="0" dirty="0" smtClean="0"/>
              <a:t>Uskutečňují ji palebné jednotky za účasti orgánů technického zabezpečení.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Určení:</a:t>
            </a:r>
            <a:r>
              <a:rPr lang="cs-CZ" b="1" baseline="0" dirty="0" smtClean="0"/>
              <a:t> </a:t>
            </a:r>
            <a:r>
              <a:rPr lang="cs-CZ" b="0" baseline="0" dirty="0" smtClean="0"/>
              <a:t>Z</a:t>
            </a:r>
            <a:r>
              <a:rPr lang="cs-CZ" dirty="0" smtClean="0"/>
              <a:t>měna počáteční rychlosti střel se skládá z změny počáteční rychlosti střel způsobené opotřebením hlavně a změny počáteční rychlosti střel způsobené vlastnostmi série prachových náplní.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Teploty náplní:</a:t>
            </a:r>
            <a:r>
              <a:rPr lang="cs-CZ" b="0" dirty="0" smtClean="0"/>
              <a:t> </a:t>
            </a:r>
            <a:r>
              <a:rPr lang="cs-CZ" dirty="0" smtClean="0"/>
              <a:t>měření se provádí nejpozději 30min před zahájením palby, teploměr se vkládá do nábojky, je-li </a:t>
            </a:r>
            <a:r>
              <a:rPr lang="cs-CZ" dirty="0" err="1" smtClean="0"/>
              <a:t>T</a:t>
            </a:r>
            <a:r>
              <a:rPr lang="cs-CZ" baseline="-25000" dirty="0" err="1" smtClean="0"/>
              <a:t>n</a:t>
            </a:r>
            <a:r>
              <a:rPr lang="cs-CZ" dirty="0" smtClean="0"/>
              <a:t> &gt; 40°C nábojku nelze použít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Balistické</a:t>
            </a:r>
            <a:r>
              <a:rPr lang="cs-CZ" b="1" baseline="0" dirty="0" smtClean="0"/>
              <a:t> charakteristiky střeliva: </a:t>
            </a:r>
            <a:r>
              <a:rPr lang="cs-CZ" b="0" baseline="0" dirty="0" smtClean="0"/>
              <a:t>se určují podle druhu střel a jejich označení, které je uvedeno v tabulkách střelby.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Rozdělení střeliva:</a:t>
            </a:r>
            <a:r>
              <a:rPr lang="cs-CZ" b="0" baseline="0" dirty="0" smtClean="0"/>
              <a:t> aby každá baterie měla střelivo pokud možno stejné série prach náplní.</a:t>
            </a:r>
            <a:br>
              <a:rPr lang="cs-CZ" b="0" baseline="0" dirty="0" smtClean="0"/>
            </a:br>
            <a:r>
              <a:rPr lang="cs-CZ" b="0" baseline="0" dirty="0" smtClean="0"/>
              <a:t>Toto patří do opatření která se provádějí předem !!! 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Provádí</a:t>
            </a:r>
            <a:r>
              <a:rPr lang="cs-CZ" baseline="0" dirty="0" smtClean="0"/>
              <a:t> se silami </a:t>
            </a:r>
            <a:r>
              <a:rPr lang="cs-CZ" baseline="0" dirty="0" err="1" smtClean="0"/>
              <a:t>reko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topo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Pz</a:t>
            </a:r>
            <a:r>
              <a:rPr lang="cs-CZ" baseline="0" dirty="0" smtClean="0"/>
              <a:t> jednotek.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47AA1-6ACC-45E4-A924-B89DD09B20F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FFF39D"/>
                </a:solidFill>
              </a:rPr>
              <a:pPr/>
              <a:t>7.5.2016</a:t>
            </a:fld>
            <a:endParaRPr lang="cs-CZ" dirty="0">
              <a:solidFill>
                <a:srgbClr val="FFF39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>
              <a:solidFill>
                <a:srgbClr val="FFF39D"/>
              </a:solidFill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7.5.2016</a:t>
            </a:fld>
            <a:endParaRPr lang="cs-CZ" dirty="0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575F6D"/>
                </a:solidFill>
              </a:rPr>
              <a:pPr/>
              <a:t>7.5.2016</a:t>
            </a:fld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>
              <a:solidFill>
                <a:srgbClr val="575F6D"/>
              </a:solidFill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6172200" cy="152893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Příprava řízení palby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452320" cy="87395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UNIVERZITA OBRANY</a:t>
            </a:r>
          </a:p>
          <a:p>
            <a:pPr algn="ctr"/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KATEDRA PALEBNÉ PODPORY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0" y="6093296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BRNO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.3.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2016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znak_u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1656184" cy="2088232"/>
          </a:xfrm>
          <a:prstGeom prst="rect">
            <a:avLst/>
          </a:prstGeom>
        </p:spPr>
      </p:pic>
      <p:pic>
        <p:nvPicPr>
          <p:cNvPr id="6" name="Obrázek 5" descr="znak_k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933056"/>
            <a:ext cx="1656184" cy="2116095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427984" y="4725144"/>
            <a:ext cx="43204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0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pracoval: čet.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Slavomír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Günther</a:t>
            </a:r>
            <a:endParaRPr lang="cs-CZ" sz="200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Učební skupina: 13-3D 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8326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Průzkum a zjištění cílů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00392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8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1340768"/>
          <a:ext cx="4248471" cy="432047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96144"/>
                <a:gridCol w="1589338"/>
                <a:gridCol w="1362989"/>
              </a:tblGrid>
              <a:tr h="100207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Stupeň přesnosti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Pravděpodobná kruhová chyba v [m]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Pz</a:t>
                      </a:r>
                      <a:r>
                        <a:rPr kumimoji="0" lang="cs-C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prostředek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122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10-25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Laserový dálkoměr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900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25-50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Letecký </a:t>
                      </a:r>
                      <a:r>
                        <a:rPr kumimoji="0" lang="cs-C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snímek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514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50-100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Radiolokátor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303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100-200</a:t>
                      </a:r>
                      <a:endParaRPr kumimoji="0" lang="cs-CZ" sz="1600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Vrtulník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1" name="Picture 3" descr="C:\Users\HP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2742262" cy="4415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61824"/>
          </a:xfrm>
        </p:spPr>
        <p:txBody>
          <a:bodyPr/>
          <a:lstStyle/>
          <a:p>
            <a:r>
              <a:rPr lang="cs-CZ" dirty="0" smtClean="0"/>
              <a:t>Balistická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132856"/>
            <a:ext cx="8183880" cy="2664296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Úkolem balistické přípravy je určení balistických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podmínek střelby a vyloučení jejich vlivů při výpočtu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prvků pro účinnou střelbu.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9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61824"/>
          </a:xfrm>
        </p:spPr>
        <p:txBody>
          <a:bodyPr/>
          <a:lstStyle/>
          <a:p>
            <a:r>
              <a:rPr lang="cs-CZ" dirty="0" smtClean="0"/>
              <a:t>Balistická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Obsahuje: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určení celkové změny počáteční rychlosti střel kontrolního děla baterie (oddílu) a řídících děl baterií (čet),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určení teploty náplní,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určení balistických charakteristik střel,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roztřídění střeliva a jeho rozdělení bateriím.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10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pPr algn="just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Cílem je včas získat topograficko-geodetické</a:t>
            </a:r>
          </a:p>
          <a:p>
            <a:pPr algn="just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údaje a informace vojenského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geoinformačního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systému (VGIS) o poloze děl, pozorovatelen </a:t>
            </a:r>
          </a:p>
          <a:p>
            <a:pPr algn="just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 stanovišť technických prostředků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DPz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pro</a:t>
            </a:r>
          </a:p>
          <a:p>
            <a:pPr algn="just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výpočet prvků pro střelbu.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11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8326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6886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8326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5"/>
            <a:ext cx="8352928" cy="59766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931224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Zahrnuje: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dodání analogových a topograficko-geodetických podkladů,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dodání digitálních informací a podkladů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poloze,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opatření zabezpečující včasné a kvalitní T-G připojení,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T-G připojení palebných stanovišť děl, pozorovatelen a stanovišť technický prostředků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DPz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kontrolu T-G připojení.</a:t>
            </a:r>
          </a:p>
          <a:p>
            <a:endParaRPr lang="cs-CZ" b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13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33832"/>
          </a:xfrm>
        </p:spPr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7467600" cy="4205064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ŘÍZENÍ PALBY</a:t>
            </a:r>
          </a:p>
          <a:p>
            <a:pPr lvl="1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Taktické</a:t>
            </a:r>
          </a:p>
          <a:p>
            <a:pPr lvl="1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Technické</a:t>
            </a:r>
          </a:p>
          <a:p>
            <a:pPr lvl="2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PŘÍPRAVA ŘÍZENÍ PALBY</a:t>
            </a:r>
          </a:p>
          <a:p>
            <a:pPr lvl="3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Průzkum a zjištění cílů</a:t>
            </a:r>
          </a:p>
          <a:p>
            <a:pPr lvl="3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Balistická příprava</a:t>
            </a:r>
          </a:p>
          <a:p>
            <a:pPr lvl="3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Topograficko-geodetická příprava</a:t>
            </a:r>
          </a:p>
          <a:p>
            <a:pPr lvl="3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Meteorologická příprava</a:t>
            </a:r>
          </a:p>
          <a:p>
            <a:pPr lvl="3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Technická příprava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2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721114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Výchozí podklady:</a:t>
            </a:r>
          </a:p>
          <a:p>
            <a:pPr>
              <a:buNone/>
            </a:pPr>
            <a:endParaRPr lang="cs-CZ" sz="3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Topografické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- mapy 1:50 000+, 					- body pro TG připojení, 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		- letecké snímky.</a:t>
            </a:r>
          </a:p>
          <a:p>
            <a:pPr>
              <a:buNone/>
            </a:pPr>
            <a:endParaRPr lang="cs-CZ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Geodetické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		- souřadnice a výšky bodů státní 			   trigonometrické sítě (BSTS), </a:t>
            </a:r>
            <a:br>
              <a:rPr lang="cs-C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               bodů pro geodetické připojení.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14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Geodetické připojení: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Určují se souřadnice bodů na našem území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pomocí přístrojů od bodů STS nebo pomocí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GPS,</a:t>
            </a: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Směrníky orientačních směrů se určují: 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gyroskopicky,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astronomicky,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	geodeticky,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	pomocí GPS.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00392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15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T-G zobrazovací systémy: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MGRS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Military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Grid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Reference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– vojenský hlásný systém.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UTM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(Univerzální Transverzální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Mercatorův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systém 	    souřadnic)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– systém zobrazení trojrozměrného zemského   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povrchu na dvojrozměrný papír.</a:t>
            </a:r>
          </a:p>
          <a:p>
            <a:endParaRPr lang="cs-CZ" u="sng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16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pic>
        <p:nvPicPr>
          <p:cNvPr id="5" name="Zástupný symbol pro obsah 4" descr="UT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52928" cy="5661248"/>
          </a:xfrm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17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18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MGRS zo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52928" cy="5616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8100392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19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MGRS E 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52928" cy="561662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topograficko-geodetická příprava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20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MG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8352928" cy="551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195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Meteorologická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187952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Hlavním úkolem je nepřetržité zabezpečení dělostřelectva meteorologickými údaji.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Uskutečňuje se s cílem určit aktuální změny meteorologických podmínek střelby oproti tabulkovým.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21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Meteorologická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183880" cy="1242464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Standardní dělostřelecká atmosféra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(tabulkové hodnoty):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22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6386864"/>
              </p:ext>
            </p:extLst>
          </p:nvPr>
        </p:nvGraphicFramePr>
        <p:xfrm>
          <a:off x="1043608" y="2276872"/>
          <a:ext cx="6696744" cy="338437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348372"/>
                <a:gridCol w="3348372"/>
              </a:tblGrid>
              <a:tr h="36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Parametr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Hodnota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</a:lnB>
                  </a:tcPr>
                </a:tc>
              </a:tr>
              <a:tr h="495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Teplota vzduchu na povrchu země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cs-CZ" sz="16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cs-CZ" sz="1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cs-C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°C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Tlak vzduchu na povrchu země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cs-CZ" sz="16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cs-CZ" sz="1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750 Torr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Relativní vlhkost vzduchu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ϕ</a:t>
                      </a:r>
                      <a:r>
                        <a:rPr lang="cs-CZ" sz="16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cs-CZ" sz="1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cs-C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50 %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Rychlost větru – bezvětří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cs-CZ" sz="16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cs-CZ" sz="1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cs-C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m.s</a:t>
                      </a:r>
                      <a:r>
                        <a:rPr lang="cs-CZ" sz="16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Teplotní gradient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= </a:t>
                      </a:r>
                      <a:r>
                        <a:rPr lang="cs-C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6,328.10</a:t>
                      </a:r>
                      <a:r>
                        <a:rPr lang="cs-CZ" sz="16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cs-C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 C. m</a:t>
                      </a:r>
                      <a:r>
                        <a:rPr lang="cs-CZ" sz="16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Virtuální teplota vzduchu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cs-CZ" sz="16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289,1 K = </a:t>
                      </a:r>
                      <a:r>
                        <a:rPr lang="cs-CZ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 °C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Hustota vzduchu - přízemí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r>
                        <a:rPr lang="cs-CZ" sz="16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cs-CZ" sz="16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lang="cs-CZ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1,205 </a:t>
                      </a:r>
                      <a:r>
                        <a:rPr lang="cs-CZ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kg.m</a:t>
                      </a:r>
                      <a:r>
                        <a:rPr lang="cs-CZ" sz="1600" baseline="30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195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Meteorologická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Obsahuje: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přízemní meteorologická měření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komplexní sondování atmosféry,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výpočet středních změn odchylek meteorologických prvků od normálních hodnot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sestavení meteorologické zprávy,</a:t>
            </a:r>
          </a:p>
          <a:p>
            <a:pPr marL="578358" indent="-51435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předání meteorologických zpráv štábům</a:t>
            </a:r>
          </a:p>
          <a:p>
            <a:pPr marL="578358" indent="-51435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a dělostřeleckým jednotkám.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23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661824"/>
          </a:xfrm>
        </p:spPr>
        <p:txBody>
          <a:bodyPr/>
          <a:lstStyle/>
          <a:p>
            <a:r>
              <a:rPr lang="cs-CZ" b="1" dirty="0" smtClean="0"/>
              <a:t>Řízení palby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176464"/>
          </a:xfrm>
        </p:spPr>
        <p:txBody>
          <a:bodyPr/>
          <a:lstStyle/>
          <a:p>
            <a:pPr>
              <a:buNone/>
            </a:pP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Cílevědomá činnost důstojníků a prvků</a:t>
            </a:r>
          </a:p>
          <a:p>
            <a:pPr>
              <a:buNone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systémů řízení palby.</a:t>
            </a:r>
          </a:p>
          <a:p>
            <a:pPr>
              <a:buNone/>
            </a:pP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3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59766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6886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8326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7606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47318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Meteorologická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METCM: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Založená na komplexním sondování atmosféry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předává se jen oddílu s ASPREM.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METEO-STŘEDNÍ (METEO 11):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Zpracovává z údajů komplexního sondování atmosféry pro oddíly, které nemají ASPRO.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METEO-STŘEDNÍ-PŘIBLIŽNÁ: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Příprava prvků pro střelbu u těch oddílů, jejichž meteorologické družstvo zprávu sestavilo.</a:t>
            </a:r>
          </a:p>
          <a:p>
            <a:endParaRPr lang="cs-CZ" dirty="0" smtClean="0"/>
          </a:p>
          <a:p>
            <a:endParaRPr lang="cs-CZ" b="1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25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Platnost meteorologických zpráv: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26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9272080"/>
              </p:ext>
            </p:extLst>
          </p:nvPr>
        </p:nvGraphicFramePr>
        <p:xfrm>
          <a:off x="1331640" y="1340768"/>
          <a:ext cx="6375082" cy="430622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61564"/>
                <a:gridCol w="2884652"/>
                <a:gridCol w="1528866"/>
              </a:tblGrid>
              <a:tr h="110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Druhy </a:t>
                      </a:r>
                      <a:r>
                        <a:rPr lang="cs-CZ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meteo</a:t>
                      </a: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zprávy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Prostorová platnost [km]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Časová platnost [hod]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METCMQ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22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METEO-STŘEDNÍ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cs-CZ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220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METEO-STŘEDNÍ-PŘIBLIŽNÁ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Pouze u oddílu, jehož družstvo ji sestavilo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cs-CZ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Zápis METEO-STŘEDNÍ: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11051 – 91900 – 48051 – 61202 – 04113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20504 – 05093 – 30508 – 05073 – 40612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06053 – 50616 – 07513 – 50620 – 07533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60724 – 07573 – 50730 – 08593 – 60840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08603 – 60950 – 08613 – 71060 – 09633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61180 – 09633 – 71310 – 09652 – 61512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66241 – 11465 – 05091 – 87005 – 08191 – </a:t>
            </a:r>
          </a:p>
          <a:p>
            <a:pPr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91239 – 87000</a:t>
            </a:r>
            <a:endParaRPr lang="cs-CZ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805264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Postup při čtení METEO-STŘEDNÍ: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600" dirty="0" smtClean="0"/>
              <a:t>1105 –19190 – 0480 – 51612 – 0204 – </a:t>
            </a:r>
          </a:p>
          <a:p>
            <a:pPr>
              <a:buNone/>
            </a:pPr>
            <a:r>
              <a:rPr lang="cs-CZ" sz="2600" dirty="0" smtClean="0"/>
              <a:t>113205 – 0405 – 093305 – 0805 – 073406 – </a:t>
            </a:r>
          </a:p>
          <a:p>
            <a:pPr>
              <a:buNone/>
            </a:pPr>
            <a:r>
              <a:rPr lang="cs-CZ" sz="2600" dirty="0" smtClean="0"/>
              <a:t>1206 – 053506 – 1607 – 513506 – 2007 – </a:t>
            </a:r>
          </a:p>
          <a:p>
            <a:pPr>
              <a:buNone/>
            </a:pPr>
            <a:r>
              <a:rPr lang="cs-CZ" sz="2600" dirty="0" smtClean="0"/>
              <a:t>533607 – 2407 – 57350 – 730 …	… 08 – </a:t>
            </a:r>
          </a:p>
          <a:p>
            <a:pPr>
              <a:buNone/>
            </a:pPr>
            <a:r>
              <a:rPr lang="cs-CZ" sz="2600" dirty="0" smtClean="0"/>
              <a:t>1919 – 123987 – 000</a:t>
            </a:r>
            <a:endParaRPr lang="cs-CZ" sz="2600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251520" y="2420888"/>
            <a:ext cx="7632848" cy="3312368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Smluvené označení </a:t>
            </a:r>
            <a:r>
              <a:rPr lang="cs-CZ" sz="3200" b="1" dirty="0" err="1" smtClean="0">
                <a:solidFill>
                  <a:srgbClr val="0070C0"/>
                </a:solidFill>
              </a:rPr>
              <a:t>meteo</a:t>
            </a:r>
            <a:r>
              <a:rPr lang="cs-CZ" sz="3200" b="1" dirty="0" smtClean="0">
                <a:solidFill>
                  <a:srgbClr val="0070C0"/>
                </a:solidFill>
              </a:rPr>
              <a:t> zprávy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</a:rPr>
              <a:t>11</a:t>
            </a:r>
            <a:r>
              <a:rPr lang="cs-CZ" sz="9600" dirty="0" smtClean="0"/>
              <a:t>05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Číslo děl. </a:t>
            </a:r>
            <a:r>
              <a:rPr lang="cs-CZ" sz="3200" b="1" dirty="0" err="1" smtClean="0"/>
              <a:t>m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eteo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stanice (DMS)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805264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28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251520" y="2420888"/>
            <a:ext cx="7632848" cy="3312368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Den sestavení zprávy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</a:rPr>
              <a:t>19</a:t>
            </a:r>
            <a:r>
              <a:rPr lang="cs-CZ" sz="9600" dirty="0" smtClean="0"/>
              <a:t>190</a:t>
            </a:r>
            <a:endParaRPr lang="cs-CZ" sz="9600" dirty="0" smtClean="0">
              <a:solidFill>
                <a:srgbClr val="FF000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Doba ukončení sondování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(19h 00min)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251520" y="2420888"/>
            <a:ext cx="7632848" cy="3312368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/>
              <a:t>0480</a:t>
            </a:r>
            <a:endParaRPr lang="cs-CZ" sz="9600" dirty="0" smtClean="0">
              <a:solidFill>
                <a:srgbClr val="FF000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/>
              <a:t>Nadmořská výška stanoviště DMS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251520" y="2420888"/>
            <a:ext cx="7632848" cy="3744416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Změna přízemního tlaku vzduchu (-16 torrů)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</a:rPr>
              <a:t>516</a:t>
            </a:r>
            <a:r>
              <a:rPr lang="cs-CZ" sz="9600" dirty="0" smtClean="0"/>
              <a:t>12</a:t>
            </a:r>
            <a:endParaRPr lang="cs-CZ" sz="9600" dirty="0" smtClean="0">
              <a:solidFill>
                <a:srgbClr val="FF000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/>
              <a:t>Změna přízemní virtuální teploty vzduchu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251520" y="2420888"/>
            <a:ext cx="7632848" cy="3744416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Standardní výška vrstvy atmosféry (200m), kde se provádí sondování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</a:rPr>
              <a:t>02</a:t>
            </a:r>
            <a:r>
              <a:rPr lang="cs-CZ" sz="9600" dirty="0" smtClean="0"/>
              <a:t>04</a:t>
            </a:r>
            <a:endParaRPr lang="cs-CZ" sz="9600" dirty="0" smtClean="0">
              <a:solidFill>
                <a:srgbClr val="FF000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/>
              <a:t>Střední změna hustoty vzduchu (4%)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Zástupný symbol pro obsah 2"/>
          <p:cNvSpPr txBox="1">
            <a:spLocks/>
          </p:cNvSpPr>
          <p:nvPr/>
        </p:nvSpPr>
        <p:spPr>
          <a:xfrm>
            <a:off x="251520" y="2420888"/>
            <a:ext cx="7632848" cy="3744416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>
                <a:solidFill>
                  <a:srgbClr val="0070C0"/>
                </a:solidFill>
              </a:rPr>
              <a:t>Střední změna teploty vzduchu (11</a:t>
            </a:r>
            <a:r>
              <a:rPr lang="cs-CZ" sz="3200" b="1" dirty="0" smtClean="0">
                <a:solidFill>
                  <a:srgbClr val="0070C0"/>
                </a:solidFill>
                <a:latin typeface="Calibri"/>
              </a:rPr>
              <a:t>°C)</a:t>
            </a:r>
            <a:endParaRPr lang="cs-CZ" sz="3200" b="1" dirty="0" smtClean="0">
              <a:solidFill>
                <a:srgbClr val="0070C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</a:rPr>
              <a:t>11</a:t>
            </a:r>
            <a:r>
              <a:rPr lang="cs-CZ" sz="9600" dirty="0" smtClean="0"/>
              <a:t>32</a:t>
            </a:r>
            <a:r>
              <a:rPr lang="cs-CZ" sz="9600" dirty="0" smtClean="0">
                <a:solidFill>
                  <a:srgbClr val="FF0000"/>
                </a:solidFill>
              </a:rPr>
              <a:t>05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/>
              <a:t>Směrník středního větru (32-00)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Rychlost středního větru (5 m.s</a:t>
            </a:r>
            <a:r>
              <a:rPr lang="cs-CZ" sz="3200" b="1" baseline="30000" dirty="0" smtClean="0">
                <a:solidFill>
                  <a:srgbClr val="FF0000"/>
                </a:solidFill>
              </a:rPr>
              <a:t>-1</a:t>
            </a:r>
            <a:r>
              <a:rPr lang="cs-CZ" sz="3200" b="1" dirty="0" smtClean="0">
                <a:solidFill>
                  <a:srgbClr val="FF0000"/>
                </a:solidFill>
              </a:rPr>
              <a:t>)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251520" y="2420888"/>
            <a:ext cx="7632848" cy="3744416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3200" b="1" dirty="0" smtClean="0">
                <a:solidFill>
                  <a:srgbClr val="0070C0"/>
                </a:solidFill>
              </a:rPr>
              <a:t>Dosažená výška teplotního sondování (19km)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</a:rPr>
              <a:t>19</a:t>
            </a:r>
            <a:r>
              <a:rPr lang="cs-CZ" sz="9600" dirty="0" smtClean="0"/>
              <a:t>19</a:t>
            </a:r>
            <a:endParaRPr lang="cs-CZ" sz="9600" dirty="0" smtClean="0">
              <a:solidFill>
                <a:srgbClr val="FF0000"/>
              </a:solidFill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cs-CZ" sz="3200" b="1" dirty="0" smtClean="0"/>
              <a:t>Dosažená výška větrného sondování (19km)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251520" y="2420888"/>
            <a:ext cx="7632848" cy="3744416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Poloha MS v kód. Mapě 1:100 000 svisle (123)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r>
              <a:rPr lang="cs-CZ" sz="9600" dirty="0" smtClean="0">
                <a:latin typeface="Times New Roman" pitchFamily="18" charset="0"/>
                <a:cs typeface="Times New Roman" pitchFamily="18" charset="0"/>
              </a:rPr>
              <a:t>987</a:t>
            </a:r>
            <a:endParaRPr lang="cs-CZ" sz="9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Poloha MS v kód. Mapě 1:100 000 vodorovně (987)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Úkol: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příprava děl,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velitelských vozidel,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přístrojů pro řízení palby,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přístrojů T-G připojení,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radiolokátorů,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kombinovaných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přístrojů,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prostředků technického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počítačů,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přístrojů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meteo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jednotek,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střeliva ke střelbě.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dirty="0" smtClean="0"/>
              <a:t>29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3204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3300" b="1" dirty="0" smtClean="0">
                <a:latin typeface="Times New Roman" pitchFamily="18" charset="0"/>
                <a:cs typeface="Times New Roman" pitchFamily="18" charset="0"/>
              </a:rPr>
              <a:t>Příprava děl zahrnuje:</a:t>
            </a:r>
            <a:endParaRPr lang="cs-CZ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celkovou prohlídku zbraňového kompletu,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kontrolu jednotlivých funkčních částí mechanismu,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kontrolu mířidel a u děl i přezkoušení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brzdovratného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zařízení,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 samohybných děl kontrola činnosti mechanismu ručního a elektrického řízení a nabíjení, přezkoušení obvodů elektrického odpálení, blokování elektrických obvodů střelby a elektrických a hydraulických zařízení.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30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3240360" cy="69152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Řízení palby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4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283968" y="1484784"/>
            <a:ext cx="158417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H="1">
            <a:off x="2843808" y="1484784"/>
            <a:ext cx="144016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611560" y="3068960"/>
            <a:ext cx="381642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44008" y="3068960"/>
            <a:ext cx="3816424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Technické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40050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Taktické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61824"/>
          </a:xfrm>
        </p:spPr>
        <p:txBody>
          <a:bodyPr/>
          <a:lstStyle/>
          <a:p>
            <a:r>
              <a:rPr lang="cs-CZ" dirty="0" smtClean="0"/>
              <a:t>Technická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Příprava munice ke střelbě zahrnuje: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vnější prohlídku střeliva (nábojů),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zkompletování a konečné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zbojeschopnění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střeliva (nábojů) pro bojové použití,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rozdělení střeliva (nábojů) podle druhů, zapalovačů, sérií náplní a jeho uložení do muničních vozidel, dopravníků a zásobníků.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5949280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31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6708224" cy="2160240"/>
          </a:xfrm>
        </p:spPr>
        <p:txBody>
          <a:bodyPr>
            <a:normAutofit/>
          </a:bodyPr>
          <a:lstStyle/>
          <a:p>
            <a:r>
              <a:rPr lang="cs-CZ" sz="6600" dirty="0" smtClean="0"/>
              <a:t>ZÁVĚREČNÝ KVÍZ 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6093296"/>
            <a:ext cx="8183880" cy="4187952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cs-CZ" dirty="0" smtClean="0"/>
              <a:t>Obecně se řízení palby dělí na?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916832"/>
            <a:ext cx="6192688" cy="2520280"/>
          </a:xfrm>
        </p:spPr>
        <p:txBody>
          <a:bodyPr>
            <a:noAutofit/>
          </a:bodyPr>
          <a:lstStyle/>
          <a:p>
            <a:pPr>
              <a:buNone/>
            </a:pPr>
            <a:endParaRPr lang="cs-CZ" sz="3600" dirty="0" smtClean="0"/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r>
              <a:rPr lang="cs-CZ" sz="4000" dirty="0" smtClean="0"/>
              <a:t>Taktické řízení palby </a:t>
            </a:r>
          </a:p>
          <a:p>
            <a:pPr>
              <a:buNone/>
            </a:pPr>
            <a:r>
              <a:rPr lang="cs-CZ" sz="4000" dirty="0" smtClean="0"/>
              <a:t>Technické řízení palby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Jaké máme průzkumové údaje?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988840"/>
            <a:ext cx="5472608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/>
              <a:t>1. Číslo cíle </a:t>
            </a:r>
          </a:p>
          <a:p>
            <a:pPr>
              <a:buNone/>
            </a:pPr>
            <a:r>
              <a:rPr lang="cs-CZ" sz="3600" dirty="0" smtClean="0"/>
              <a:t>2. Druh cíle</a:t>
            </a:r>
          </a:p>
          <a:p>
            <a:pPr>
              <a:buNone/>
            </a:pPr>
            <a:r>
              <a:rPr lang="cs-CZ" sz="3600" dirty="0" smtClean="0"/>
              <a:t>3. Poloha cíle + čas</a:t>
            </a:r>
          </a:p>
          <a:p>
            <a:pPr>
              <a:buNone/>
            </a:pPr>
            <a:r>
              <a:rPr lang="cs-CZ" sz="3600" dirty="0" smtClean="0"/>
              <a:t>4. Tvar cíle </a:t>
            </a:r>
          </a:p>
          <a:p>
            <a:pPr>
              <a:buNone/>
            </a:pPr>
            <a:r>
              <a:rPr lang="cs-CZ" sz="3600" dirty="0" smtClean="0"/>
              <a:t>5. Ráz činnosti cíle </a:t>
            </a:r>
            <a:endParaRPr lang="cs-CZ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cs-CZ" dirty="0" smtClean="0"/>
              <a:t>Zařazení DP na úrovni DO?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PALEBNÁ BATERIE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ČETA DĚLOSTŘELECKÉHO PRŮZKUMU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DRUŽSTVO DĚLOSTŘELECKÉHO PRŮZKUMU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572000" y="26369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4572000" y="400506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440160"/>
          </a:xfrm>
        </p:spPr>
        <p:txBody>
          <a:bodyPr>
            <a:normAutofit/>
          </a:bodyPr>
          <a:lstStyle/>
          <a:p>
            <a:r>
              <a:rPr lang="cs-CZ" dirty="0" smtClean="0"/>
              <a:t>V čem spočívá balistická příprava?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120" y="2348880"/>
            <a:ext cx="818388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/>
              <a:t>	Spočívá v určení balistických podmínek střelby a vyloučení jejich vlivů při výpočtu prvků  pro účinnou střelbu.</a:t>
            </a:r>
            <a:endParaRPr lang="cs-CZ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Zobrazovací systémy spadají do </a:t>
            </a:r>
            <a:r>
              <a:rPr lang="cs-CZ" dirty="0" err="1" smtClean="0"/>
              <a:t>topograficko</a:t>
            </a:r>
            <a:r>
              <a:rPr lang="cs-CZ" dirty="0" smtClean="0"/>
              <a:t> geodetické přípravy?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183880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dirty="0" smtClean="0"/>
              <a:t>MGRS </a:t>
            </a:r>
            <a:br>
              <a:rPr lang="cs-CZ" sz="3200" dirty="0" smtClean="0"/>
            </a:br>
            <a:r>
              <a:rPr lang="cs-CZ" sz="3200" dirty="0" smtClean="0"/>
              <a:t>(</a:t>
            </a:r>
            <a:r>
              <a:rPr lang="cs-CZ" sz="3200" dirty="0" err="1" smtClean="0"/>
              <a:t>Military</a:t>
            </a:r>
            <a:r>
              <a:rPr lang="cs-CZ" sz="3200" dirty="0" smtClean="0"/>
              <a:t> </a:t>
            </a:r>
            <a:r>
              <a:rPr lang="cs-CZ" sz="3200" dirty="0" err="1" smtClean="0"/>
              <a:t>Grid</a:t>
            </a:r>
            <a:r>
              <a:rPr lang="cs-CZ" sz="3200" dirty="0" smtClean="0"/>
              <a:t> Reference </a:t>
            </a:r>
            <a:r>
              <a:rPr lang="cs-CZ" sz="3200" dirty="0" err="1" smtClean="0"/>
              <a:t>System</a:t>
            </a:r>
            <a:r>
              <a:rPr lang="cs-CZ" sz="3200" dirty="0" smtClean="0"/>
              <a:t>)</a:t>
            </a:r>
          </a:p>
          <a:p>
            <a:pPr algn="ctr">
              <a:buNone/>
            </a:pPr>
            <a:endParaRPr lang="cs-CZ" sz="3200" dirty="0" smtClean="0"/>
          </a:p>
          <a:p>
            <a:pPr algn="ctr">
              <a:buNone/>
            </a:pPr>
            <a:r>
              <a:rPr lang="cs-CZ" sz="3200" dirty="0" smtClean="0"/>
              <a:t>UTM </a:t>
            </a:r>
            <a:br>
              <a:rPr lang="cs-CZ" sz="3200" dirty="0" smtClean="0"/>
            </a:br>
            <a:r>
              <a:rPr lang="cs-CZ" sz="3200" dirty="0" smtClean="0"/>
              <a:t>(Univerzální Transverzální </a:t>
            </a:r>
            <a:r>
              <a:rPr lang="cs-CZ" sz="3200" dirty="0" err="1" smtClean="0"/>
              <a:t>Mercatorův</a:t>
            </a:r>
            <a:r>
              <a:rPr lang="cs-CZ" sz="3200" dirty="0" smtClean="0"/>
              <a:t> systém souřadnic)</a:t>
            </a:r>
            <a:endParaRPr lang="cs-CZ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používáme druhy meteorologických zpráv?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183880" cy="3971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dirty="0" smtClean="0"/>
              <a:t>METCM</a:t>
            </a:r>
          </a:p>
          <a:p>
            <a:pPr algn="ctr">
              <a:buNone/>
            </a:pPr>
            <a:r>
              <a:rPr lang="cs-CZ" sz="4000" dirty="0" smtClean="0"/>
              <a:t>METEO-STŘEDNÍ (METEO 11)</a:t>
            </a:r>
          </a:p>
          <a:p>
            <a:pPr algn="ctr">
              <a:buNone/>
            </a:pPr>
            <a:r>
              <a:rPr lang="cs-CZ" sz="4000" dirty="0" smtClean="0"/>
              <a:t>METEO-STŘEDNÍ-PŘIBLIŽNÁ</a:t>
            </a:r>
            <a:endParaRPr lang="cs-CZ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zahrnuje příprava řízení palby?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PRŮZKUM A ZJIŠTĚNÍ CÍLŮ</a:t>
            </a:r>
          </a:p>
          <a:p>
            <a:pPr>
              <a:buNone/>
            </a:pPr>
            <a:r>
              <a:rPr lang="cs-CZ" dirty="0" smtClean="0"/>
              <a:t>BALISTICKOU PŘÍPRAVU</a:t>
            </a:r>
          </a:p>
          <a:p>
            <a:pPr>
              <a:buNone/>
            </a:pPr>
            <a:r>
              <a:rPr lang="cs-CZ" dirty="0" smtClean="0"/>
              <a:t>TOPOGRAFICKO-GEODETICKOU PŘÍPRAVU</a:t>
            </a:r>
          </a:p>
          <a:p>
            <a:pPr>
              <a:buNone/>
            </a:pPr>
            <a:r>
              <a:rPr lang="cs-CZ" dirty="0" smtClean="0"/>
              <a:t>METEOROLOGICKOU PŘÍPRAVU</a:t>
            </a:r>
          </a:p>
          <a:p>
            <a:pPr>
              <a:buNone/>
            </a:pPr>
            <a:r>
              <a:rPr lang="cs-CZ" dirty="0" smtClean="0"/>
              <a:t>TECHNICKOU PŘÍPRAVU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prvky dělostřeleckého průzkumu na baterii STAR?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ČETA ATRHUR</a:t>
            </a:r>
          </a:p>
          <a:p>
            <a:pPr>
              <a:buFontTx/>
              <a:buChar char="-"/>
            </a:pPr>
            <a:r>
              <a:rPr lang="cs-CZ" dirty="0" smtClean="0"/>
              <a:t>dr. koordinace a průzkumu ARTHUR</a:t>
            </a:r>
          </a:p>
          <a:p>
            <a:pPr>
              <a:buFontTx/>
              <a:buChar char="-"/>
            </a:pPr>
            <a:r>
              <a:rPr lang="cs-CZ" dirty="0" smtClean="0"/>
              <a:t>dr. </a:t>
            </a:r>
            <a:r>
              <a:rPr lang="cs-CZ" dirty="0" smtClean="0"/>
              <a:t>r</a:t>
            </a:r>
            <a:r>
              <a:rPr lang="cs-CZ" dirty="0" smtClean="0"/>
              <a:t>adiolokačního průzkumu</a:t>
            </a:r>
          </a:p>
          <a:p>
            <a:pPr>
              <a:buNone/>
            </a:pPr>
            <a:r>
              <a:rPr lang="cs-CZ" dirty="0" smtClean="0"/>
              <a:t>ČETA TECHNICKÉHO PRŮZKUMU SNĚŽKA</a:t>
            </a:r>
          </a:p>
          <a:p>
            <a:pPr>
              <a:buFontTx/>
              <a:buChar char="-"/>
            </a:pPr>
            <a:r>
              <a:rPr lang="cs-CZ" dirty="0" smtClean="0"/>
              <a:t>dr. technického průzkumu</a:t>
            </a:r>
          </a:p>
          <a:p>
            <a:pPr>
              <a:buNone/>
            </a:pPr>
            <a:r>
              <a:rPr lang="cs-CZ" dirty="0" smtClean="0"/>
              <a:t>ČETA DĚLOSTŘELECKÉHO PRŮZKUMU</a:t>
            </a:r>
          </a:p>
          <a:p>
            <a:pPr>
              <a:buFontTx/>
              <a:buChar char="-"/>
            </a:pPr>
            <a:r>
              <a:rPr lang="cs-CZ" dirty="0" smtClean="0"/>
              <a:t>dr. dělostřeleckého průzkumu</a:t>
            </a:r>
          </a:p>
          <a:p>
            <a:pPr>
              <a:buNone/>
            </a:pPr>
            <a:r>
              <a:rPr lang="cs-CZ" dirty="0" smtClean="0"/>
              <a:t>VÝSADKOVÁ ČETA DĚLOSTŘEL. PRŮZKUMU</a:t>
            </a:r>
          </a:p>
          <a:p>
            <a:pPr>
              <a:buFontTx/>
              <a:buChar char="-"/>
            </a:pPr>
            <a:r>
              <a:rPr lang="cs-CZ" dirty="0" smtClean="0"/>
              <a:t>dr. dělostřeleckého průzkumu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Příprava řízení palby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Organickou a nenahraditelnou součástí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technického řízení palby.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Zahrnuje: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průzkum a zjištění cílů,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balistickou přípravu,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topograficko-geodetickou přípravu,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meteorologickou přípravu,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technickou přípravu.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5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Jaká je pravděpodobná kruhová chyba v (m) u dálkoměru </a:t>
            </a:r>
            <a:br>
              <a:rPr lang="cs-CZ" dirty="0" smtClean="0"/>
            </a:br>
            <a:r>
              <a:rPr lang="cs-CZ" dirty="0" smtClean="0"/>
              <a:t>a leteckého </a:t>
            </a:r>
            <a:r>
              <a:rPr lang="cs-CZ" dirty="0" err="1" smtClean="0"/>
              <a:t>sníku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67004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DÁLKOMĚR – (10-25 m)</a:t>
            </a:r>
          </a:p>
          <a:p>
            <a:pPr>
              <a:buNone/>
            </a:pPr>
            <a:r>
              <a:rPr lang="cs-CZ" dirty="0" smtClean="0"/>
              <a:t>LETECKÝ SNÍMEK – (25-50 m)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obsahuje balistická příprava?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lvl="0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určení celkové změny počáteční rychlosti střel kontrolního děla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řídících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děl,</a:t>
            </a:r>
            <a:endParaRPr lang="cs-CZ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určení teploty náplní,</a:t>
            </a:r>
          </a:p>
          <a:p>
            <a:pPr lvl="0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určení balistických charakteristik střel,</a:t>
            </a:r>
          </a:p>
          <a:p>
            <a:pPr lvl="0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roztřídění střeliva a jeho rozdělení </a:t>
            </a: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bateriím.</a:t>
            </a: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je cílem TOPO.-GEO. přípravy?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8183880" cy="4187952"/>
          </a:xfrm>
        </p:spPr>
        <p:txBody>
          <a:bodyPr/>
          <a:lstStyle/>
          <a:p>
            <a:pPr algn="just"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Cílem je včas získat </a:t>
            </a:r>
            <a:r>
              <a:rPr lang="cs-CZ" dirty="0" err="1" smtClean="0">
                <a:latin typeface="+mj-lt"/>
                <a:cs typeface="Times New Roman" pitchFamily="18" charset="0"/>
              </a:rPr>
              <a:t>topograficko</a:t>
            </a:r>
            <a:r>
              <a:rPr lang="cs-CZ" dirty="0" smtClean="0">
                <a:latin typeface="+mj-lt"/>
                <a:cs typeface="Times New Roman" pitchFamily="18" charset="0"/>
              </a:rPr>
              <a:t>-</a:t>
            </a:r>
          </a:p>
          <a:p>
            <a:pPr algn="just"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-</a:t>
            </a:r>
            <a:r>
              <a:rPr lang="cs-CZ" dirty="0" smtClean="0">
                <a:latin typeface="+mj-lt"/>
                <a:cs typeface="Times New Roman" pitchFamily="18" charset="0"/>
              </a:rPr>
              <a:t>geodetické </a:t>
            </a:r>
            <a:r>
              <a:rPr lang="cs-CZ" dirty="0" smtClean="0">
                <a:latin typeface="+mj-lt"/>
                <a:cs typeface="Times New Roman" pitchFamily="18" charset="0"/>
              </a:rPr>
              <a:t>ú</a:t>
            </a:r>
            <a:r>
              <a:rPr lang="cs-CZ" dirty="0" smtClean="0">
                <a:latin typeface="+mj-lt"/>
                <a:cs typeface="Times New Roman" pitchFamily="18" charset="0"/>
              </a:rPr>
              <a:t>daje a </a:t>
            </a:r>
            <a:r>
              <a:rPr lang="cs-CZ" dirty="0" smtClean="0">
                <a:latin typeface="+mj-lt"/>
                <a:cs typeface="Times New Roman" pitchFamily="18" charset="0"/>
              </a:rPr>
              <a:t>informace </a:t>
            </a:r>
            <a:r>
              <a:rPr lang="cs-CZ" dirty="0" smtClean="0">
                <a:latin typeface="+mj-lt"/>
                <a:cs typeface="Times New Roman" pitchFamily="18" charset="0"/>
              </a:rPr>
              <a:t>vojenského</a:t>
            </a:r>
          </a:p>
          <a:p>
            <a:pPr algn="just">
              <a:buNone/>
            </a:pPr>
            <a:r>
              <a:rPr lang="cs-CZ" dirty="0" err="1" smtClean="0">
                <a:latin typeface="+mj-lt"/>
                <a:cs typeface="Times New Roman" pitchFamily="18" charset="0"/>
              </a:rPr>
              <a:t>g</a:t>
            </a:r>
            <a:r>
              <a:rPr lang="cs-CZ" dirty="0" err="1" smtClean="0">
                <a:latin typeface="+mj-lt"/>
                <a:cs typeface="Times New Roman" pitchFamily="18" charset="0"/>
              </a:rPr>
              <a:t>eoinformačního</a:t>
            </a:r>
            <a:r>
              <a:rPr lang="cs-CZ" dirty="0" smtClean="0">
                <a:latin typeface="+mj-lt"/>
                <a:cs typeface="Times New Roman" pitchFamily="18" charset="0"/>
              </a:rPr>
              <a:t> systému </a:t>
            </a:r>
            <a:r>
              <a:rPr lang="cs-CZ" dirty="0" smtClean="0">
                <a:latin typeface="+mj-lt"/>
                <a:cs typeface="Times New Roman" pitchFamily="18" charset="0"/>
              </a:rPr>
              <a:t>(VGIS) o </a:t>
            </a:r>
            <a:r>
              <a:rPr lang="cs-CZ" dirty="0" smtClean="0">
                <a:latin typeface="+mj-lt"/>
                <a:cs typeface="Times New Roman" pitchFamily="18" charset="0"/>
              </a:rPr>
              <a:t>poloze</a:t>
            </a:r>
          </a:p>
          <a:p>
            <a:pPr algn="just"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děl</a:t>
            </a:r>
            <a:r>
              <a:rPr lang="cs-CZ" dirty="0" smtClean="0">
                <a:latin typeface="+mj-lt"/>
                <a:cs typeface="Times New Roman" pitchFamily="18" charset="0"/>
              </a:rPr>
              <a:t>, pozorovatelen </a:t>
            </a:r>
            <a:r>
              <a:rPr lang="cs-CZ" dirty="0" smtClean="0">
                <a:latin typeface="+mj-lt"/>
                <a:cs typeface="Times New Roman" pitchFamily="18" charset="0"/>
              </a:rPr>
              <a:t>a </a:t>
            </a:r>
            <a:r>
              <a:rPr lang="cs-CZ" dirty="0" smtClean="0">
                <a:latin typeface="+mj-lt"/>
                <a:cs typeface="Times New Roman" pitchFamily="18" charset="0"/>
              </a:rPr>
              <a:t>stanovišť </a:t>
            </a:r>
            <a:r>
              <a:rPr lang="cs-CZ" dirty="0" smtClean="0">
                <a:latin typeface="+mj-lt"/>
                <a:cs typeface="Times New Roman" pitchFamily="18" charset="0"/>
              </a:rPr>
              <a:t>technických</a:t>
            </a:r>
          </a:p>
          <a:p>
            <a:pPr algn="just"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prostředků </a:t>
            </a:r>
            <a:r>
              <a:rPr lang="cs-CZ" dirty="0" err="1" smtClean="0">
                <a:latin typeface="+mj-lt"/>
                <a:cs typeface="Times New Roman" pitchFamily="18" charset="0"/>
              </a:rPr>
              <a:t>DPz</a:t>
            </a:r>
            <a:r>
              <a:rPr lang="cs-CZ" dirty="0" smtClean="0">
                <a:latin typeface="+mj-lt"/>
                <a:cs typeface="Times New Roman" pitchFamily="18" charset="0"/>
              </a:rPr>
              <a:t> </a:t>
            </a:r>
            <a:r>
              <a:rPr lang="cs-CZ" dirty="0" smtClean="0">
                <a:latin typeface="+mj-lt"/>
                <a:cs typeface="Times New Roman" pitchFamily="18" charset="0"/>
              </a:rPr>
              <a:t>pro výpočet </a:t>
            </a:r>
            <a:r>
              <a:rPr lang="cs-CZ" dirty="0" smtClean="0">
                <a:latin typeface="+mj-lt"/>
                <a:cs typeface="Times New Roman" pitchFamily="18" charset="0"/>
              </a:rPr>
              <a:t>prvků </a:t>
            </a:r>
            <a:r>
              <a:rPr lang="cs-CZ" dirty="0" smtClean="0">
                <a:latin typeface="+mj-lt"/>
                <a:cs typeface="Times New Roman" pitchFamily="18" charset="0"/>
              </a:rPr>
              <a:t>pro</a:t>
            </a:r>
          </a:p>
          <a:p>
            <a:pPr algn="just">
              <a:buNone/>
            </a:pPr>
            <a:r>
              <a:rPr lang="cs-CZ" dirty="0" smtClean="0">
                <a:latin typeface="+mj-lt"/>
                <a:cs typeface="Times New Roman" pitchFamily="18" charset="0"/>
              </a:rPr>
              <a:t>střelbu</a:t>
            </a:r>
            <a:r>
              <a:rPr lang="cs-CZ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prvky TOPO.-GEO. přípravy v baterii řízení palby?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ČETA ŘÍZENÍ PALBY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TOPOGRAFICKÉ DRUŽSTVO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427984" y="31409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známe druhy výchozích podkladů pro TOPO.-GEO. </a:t>
            </a:r>
            <a:r>
              <a:rPr lang="cs-CZ" dirty="0" smtClean="0"/>
              <a:t>p</a:t>
            </a:r>
            <a:r>
              <a:rPr lang="cs-CZ" dirty="0" smtClean="0"/>
              <a:t>řípravu?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267004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TOPOGRAFICKÉ</a:t>
            </a:r>
          </a:p>
          <a:p>
            <a:pPr>
              <a:buNone/>
            </a:pPr>
            <a:r>
              <a:rPr lang="cs-CZ" dirty="0" smtClean="0"/>
              <a:t>GEODETICKÉ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Podle jakých způsobů (v rámci TOPO.-GEO. </a:t>
            </a:r>
            <a:r>
              <a:rPr lang="cs-CZ" dirty="0" smtClean="0"/>
              <a:t>p</a:t>
            </a:r>
            <a:r>
              <a:rPr lang="cs-CZ" dirty="0" smtClean="0"/>
              <a:t>řípravy) lze určit směrníky orientačních směrů?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267004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GYROSKOPICKY</a:t>
            </a:r>
            <a:endParaRPr lang="cs-CZ" dirty="0" smtClean="0"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ASTRONOMICKY</a:t>
            </a:r>
            <a:endParaRPr lang="cs-CZ" dirty="0" smtClean="0"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GEODETICKY</a:t>
            </a:r>
            <a:endParaRPr lang="cs-CZ" dirty="0" smtClean="0"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POMOCÍ GPS</a:t>
            </a:r>
            <a:endParaRPr lang="cs-CZ" dirty="0" smtClean="0"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 jakých 2 MGRS zónách se nachází území ČR?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7864" y="2670048"/>
            <a:ext cx="8183880" cy="418795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33U </a:t>
            </a:r>
          </a:p>
          <a:p>
            <a:pPr marL="514350" indent="-514350">
              <a:buAutoNum type="arabicParenR"/>
            </a:pPr>
            <a:r>
              <a:rPr lang="cs-CZ" dirty="0" smtClean="0"/>
              <a:t>34U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se měří (v rámci meteorologické přípravy) v jednotlivých výškách atmosféry?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120" y="2132856"/>
            <a:ext cx="8183880" cy="418795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STŘEDNÍ ZMĚNA HUSTOTY VZDUCHU</a:t>
            </a:r>
          </a:p>
          <a:p>
            <a:pPr>
              <a:buNone/>
            </a:pPr>
            <a:r>
              <a:rPr lang="cs-CZ" dirty="0" smtClean="0"/>
              <a:t>STŘEDNÍ ZMĚNA TEPLOTY VZDUCHU</a:t>
            </a:r>
          </a:p>
          <a:p>
            <a:pPr>
              <a:buNone/>
            </a:pPr>
            <a:r>
              <a:rPr lang="cs-CZ" dirty="0" smtClean="0"/>
              <a:t>SMĚRNÍK STŘEDNÍHO VĚTRU</a:t>
            </a:r>
          </a:p>
          <a:p>
            <a:pPr>
              <a:buNone/>
            </a:pPr>
            <a:r>
              <a:rPr lang="cs-CZ" dirty="0" smtClean="0"/>
              <a:t>RYCHLOST STŘEDNÍHO VĚTRU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prvky meteorologické přípravy na baterii řízení palby?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ČETA ŘÍZENÍ PALBY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METEOROLOGICKÉ DRUŽSTVO</a:t>
            </a:r>
            <a:endParaRPr lang="cs-CZ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4499992" y="321297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tabulkové hodnoty pro:</a:t>
            </a:r>
            <a:br>
              <a:rPr lang="cs-CZ" dirty="0" smtClean="0"/>
            </a:br>
            <a:r>
              <a:rPr lang="cs-CZ" dirty="0" smtClean="0"/>
              <a:t>- přízemní teplotu vzduchu,</a:t>
            </a:r>
            <a:br>
              <a:rPr lang="cs-CZ" dirty="0" smtClean="0"/>
            </a:br>
            <a:r>
              <a:rPr lang="cs-CZ" dirty="0" smtClean="0"/>
              <a:t>- přízemní tlak vzduchu,</a:t>
            </a:r>
            <a:br>
              <a:rPr lang="cs-CZ" dirty="0" smtClean="0"/>
            </a:br>
            <a:r>
              <a:rPr lang="cs-CZ" dirty="0" smtClean="0"/>
              <a:t>- vlhkost vzduchu,</a:t>
            </a:r>
            <a:br>
              <a:rPr lang="cs-CZ" dirty="0" smtClean="0"/>
            </a:br>
            <a:r>
              <a:rPr lang="cs-CZ" dirty="0" smtClean="0"/>
              <a:t>- rychlost </a:t>
            </a:r>
            <a:r>
              <a:rPr lang="cs-CZ" dirty="0" err="1" smtClean="0"/>
              <a:t>větku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7904" y="350100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15 </a:t>
            </a:r>
            <a:r>
              <a:rPr lang="cs-CZ" dirty="0" smtClean="0">
                <a:cs typeface="Times New Roman" pitchFamily="18" charset="0"/>
              </a:rPr>
              <a:t>°</a:t>
            </a:r>
            <a:r>
              <a:rPr lang="cs-CZ" dirty="0" smtClean="0">
                <a:cs typeface="Times New Roman" pitchFamily="18" charset="0"/>
              </a:rPr>
              <a:t>C</a:t>
            </a:r>
          </a:p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750 Torr</a:t>
            </a:r>
          </a:p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  50 %</a:t>
            </a:r>
          </a:p>
          <a:p>
            <a:pPr>
              <a:buNone/>
            </a:pPr>
            <a:r>
              <a:rPr lang="cs-CZ" dirty="0" smtClean="0">
                <a:cs typeface="Times New Roman" pitchFamily="18" charset="0"/>
              </a:rPr>
              <a:t>    0 m/s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61824"/>
          </a:xfrm>
        </p:spPr>
        <p:txBody>
          <a:bodyPr/>
          <a:lstStyle/>
          <a:p>
            <a:r>
              <a:rPr lang="cs-CZ" dirty="0" smtClean="0"/>
              <a:t>Průzkum a zjištění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45479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Činnost dělostřeleckých jednotek zaměřená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získávání, vyhodnocování a využití 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průzkumových údajů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cílech.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Cílem: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objevit,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identifikovat,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charakterizovat,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určit polohu cíle.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172400" y="6021288"/>
            <a:ext cx="5395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000" noProof="0" dirty="0" smtClean="0"/>
              <a:t>6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44008" y="4149080"/>
            <a:ext cx="2594248" cy="749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899592" y="2564904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771800" y="227687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99592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771800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4427984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6228184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8028384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467544" y="2924944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2051720" y="2924944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3707904" y="2924944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5436096" y="2924944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7164288" y="2924944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83568" y="306896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ČÍSLO CÍLE</a:t>
            </a:r>
            <a:endParaRPr lang="cs-CZ" sz="1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267744" y="306896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DRUH CÍLE</a:t>
            </a:r>
            <a:endParaRPr lang="cs-CZ" sz="1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779912" y="299695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POLOHA CÍLE + ČAS</a:t>
            </a:r>
            <a:endParaRPr lang="cs-CZ" sz="12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580112" y="306896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TVAR CÍLE</a:t>
            </a:r>
            <a:endParaRPr lang="cs-CZ" sz="12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380312" y="29969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RÁZ ČINNOSTI</a:t>
            </a:r>
            <a:endParaRPr lang="cs-CZ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 jakou přesností lze zapsat souřadnice pomocí hlásné sítě MGRS?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9792" y="299695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1000 m (2 číslice)</a:t>
            </a:r>
          </a:p>
          <a:p>
            <a:pPr>
              <a:buNone/>
            </a:pPr>
            <a:r>
              <a:rPr lang="cs-CZ" dirty="0" smtClean="0"/>
              <a:t>  100 m (3 číslice)</a:t>
            </a:r>
          </a:p>
          <a:p>
            <a:pPr>
              <a:buNone/>
            </a:pPr>
            <a:r>
              <a:rPr lang="cs-CZ" dirty="0" smtClean="0"/>
              <a:t>    10 m (4 číslice)</a:t>
            </a:r>
          </a:p>
          <a:p>
            <a:pPr>
              <a:buNone/>
            </a:pPr>
            <a:r>
              <a:rPr lang="cs-CZ" dirty="0" smtClean="0"/>
              <a:t>      1 m (5 číslic)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Jaká je pravděpodobná kruhová chyba v (m) u </a:t>
            </a:r>
            <a:r>
              <a:rPr lang="cs-CZ" dirty="0" smtClean="0"/>
              <a:t>radiolokátoru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vrtulníku?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712" y="2670048"/>
            <a:ext cx="8183880" cy="4187952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RADIOLOKÁTOR (50-100 m)</a:t>
            </a:r>
          </a:p>
          <a:p>
            <a:pPr>
              <a:buNone/>
            </a:pPr>
            <a:r>
              <a:rPr lang="cs-CZ" dirty="0" smtClean="0"/>
              <a:t>VRTULNÍK (100-200 m)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2996952"/>
            <a:ext cx="6172200" cy="302433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Děkuji  za pozornost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Dotazy ?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kj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24936" cy="609609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5"/>
            <a:ext cx="8352928" cy="59766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5"/>
            <a:ext cx="8352927" cy="59046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1085</TotalTime>
  <Words>1943</Words>
  <Application>Microsoft Office PowerPoint</Application>
  <PresentationFormat>Předvádění na obrazovce (4:3)</PresentationFormat>
  <Paragraphs>452</Paragraphs>
  <Slides>62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62</vt:i4>
      </vt:variant>
    </vt:vector>
  </HeadingPairs>
  <TitlesOfParts>
    <vt:vector size="64" baseType="lpstr">
      <vt:lpstr>Aspekt</vt:lpstr>
      <vt:lpstr>Arkýř</vt:lpstr>
      <vt:lpstr>Příprava řízení palby </vt:lpstr>
      <vt:lpstr>Obsah</vt:lpstr>
      <vt:lpstr>Řízení palby</vt:lpstr>
      <vt:lpstr>Řízení palby</vt:lpstr>
      <vt:lpstr>Příprava řízení palby</vt:lpstr>
      <vt:lpstr>Průzkum a zjištění cílů</vt:lpstr>
      <vt:lpstr>Snímek 7</vt:lpstr>
      <vt:lpstr>Snímek 8</vt:lpstr>
      <vt:lpstr>Snímek 9</vt:lpstr>
      <vt:lpstr>Snímek 10</vt:lpstr>
      <vt:lpstr>Průzkum a zjištění cílů</vt:lpstr>
      <vt:lpstr>Balistická příprava</vt:lpstr>
      <vt:lpstr>Balistická příprava</vt:lpstr>
      <vt:lpstr>Topograficko-geodetická příprava</vt:lpstr>
      <vt:lpstr>Snímek 15</vt:lpstr>
      <vt:lpstr>Snímek 16</vt:lpstr>
      <vt:lpstr>Snímek 17</vt:lpstr>
      <vt:lpstr>Snímek 18</vt:lpstr>
      <vt:lpstr>Topograficko-geodetická příprava</vt:lpstr>
      <vt:lpstr>Topograficko-geodetická příprava</vt:lpstr>
      <vt:lpstr>Topograficko-geodetická příprava</vt:lpstr>
      <vt:lpstr>Topograficko-geodetická příprava</vt:lpstr>
      <vt:lpstr>topograficko-geodetická příprava</vt:lpstr>
      <vt:lpstr>Snímek 24</vt:lpstr>
      <vt:lpstr>Snímek 25</vt:lpstr>
      <vt:lpstr>topograficko-geodetická příprava</vt:lpstr>
      <vt:lpstr>Meteorologická příprava</vt:lpstr>
      <vt:lpstr>Meteorologická příprava</vt:lpstr>
      <vt:lpstr>Meteorologická příprava</vt:lpstr>
      <vt:lpstr>Snímek 30</vt:lpstr>
      <vt:lpstr>Snímek 31</vt:lpstr>
      <vt:lpstr>Snímek 32</vt:lpstr>
      <vt:lpstr>Snímek 33</vt:lpstr>
      <vt:lpstr>Meteorologická příprava</vt:lpstr>
      <vt:lpstr>Snímek 35</vt:lpstr>
      <vt:lpstr>Snímek 36</vt:lpstr>
      <vt:lpstr>Snímek 37</vt:lpstr>
      <vt:lpstr>Technická příprava</vt:lpstr>
      <vt:lpstr>Technická příprava</vt:lpstr>
      <vt:lpstr>Technická příprava</vt:lpstr>
      <vt:lpstr>ZÁVĚREČNÝ KVÍZ </vt:lpstr>
      <vt:lpstr>Obecně se řízení palby dělí na?</vt:lpstr>
      <vt:lpstr>Jaké máme průzkumové údaje? </vt:lpstr>
      <vt:lpstr>Zařazení DP na úrovni DO?</vt:lpstr>
      <vt:lpstr>V čem spočívá balistická příprava?</vt:lpstr>
      <vt:lpstr>Jaké Zobrazovací systémy spadají do topograficko geodetické přípravy?</vt:lpstr>
      <vt:lpstr>Jaké používáme druhy meteorologických zpráv?</vt:lpstr>
      <vt:lpstr>Co zahrnuje příprava řízení palby?</vt:lpstr>
      <vt:lpstr>Jaké jsou prvky dělostřeleckého průzkumu na baterii STAR?</vt:lpstr>
      <vt:lpstr>Jaká je pravděpodobná kruhová chyba v (m) u dálkoměru  a leteckého sníku?</vt:lpstr>
      <vt:lpstr>Co obsahuje balistická příprava?</vt:lpstr>
      <vt:lpstr>Co je cílem TOPO.-GEO. přípravy?</vt:lpstr>
      <vt:lpstr>Jaké jsou prvky TOPO.-GEO. přípravy v baterii řízení palby?</vt:lpstr>
      <vt:lpstr>Jaké známe druhy výchozích podkladů pro TOPO.-GEO. přípravu?</vt:lpstr>
      <vt:lpstr>Podle jakých způsobů (v rámci TOPO.-GEO. přípravy) lze určit směrníky orientačních směrů?</vt:lpstr>
      <vt:lpstr>V jakých 2 MGRS zónách se nachází území ČR?</vt:lpstr>
      <vt:lpstr>Co se měří (v rámci meteorologické přípravy) v jednotlivých výškách atmosféry?</vt:lpstr>
      <vt:lpstr>Jaké jsou prvky meteorologické přípravy na baterii řízení palby?</vt:lpstr>
      <vt:lpstr>Jaké jsou tabulkové hodnoty pro: - přízemní teplotu vzduchu, - přízemní tlak vzduchu, - vlhkost vzduchu, - rychlost větku?</vt:lpstr>
      <vt:lpstr>S jakou přesností lze zapsat souřadnice pomocí hlásné sítě MGRS?</vt:lpstr>
      <vt:lpstr>Jaká je pravděpodobná kruhová chyba v (m) u radiolokátoru  a vrtulníku? </vt:lpstr>
      <vt:lpstr>Děkuji  za pozornost   Dotazy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ŘÍZENÍ PALBY </dc:title>
  <dc:creator>Tom</dc:creator>
  <cp:lastModifiedBy>HP</cp:lastModifiedBy>
  <cp:revision>139</cp:revision>
  <dcterms:created xsi:type="dcterms:W3CDTF">2015-04-14T19:25:57Z</dcterms:created>
  <dcterms:modified xsi:type="dcterms:W3CDTF">2016-05-07T13:04:23Z</dcterms:modified>
</cp:coreProperties>
</file>