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56" r:id="rId6"/>
    <p:sldId id="258" r:id="rId7"/>
    <p:sldId id="259" r:id="rId8"/>
    <p:sldId id="264" r:id="rId9"/>
    <p:sldId id="270" r:id="rId10"/>
    <p:sldId id="304" r:id="rId11"/>
    <p:sldId id="291" r:id="rId12"/>
    <p:sldId id="268" r:id="rId13"/>
    <p:sldId id="292" r:id="rId14"/>
    <p:sldId id="293" r:id="rId15"/>
    <p:sldId id="289" r:id="rId16"/>
    <p:sldId id="260" r:id="rId17"/>
    <p:sldId id="269" r:id="rId18"/>
    <p:sldId id="299" r:id="rId19"/>
    <p:sldId id="300" r:id="rId20"/>
    <p:sldId id="301" r:id="rId21"/>
    <p:sldId id="302" r:id="rId22"/>
    <p:sldId id="303" r:id="rId23"/>
    <p:sldId id="297" r:id="rId24"/>
    <p:sldId id="271" r:id="rId25"/>
    <p:sldId id="272" r:id="rId26"/>
    <p:sldId id="273" r:id="rId27"/>
    <p:sldId id="274" r:id="rId28"/>
    <p:sldId id="267" r:id="rId29"/>
    <p:sldId id="275" r:id="rId30"/>
    <p:sldId id="276" r:id="rId31"/>
    <p:sldId id="278" r:id="rId32"/>
    <p:sldId id="280" r:id="rId33"/>
    <p:sldId id="281" r:id="rId34"/>
    <p:sldId id="266" r:id="rId35"/>
    <p:sldId id="286" r:id="rId36"/>
    <p:sldId id="288" r:id="rId37"/>
    <p:sldId id="285" r:id="rId38"/>
    <p:sldId id="283" r:id="rId39"/>
    <p:sldId id="294" r:id="rId40"/>
    <p:sldId id="295" r:id="rId41"/>
    <p:sldId id="296" r:id="rId42"/>
    <p:sldId id="290" r:id="rId43"/>
    <p:sldId id="287"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206"/>
    <a:srgbClr val="6188CD"/>
    <a:srgbClr val="276082"/>
    <a:srgbClr val="EA0937"/>
    <a:srgbClr val="F6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94" autoAdjust="0"/>
    <p:restoredTop sz="94660"/>
  </p:normalViewPr>
  <p:slideViewPr>
    <p:cSldViewPr snapToGrid="0">
      <p:cViewPr varScale="1">
        <p:scale>
          <a:sx n="83" d="100"/>
          <a:sy n="83" d="100"/>
        </p:scale>
        <p:origin x="97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atin typeface="Arial" panose="020B0604020202020204" pitchFamily="34" charset="0"/>
                <a:cs typeface="Arial" panose="020B0604020202020204" pitchFamily="34" charset="0"/>
              </a:defRPr>
            </a:lvl1pPr>
          </a:lstStyle>
          <a:p>
            <a:r>
              <a:rPr lang="cs-CZ"/>
              <a:t>Kliknutím lze upravit styl.</a:t>
            </a:r>
            <a:endParaRPr lang="en-US" dirty="0"/>
          </a:p>
        </p:txBody>
      </p:sp>
      <p:sp>
        <p:nvSpPr>
          <p:cNvPr id="3" name="Subtitle 2"/>
          <p:cNvSpPr>
            <a:spLocks noGrp="1"/>
          </p:cNvSpPr>
          <p:nvPr>
            <p:ph type="subTitle" idx="1"/>
          </p:nvPr>
        </p:nvSpPr>
        <p:spPr>
          <a:xfrm>
            <a:off x="1143000" y="3602037"/>
            <a:ext cx="6858000" cy="2556429"/>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en-US" dirty="0"/>
          </a:p>
        </p:txBody>
      </p:sp>
      <p:graphicFrame>
        <p:nvGraphicFramePr>
          <p:cNvPr id="16" name="Tabulka 15"/>
          <p:cNvGraphicFramePr>
            <a:graphicFrameLocks noGrp="1"/>
          </p:cNvGraphicFramePr>
          <p:nvPr userDrawn="1">
            <p:extLst>
              <p:ext uri="{D42A27DB-BD31-4B8C-83A1-F6EECF244321}">
                <p14:modId xmlns:p14="http://schemas.microsoft.com/office/powerpoint/2010/main" val="2844859198"/>
              </p:ext>
            </p:extLst>
          </p:nvPr>
        </p:nvGraphicFramePr>
        <p:xfrm>
          <a:off x="0" y="7239"/>
          <a:ext cx="9144000" cy="960807"/>
        </p:xfrm>
        <a:graphic>
          <a:graphicData uri="http://schemas.openxmlformats.org/drawingml/2006/table">
            <a:tbl>
              <a:tblPr firstRow="1" bandRow="1">
                <a:tableStyleId>{5C22544A-7EE6-4342-B048-85BDC9FD1C3A}</a:tableStyleId>
              </a:tblPr>
              <a:tblGrid>
                <a:gridCol w="1117600">
                  <a:extLst>
                    <a:ext uri="{9D8B030D-6E8A-4147-A177-3AD203B41FA5}">
                      <a16:colId xmlns:a16="http://schemas.microsoft.com/office/drawing/2014/main" val="2910290663"/>
                    </a:ext>
                  </a:extLst>
                </a:gridCol>
                <a:gridCol w="2556476">
                  <a:extLst>
                    <a:ext uri="{9D8B030D-6E8A-4147-A177-3AD203B41FA5}">
                      <a16:colId xmlns:a16="http://schemas.microsoft.com/office/drawing/2014/main" val="2345665926"/>
                    </a:ext>
                  </a:extLst>
                </a:gridCol>
                <a:gridCol w="5469924">
                  <a:extLst>
                    <a:ext uri="{9D8B030D-6E8A-4147-A177-3AD203B41FA5}">
                      <a16:colId xmlns:a16="http://schemas.microsoft.com/office/drawing/2014/main" val="2605011476"/>
                    </a:ext>
                  </a:extLst>
                </a:gridCol>
              </a:tblGrid>
              <a:tr h="960807">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08206"/>
                    </a:solid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extLst>
                  <a:ext uri="{0D108BD9-81ED-4DB2-BD59-A6C34878D82A}">
                    <a16:rowId xmlns:a16="http://schemas.microsoft.com/office/drawing/2014/main" val="855137376"/>
                  </a:ext>
                </a:extLst>
              </a:tr>
            </a:tbl>
          </a:graphicData>
        </a:graphic>
      </p:graphicFrame>
      <p:pic>
        <p:nvPicPr>
          <p:cNvPr id="17" name="Obrázek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2417" y="129204"/>
            <a:ext cx="2404566" cy="716876"/>
          </a:xfrm>
          <a:prstGeom prst="rect">
            <a:avLst/>
          </a:prstGeom>
        </p:spPr>
      </p:pic>
      <p:sp>
        <p:nvSpPr>
          <p:cNvPr id="18" name="TextovéPole 17"/>
          <p:cNvSpPr txBox="1"/>
          <p:nvPr userDrawn="1"/>
        </p:nvSpPr>
        <p:spPr>
          <a:xfrm>
            <a:off x="5379308" y="302975"/>
            <a:ext cx="1977081" cy="369332"/>
          </a:xfrm>
          <a:prstGeom prst="rect">
            <a:avLst/>
          </a:prstGeom>
          <a:noFill/>
        </p:spPr>
        <p:txBody>
          <a:bodyPr wrap="square" rtlCol="0">
            <a:spAutoFit/>
          </a:bodyPr>
          <a:lstStyle/>
          <a:p>
            <a:pPr algn="ctr"/>
            <a:r>
              <a:rPr lang="cs-CZ" dirty="0">
                <a:solidFill>
                  <a:schemeClr val="bg1"/>
                </a:solidFill>
                <a:latin typeface="Arial" panose="020B0604020202020204" pitchFamily="34" charset="0"/>
                <a:cs typeface="Arial" panose="020B0604020202020204" pitchFamily="34" charset="0"/>
              </a:rPr>
              <a:t>fvl.unob.cz</a:t>
            </a:r>
          </a:p>
        </p:txBody>
      </p:sp>
    </p:spTree>
    <p:extLst>
      <p:ext uri="{BB962C8B-B14F-4D97-AF65-F5344CB8AC3E}">
        <p14:creationId xmlns:p14="http://schemas.microsoft.com/office/powerpoint/2010/main" val="172185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15B6A58-7A36-4533-8DE5-521D633956D1}" type="datetimeFigureOut">
              <a:rPr lang="cs-CZ" smtClean="0"/>
              <a:t>15.7.2020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799006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15B6A58-7A36-4533-8DE5-521D633956D1}" type="datetimeFigureOut">
              <a:rPr lang="cs-CZ" smtClean="0"/>
              <a:t>15.7.2020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317336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628650" y="1045438"/>
            <a:ext cx="78867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endParaRPr lang="en-US" dirty="0"/>
          </a:p>
        </p:txBody>
      </p:sp>
      <p:sp>
        <p:nvSpPr>
          <p:cNvPr id="3" name="Content Placeholder 2"/>
          <p:cNvSpPr>
            <a:spLocks noGrp="1"/>
          </p:cNvSpPr>
          <p:nvPr>
            <p:ph idx="1"/>
          </p:nvPr>
        </p:nvSpPr>
        <p:spPr>
          <a:xfrm>
            <a:off x="628650" y="2531059"/>
            <a:ext cx="7886700" cy="3645904"/>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graphicFrame>
        <p:nvGraphicFramePr>
          <p:cNvPr id="18" name="Tabulka 17"/>
          <p:cNvGraphicFramePr>
            <a:graphicFrameLocks noGrp="1"/>
          </p:cNvGraphicFramePr>
          <p:nvPr userDrawn="1">
            <p:extLst>
              <p:ext uri="{D42A27DB-BD31-4B8C-83A1-F6EECF244321}">
                <p14:modId xmlns:p14="http://schemas.microsoft.com/office/powerpoint/2010/main" val="1765700949"/>
              </p:ext>
            </p:extLst>
          </p:nvPr>
        </p:nvGraphicFramePr>
        <p:xfrm>
          <a:off x="0" y="7239"/>
          <a:ext cx="9144000" cy="960807"/>
        </p:xfrm>
        <a:graphic>
          <a:graphicData uri="http://schemas.openxmlformats.org/drawingml/2006/table">
            <a:tbl>
              <a:tblPr firstRow="1" bandRow="1">
                <a:tableStyleId>{5C22544A-7EE6-4342-B048-85BDC9FD1C3A}</a:tableStyleId>
              </a:tblPr>
              <a:tblGrid>
                <a:gridCol w="1117600">
                  <a:extLst>
                    <a:ext uri="{9D8B030D-6E8A-4147-A177-3AD203B41FA5}">
                      <a16:colId xmlns:a16="http://schemas.microsoft.com/office/drawing/2014/main" val="2910290663"/>
                    </a:ext>
                  </a:extLst>
                </a:gridCol>
                <a:gridCol w="2556476">
                  <a:extLst>
                    <a:ext uri="{9D8B030D-6E8A-4147-A177-3AD203B41FA5}">
                      <a16:colId xmlns:a16="http://schemas.microsoft.com/office/drawing/2014/main" val="2345665926"/>
                    </a:ext>
                  </a:extLst>
                </a:gridCol>
                <a:gridCol w="5469924">
                  <a:extLst>
                    <a:ext uri="{9D8B030D-6E8A-4147-A177-3AD203B41FA5}">
                      <a16:colId xmlns:a16="http://schemas.microsoft.com/office/drawing/2014/main" val="2605011476"/>
                    </a:ext>
                  </a:extLst>
                </a:gridCol>
              </a:tblGrid>
              <a:tr h="960807">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08206"/>
                    </a:solid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extLst>
                  <a:ext uri="{0D108BD9-81ED-4DB2-BD59-A6C34878D82A}">
                    <a16:rowId xmlns:a16="http://schemas.microsoft.com/office/drawing/2014/main" val="855137376"/>
                  </a:ext>
                </a:extLst>
              </a:tr>
            </a:tbl>
          </a:graphicData>
        </a:graphic>
      </p:graphicFrame>
      <p:pic>
        <p:nvPicPr>
          <p:cNvPr id="19" name="Obrázek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2417" y="129204"/>
            <a:ext cx="2404566" cy="716876"/>
          </a:xfrm>
          <a:prstGeom prst="rect">
            <a:avLst/>
          </a:prstGeom>
        </p:spPr>
      </p:pic>
      <p:sp>
        <p:nvSpPr>
          <p:cNvPr id="20" name="TextovéPole 19"/>
          <p:cNvSpPr txBox="1"/>
          <p:nvPr userDrawn="1"/>
        </p:nvSpPr>
        <p:spPr>
          <a:xfrm>
            <a:off x="5379308" y="302975"/>
            <a:ext cx="1977081" cy="369332"/>
          </a:xfrm>
          <a:prstGeom prst="rect">
            <a:avLst/>
          </a:prstGeom>
          <a:noFill/>
        </p:spPr>
        <p:txBody>
          <a:bodyPr wrap="square" rtlCol="0">
            <a:spAutoFit/>
          </a:bodyPr>
          <a:lstStyle/>
          <a:p>
            <a:pPr algn="ctr"/>
            <a:r>
              <a:rPr lang="cs-CZ" dirty="0">
                <a:solidFill>
                  <a:schemeClr val="bg1"/>
                </a:solidFill>
                <a:latin typeface="Arial" panose="020B0604020202020204" pitchFamily="34" charset="0"/>
                <a:cs typeface="Arial" panose="020B0604020202020204" pitchFamily="34" charset="0"/>
              </a:rPr>
              <a:t>fvl.unob.cz</a:t>
            </a:r>
          </a:p>
        </p:txBody>
      </p:sp>
    </p:spTree>
    <p:extLst>
      <p:ext uri="{BB962C8B-B14F-4D97-AF65-F5344CB8AC3E}">
        <p14:creationId xmlns:p14="http://schemas.microsoft.com/office/powerpoint/2010/main" val="1547038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cs-CZ"/>
              <a:t>Kliknutím lze upravit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615B6A58-7A36-4533-8DE5-521D633956D1}" type="datetimeFigureOut">
              <a:rPr lang="cs-CZ" smtClean="0"/>
              <a:t>15.7.2020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3354723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615B6A58-7A36-4533-8DE5-521D633956D1}" type="datetimeFigureOut">
              <a:rPr lang="cs-CZ" smtClean="0"/>
              <a:t>15.7.2020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4227461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cs-CZ"/>
              <a:t>Kliknutím lze upravit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29842" y="2505075"/>
            <a:ext cx="3868340"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629150" y="2505075"/>
            <a:ext cx="3887391"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15B6A58-7A36-4533-8DE5-521D633956D1}" type="datetimeFigureOut">
              <a:rPr lang="cs-CZ" smtClean="0"/>
              <a:t>15.7.2020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3525194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615B6A58-7A36-4533-8DE5-521D633956D1}" type="datetimeFigureOut">
              <a:rPr lang="cs-CZ" smtClean="0"/>
              <a:t>15.7.2020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748242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B6A58-7A36-4533-8DE5-521D633956D1}" type="datetimeFigureOut">
              <a:rPr lang="cs-CZ" smtClean="0"/>
              <a:t>15.7.2020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165345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a:t>Kliknutím lze upravit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615B6A58-7A36-4533-8DE5-521D633956D1}" type="datetimeFigureOut">
              <a:rPr lang="cs-CZ" smtClean="0"/>
              <a:t>15.7.2020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2859310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615B6A58-7A36-4533-8DE5-521D633956D1}" type="datetimeFigureOut">
              <a:rPr lang="cs-CZ" smtClean="0"/>
              <a:t>15.7.2020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330678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6F6F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B6A58-7A36-4533-8DE5-521D633956D1}" type="datetimeFigureOut">
              <a:rPr lang="cs-CZ" smtClean="0"/>
              <a:t>15.7.2020</a:t>
            </a:fld>
            <a:endParaRPr lang="cs-C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C25C1-CB4C-4E40-A1BB-B6068D32E281}" type="slidenum">
              <a:rPr lang="cs-CZ" smtClean="0"/>
              <a:t>‹#›</a:t>
            </a:fld>
            <a:endParaRPr lang="cs-CZ"/>
          </a:p>
        </p:txBody>
      </p:sp>
      <p:graphicFrame>
        <p:nvGraphicFramePr>
          <p:cNvPr id="7" name="Tabulka 6"/>
          <p:cNvGraphicFramePr>
            <a:graphicFrameLocks noGrp="1"/>
          </p:cNvGraphicFramePr>
          <p:nvPr>
            <p:extLst>
              <p:ext uri="{D42A27DB-BD31-4B8C-83A1-F6EECF244321}">
                <p14:modId xmlns:p14="http://schemas.microsoft.com/office/powerpoint/2010/main" val="109869163"/>
              </p:ext>
            </p:extLst>
          </p:nvPr>
        </p:nvGraphicFramePr>
        <p:xfrm>
          <a:off x="0" y="7239"/>
          <a:ext cx="9144000" cy="960807"/>
        </p:xfrm>
        <a:graphic>
          <a:graphicData uri="http://schemas.openxmlformats.org/drawingml/2006/table">
            <a:tbl>
              <a:tblPr firstRow="1" bandRow="1">
                <a:tableStyleId>{5C22544A-7EE6-4342-B048-85BDC9FD1C3A}</a:tableStyleId>
              </a:tblPr>
              <a:tblGrid>
                <a:gridCol w="1117600">
                  <a:extLst>
                    <a:ext uri="{9D8B030D-6E8A-4147-A177-3AD203B41FA5}">
                      <a16:colId xmlns:a16="http://schemas.microsoft.com/office/drawing/2014/main" val="2910290663"/>
                    </a:ext>
                  </a:extLst>
                </a:gridCol>
                <a:gridCol w="2556476">
                  <a:extLst>
                    <a:ext uri="{9D8B030D-6E8A-4147-A177-3AD203B41FA5}">
                      <a16:colId xmlns:a16="http://schemas.microsoft.com/office/drawing/2014/main" val="2345665926"/>
                    </a:ext>
                  </a:extLst>
                </a:gridCol>
                <a:gridCol w="5469924">
                  <a:extLst>
                    <a:ext uri="{9D8B030D-6E8A-4147-A177-3AD203B41FA5}">
                      <a16:colId xmlns:a16="http://schemas.microsoft.com/office/drawing/2014/main" val="2605011476"/>
                    </a:ext>
                  </a:extLst>
                </a:gridCol>
              </a:tblGrid>
              <a:tr h="960807">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08206"/>
                    </a:solid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extLst>
                  <a:ext uri="{0D108BD9-81ED-4DB2-BD59-A6C34878D82A}">
                    <a16:rowId xmlns:a16="http://schemas.microsoft.com/office/drawing/2014/main" val="855137376"/>
                  </a:ext>
                </a:extLst>
              </a:tr>
            </a:tbl>
          </a:graphicData>
        </a:graphic>
      </p:graphicFrame>
      <p:pic>
        <p:nvPicPr>
          <p:cNvPr id="8" name="Obrázek 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417" y="129204"/>
            <a:ext cx="2404566" cy="716876"/>
          </a:xfrm>
          <a:prstGeom prst="rect">
            <a:avLst/>
          </a:prstGeom>
        </p:spPr>
      </p:pic>
      <p:sp>
        <p:nvSpPr>
          <p:cNvPr id="9" name="TextovéPole 8"/>
          <p:cNvSpPr txBox="1"/>
          <p:nvPr/>
        </p:nvSpPr>
        <p:spPr>
          <a:xfrm>
            <a:off x="5379308" y="302975"/>
            <a:ext cx="1977081" cy="369332"/>
          </a:xfrm>
          <a:prstGeom prst="rect">
            <a:avLst/>
          </a:prstGeom>
          <a:noFill/>
        </p:spPr>
        <p:txBody>
          <a:bodyPr wrap="square" rtlCol="0">
            <a:spAutoFit/>
          </a:bodyPr>
          <a:lstStyle/>
          <a:p>
            <a:pPr algn="ctr"/>
            <a:r>
              <a:rPr lang="cs-CZ" dirty="0">
                <a:solidFill>
                  <a:schemeClr val="bg1"/>
                </a:solidFill>
                <a:latin typeface="Arial" panose="020B0604020202020204" pitchFamily="34" charset="0"/>
                <a:cs typeface="Arial" panose="020B0604020202020204" pitchFamily="34" charset="0"/>
              </a:rPr>
              <a:t>fvl.unob.cz</a:t>
            </a:r>
          </a:p>
        </p:txBody>
      </p:sp>
      <p:graphicFrame>
        <p:nvGraphicFramePr>
          <p:cNvPr id="10" name="Tabulka 9"/>
          <p:cNvGraphicFramePr>
            <a:graphicFrameLocks noGrp="1"/>
          </p:cNvGraphicFramePr>
          <p:nvPr>
            <p:extLst>
              <p:ext uri="{D42A27DB-BD31-4B8C-83A1-F6EECF244321}">
                <p14:modId xmlns:p14="http://schemas.microsoft.com/office/powerpoint/2010/main" val="4031063319"/>
              </p:ext>
            </p:extLst>
          </p:nvPr>
        </p:nvGraphicFramePr>
        <p:xfrm>
          <a:off x="0" y="6306457"/>
          <a:ext cx="9152238" cy="552484"/>
        </p:xfrm>
        <a:graphic>
          <a:graphicData uri="http://schemas.openxmlformats.org/drawingml/2006/table">
            <a:tbl>
              <a:tblPr firstRow="1" bandRow="1">
                <a:tableStyleId>{5C22544A-7EE6-4342-B048-85BDC9FD1C3A}</a:tableStyleId>
              </a:tblPr>
              <a:tblGrid>
                <a:gridCol w="2278743">
                  <a:extLst>
                    <a:ext uri="{9D8B030D-6E8A-4147-A177-3AD203B41FA5}">
                      <a16:colId xmlns:a16="http://schemas.microsoft.com/office/drawing/2014/main" val="2910290663"/>
                    </a:ext>
                  </a:extLst>
                </a:gridCol>
                <a:gridCol w="5118835">
                  <a:extLst>
                    <a:ext uri="{9D8B030D-6E8A-4147-A177-3AD203B41FA5}">
                      <a16:colId xmlns:a16="http://schemas.microsoft.com/office/drawing/2014/main" val="2345665926"/>
                    </a:ext>
                  </a:extLst>
                </a:gridCol>
                <a:gridCol w="1754660">
                  <a:extLst>
                    <a:ext uri="{9D8B030D-6E8A-4147-A177-3AD203B41FA5}">
                      <a16:colId xmlns:a16="http://schemas.microsoft.com/office/drawing/2014/main" val="1178739229"/>
                    </a:ext>
                  </a:extLst>
                </a:gridCol>
              </a:tblGrid>
              <a:tr h="552484">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tc>
                  <a:txBody>
                    <a:bodyPr/>
                    <a:lstStyle/>
                    <a:p>
                      <a:pPr algn="ctr"/>
                      <a:endParaRPr lang="cs-CZ"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extLst>
                  <a:ext uri="{0D108BD9-81ED-4DB2-BD59-A6C34878D82A}">
                    <a16:rowId xmlns:a16="http://schemas.microsoft.com/office/drawing/2014/main" val="855137376"/>
                  </a:ext>
                </a:extLst>
              </a:tr>
            </a:tbl>
          </a:graphicData>
        </a:graphic>
      </p:graphicFrame>
      <p:pic>
        <p:nvPicPr>
          <p:cNvPr id="11" name="Obrázek 1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762170" y="6364814"/>
            <a:ext cx="1060535" cy="433888"/>
          </a:xfrm>
          <a:prstGeom prst="rect">
            <a:avLst/>
          </a:prstGeom>
        </p:spPr>
      </p:pic>
    </p:spTree>
    <p:extLst>
      <p:ext uri="{BB962C8B-B14F-4D97-AF65-F5344CB8AC3E}">
        <p14:creationId xmlns:p14="http://schemas.microsoft.com/office/powerpoint/2010/main" val="40319645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help.odok.cz/"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hzscr.cz/clanek/krizove-rizeni-a-cnp-system-krizoveho-rizeni-system-krizoveho-rizeni.aspx" TargetMode="External"/><Relationship Id="rId2" Type="http://schemas.openxmlformats.org/officeDocument/2006/relationships/hyperlink" Target="http://www.hzscr.cz/clanek/integrovany-zachranny-system.aspx" TargetMode="External"/><Relationship Id="rId1" Type="http://schemas.openxmlformats.org/officeDocument/2006/relationships/slideLayout" Target="../slideLayouts/slideLayout2.xml"/><Relationship Id="rId5" Type="http://schemas.openxmlformats.org/officeDocument/2006/relationships/hyperlink" Target="http://krizport.firebrno.cz/" TargetMode="External"/><Relationship Id="rId4" Type="http://schemas.openxmlformats.org/officeDocument/2006/relationships/hyperlink" Target="http://www.hzscr.cz/clanek/ochrana-obyvatelstva-uvodem.asp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policie.cz/"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www.gibs.cz/"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obecnipolicie.cz/" TargetMode="External"/><Relationship Id="rId2" Type="http://schemas.openxmlformats.org/officeDocument/2006/relationships/hyperlink" Target="http://www.mvcr.cz/clanek/dokumenty-policie-stanoviska-a-pravni-rozbory.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uzsi.cz/" TargetMode="External"/><Relationship Id="rId7" Type="http://schemas.openxmlformats.org/officeDocument/2006/relationships/image" Target="../media/image8.jpeg"/><Relationship Id="rId2" Type="http://schemas.openxmlformats.org/officeDocument/2006/relationships/hyperlink" Target="http://www.bis.cz/"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www.vzcr.cz/"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nbu.cz/"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122363"/>
            <a:ext cx="7772400" cy="2306638"/>
          </a:xfrm>
        </p:spPr>
        <p:txBody>
          <a:bodyPr>
            <a:normAutofit/>
          </a:bodyPr>
          <a:lstStyle/>
          <a:p>
            <a:r>
              <a:rPr lang="cs-CZ" sz="3600" dirty="0"/>
              <a:t>T2: Bezpečnostní správa a správa obrany státu – aktuální otázky</a:t>
            </a:r>
          </a:p>
        </p:txBody>
      </p:sp>
      <p:sp>
        <p:nvSpPr>
          <p:cNvPr id="3" name="Podnadpis 2"/>
          <p:cNvSpPr>
            <a:spLocks noGrp="1"/>
          </p:cNvSpPr>
          <p:nvPr>
            <p:ph type="subTitle" idx="1"/>
          </p:nvPr>
        </p:nvSpPr>
        <p:spPr>
          <a:xfrm>
            <a:off x="1143000" y="4533900"/>
            <a:ext cx="6858000" cy="1624566"/>
          </a:xfrm>
        </p:spPr>
        <p:txBody>
          <a:bodyPr/>
          <a:lstStyle/>
          <a:p>
            <a:r>
              <a:rPr lang="cs-CZ" b="1" dirty="0"/>
              <a:t>Vybrané bezpečnostní aspekty </a:t>
            </a:r>
          </a:p>
          <a:p>
            <a:r>
              <a:rPr lang="cs-CZ" b="1" dirty="0"/>
              <a:t>ve veřejném právu</a:t>
            </a:r>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cs-CZ" sz="1200" b="1" dirty="0"/>
              <a:t>Mgr. Radim Vičar, Ph.D. (K-102)</a:t>
            </a:r>
          </a:p>
        </p:txBody>
      </p:sp>
    </p:spTree>
    <p:extLst>
      <p:ext uri="{BB962C8B-B14F-4D97-AF65-F5344CB8AC3E}">
        <p14:creationId xmlns:p14="http://schemas.microsoft.com/office/powerpoint/2010/main" val="1531473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1. Pojem bezpečnostní správa a správa obrany státu</a:t>
            </a:r>
          </a:p>
        </p:txBody>
      </p:sp>
      <p:sp>
        <p:nvSpPr>
          <p:cNvPr id="3" name="Zástupný symbol pro obsah 2"/>
          <p:cNvSpPr>
            <a:spLocks noGrp="1"/>
          </p:cNvSpPr>
          <p:nvPr>
            <p:ph idx="1"/>
          </p:nvPr>
        </p:nvSpPr>
        <p:spPr/>
        <p:txBody>
          <a:bodyPr>
            <a:normAutofit/>
          </a:bodyPr>
          <a:lstStyle/>
          <a:p>
            <a:r>
              <a:rPr lang="cs-CZ" sz="2200" dirty="0"/>
              <a:t>Mezi prameny právní úpravy správy obrany státu patří dále:</a:t>
            </a:r>
          </a:p>
          <a:p>
            <a:r>
              <a:rPr lang="cs-CZ" sz="1700" dirty="0"/>
              <a:t>Zákon č. 45/2016 Sb., o službě vojáků v záloze.</a:t>
            </a:r>
          </a:p>
          <a:p>
            <a:r>
              <a:rPr lang="cs-CZ" sz="1700" dirty="0"/>
              <a:t>Zákon č. 15/2015 Sb., o zrušení vojenského újezdu Brdy, o stanovení hranic vojenských újezdů, o změně hranic krajů a o změně souvisejících zákonů.</a:t>
            </a:r>
          </a:p>
          <a:p>
            <a:r>
              <a:rPr lang="cs-CZ" sz="1700" dirty="0"/>
              <a:t>Zákon č. 289/2005 Sb., o Vojenském zpravodajství.</a:t>
            </a:r>
          </a:p>
          <a:p>
            <a:r>
              <a:rPr lang="cs-CZ" sz="1700" dirty="0"/>
              <a:t>Zákon č. 214/2004 Sb., o zřízení Univerzity obrany.</a:t>
            </a:r>
          </a:p>
          <a:p>
            <a:r>
              <a:rPr lang="cs-CZ" sz="1700" dirty="0"/>
              <a:t>Zákon č. 170/2002 Sb., o válečných veteránech.</a:t>
            </a:r>
          </a:p>
          <a:p>
            <a:r>
              <a:rPr lang="cs-CZ" sz="1700" dirty="0"/>
              <a:t>Zákon č. 310/1999 Sb., o pobytu ozbrojených sil jiných států na území České republiky.</a:t>
            </a:r>
          </a:p>
          <a:p>
            <a:r>
              <a:rPr lang="cs-CZ" sz="1700" dirty="0"/>
              <a:t>Zákon č. 300/2013 Sb., o Vojenské policii.</a:t>
            </a:r>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1048242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1. Pojem bezpečnostní správa a správa obrany státu</a:t>
            </a:r>
          </a:p>
        </p:txBody>
      </p:sp>
      <p:sp>
        <p:nvSpPr>
          <p:cNvPr id="3" name="Zástupný symbol pro obsah 2"/>
          <p:cNvSpPr>
            <a:spLocks noGrp="1"/>
          </p:cNvSpPr>
          <p:nvPr>
            <p:ph idx="1"/>
          </p:nvPr>
        </p:nvSpPr>
        <p:spPr/>
        <p:txBody>
          <a:bodyPr>
            <a:normAutofit fontScale="77500" lnSpcReduction="20000"/>
          </a:bodyPr>
          <a:lstStyle/>
          <a:p>
            <a:r>
              <a:rPr lang="cs-CZ" dirty="0"/>
              <a:t>Bezpečnostní správa a správa obrany státu je předmětem zkoumání práva bezpečnosti a obrany, které je </a:t>
            </a:r>
          </a:p>
          <a:p>
            <a:pPr lvl="1"/>
            <a:r>
              <a:rPr lang="cs-CZ" dirty="0"/>
              <a:t>pododvětvím správního práva, </a:t>
            </a:r>
          </a:p>
          <a:p>
            <a:pPr lvl="1"/>
            <a:r>
              <a:rPr lang="cs-CZ" dirty="0"/>
              <a:t>pedagogickou disciplínou rozvíjenou na Univerzitě obrany,</a:t>
            </a:r>
          </a:p>
          <a:p>
            <a:pPr lvl="1"/>
            <a:r>
              <a:rPr lang="cs-CZ" dirty="0"/>
              <a:t>disciplínou mající interdisciplinární charakter, kdy v systému práva má těsné vazby na správní právo, ústavní právo, finanční právo, trestní právo, pracovní právo, ale i občanské právo,</a:t>
            </a:r>
          </a:p>
          <a:p>
            <a:pPr lvl="1"/>
            <a:r>
              <a:rPr lang="cs-CZ" dirty="0"/>
              <a:t>není samostatným a tradičním právním odvětvím českého práva, nicméně se význam tohoto subsystému práva zřetelně rýsuje.</a:t>
            </a:r>
          </a:p>
          <a:p>
            <a:pPr lvl="1"/>
            <a:r>
              <a:rPr lang="cs-CZ" dirty="0"/>
              <a:t>VIČAR, Radim, SKORUŠA, Leopold, ZBOŘIL, Tomáš. </a:t>
            </a:r>
            <a:r>
              <a:rPr lang="cs-CZ" i="1" dirty="0"/>
              <a:t>Právo bezpečnosti a obrany.</a:t>
            </a:r>
            <a:r>
              <a:rPr lang="cs-CZ" dirty="0"/>
              <a:t> [skripta]. Brno: Univerzita obrany v Brně, 2020, 198 s. ISBN 978-80-7582-304-5.</a:t>
            </a:r>
          </a:p>
          <a:p>
            <a:pPr lvl="1"/>
            <a:r>
              <a:rPr lang="cs-CZ" dirty="0"/>
              <a:t>VIČAR, Radim. </a:t>
            </a:r>
            <a:r>
              <a:rPr lang="cs-CZ" i="1" dirty="0"/>
              <a:t>Právo bezpečnosti a obrany ČR.</a:t>
            </a:r>
            <a:r>
              <a:rPr lang="cs-CZ" dirty="0"/>
              <a:t> [skripta]. Brno: Univerzity obrany, 2010, 138 s. ISBN 978-80-7231-765-3.</a:t>
            </a:r>
          </a:p>
          <a:p>
            <a:pPr lvl="1"/>
            <a:endParaRPr lang="cs-CZ" dirty="0"/>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3578654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2. Ústavní základy bezpečnostní správy a správy obrany státu</a:t>
            </a:r>
          </a:p>
        </p:txBody>
      </p:sp>
      <p:sp>
        <p:nvSpPr>
          <p:cNvPr id="3" name="Zástupný symbol pro obsah 2"/>
          <p:cNvSpPr>
            <a:spLocks noGrp="1"/>
          </p:cNvSpPr>
          <p:nvPr>
            <p:ph idx="1"/>
          </p:nvPr>
        </p:nvSpPr>
        <p:spPr/>
        <p:txBody>
          <a:bodyPr>
            <a:normAutofit fontScale="92500" lnSpcReduction="20000"/>
          </a:bodyPr>
          <a:lstStyle/>
          <a:p>
            <a:r>
              <a:rPr lang="cs-CZ" dirty="0"/>
              <a:t>Do přijetí ústavního zákona č. 110/1998 Sb., o bezpečnosti České republiky, ve znění pozdějších předpisů, nebyly ústavní základy bezpečnosti a obrany státu v českém právním řádu dostatečně položeny. </a:t>
            </a:r>
          </a:p>
          <a:p>
            <a:r>
              <a:rPr lang="cs-CZ" dirty="0"/>
              <a:t>Tento ústavní zákon ústavně zakotvil: </a:t>
            </a:r>
          </a:p>
          <a:p>
            <a:pPr lvl="1"/>
            <a:r>
              <a:rPr lang="cs-CZ" dirty="0"/>
              <a:t>další 2 krizové stavy (nouzový stav a stav ohrožení státu), </a:t>
            </a:r>
          </a:p>
          <a:p>
            <a:pPr lvl="1"/>
            <a:r>
              <a:rPr lang="cs-CZ" dirty="0"/>
              <a:t>brannou povinnost, ozbrojené síly ČR, </a:t>
            </a:r>
          </a:p>
          <a:p>
            <a:pPr lvl="1"/>
            <a:r>
              <a:rPr lang="cs-CZ" dirty="0"/>
              <a:t>zkrácené jednání o návrzích zákona, </a:t>
            </a:r>
          </a:p>
          <a:p>
            <a:pPr lvl="1"/>
            <a:r>
              <a:rPr lang="cs-CZ" dirty="0"/>
              <a:t>Bezpečnostní radu státu, </a:t>
            </a:r>
          </a:p>
          <a:p>
            <a:pPr lvl="1"/>
            <a:r>
              <a:rPr lang="cs-CZ" dirty="0"/>
              <a:t>umožnil prodloužit volební období za krizových stavů…</a:t>
            </a:r>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70325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2. Ústavní základy bezpečnostní správy a správy obrany státu</a:t>
            </a:r>
          </a:p>
        </p:txBody>
      </p:sp>
      <p:sp>
        <p:nvSpPr>
          <p:cNvPr id="3" name="Zástupný symbol pro obsah 2"/>
          <p:cNvSpPr>
            <a:spLocks noGrp="1"/>
          </p:cNvSpPr>
          <p:nvPr>
            <p:ph idx="1"/>
          </p:nvPr>
        </p:nvSpPr>
        <p:spPr/>
        <p:txBody>
          <a:bodyPr>
            <a:normAutofit fontScale="85000" lnSpcReduction="20000"/>
          </a:bodyPr>
          <a:lstStyle/>
          <a:p>
            <a:r>
              <a:rPr lang="cs-CZ" dirty="0"/>
              <a:t>V případě, že se jedná o krizové situace, které nesouvisejí se zajišťováním obrany ČR před vnějším napadením, lze vyhlásit některý z nevojenských (civilních) krizových stavů: </a:t>
            </a:r>
          </a:p>
          <a:p>
            <a:pPr lvl="1"/>
            <a:r>
              <a:rPr lang="cs-CZ" dirty="0"/>
              <a:t>stav nebezpečí,</a:t>
            </a:r>
          </a:p>
          <a:p>
            <a:pPr lvl="1"/>
            <a:r>
              <a:rPr lang="cs-CZ" dirty="0"/>
              <a:t>nouzový stav, </a:t>
            </a:r>
          </a:p>
          <a:p>
            <a:pPr lvl="1"/>
            <a:r>
              <a:rPr lang="cs-CZ" dirty="0"/>
              <a:t>stav ohrožení státu.</a:t>
            </a:r>
          </a:p>
          <a:p>
            <a:r>
              <a:rPr lang="cs-CZ" dirty="0"/>
              <a:t>Jedná-li se o krizové situace, které souvisejí se zajišťováním obrany ČR před vnějším nepřítelem, lze vyhlásit některý z vojenských krizových stavů: </a:t>
            </a:r>
          </a:p>
          <a:p>
            <a:pPr lvl="1"/>
            <a:r>
              <a:rPr lang="cs-CZ" dirty="0"/>
              <a:t>stav ohrožení státu, </a:t>
            </a:r>
          </a:p>
          <a:p>
            <a:pPr lvl="1"/>
            <a:r>
              <a:rPr lang="cs-CZ" dirty="0"/>
              <a:t>válečný stav.</a:t>
            </a:r>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3722904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3. Aktuální otázky bezpečnostní správy</a:t>
            </a:r>
          </a:p>
        </p:txBody>
      </p:sp>
      <p:sp>
        <p:nvSpPr>
          <p:cNvPr id="3" name="Zástupný symbol pro obsah 2"/>
          <p:cNvSpPr>
            <a:spLocks noGrp="1"/>
          </p:cNvSpPr>
          <p:nvPr>
            <p:ph idx="1"/>
          </p:nvPr>
        </p:nvSpPr>
        <p:spPr/>
        <p:txBody>
          <a:bodyPr>
            <a:normAutofit/>
          </a:bodyPr>
          <a:lstStyle/>
          <a:p>
            <a:pPr algn="just"/>
            <a:r>
              <a:rPr lang="cs-CZ" dirty="0"/>
              <a:t>V dalších kapitolách bude pozornost věnována aktuálním otázkám bezpečnostní správy obrany státu na předmětných úsecích:</a:t>
            </a:r>
          </a:p>
          <a:p>
            <a:pPr lvl="1" algn="just"/>
            <a:r>
              <a:rPr lang="cs-CZ" dirty="0"/>
              <a:t>záměrům na přípravu nových právních předpisů, </a:t>
            </a:r>
          </a:p>
          <a:p>
            <a:pPr lvl="1" algn="just"/>
            <a:r>
              <a:rPr lang="cs-CZ" dirty="0"/>
              <a:t>novým zákonům a prováděcím předpisům,</a:t>
            </a:r>
          </a:p>
          <a:p>
            <a:pPr lvl="1" algn="just"/>
            <a:r>
              <a:rPr lang="cs-CZ" dirty="0"/>
              <a:t>změnám v právní úpravě (novelizace),</a:t>
            </a:r>
          </a:p>
          <a:p>
            <a:pPr lvl="1" algn="just"/>
            <a:r>
              <a:rPr lang="cs-CZ" dirty="0"/>
              <a:t>(nově) zrušeným právním předpisům. </a:t>
            </a:r>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707433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3. Aktuální otázky bezpečnostní správy</a:t>
            </a:r>
          </a:p>
        </p:txBody>
      </p:sp>
      <p:sp>
        <p:nvSpPr>
          <p:cNvPr id="3" name="Zástupný symbol pro obsah 2"/>
          <p:cNvSpPr>
            <a:spLocks noGrp="1"/>
          </p:cNvSpPr>
          <p:nvPr>
            <p:ph idx="1"/>
          </p:nvPr>
        </p:nvSpPr>
        <p:spPr/>
        <p:txBody>
          <a:bodyPr>
            <a:normAutofit/>
          </a:bodyPr>
          <a:lstStyle/>
          <a:p>
            <a:pPr lvl="1" algn="just"/>
            <a:r>
              <a:rPr lang="cs-CZ" b="1" dirty="0"/>
              <a:t>K</a:t>
            </a:r>
            <a:r>
              <a:rPr lang="cs-CZ" dirty="0"/>
              <a:t> </a:t>
            </a:r>
            <a:r>
              <a:rPr lang="cs-CZ" b="1" dirty="0"/>
              <a:t>záměrům na přípravu nových právních předpisů</a:t>
            </a:r>
          </a:p>
          <a:p>
            <a:pPr lvl="2" algn="just"/>
            <a:r>
              <a:rPr lang="cs-CZ" sz="2400" dirty="0"/>
              <a:t>Z čl. 41 odst. 2 Ústavy plyne, že návrh zákona může podat poslanec, skupina poslanců, Senát, vláda nebo zastupitelstvo vyššího územního samosprávného celku. Návrhy zákonů se podávají Poslanecké sněmovně.</a:t>
            </a:r>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284106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3. Aktuální otázky bezpečnostní správy</a:t>
            </a:r>
          </a:p>
        </p:txBody>
      </p:sp>
      <p:sp>
        <p:nvSpPr>
          <p:cNvPr id="3" name="Zástupný symbol pro obsah 2"/>
          <p:cNvSpPr>
            <a:spLocks noGrp="1"/>
          </p:cNvSpPr>
          <p:nvPr>
            <p:ph idx="1"/>
          </p:nvPr>
        </p:nvSpPr>
        <p:spPr/>
        <p:txBody>
          <a:bodyPr>
            <a:normAutofit/>
          </a:bodyPr>
          <a:lstStyle/>
          <a:p>
            <a:pPr lvl="1" algn="just"/>
            <a:r>
              <a:rPr lang="cs-CZ" b="1" dirty="0"/>
              <a:t>K</a:t>
            </a:r>
            <a:r>
              <a:rPr lang="cs-CZ" dirty="0"/>
              <a:t> </a:t>
            </a:r>
            <a:r>
              <a:rPr lang="cs-CZ" b="1" dirty="0"/>
              <a:t>novým zákonům a prováděcím předpisům</a:t>
            </a:r>
          </a:p>
          <a:p>
            <a:pPr lvl="2" algn="just"/>
            <a:r>
              <a:rPr lang="cs-CZ" sz="2400" dirty="0"/>
              <a:t>V ČR je zákon základním pramenem práva. Jde o primární (prvotní) právní předpis, na jehož základě mohou orgány moci výkonné vydávat sekundární (odvozené) právní předpisy. Nejvyšší právní sílu mají ústavní zákony. Zákonodárná moc náleží Parlamentu. Zákony nabývají platnosti vyhlášením ve Sbírce zákonů.</a:t>
            </a:r>
          </a:p>
          <a:p>
            <a:pPr algn="just"/>
            <a:endParaRPr lang="cs-CZ" dirty="0"/>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1677897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3. Aktuální otázky bezpečnostní správy</a:t>
            </a:r>
          </a:p>
        </p:txBody>
      </p:sp>
      <p:sp>
        <p:nvSpPr>
          <p:cNvPr id="3" name="Zástupný symbol pro obsah 2"/>
          <p:cNvSpPr>
            <a:spLocks noGrp="1"/>
          </p:cNvSpPr>
          <p:nvPr>
            <p:ph idx="1"/>
          </p:nvPr>
        </p:nvSpPr>
        <p:spPr/>
        <p:txBody>
          <a:bodyPr>
            <a:normAutofit/>
          </a:bodyPr>
          <a:lstStyle/>
          <a:p>
            <a:pPr lvl="1" algn="just"/>
            <a:r>
              <a:rPr lang="cs-CZ" b="1" dirty="0"/>
              <a:t>Ke změnám v právní úpravě (novelizace)</a:t>
            </a:r>
          </a:p>
          <a:p>
            <a:pPr lvl="2" algn="just"/>
            <a:r>
              <a:rPr lang="cs-CZ" sz="2400" dirty="0"/>
              <a:t>Změna zákona je možná toliko prostřednictvím novely. Na novelizující zákony se uplatní stejné legislativní postupy, jako na návrh zákona s tím, že zvláštní část důvodové zprávy se člení podle jednotlivých článků a jednotlivých bodů novely.</a:t>
            </a:r>
          </a:p>
          <a:p>
            <a:pPr algn="just"/>
            <a:endParaRPr lang="cs-CZ" dirty="0"/>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3927641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3. Aktuální otázky bezpečnostní správy</a:t>
            </a:r>
          </a:p>
        </p:txBody>
      </p:sp>
      <p:sp>
        <p:nvSpPr>
          <p:cNvPr id="3" name="Zástupný symbol pro obsah 2"/>
          <p:cNvSpPr>
            <a:spLocks noGrp="1"/>
          </p:cNvSpPr>
          <p:nvPr>
            <p:ph idx="1"/>
          </p:nvPr>
        </p:nvSpPr>
        <p:spPr/>
        <p:txBody>
          <a:bodyPr>
            <a:normAutofit/>
          </a:bodyPr>
          <a:lstStyle/>
          <a:p>
            <a:pPr lvl="1" algn="just"/>
            <a:r>
              <a:rPr lang="cs-CZ" b="1" dirty="0"/>
              <a:t>Ke zrušeným právním předpisům</a:t>
            </a:r>
          </a:p>
          <a:p>
            <a:pPr lvl="1" algn="just"/>
            <a:r>
              <a:rPr lang="cs-CZ" dirty="0"/>
              <a:t>Má-li být právní předpis nebo jeho část zrušen, uvede se tato skutečnost v závěru návrhu právního předpisu (zrušovací ustanovení). Ve zrušovacím ustanovení musí být výslovně uvedeny všechny právní předpisy, které se novým právním předpisem zrušují; obecné vymezení je nepřípustné (např. "všechny související předpisy se zrušují").</a:t>
            </a:r>
          </a:p>
          <a:p>
            <a:pPr algn="just"/>
            <a:r>
              <a:rPr lang="cs-CZ" sz="1600" b="1" dirty="0"/>
              <a:t>zdroj: Výkladový slovník, Informační systém </a:t>
            </a:r>
            <a:r>
              <a:rPr lang="cs-CZ" sz="1600" b="1" dirty="0" err="1"/>
              <a:t>Odok</a:t>
            </a:r>
            <a:r>
              <a:rPr lang="cs-CZ" sz="1600" b="1" dirty="0"/>
              <a:t>, </a:t>
            </a:r>
            <a:r>
              <a:rPr lang="cs-CZ" sz="1600" b="1" dirty="0">
                <a:hlinkClick r:id="rId2"/>
              </a:rPr>
              <a:t>https://help.odok.cz/</a:t>
            </a:r>
            <a:endParaRPr lang="cs-CZ" sz="1600" b="1" dirty="0"/>
          </a:p>
          <a:p>
            <a:pPr algn="just"/>
            <a:endParaRPr lang="cs-CZ" dirty="0"/>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33632889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3. Aktuální otázky bezpečnostní správy</a:t>
            </a:r>
          </a:p>
        </p:txBody>
      </p:sp>
      <p:sp>
        <p:nvSpPr>
          <p:cNvPr id="3" name="Zástupný symbol pro obsah 2"/>
          <p:cNvSpPr>
            <a:spLocks noGrp="1"/>
          </p:cNvSpPr>
          <p:nvPr>
            <p:ph idx="1"/>
          </p:nvPr>
        </p:nvSpPr>
        <p:spPr/>
        <p:txBody>
          <a:bodyPr>
            <a:normAutofit fontScale="77500" lnSpcReduction="20000"/>
          </a:bodyPr>
          <a:lstStyle/>
          <a:p>
            <a:r>
              <a:rPr lang="cs-CZ" dirty="0"/>
              <a:t>zákon č. 239/2000 Sb., o integrovaném záchranném systému a o změně některých zákonů</a:t>
            </a:r>
          </a:p>
          <a:p>
            <a:r>
              <a:rPr lang="cs-CZ" dirty="0"/>
              <a:t>Tento zákon vymezuje: </a:t>
            </a:r>
          </a:p>
          <a:p>
            <a:pPr lvl="1"/>
            <a:r>
              <a:rPr lang="cs-CZ" dirty="0"/>
              <a:t>integrovaný záchranný systém (IZS), </a:t>
            </a:r>
          </a:p>
          <a:p>
            <a:pPr lvl="1"/>
            <a:r>
              <a:rPr lang="cs-CZ" dirty="0"/>
              <a:t>stanoví jeho složky a jejich působnost, pokud tak nestanoví zvláštní právní předpis, </a:t>
            </a:r>
          </a:p>
          <a:p>
            <a:pPr lvl="1"/>
            <a:r>
              <a:rPr lang="cs-CZ" dirty="0"/>
              <a:t>působnost a pravomoc státních orgánů a orgánů územních samosprávných celků, </a:t>
            </a:r>
          </a:p>
          <a:p>
            <a:pPr lvl="1"/>
            <a:r>
              <a:rPr lang="cs-CZ" dirty="0"/>
              <a:t>práva a povinnosti právnických a fyzických osob při přípravě na mimořádné události a při záchranných a likvidačních pracích a při ochraně obyvatelstva před a po dobu vyhlášení stavu nebezpečí, nouzového stavu, stavu ohrožení státu a válečného stavu.</a:t>
            </a:r>
          </a:p>
          <a:p>
            <a:r>
              <a:rPr lang="cs-CZ" dirty="0"/>
              <a:t>poslední novelizace – zákon č. 183/2017 Sb., zákon č. 225/2017 Sb. a zákon č. 277/2019 Sb.</a:t>
            </a:r>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584016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Osnova</a:t>
            </a:r>
          </a:p>
        </p:txBody>
      </p:sp>
      <p:sp>
        <p:nvSpPr>
          <p:cNvPr id="3" name="Zástupný symbol pro obsah 2"/>
          <p:cNvSpPr>
            <a:spLocks noGrp="1"/>
          </p:cNvSpPr>
          <p:nvPr>
            <p:ph idx="1"/>
          </p:nvPr>
        </p:nvSpPr>
        <p:spPr/>
        <p:txBody>
          <a:bodyPr>
            <a:normAutofit/>
          </a:bodyPr>
          <a:lstStyle/>
          <a:p>
            <a:r>
              <a:rPr lang="cs-CZ" sz="2400" dirty="0"/>
              <a:t>Úvod</a:t>
            </a:r>
          </a:p>
          <a:p>
            <a:r>
              <a:rPr lang="cs-CZ" sz="2400" dirty="0"/>
              <a:t>1. Pojem bezpečnostní správa a správa obrany státu</a:t>
            </a:r>
          </a:p>
          <a:p>
            <a:r>
              <a:rPr lang="cs-CZ" sz="2400" dirty="0"/>
              <a:t>2. Ústavní základy bezpečnostní správy a správy obrany státu</a:t>
            </a:r>
          </a:p>
          <a:p>
            <a:r>
              <a:rPr lang="cs-CZ" sz="2400" dirty="0"/>
              <a:t>3. Aktuální otázky bezpečnostní správy</a:t>
            </a:r>
          </a:p>
          <a:p>
            <a:r>
              <a:rPr lang="cs-CZ" sz="2400" dirty="0"/>
              <a:t>4. Aktuální otázky správy obrany státu</a:t>
            </a:r>
          </a:p>
          <a:p>
            <a:r>
              <a:rPr lang="cs-CZ" sz="2400" dirty="0"/>
              <a:t>Závěr</a:t>
            </a:r>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3413526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3. Aktuální otázky bezpečnostní správy</a:t>
            </a:r>
          </a:p>
        </p:txBody>
      </p:sp>
      <p:sp>
        <p:nvSpPr>
          <p:cNvPr id="3" name="Zástupný symbol pro obsah 2"/>
          <p:cNvSpPr>
            <a:spLocks noGrp="1"/>
          </p:cNvSpPr>
          <p:nvPr>
            <p:ph idx="1"/>
          </p:nvPr>
        </p:nvSpPr>
        <p:spPr/>
        <p:txBody>
          <a:bodyPr>
            <a:normAutofit fontScale="70000" lnSpcReduction="20000"/>
          </a:bodyPr>
          <a:lstStyle/>
          <a:p>
            <a:r>
              <a:rPr lang="cs-CZ" dirty="0"/>
              <a:t>IZS = koordinovaný postup jeho složek při přípravě na mimořádné události a při provádění záchranných a likvidačních prací</a:t>
            </a:r>
          </a:p>
          <a:p>
            <a:r>
              <a:rPr lang="cs-CZ" dirty="0"/>
              <a:t>IZS se použije v přípravě na vznik mimořádné události a při potřebě provádět současně záchranné a likvidační práce dvěma anebo více složkami IZS.</a:t>
            </a:r>
          </a:p>
          <a:p>
            <a:r>
              <a:rPr lang="cs-CZ" dirty="0"/>
              <a:t>Základními složkami IZS jsou Hasičský záchranný sbor ČR, jednotky požární ochrany zařazené do plošného pokrytí kraje jednotkami požární ochrany, poskytovatelé zdravotnické záchranné služby a Policie ČR.</a:t>
            </a:r>
          </a:p>
          <a:p>
            <a:r>
              <a:rPr lang="cs-CZ" dirty="0"/>
              <a:t>Ostatními složkami IZS jsou vyčleněné síly a prostředky ozbrojených sil, ostatní ozbrojené bezpečnostní sbory, ostatní záchranné sbory atd., poskytují při záchranných a likvidačních pracích plánovanou pomoc na vyžádání. </a:t>
            </a:r>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2840657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3. Aktuální otázky bezpečnostní správy</a:t>
            </a:r>
          </a:p>
        </p:txBody>
      </p:sp>
      <p:sp>
        <p:nvSpPr>
          <p:cNvPr id="3" name="Zástupný symbol pro obsah 2"/>
          <p:cNvSpPr>
            <a:spLocks noGrp="1"/>
          </p:cNvSpPr>
          <p:nvPr>
            <p:ph idx="1"/>
          </p:nvPr>
        </p:nvSpPr>
        <p:spPr/>
        <p:txBody>
          <a:bodyPr>
            <a:normAutofit fontScale="85000" lnSpcReduction="10000"/>
          </a:bodyPr>
          <a:lstStyle/>
          <a:p>
            <a:r>
              <a:rPr lang="cs-CZ" dirty="0"/>
              <a:t>zákon č. 240/2000 Sb., o krizovém řízení a o změně některých zákonů (krizový zákon)</a:t>
            </a:r>
          </a:p>
          <a:p>
            <a:r>
              <a:rPr lang="cs-CZ" dirty="0"/>
              <a:t>poslední novelizace provedeny zákonem č. 183/2017 Sb., zákonem č. 205/2017 Sb. a zákonem č. 277/2019 Sb.</a:t>
            </a:r>
          </a:p>
          <a:p>
            <a:r>
              <a:rPr lang="cs-CZ" dirty="0"/>
              <a:t>Krizový zákon stanoví: </a:t>
            </a:r>
          </a:p>
          <a:p>
            <a:pPr lvl="1"/>
            <a:r>
              <a:rPr lang="cs-CZ" dirty="0"/>
              <a:t>působnost a pravomoc státních orgánů a orgánů územních samosprávných celků a práva a povinnosti právnických a fyzických osob při přípravě na krizové situace, které nesouvisejí se zajišťováním obrany ČR před vnějším napadením, a při jejich řešení a při ochraně kritické infrastruktury a odpovědnost za porušení těchto povinností.</a:t>
            </a:r>
          </a:p>
          <a:p>
            <a:pPr lvl="1"/>
            <a:endParaRPr lang="cs-CZ" dirty="0"/>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1603790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3. Aktuální otázky bezpečnostní správy</a:t>
            </a:r>
          </a:p>
        </p:txBody>
      </p:sp>
      <p:sp>
        <p:nvSpPr>
          <p:cNvPr id="3" name="Zástupný symbol pro obsah 2"/>
          <p:cNvSpPr>
            <a:spLocks noGrp="1"/>
          </p:cNvSpPr>
          <p:nvPr>
            <p:ph idx="1"/>
          </p:nvPr>
        </p:nvSpPr>
        <p:spPr/>
        <p:txBody>
          <a:bodyPr>
            <a:normAutofit fontScale="92500" lnSpcReduction="20000"/>
          </a:bodyPr>
          <a:lstStyle/>
          <a:p>
            <a:r>
              <a:rPr lang="cs-CZ" dirty="0"/>
              <a:t>Krizové řízení = souhrn řídících činností orgánů krizového řízení zaměřených na analýzu a vyhodnocení bezpečnostních rizik a plánování, organizování, realizaci a kontrolu činností prováděných v souvislosti s</a:t>
            </a:r>
          </a:p>
          <a:p>
            <a:pPr lvl="1"/>
            <a:r>
              <a:rPr lang="cs-CZ" dirty="0"/>
              <a:t>1. přípravou na krizové situace a jejich řešením, nebo</a:t>
            </a:r>
          </a:p>
          <a:p>
            <a:pPr lvl="1"/>
            <a:r>
              <a:rPr lang="cs-CZ" dirty="0"/>
              <a:t>2. ochranou kritické infrastruktury.</a:t>
            </a:r>
          </a:p>
          <a:p>
            <a:r>
              <a:rPr lang="cs-CZ" dirty="0"/>
              <a:t>Krizový zákon vymezuje stěžejní pojmy z oblasti krizového řízení, orgány krizového řízení, krizová opatření, systém náhrad za nařízená krizová opatření, včetně otázek odpovědnosti za škodu, sankční ustanovení atd. </a:t>
            </a:r>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30430143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3. Aktuální otázky bezpečnostní správy</a:t>
            </a:r>
          </a:p>
        </p:txBody>
      </p:sp>
      <p:sp>
        <p:nvSpPr>
          <p:cNvPr id="3" name="Zástupný symbol pro obsah 2"/>
          <p:cNvSpPr>
            <a:spLocks noGrp="1"/>
          </p:cNvSpPr>
          <p:nvPr>
            <p:ph idx="1"/>
          </p:nvPr>
        </p:nvSpPr>
        <p:spPr/>
        <p:txBody>
          <a:bodyPr>
            <a:normAutofit fontScale="92500" lnSpcReduction="10000"/>
          </a:bodyPr>
          <a:lstStyle/>
          <a:p>
            <a:r>
              <a:rPr lang="cs-CZ" dirty="0"/>
              <a:t>aktuální otázky viz např.:</a:t>
            </a:r>
          </a:p>
          <a:p>
            <a:pPr lvl="1"/>
            <a:r>
              <a:rPr lang="cs-CZ" dirty="0">
                <a:hlinkClick r:id="rId2"/>
              </a:rPr>
              <a:t>http://www.hzscr.cz/clanek/integrovany-zachranny-system.aspx</a:t>
            </a:r>
            <a:endParaRPr lang="cs-CZ" dirty="0"/>
          </a:p>
          <a:p>
            <a:pPr lvl="1"/>
            <a:r>
              <a:rPr lang="cs-CZ" dirty="0">
                <a:hlinkClick r:id="rId3"/>
              </a:rPr>
              <a:t>http://www.hzscr.cz/clanek/krizove-rizeni-a-cnp-system-krizoveho-rizeni-system-krizoveho-rizeni.aspx</a:t>
            </a:r>
            <a:endParaRPr lang="cs-CZ" dirty="0"/>
          </a:p>
          <a:p>
            <a:pPr lvl="1"/>
            <a:r>
              <a:rPr lang="cs-CZ" dirty="0">
                <a:hlinkClick r:id="rId4"/>
              </a:rPr>
              <a:t>http://www.hzscr.cz/clanek/ochrana-obyvatelstva-uvodem.aspx</a:t>
            </a:r>
            <a:endParaRPr lang="cs-CZ" dirty="0"/>
          </a:p>
          <a:p>
            <a:pPr lvl="1"/>
            <a:r>
              <a:rPr lang="cs-CZ" dirty="0">
                <a:hlinkClick r:id="rId5"/>
              </a:rPr>
              <a:t>http://krizport.firebrno.cz/</a:t>
            </a:r>
            <a:endParaRPr lang="cs-CZ" dirty="0"/>
          </a:p>
          <a:p>
            <a:r>
              <a:rPr lang="cs-CZ" dirty="0"/>
              <a:t>poslední novela zákona o HZS ČR:</a:t>
            </a:r>
          </a:p>
          <a:p>
            <a:pPr lvl="1"/>
            <a:r>
              <a:rPr lang="cs-CZ" dirty="0"/>
              <a:t>zákon č. 183/2017 Sb.</a:t>
            </a:r>
          </a:p>
          <a:p>
            <a:pPr marL="0" indent="0">
              <a:buNone/>
            </a:pPr>
            <a:endParaRPr lang="cs-CZ" dirty="0"/>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24147374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pl-PL" sz="2400" dirty="0"/>
              <a:t>3. Aktuální otázky bezpečnostní správy</a:t>
            </a:r>
          </a:p>
        </p:txBody>
      </p:sp>
      <p:sp>
        <p:nvSpPr>
          <p:cNvPr id="3" name="Zástupný symbol pro obsah 2"/>
          <p:cNvSpPr>
            <a:spLocks noGrp="1"/>
          </p:cNvSpPr>
          <p:nvPr>
            <p:ph idx="1"/>
          </p:nvPr>
        </p:nvSpPr>
        <p:spPr/>
        <p:txBody>
          <a:bodyPr>
            <a:normAutofit fontScale="85000" lnSpcReduction="20000"/>
          </a:bodyPr>
          <a:lstStyle/>
          <a:p>
            <a:r>
              <a:rPr lang="cs-CZ" dirty="0"/>
              <a:t>zákon č. 273/2008 Sb., o Policii České republiky, ve znění pozdějších předpisů</a:t>
            </a:r>
          </a:p>
          <a:p>
            <a:r>
              <a:rPr lang="cs-CZ" dirty="0"/>
              <a:t>Policie ČR = jednotný ozbrojený bezpečnostní sbor. </a:t>
            </a:r>
          </a:p>
          <a:p>
            <a:r>
              <a:rPr lang="cs-CZ" dirty="0"/>
              <a:t>Policie slouží veřejnosti. Jejím úkolem je chránit bezpečnost osob a majetku a veřejný pořádek, předcházet trestné činnosti, plnit úkoly podle trestního řádu a další úkoly na úseku vnitřního pořádku a bezpečnosti svěřené jí zákony, přímo použitelnými předpisy Evropské unie nebo mezinárodními smlouvami, které jsou součástí právního řádu.</a:t>
            </a:r>
          </a:p>
          <a:p>
            <a:r>
              <a:rPr lang="cs-CZ" dirty="0"/>
              <a:t>poslední novely: zákon č. 222/2017 Sb., zákon č. 304/2017 Sb. a zákon č. 111/2019 Sb.</a:t>
            </a:r>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3228453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0105" y="1039088"/>
            <a:ext cx="7886700" cy="1325563"/>
          </a:xfrm>
        </p:spPr>
        <p:txBody>
          <a:bodyPr>
            <a:normAutofit/>
          </a:bodyPr>
          <a:lstStyle/>
          <a:p>
            <a:r>
              <a:rPr lang="pl-PL" sz="2400" dirty="0"/>
              <a:t>3. Aktuální otázky bezpečnostní správy</a:t>
            </a:r>
          </a:p>
        </p:txBody>
      </p:sp>
      <p:sp>
        <p:nvSpPr>
          <p:cNvPr id="3" name="Zástupný symbol pro obsah 2"/>
          <p:cNvSpPr>
            <a:spLocks noGrp="1"/>
          </p:cNvSpPr>
          <p:nvPr>
            <p:ph idx="1"/>
          </p:nvPr>
        </p:nvSpPr>
        <p:spPr/>
        <p:txBody>
          <a:bodyPr>
            <a:normAutofit fontScale="92500" lnSpcReduction="10000"/>
          </a:bodyPr>
          <a:lstStyle/>
          <a:p>
            <a:r>
              <a:rPr lang="cs-CZ" dirty="0"/>
              <a:t>Zákon o Policii ČR reguluje </a:t>
            </a:r>
          </a:p>
          <a:p>
            <a:pPr marL="0" indent="0">
              <a:buNone/>
            </a:pPr>
            <a:r>
              <a:rPr lang="cs-CZ" dirty="0"/>
              <a:t>zejména následující otázky:</a:t>
            </a:r>
          </a:p>
          <a:p>
            <a:pPr lvl="1"/>
            <a:r>
              <a:rPr lang="cs-CZ" dirty="0"/>
              <a:t>Řízení a organizace policie?</a:t>
            </a:r>
          </a:p>
          <a:p>
            <a:pPr lvl="1"/>
            <a:r>
              <a:rPr lang="cs-CZ" dirty="0"/>
              <a:t>Základní povinnosti policisty?</a:t>
            </a:r>
          </a:p>
          <a:p>
            <a:pPr lvl="1"/>
            <a:r>
              <a:rPr lang="cs-CZ" dirty="0"/>
              <a:t>Oprávnění policisty?</a:t>
            </a:r>
          </a:p>
          <a:p>
            <a:pPr lvl="1"/>
            <a:r>
              <a:rPr lang="cs-CZ" dirty="0"/>
              <a:t>Použití donucovacích prostředků </a:t>
            </a:r>
          </a:p>
          <a:p>
            <a:pPr marL="457200" lvl="1" indent="0">
              <a:buNone/>
            </a:pPr>
            <a:r>
              <a:rPr lang="cs-CZ" dirty="0"/>
              <a:t>a zbraně?</a:t>
            </a:r>
          </a:p>
          <a:p>
            <a:pPr lvl="1"/>
            <a:r>
              <a:rPr lang="cs-CZ" dirty="0"/>
              <a:t>Ochrana názvu policie?</a:t>
            </a:r>
          </a:p>
          <a:p>
            <a:pPr lvl="1"/>
            <a:r>
              <a:rPr lang="cs-CZ" dirty="0"/>
              <a:t>Správní delikty?</a:t>
            </a:r>
          </a:p>
          <a:p>
            <a:r>
              <a:rPr lang="cs-CZ" altLang="cs-CZ" dirty="0">
                <a:hlinkClick r:id="rId2"/>
              </a:rPr>
              <a:t>http://www.policie.cz</a:t>
            </a:r>
            <a:endParaRPr lang="cs-CZ" altLang="cs-CZ" dirty="0"/>
          </a:p>
          <a:p>
            <a:endParaRPr lang="cs-CZ" dirty="0"/>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pic>
        <p:nvPicPr>
          <p:cNvPr id="5" name="Obrázek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32401" y="1045438"/>
            <a:ext cx="2847975" cy="512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8582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pl-PL" sz="2400" dirty="0"/>
              <a:t>3. Aktuální otázky bezpečnostní správy</a:t>
            </a:r>
          </a:p>
        </p:txBody>
      </p:sp>
      <p:sp>
        <p:nvSpPr>
          <p:cNvPr id="3" name="Zástupný symbol pro obsah 2"/>
          <p:cNvSpPr>
            <a:spLocks noGrp="1"/>
          </p:cNvSpPr>
          <p:nvPr>
            <p:ph idx="1"/>
          </p:nvPr>
        </p:nvSpPr>
        <p:spPr/>
        <p:txBody>
          <a:bodyPr>
            <a:normAutofit fontScale="62500" lnSpcReduction="20000"/>
          </a:bodyPr>
          <a:lstStyle/>
          <a:p>
            <a:r>
              <a:rPr lang="cs-CZ" dirty="0"/>
              <a:t>Policisté a další příslušníci bezpečnostních sborů jsou ve služebním poměru k ČR.</a:t>
            </a:r>
          </a:p>
          <a:p>
            <a:r>
              <a:rPr lang="cs-CZ" dirty="0"/>
              <a:t>zákon č. 361/2003 Sb., o služebním poměru příslušníků bezpečnostních sborů</a:t>
            </a:r>
          </a:p>
          <a:p>
            <a:r>
              <a:rPr lang="cs-CZ" dirty="0"/>
              <a:t>Tento zákon upravuje: </a:t>
            </a:r>
          </a:p>
          <a:p>
            <a:pPr lvl="1"/>
            <a:r>
              <a:rPr lang="cs-CZ" dirty="0"/>
              <a:t>právní poměry fyzických osob, které v bezpečnostním sboru vykonávají službu, </a:t>
            </a:r>
          </a:p>
          <a:p>
            <a:pPr lvl="1"/>
            <a:r>
              <a:rPr lang="cs-CZ" dirty="0"/>
              <a:t>jejich odměňování, </a:t>
            </a:r>
          </a:p>
          <a:p>
            <a:pPr lvl="1"/>
            <a:r>
              <a:rPr lang="cs-CZ" dirty="0"/>
              <a:t>řízení ve věcech služebního poměru a organizační věci služby (služební vztahy). </a:t>
            </a:r>
          </a:p>
          <a:p>
            <a:r>
              <a:rPr lang="cs-CZ" dirty="0"/>
              <a:t>Bezpečnostní sbor = Policie ČR, Hasičský záchranný sbor ČR, Celní správa ČR, Vězeňská služba ČR, Generální inspekce bezpečnostních sborů, Bezpečnostní informační služba a Úřad pro zahraniční styky a informace.</a:t>
            </a:r>
          </a:p>
          <a:p>
            <a:r>
              <a:rPr lang="cs-CZ" dirty="0"/>
              <a:t>poslední novelizace: zákon č. 235/2018 Sb., zákon č. 32/2019 Sb., zákon č. 163/2019 Sb. a zákon č. 277/2019 Sb.</a:t>
            </a:r>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3961254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pl-PL" sz="2400" dirty="0"/>
              <a:t>3. Aktuální otázky bezpečnostní správy</a:t>
            </a:r>
          </a:p>
        </p:txBody>
      </p:sp>
      <p:sp>
        <p:nvSpPr>
          <p:cNvPr id="3" name="Zástupný symbol pro obsah 2"/>
          <p:cNvSpPr>
            <a:spLocks noGrp="1"/>
          </p:cNvSpPr>
          <p:nvPr>
            <p:ph idx="1"/>
          </p:nvPr>
        </p:nvSpPr>
        <p:spPr/>
        <p:txBody>
          <a:bodyPr>
            <a:normAutofit fontScale="55000" lnSpcReduction="20000"/>
          </a:bodyPr>
          <a:lstStyle/>
          <a:p>
            <a:r>
              <a:rPr lang="cs-CZ" dirty="0"/>
              <a:t>Jedním z (ozbrojených) bezpečnostních sborů je Generální inspekce bezpečnostních sborů (GIBS).</a:t>
            </a:r>
          </a:p>
          <a:p>
            <a:r>
              <a:rPr lang="cs-CZ" dirty="0"/>
              <a:t>zákon č. 341/2011 Sb., o Generální inspekci bezpečnostních sborů a o změně souvisejících zákonů</a:t>
            </a:r>
          </a:p>
          <a:p>
            <a:r>
              <a:rPr lang="cs-CZ" dirty="0"/>
              <a:t>V čele inspekce stojí ředitel inspekce. Úkoly inspekce plní příslušníci inspekce vykonávající v inspekci službu podle zákona upravujícího služební poměr příslušníků bezpečnostních sborů.</a:t>
            </a:r>
          </a:p>
          <a:p>
            <a:r>
              <a:rPr lang="cs-CZ" dirty="0"/>
              <a:t>Hlavním předmětem činnosti GIBS je vyhledávat, odhalovat a vyšetřovat skutečnosti nasvědčující tomu, že byl spáchán trestný čin, jehož pachatelem je příslušník Policie ČR, celník, příslušník Vězeňské služby, příslušník inspekce anebo zaměstnanci těchto útvarů. </a:t>
            </a:r>
          </a:p>
          <a:p>
            <a:r>
              <a:rPr lang="cs-CZ" dirty="0"/>
              <a:t>Také provádí zkoušku spolehlivosti vůči protiprávnímu jednání uvedených příslušníků a zaměstnanců. </a:t>
            </a:r>
          </a:p>
          <a:p>
            <a:r>
              <a:rPr lang="cs-CZ" dirty="0"/>
              <a:t>Navrhuje proti takové činnosti opatření a vydává metodická doporučení pro činnost jednotlivých bezpečnostních sborů.</a:t>
            </a:r>
          </a:p>
          <a:p>
            <a:r>
              <a:rPr lang="cs-CZ" dirty="0"/>
              <a:t>poslední novelizace: zákon č. </a:t>
            </a:r>
            <a:r>
              <a:rPr lang="it-IT" dirty="0"/>
              <a:t>183/2017 Sb.</a:t>
            </a:r>
            <a:r>
              <a:rPr lang="cs-CZ" dirty="0"/>
              <a:t> a zákon č. </a:t>
            </a:r>
            <a:r>
              <a:rPr lang="it-IT" dirty="0"/>
              <a:t>111/2019 Sb.</a:t>
            </a:r>
            <a:endParaRPr lang="cs-CZ" dirty="0"/>
          </a:p>
          <a:p>
            <a:endParaRPr lang="cs-CZ" dirty="0"/>
          </a:p>
          <a:p>
            <a:endParaRPr lang="cs-CZ" dirty="0"/>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36139168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3. Aktuální otázky bezpečnostní správy</a:t>
            </a:r>
            <a:endParaRPr lang="pl-PL" sz="2400"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pic>
        <p:nvPicPr>
          <p:cNvPr id="5" name="Obrázek 1"/>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70201" y="3195637"/>
            <a:ext cx="4022724"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7250" y="3195638"/>
            <a:ext cx="2622550"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bdélník 7"/>
          <p:cNvSpPr/>
          <p:nvPr/>
        </p:nvSpPr>
        <p:spPr>
          <a:xfrm>
            <a:off x="857250" y="2242434"/>
            <a:ext cx="2977931" cy="523220"/>
          </a:xfrm>
          <a:prstGeom prst="rect">
            <a:avLst/>
          </a:prstGeom>
        </p:spPr>
        <p:txBody>
          <a:bodyPr wrap="none">
            <a:spAutoFit/>
          </a:bodyPr>
          <a:lstStyle/>
          <a:p>
            <a:r>
              <a:rPr lang="cs-CZ" altLang="cs-CZ" sz="2800" dirty="0">
                <a:hlinkClick r:id="rId4"/>
              </a:rPr>
              <a:t>http://www.gibs.cz</a:t>
            </a:r>
            <a:endParaRPr lang="cs-CZ" altLang="cs-CZ" sz="2800" dirty="0"/>
          </a:p>
        </p:txBody>
      </p:sp>
    </p:spTree>
    <p:extLst>
      <p:ext uri="{BB962C8B-B14F-4D97-AF65-F5344CB8AC3E}">
        <p14:creationId xmlns:p14="http://schemas.microsoft.com/office/powerpoint/2010/main" val="3120063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pl-PL" sz="2400" dirty="0"/>
              <a:t>3. Aktuální otázky bezpečnostní správy</a:t>
            </a:r>
          </a:p>
        </p:txBody>
      </p:sp>
      <p:sp>
        <p:nvSpPr>
          <p:cNvPr id="3" name="Zástupný symbol pro obsah 2"/>
          <p:cNvSpPr>
            <a:spLocks noGrp="1"/>
          </p:cNvSpPr>
          <p:nvPr>
            <p:ph idx="1"/>
          </p:nvPr>
        </p:nvSpPr>
        <p:spPr/>
        <p:txBody>
          <a:bodyPr>
            <a:normAutofit fontScale="62500" lnSpcReduction="20000"/>
          </a:bodyPr>
          <a:lstStyle/>
          <a:p>
            <a:r>
              <a:rPr lang="cs-CZ" dirty="0"/>
              <a:t>zákon č. 553/1991 Sb., o obecní policii</a:t>
            </a:r>
          </a:p>
          <a:p>
            <a:r>
              <a:rPr lang="cs-CZ" dirty="0"/>
              <a:t>Obecní policie = orgán obce, který zřizuje a zrušuje obecní zastupitelstvo obecně závaznou vyhláškou.</a:t>
            </a:r>
          </a:p>
          <a:p>
            <a:r>
              <a:rPr lang="cs-CZ" dirty="0"/>
              <a:t>Obecní policie zabezpečuje místní záležitosti veřejného pořádku v rámci působnosti obce a plní další úkoly, pokud tak stanoví tento nebo zvláštní zákon.</a:t>
            </a:r>
          </a:p>
          <a:p>
            <a:r>
              <a:rPr lang="cs-CZ" dirty="0"/>
              <a:t>Strážníci obecní policie nejsou ve služebním poměru ke státu, nýbrž v pracovněprávním poměru k obci. </a:t>
            </a:r>
          </a:p>
          <a:p>
            <a:r>
              <a:rPr lang="cs-CZ" dirty="0"/>
              <a:t>Aktuální informace, stanoviska a právní rozbory viz např.:</a:t>
            </a:r>
            <a:endParaRPr lang="cs-CZ" dirty="0">
              <a:hlinkClick r:id="rId2"/>
            </a:endParaRPr>
          </a:p>
          <a:p>
            <a:pPr lvl="1"/>
            <a:r>
              <a:rPr lang="cs-CZ" dirty="0">
                <a:hlinkClick r:id="rId2"/>
              </a:rPr>
              <a:t>http://www.mvcr.cz/clanek/dokumenty-policie-stanoviska-a-pravni-rozbory.aspx</a:t>
            </a:r>
            <a:endParaRPr lang="cs-CZ" dirty="0"/>
          </a:p>
          <a:p>
            <a:pPr lvl="1"/>
            <a:r>
              <a:rPr lang="cs-CZ" dirty="0">
                <a:hlinkClick r:id="rId3"/>
              </a:rPr>
              <a:t>http://www.obecnipolicie.cz</a:t>
            </a:r>
            <a:endParaRPr lang="cs-CZ" dirty="0"/>
          </a:p>
          <a:p>
            <a:r>
              <a:rPr lang="cs-CZ" dirty="0"/>
              <a:t>poslední novely: zákon č. 65/2017 Sb., zákon č. 183/2017 Sb., zákon č. 248/2017 Sb. a zákon č. 261/2020 Sb.</a:t>
            </a:r>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881079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t>Úvod</a:t>
            </a:r>
          </a:p>
        </p:txBody>
      </p:sp>
      <p:sp>
        <p:nvSpPr>
          <p:cNvPr id="3" name="Zástupný symbol pro obsah 2"/>
          <p:cNvSpPr>
            <a:spLocks noGrp="1"/>
          </p:cNvSpPr>
          <p:nvPr>
            <p:ph idx="1"/>
          </p:nvPr>
        </p:nvSpPr>
        <p:spPr/>
        <p:txBody>
          <a:bodyPr>
            <a:normAutofit/>
          </a:bodyPr>
          <a:lstStyle/>
          <a:p>
            <a:pPr marL="0" indent="0" algn="just">
              <a:buNone/>
            </a:pPr>
            <a:r>
              <a:rPr lang="cs-CZ" i="1" dirty="0"/>
              <a:t>Bezpečnostní správa (v minulosti označovaná jako policejní správa) a správa obrany státu (vojenská správa) patří mezi tradiční subsystémy veřejné správy a jsou předmětem zkoumání správního práva a správní vědy. </a:t>
            </a:r>
            <a:endParaRPr lang="cs-CZ" dirty="0"/>
          </a:p>
          <a:p>
            <a:pPr marL="0" indent="0">
              <a:buNone/>
            </a:pPr>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11939113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3. Aktuální otázky bezpečnostní správy</a:t>
            </a:r>
          </a:p>
        </p:txBody>
      </p:sp>
      <p:sp>
        <p:nvSpPr>
          <p:cNvPr id="3" name="Zástupný symbol pro obsah 2"/>
          <p:cNvSpPr>
            <a:spLocks noGrp="1"/>
          </p:cNvSpPr>
          <p:nvPr>
            <p:ph idx="1"/>
          </p:nvPr>
        </p:nvSpPr>
        <p:spPr/>
        <p:txBody>
          <a:bodyPr>
            <a:normAutofit fontScale="70000" lnSpcReduction="20000"/>
          </a:bodyPr>
          <a:lstStyle/>
          <a:p>
            <a:r>
              <a:rPr lang="cs-CZ" dirty="0"/>
              <a:t>zákon č. 153/1994 Sb., o zpravodajských službách České republiky</a:t>
            </a:r>
          </a:p>
          <a:p>
            <a:r>
              <a:rPr lang="cs-CZ" dirty="0"/>
              <a:t>Zpravodajské služby = státní orgány pro získávání, shromažďování a vyhodnocování informací důležitých pro ochranu ústavního zřízení, významných ekonomických zájmů, bezpečnost a obranu ČR.</a:t>
            </a:r>
          </a:p>
          <a:p>
            <a:r>
              <a:rPr lang="cs-CZ" dirty="0"/>
              <a:t>ČR má ve smyslu tohoto zákona tyto zpravodajské služby:</a:t>
            </a:r>
          </a:p>
          <a:p>
            <a:pPr lvl="1"/>
            <a:r>
              <a:rPr lang="cs-CZ" dirty="0"/>
              <a:t>a) Bezpečnostní informační služba, jejíž příjmy a výdaje tvoří samostatnou kapitolu státního rozpočtu</a:t>
            </a:r>
          </a:p>
          <a:p>
            <a:pPr lvl="1"/>
            <a:r>
              <a:rPr lang="cs-CZ" dirty="0"/>
              <a:t>b) Úřad pro zahraniční styky a informace, jehož rozpočet je součástí rozpočtové kapitoly Ministerstva vnitra,</a:t>
            </a:r>
          </a:p>
          <a:p>
            <a:pPr lvl="1"/>
            <a:r>
              <a:rPr lang="cs-CZ" dirty="0"/>
              <a:t>c) Vojenské zpravodajství jako součást Ministerstva obrany</a:t>
            </a:r>
          </a:p>
          <a:p>
            <a:r>
              <a:rPr lang="cs-CZ" dirty="0"/>
              <a:t>poslední novelizace: zákon č. 35/2018 Sb., zákon č. 205/2019 Sb. a zákon č. 227/2019 Sb.</a:t>
            </a:r>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27850813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3. Aktuální otázky bezpečnostní správy</a:t>
            </a:r>
          </a:p>
        </p:txBody>
      </p:sp>
      <p:sp>
        <p:nvSpPr>
          <p:cNvPr id="3" name="Zástupný symbol pro obsah 2"/>
          <p:cNvSpPr>
            <a:spLocks noGrp="1"/>
          </p:cNvSpPr>
          <p:nvPr>
            <p:ph idx="1"/>
          </p:nvPr>
        </p:nvSpPr>
        <p:spPr>
          <a:xfrm>
            <a:off x="628650" y="2349500"/>
            <a:ext cx="7886700" cy="3827463"/>
          </a:xfrm>
        </p:spPr>
        <p:txBody>
          <a:bodyPr>
            <a:normAutofit fontScale="92500" lnSpcReduction="10000"/>
          </a:bodyPr>
          <a:lstStyle/>
          <a:p>
            <a:pPr marL="0" indent="0">
              <a:buNone/>
            </a:pPr>
            <a:endParaRPr lang="cs-CZ" dirty="0">
              <a:hlinkClick r:id="rId2"/>
            </a:endParaRPr>
          </a:p>
          <a:p>
            <a:pPr marL="0" indent="0">
              <a:buNone/>
            </a:pPr>
            <a:endParaRPr lang="cs-CZ" dirty="0">
              <a:hlinkClick r:id="rId2"/>
            </a:endParaRPr>
          </a:p>
          <a:p>
            <a:endParaRPr lang="cs-CZ" dirty="0"/>
          </a:p>
          <a:p>
            <a:endParaRPr lang="cs-CZ" dirty="0"/>
          </a:p>
          <a:p>
            <a:pPr marL="0" indent="0">
              <a:buNone/>
            </a:pPr>
            <a:endParaRPr lang="cs-CZ" dirty="0"/>
          </a:p>
          <a:p>
            <a:r>
              <a:rPr lang="cs-CZ" sz="2000" dirty="0">
                <a:hlinkClick r:id="rId2"/>
              </a:rPr>
              <a:t>http://www.bis.cz</a:t>
            </a:r>
            <a:r>
              <a:rPr lang="cs-CZ" sz="2000" dirty="0"/>
              <a:t>        </a:t>
            </a:r>
            <a:r>
              <a:rPr lang="cs-CZ" sz="2000" dirty="0">
                <a:hlinkClick r:id="rId3"/>
              </a:rPr>
              <a:t>http://www.uzsi.cz</a:t>
            </a:r>
            <a:r>
              <a:rPr lang="cs-CZ" sz="2000" dirty="0"/>
              <a:t>           </a:t>
            </a:r>
            <a:r>
              <a:rPr lang="cs-CZ" sz="2000" dirty="0">
                <a:hlinkClick r:id="rId4"/>
              </a:rPr>
              <a:t>http://www.vzcr.cz</a:t>
            </a:r>
            <a:endParaRPr lang="cs-CZ" sz="2000" dirty="0"/>
          </a:p>
          <a:p>
            <a:r>
              <a:rPr lang="cs-CZ" sz="2000" dirty="0"/>
              <a:t>Další prameny právní úpravy postavení a činnosti zpravodajských služeb ČR:</a:t>
            </a:r>
          </a:p>
          <a:p>
            <a:pPr lvl="1"/>
            <a:r>
              <a:rPr lang="cs-CZ" sz="1600" dirty="0"/>
              <a:t>zákon č. 154/1994 Sb., o Bezpečnostní informační službě</a:t>
            </a:r>
          </a:p>
          <a:p>
            <a:pPr lvl="1"/>
            <a:r>
              <a:rPr lang="cs-CZ" sz="1600" dirty="0"/>
              <a:t>zákon č. 289/2005 Sb., o Vojenském zpravodajství</a:t>
            </a:r>
          </a:p>
          <a:p>
            <a:endParaRPr lang="cs-CZ" sz="2000" dirty="0"/>
          </a:p>
          <a:p>
            <a:endParaRPr lang="cs-CZ" dirty="0"/>
          </a:p>
          <a:p>
            <a:endParaRPr lang="cs-CZ" dirty="0"/>
          </a:p>
          <a:p>
            <a:endParaRPr lang="cs-CZ" dirty="0"/>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pic>
        <p:nvPicPr>
          <p:cNvPr id="5" name="Obrázek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83064" y="2489196"/>
            <a:ext cx="1997526" cy="1987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3"/>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187700" y="2252673"/>
            <a:ext cx="2365654" cy="2460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1"/>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11900" y="2489195"/>
            <a:ext cx="1542835" cy="1987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28015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3. Aktuální otázky bezpečnostní správy</a:t>
            </a:r>
          </a:p>
        </p:txBody>
      </p:sp>
      <p:sp>
        <p:nvSpPr>
          <p:cNvPr id="3" name="Zástupný symbol pro obsah 2"/>
          <p:cNvSpPr>
            <a:spLocks noGrp="1"/>
          </p:cNvSpPr>
          <p:nvPr>
            <p:ph idx="1"/>
          </p:nvPr>
        </p:nvSpPr>
        <p:spPr/>
        <p:txBody>
          <a:bodyPr>
            <a:normAutofit fontScale="70000" lnSpcReduction="20000"/>
          </a:bodyPr>
          <a:lstStyle/>
          <a:p>
            <a:r>
              <a:rPr lang="cs-CZ" dirty="0"/>
              <a:t>zákon č. 412/2005 Sb., o ochraně utajovaných informací a o bezpečnostní způsobilosti</a:t>
            </a:r>
          </a:p>
          <a:p>
            <a:r>
              <a:rPr lang="cs-CZ" dirty="0"/>
              <a:t>utajovaná informace = informace v jakékoliv podobě zaznamenaná na jakémkoliv nosiči označená v souladu s tímto zákonem, jejíž vyzrazení nebo zneužití může způsobit újmu zájmu ČR nebo může být pro tento zájem nevýhodné, a která je uvedena v seznamu utajovaných informací</a:t>
            </a:r>
          </a:p>
          <a:p>
            <a:r>
              <a:rPr lang="cs-CZ" dirty="0"/>
              <a:t>Ochrana utajovaných informací je zajišťována:</a:t>
            </a:r>
          </a:p>
          <a:p>
            <a:pPr lvl="1"/>
            <a:r>
              <a:rPr lang="cs-CZ" dirty="0"/>
              <a:t>a) personální bezpečností, </a:t>
            </a:r>
          </a:p>
          <a:p>
            <a:pPr lvl="1"/>
            <a:r>
              <a:rPr lang="cs-CZ" dirty="0"/>
              <a:t>b) průmyslovou bezpečností, </a:t>
            </a:r>
          </a:p>
          <a:p>
            <a:pPr lvl="1"/>
            <a:r>
              <a:rPr lang="cs-CZ" dirty="0"/>
              <a:t>c) administrativní bezpečností, </a:t>
            </a:r>
          </a:p>
          <a:p>
            <a:pPr lvl="1"/>
            <a:r>
              <a:rPr lang="cs-CZ" dirty="0"/>
              <a:t>d) fyzickou bezpečností, </a:t>
            </a:r>
          </a:p>
          <a:p>
            <a:pPr lvl="1"/>
            <a:r>
              <a:rPr lang="cs-CZ" dirty="0"/>
              <a:t>e) bezpečností informačních nebo komunikačních systémů, </a:t>
            </a:r>
          </a:p>
          <a:p>
            <a:pPr lvl="1"/>
            <a:r>
              <a:rPr lang="cs-CZ" dirty="0"/>
              <a:t>f) kryptografickou ochranou.</a:t>
            </a:r>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15795925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3. Aktuální otázky bezpečnostní správy</a:t>
            </a:r>
          </a:p>
        </p:txBody>
      </p:sp>
      <p:sp>
        <p:nvSpPr>
          <p:cNvPr id="3" name="Zástupný symbol pro obsah 2"/>
          <p:cNvSpPr>
            <a:spLocks noGrp="1"/>
          </p:cNvSpPr>
          <p:nvPr>
            <p:ph idx="1"/>
          </p:nvPr>
        </p:nvSpPr>
        <p:spPr/>
        <p:txBody>
          <a:bodyPr>
            <a:normAutofit fontScale="55000" lnSpcReduction="20000"/>
          </a:bodyPr>
          <a:lstStyle/>
          <a:p>
            <a:r>
              <a:rPr lang="cs-CZ" sz="2900" b="1" dirty="0"/>
              <a:t>Národní bezpečnostní úřad </a:t>
            </a:r>
            <a:r>
              <a:rPr lang="cs-CZ" sz="2900" dirty="0"/>
              <a:t>je orgánem moci výkonné, byl zřízen zákonem č. 148/1998 Sb., o ochraně utajovaných skutečností a o změně některých zákonů, a to k 1. srpnu 1998. </a:t>
            </a:r>
          </a:p>
          <a:p>
            <a:r>
              <a:rPr lang="cs-CZ" sz="2900" dirty="0"/>
              <a:t>Je ústředním správním úřadem pro oblast ochrany utajovaných informací a bezpečnostní způsobilosti, v čele s ředitelem.</a:t>
            </a:r>
          </a:p>
          <a:p>
            <a:r>
              <a:rPr lang="cs-CZ" sz="2900" dirty="0"/>
              <a:t>NBÚ zejména:</a:t>
            </a:r>
          </a:p>
          <a:p>
            <a:pPr lvl="1"/>
            <a:r>
              <a:rPr lang="cs-CZ" sz="2500" dirty="0"/>
              <a:t>vykonává státní dozor v oblasti ochrany utajovaných informací,</a:t>
            </a:r>
          </a:p>
          <a:p>
            <a:pPr lvl="1"/>
            <a:r>
              <a:rPr lang="cs-CZ" sz="2500" dirty="0"/>
              <a:t>ukládá sankce,</a:t>
            </a:r>
          </a:p>
          <a:p>
            <a:pPr lvl="1"/>
            <a:r>
              <a:rPr lang="cs-CZ" sz="2500" dirty="0"/>
              <a:t>vede tzv. bezpečnostní řízení,</a:t>
            </a:r>
          </a:p>
          <a:p>
            <a:pPr lvl="1"/>
            <a:r>
              <a:rPr lang="cs-CZ" sz="2500" dirty="0"/>
              <a:t>vydává Věstník NBÚ,</a:t>
            </a:r>
          </a:p>
          <a:p>
            <a:pPr lvl="1"/>
            <a:r>
              <a:rPr lang="cs-CZ" sz="2500" dirty="0"/>
              <a:t>vydává prováděcí vyhlášky.</a:t>
            </a:r>
            <a:endParaRPr lang="cs-CZ" dirty="0">
              <a:hlinkClick r:id="rId2"/>
            </a:endParaRPr>
          </a:p>
          <a:p>
            <a:r>
              <a:rPr lang="cs-CZ" dirty="0"/>
              <a:t>Aktuální informace na </a:t>
            </a:r>
            <a:r>
              <a:rPr lang="cs-CZ" dirty="0">
                <a:hlinkClick r:id="rId2"/>
              </a:rPr>
              <a:t>www.nbu.cz</a:t>
            </a:r>
            <a:r>
              <a:rPr lang="cs-CZ" dirty="0"/>
              <a:t>.</a:t>
            </a:r>
          </a:p>
          <a:p>
            <a:r>
              <a:rPr lang="cs-CZ" sz="2600" dirty="0"/>
              <a:t>Poslední novely: 	zákon č. 35/2018 Sb., </a:t>
            </a:r>
          </a:p>
          <a:p>
            <a:pPr marL="0" indent="0">
              <a:buNone/>
            </a:pPr>
            <a:r>
              <a:rPr lang="cs-CZ" sz="2600" dirty="0"/>
              <a:t>		zákon č. 277/2019 Sb.</a:t>
            </a:r>
          </a:p>
          <a:p>
            <a:pPr marL="0" indent="0">
              <a:buNone/>
            </a:pPr>
            <a:r>
              <a:rPr lang="cs-CZ" sz="2600" dirty="0"/>
              <a:t>		zákon č. 46/2020 Sb.</a:t>
            </a:r>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pic>
        <p:nvPicPr>
          <p:cNvPr id="5" name="Obrázek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10345" y="4459728"/>
            <a:ext cx="2427255" cy="1717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48856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 </a:t>
            </a:r>
            <a:br>
              <a:rPr lang="cs-CZ" sz="2800" dirty="0"/>
            </a:br>
            <a:r>
              <a:rPr lang="cs-CZ" sz="2400" dirty="0"/>
              <a:t>4. Aktuální otázky správy obrany státu</a:t>
            </a:r>
            <a:br>
              <a:rPr lang="cs-CZ" sz="2800" dirty="0"/>
            </a:br>
            <a:endParaRPr lang="cs-CZ" sz="2800" dirty="0"/>
          </a:p>
        </p:txBody>
      </p:sp>
      <p:sp>
        <p:nvSpPr>
          <p:cNvPr id="3" name="Zástupný symbol pro obsah 2"/>
          <p:cNvSpPr>
            <a:spLocks noGrp="1"/>
          </p:cNvSpPr>
          <p:nvPr>
            <p:ph idx="1"/>
          </p:nvPr>
        </p:nvSpPr>
        <p:spPr/>
        <p:txBody>
          <a:bodyPr>
            <a:normAutofit fontScale="92500" lnSpcReduction="20000"/>
          </a:bodyPr>
          <a:lstStyle/>
          <a:p>
            <a:r>
              <a:rPr lang="cs-CZ" sz="2000" dirty="0"/>
              <a:t>Branný zákon zejména:</a:t>
            </a:r>
          </a:p>
          <a:p>
            <a:pPr lvl="1"/>
            <a:r>
              <a:rPr lang="cs-CZ" sz="1600" dirty="0"/>
              <a:t>definuje brannou povinnost jako povinnost státního občana ČR plnit úkoly ozbrojených sil ČR; zahrnuje povinnost občana podrobit se odvodnímu řízení, vykonávat vojenskou činnou službu a plnit další povinnosti stanovené tímto zákonem,</a:t>
            </a:r>
          </a:p>
          <a:p>
            <a:pPr lvl="1"/>
            <a:r>
              <a:rPr lang="cs-CZ" sz="1600" dirty="0"/>
              <a:t>rozlišuje vojenskou činnou službou mimo stav ohrožení státu nebo mimo válečný stav (služba vojáka z povolání ve služebním poměru podle zákona o vojácích z povolání, příprava vojáka k plnění úkolů ozbrojených sil nebo služba vojáka v operačním nasazení) a vojenskou činnou službou za stavu ohrožení státu nebo válečného stavu (mimořádná služba).</a:t>
            </a:r>
          </a:p>
          <a:p>
            <a:pPr lvl="1"/>
            <a:r>
              <a:rPr lang="cs-CZ" sz="1600" dirty="0"/>
              <a:t>upravuje postavení a působnost krajských vojenských velitelství,</a:t>
            </a:r>
          </a:p>
          <a:p>
            <a:pPr lvl="1"/>
            <a:r>
              <a:rPr lang="cs-CZ" sz="1600" dirty="0"/>
              <a:t>upravuje procesní stránku odvodního řízení a posuzování zdravotní způsobilosti vojáků při přezkumném řízení,</a:t>
            </a:r>
          </a:p>
          <a:p>
            <a:pPr lvl="1"/>
            <a:r>
              <a:rPr lang="cs-CZ" sz="1600" dirty="0"/>
              <a:t>stanovuje některá opatření související s vyhlášením stavu ohrožení státu nebo válečného stavu,</a:t>
            </a:r>
          </a:p>
          <a:p>
            <a:pPr lvl="1"/>
            <a:r>
              <a:rPr lang="cs-CZ" sz="1600" dirty="0"/>
              <a:t>vymezuje vojáka ve výslužbě, vojenskou evidence, ohlašovací povinnost a vojenské doklady, stanovuje pravidla pro vstup občana nebo vojáka v záloze do ozbrojených sil jiného státu a podmínky stanovení nebo úprava vojenské hodnosti.</a:t>
            </a:r>
          </a:p>
          <a:p>
            <a:pPr lvl="1"/>
            <a:r>
              <a:rPr lang="cs-CZ" sz="1600" dirty="0"/>
              <a:t>poslední novelizace: zákon č. </a:t>
            </a:r>
            <a:r>
              <a:rPr lang="it-IT" sz="1600" dirty="0"/>
              <a:t>183/2017 Sb.</a:t>
            </a:r>
            <a:r>
              <a:rPr lang="cs-CZ" sz="1600" dirty="0"/>
              <a:t> a zákon č. </a:t>
            </a:r>
            <a:r>
              <a:rPr lang="it-IT" sz="1600" dirty="0"/>
              <a:t>294/2017 Sb.</a:t>
            </a:r>
            <a:r>
              <a:rPr lang="cs-CZ" sz="1600" dirty="0"/>
              <a:t> </a:t>
            </a:r>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2253368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 </a:t>
            </a:r>
            <a:br>
              <a:rPr lang="cs-CZ" sz="2800" dirty="0"/>
            </a:br>
            <a:r>
              <a:rPr lang="cs-CZ" sz="2400" dirty="0"/>
              <a:t>4. Aktuální otázky správy obrany státu</a:t>
            </a:r>
            <a:br>
              <a:rPr lang="cs-CZ" sz="2800" dirty="0"/>
            </a:br>
            <a:endParaRPr lang="cs-CZ" sz="2800" dirty="0"/>
          </a:p>
        </p:txBody>
      </p:sp>
      <p:sp>
        <p:nvSpPr>
          <p:cNvPr id="3" name="Zástupný symbol pro obsah 2"/>
          <p:cNvSpPr>
            <a:spLocks noGrp="1"/>
          </p:cNvSpPr>
          <p:nvPr>
            <p:ph idx="1"/>
          </p:nvPr>
        </p:nvSpPr>
        <p:spPr/>
        <p:txBody>
          <a:bodyPr>
            <a:normAutofit/>
          </a:bodyPr>
          <a:lstStyle/>
          <a:p>
            <a:r>
              <a:rPr lang="cs-CZ" sz="2000" dirty="0"/>
              <a:t>Zákon o ozbrojených silách České republiky zejména:</a:t>
            </a:r>
          </a:p>
          <a:p>
            <a:pPr lvl="1"/>
            <a:r>
              <a:rPr lang="cs-CZ" sz="1400" dirty="0"/>
              <a:t>upravuje postavení, úkoly a členění ozbrojených sil ČR (OS ČR), jejich řízení, přípravu a vybavení vojenským materiálem; dále upravuje použití vojenské zbraně vojáky v činné službě a náhradu škody. </a:t>
            </a:r>
          </a:p>
          <a:p>
            <a:pPr lvl="1"/>
            <a:r>
              <a:rPr lang="cs-CZ" sz="1400" dirty="0"/>
              <a:t>OS ČR = Armáda ČR + Vojenská kancelář prezidenta republiky + Hradní stráž.</a:t>
            </a:r>
          </a:p>
          <a:p>
            <a:pPr lvl="1"/>
            <a:r>
              <a:rPr lang="cs-CZ" sz="1400" dirty="0"/>
              <a:t>Řízení OS ČR – Prezident republiky jako vrchní velitel ozbrojených sil, vláda ČR, Ministerstvo obrany ČR, Náčelník Vojenské kanceláře prezidenta republiky.</a:t>
            </a:r>
          </a:p>
          <a:p>
            <a:pPr lvl="1"/>
            <a:r>
              <a:rPr lang="cs-CZ" sz="1400" dirty="0"/>
              <a:t>Základním úkolem ozbrojených sil je připravovat se k obraně České republiky a bránit ji proti vnějšímu napadení.</a:t>
            </a:r>
          </a:p>
          <a:p>
            <a:pPr lvl="1"/>
            <a:r>
              <a:rPr lang="cs-CZ" sz="1400" dirty="0"/>
              <a:t>Ozbrojené síly plní též úkoly, které vyplývají z mezinárodních smluvních závazků České republiky o společné obraně proti napadení.</a:t>
            </a:r>
          </a:p>
          <a:p>
            <a:pPr lvl="1"/>
            <a:r>
              <a:rPr lang="cs-CZ" sz="1400" dirty="0"/>
              <a:t>Vojenský materiál tvoří vojenská výstroj, vojenská výzbroj, vojenská technika a určená technická zařízení, které jsou užívány k plnění nebo zabezpečení úkolů OS ČR.</a:t>
            </a:r>
          </a:p>
          <a:p>
            <a:pPr lvl="1"/>
            <a:r>
              <a:rPr lang="cs-CZ" sz="1400" dirty="0"/>
              <a:t>Vojenskou zbraní se rozumí vojenská střelná zbraň, vojenská zbraň bodná nebo sečná.</a:t>
            </a:r>
          </a:p>
          <a:p>
            <a:pPr lvl="1"/>
            <a:r>
              <a:rPr lang="cs-CZ" sz="1400" dirty="0"/>
              <a:t>Poslední novelizace: zákon č. </a:t>
            </a:r>
            <a:r>
              <a:rPr lang="it-IT" sz="1400" dirty="0"/>
              <a:t>46/2016 Sb.</a:t>
            </a:r>
            <a:r>
              <a:rPr lang="cs-CZ" sz="1400" dirty="0"/>
              <a:t> a zákon č. </a:t>
            </a:r>
            <a:r>
              <a:rPr lang="it-IT" sz="1400" dirty="0"/>
              <a:t>183/2017 Sb.</a:t>
            </a:r>
            <a:endParaRPr lang="cs-CZ" sz="1400" dirty="0"/>
          </a:p>
          <a:p>
            <a:pPr marL="457200" lvl="1" indent="0">
              <a:buNone/>
            </a:pPr>
            <a:endParaRPr lang="cs-CZ" sz="1400" dirty="0"/>
          </a:p>
          <a:p>
            <a:pPr lvl="1"/>
            <a:endParaRPr lang="cs-CZ" sz="1600" dirty="0"/>
          </a:p>
          <a:p>
            <a:pPr lvl="1"/>
            <a:endParaRPr lang="cs-CZ" sz="1600" dirty="0"/>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36999248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 </a:t>
            </a:r>
            <a:br>
              <a:rPr lang="cs-CZ" sz="2800" dirty="0"/>
            </a:br>
            <a:r>
              <a:rPr lang="cs-CZ" sz="2400" dirty="0"/>
              <a:t>4. Aktuální otázky správy obrany státu</a:t>
            </a:r>
            <a:br>
              <a:rPr lang="cs-CZ" sz="2800" dirty="0"/>
            </a:br>
            <a:endParaRPr lang="cs-CZ" sz="2800" dirty="0"/>
          </a:p>
        </p:txBody>
      </p:sp>
      <p:sp>
        <p:nvSpPr>
          <p:cNvPr id="3" name="Zástupný symbol pro obsah 2"/>
          <p:cNvSpPr>
            <a:spLocks noGrp="1"/>
          </p:cNvSpPr>
          <p:nvPr>
            <p:ph idx="1"/>
          </p:nvPr>
        </p:nvSpPr>
        <p:spPr/>
        <p:txBody>
          <a:bodyPr>
            <a:normAutofit fontScale="92500" lnSpcReduction="20000"/>
          </a:bodyPr>
          <a:lstStyle/>
          <a:p>
            <a:r>
              <a:rPr lang="cs-CZ" sz="2000" dirty="0"/>
              <a:t>Zákon o zajišťování obrany České republiky zejména:</a:t>
            </a:r>
          </a:p>
          <a:p>
            <a:pPr lvl="1"/>
            <a:r>
              <a:rPr lang="cs-CZ" sz="1600" dirty="0"/>
              <a:t>stanovuje povinnosti státních orgánů, územních samosprávných celků a právnických a fyzických osob k zajišťování obrany ČR před vnějším napadením a odpovědnost za porušení těchto povinností,</a:t>
            </a:r>
          </a:p>
          <a:p>
            <a:pPr lvl="1"/>
            <a:r>
              <a:rPr lang="cs-CZ" sz="1600" dirty="0"/>
              <a:t>definuje „obranu státu“ jako: </a:t>
            </a:r>
            <a:r>
              <a:rPr lang="cs-CZ" sz="1600" i="1" dirty="0"/>
              <a:t>souhrn opatření k zajištění svrchovanosti, územní celistvosti, principů demokracie a právního státu, ochrany života obyvatel a jejich majetku před vnějším napadením. Obrana státu zahrnuje výstavbu účinného systému obrany státu, přípravu a použití odpovídajících sil a prostředků a účast v kolektivním obranném systému.</a:t>
            </a:r>
          </a:p>
          <a:p>
            <a:pPr lvl="1"/>
            <a:r>
              <a:rPr lang="cs-CZ" sz="1600" dirty="0"/>
              <a:t>Za přípravu a zajišťování obrany státu odpovídá vláda.</a:t>
            </a:r>
          </a:p>
          <a:p>
            <a:pPr lvl="1"/>
            <a:r>
              <a:rPr lang="cs-CZ" sz="1600" dirty="0"/>
              <a:t>Zákon dále stanovuje objekty důležité pro obranu státu, další opatření v zájmu obrany státu, vymezuje vojenské újezdy, upravuje pravidla pro financování obrany státu. </a:t>
            </a:r>
          </a:p>
          <a:p>
            <a:pPr lvl="1"/>
            <a:r>
              <a:rPr lang="cs-CZ" sz="1600" dirty="0"/>
              <a:t>Nedílnou součástí zákona je i příprava občanů k obraně státu (tzv. POKOS), která je dobrovolná, pokud tento zákon nebo zvláštní právní předpis nestanoví jinak. Za stavu ohrožení státu nebo válečného stavu je příprava občanů k obraně státu povinná.</a:t>
            </a:r>
          </a:p>
          <a:p>
            <a:pPr lvl="1"/>
            <a:r>
              <a:rPr lang="cs-CZ" sz="1600" dirty="0"/>
              <a:t>Poslední novelizace: zákon č. 47/2016 Sb. a zákon č. 183/2017 Sb.</a:t>
            </a:r>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10319639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 </a:t>
            </a:r>
            <a:br>
              <a:rPr lang="cs-CZ" sz="2800" dirty="0"/>
            </a:br>
            <a:r>
              <a:rPr lang="cs-CZ" sz="2400" dirty="0"/>
              <a:t>4. Aktuální otázky správy obrany státu</a:t>
            </a:r>
            <a:br>
              <a:rPr lang="cs-CZ" sz="2800" dirty="0"/>
            </a:br>
            <a:endParaRPr lang="cs-CZ" sz="2800" dirty="0"/>
          </a:p>
        </p:txBody>
      </p:sp>
      <p:sp>
        <p:nvSpPr>
          <p:cNvPr id="3" name="Zástupný symbol pro obsah 2"/>
          <p:cNvSpPr>
            <a:spLocks noGrp="1"/>
          </p:cNvSpPr>
          <p:nvPr>
            <p:ph idx="1"/>
          </p:nvPr>
        </p:nvSpPr>
        <p:spPr/>
        <p:txBody>
          <a:bodyPr>
            <a:normAutofit/>
          </a:bodyPr>
          <a:lstStyle/>
          <a:p>
            <a:r>
              <a:rPr lang="cs-CZ" sz="2000" dirty="0"/>
              <a:t>Zákon o vojácích z povolání zejména:</a:t>
            </a:r>
          </a:p>
          <a:p>
            <a:pPr lvl="1"/>
            <a:r>
              <a:rPr lang="cs-CZ" sz="1600" dirty="0"/>
              <a:t>upravuje vznik, změnu, zánik a obsah služebních poměrů vojáků z povolání.</a:t>
            </a:r>
          </a:p>
          <a:p>
            <a:pPr lvl="1"/>
            <a:r>
              <a:rPr lang="cs-CZ" sz="1600" dirty="0"/>
              <a:t>Zákon definuje vojáka jako občana, který vojenskou činnou službu vykonává jako svoje zaměstnání. Voják je ve služebním poměru k ČR. Občan může být povolán do služebního poměru jen na základě vlastní žádosti.</a:t>
            </a:r>
          </a:p>
          <a:p>
            <a:pPr lvl="1"/>
            <a:r>
              <a:rPr lang="cs-CZ" sz="1600" dirty="0"/>
              <a:t>doktrinální výklad tohoto zákona, viz SKORUŠA, Leopold, VIČAR, Radim, ZBOŘIL, Tomáš, KUBÍNYI, Ľubomír, HORÁK, Ondřej, POP, Martin, JÍLEK, Libor, DAVIDOVÁ, Monika, DANĚK, Jaroslav, SVÁTEK, Martin, VAVREK, Josef, DLUHOŠ, Jiří, HEMZA, Stanislav, ZÁCHA, Jiří</a:t>
            </a:r>
            <a:r>
              <a:rPr lang="cs-CZ" sz="1600" i="1" dirty="0"/>
              <a:t>. Zákon o vojácích z povolání. Komentář. </a:t>
            </a:r>
            <a:r>
              <a:rPr lang="cs-CZ" sz="1600" dirty="0"/>
              <a:t>Praha: WOLTERS KLUWER, 2017. 419 s. KOMENTÁŘE WOLTERS KLUWER. ISBN 978-80-7552-929-9.</a:t>
            </a:r>
          </a:p>
          <a:p>
            <a:pPr lvl="1"/>
            <a:r>
              <a:rPr lang="cs-CZ" sz="1600" dirty="0"/>
              <a:t>Poslední novelizace provedeny zákonem č. 181/2018 Sb., zákonem č. 32/2019 Sb. a zákonem č. 285/2020 Sb.</a:t>
            </a:r>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26782134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Literatura</a:t>
            </a:r>
          </a:p>
        </p:txBody>
      </p:sp>
      <p:sp>
        <p:nvSpPr>
          <p:cNvPr id="3" name="Zástupný symbol pro obsah 2"/>
          <p:cNvSpPr>
            <a:spLocks noGrp="1"/>
          </p:cNvSpPr>
          <p:nvPr>
            <p:ph idx="1"/>
          </p:nvPr>
        </p:nvSpPr>
        <p:spPr/>
        <p:txBody>
          <a:bodyPr>
            <a:normAutofit fontScale="92500" lnSpcReduction="20000"/>
          </a:bodyPr>
          <a:lstStyle/>
          <a:p>
            <a:r>
              <a:rPr lang="cs-CZ" sz="2000" dirty="0"/>
              <a:t>VIČAR, Radim, SKORUŠA, Leopold, ZBOŘIL, Tomáš. </a:t>
            </a:r>
            <a:r>
              <a:rPr lang="cs-CZ" sz="2000" i="1" dirty="0"/>
              <a:t>Právo bezpečnosti a obrany.</a:t>
            </a:r>
            <a:r>
              <a:rPr lang="cs-CZ" sz="2000" dirty="0"/>
              <a:t> [skripta]. Brno: Univerzita obrany v Brně, 2020, 198 s. ISBN 978-80-7582-304-5.</a:t>
            </a:r>
          </a:p>
          <a:p>
            <a:r>
              <a:rPr lang="cs-CZ" sz="2000" dirty="0"/>
              <a:t>SKORUŠA, Leopold, VIČAR, Radim, ZBOŘIL, Tomáš, KUBÍNYI, Ľubomír, HORÁK, Ondřej, POP, Martin, JÍLEK, Libor, DAVIDOVÁ, Monika, DANĚK, Jaroslav, SVÁTEK, Martin, VAVREK, Josef, DLUHOŠ, Jiří, HEMZA, Stanislav, ZÁCHA, Jiří. </a:t>
            </a:r>
            <a:r>
              <a:rPr lang="cs-CZ" sz="2000" i="1" dirty="0"/>
              <a:t>Zákon o vojácích z povolání. Komentář.</a:t>
            </a:r>
            <a:r>
              <a:rPr lang="cs-CZ" sz="2000" dirty="0"/>
              <a:t> Praha: WOLTERS KLUWER, 2017. 419 s. KOMENTÁŘE WOLTERS KLUWER. ISBN 978-80-7552-929-9.</a:t>
            </a:r>
          </a:p>
          <a:p>
            <a:r>
              <a:rPr lang="cs-CZ" sz="2000" dirty="0"/>
              <a:t>VIČAR, Radim. </a:t>
            </a:r>
            <a:r>
              <a:rPr lang="cs-CZ" sz="2000" i="1" dirty="0"/>
              <a:t>Právo bezpečnosti a obrany ČR: studijní texty.</a:t>
            </a:r>
            <a:r>
              <a:rPr lang="cs-CZ" sz="2000" dirty="0"/>
              <a:t> Vyd. 1. Brno: Univerzita obrany, 2010, 138 s. ISBN 978-80-7231-765-3.</a:t>
            </a:r>
          </a:p>
          <a:p>
            <a:r>
              <a:rPr lang="cs-CZ" sz="2000" dirty="0"/>
              <a:t>JURNÍKOVÁ, Jana et al. </a:t>
            </a:r>
            <a:r>
              <a:rPr lang="cs-CZ" sz="2000" i="1" dirty="0"/>
              <a:t>Správní právo: zvláštní část: studijní text pro bakaláře. </a:t>
            </a:r>
            <a:r>
              <a:rPr lang="cs-CZ" sz="2000" dirty="0"/>
              <a:t>1. vyd. Brno: Masarykova univerzita, 2013, 280 s. Edice učebnic Právnické fakulty Masarykovy univerzity v Brně, č. 498. ISBN 978-802-1062-726.</a:t>
            </a:r>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33861876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Závěr</a:t>
            </a:r>
          </a:p>
        </p:txBody>
      </p:sp>
      <p:sp>
        <p:nvSpPr>
          <p:cNvPr id="3" name="Zástupný symbol pro obsah 2"/>
          <p:cNvSpPr>
            <a:spLocks noGrp="1"/>
          </p:cNvSpPr>
          <p:nvPr>
            <p:ph idx="1"/>
          </p:nvPr>
        </p:nvSpPr>
        <p:spPr/>
        <p:txBody>
          <a:bodyPr>
            <a:normAutofit fontScale="77500" lnSpcReduction="20000"/>
          </a:bodyPr>
          <a:lstStyle/>
          <a:p>
            <a:r>
              <a:rPr lang="cs-CZ" dirty="0"/>
              <a:t>Bezpečnostní správa a správa obrany státu patří mezi tradiční odvětví veřejné správy v ČR, systematicky do právního odvětví nazývaného správní právo.</a:t>
            </a:r>
          </a:p>
          <a:p>
            <a:r>
              <a:rPr lang="cs-CZ" dirty="0"/>
              <a:t>Pedagogickou disciplínou vyučovanou na Univerzitě obrany, která se primárně zabývá vybranými aspekty bezpečnostní správy a správy obrany státu je právo bezpečnosti a obrany.</a:t>
            </a:r>
          </a:p>
          <a:p>
            <a:r>
              <a:rPr lang="cs-CZ" dirty="0"/>
              <a:t>Právo bezpečnosti a obrany se svým předmětem zkoumání, rozsahem, interdisciplinárním charakterem a komplexním přístupem k otázkám bezpečnosti a obrany státu by nemělo zůstat stranou zájmu vysokých škol v ČR orientujících se na problematiku bezpečnosti státu a související otázky. </a:t>
            </a:r>
          </a:p>
          <a:p>
            <a:endParaRPr lang="cs-CZ" dirty="0"/>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940426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1. Pojem bezpečnostní správa a správa obrany státu</a:t>
            </a:r>
          </a:p>
        </p:txBody>
      </p:sp>
      <p:sp>
        <p:nvSpPr>
          <p:cNvPr id="3" name="Zástupný symbol pro obsah 2"/>
          <p:cNvSpPr>
            <a:spLocks noGrp="1"/>
          </p:cNvSpPr>
          <p:nvPr>
            <p:ph idx="1"/>
          </p:nvPr>
        </p:nvSpPr>
        <p:spPr/>
        <p:txBody>
          <a:bodyPr>
            <a:normAutofit fontScale="85000" lnSpcReduction="20000"/>
          </a:bodyPr>
          <a:lstStyle/>
          <a:p>
            <a:r>
              <a:rPr lang="cs-CZ" dirty="0"/>
              <a:t>Na </a:t>
            </a:r>
            <a:r>
              <a:rPr lang="cs-CZ" b="1" dirty="0"/>
              <a:t>bezpečnostní správu </a:t>
            </a:r>
            <a:r>
              <a:rPr lang="cs-CZ" dirty="0"/>
              <a:t>je možné nahlížet jako na subsystém veřejné správy, účelově vytvořený systém orgánů veřejné správy pověřených bezpečnostními funkcemi a dále také jako na samotnou činnost těchto orgánů, na jejich úkoly a povinnosti při zajišťování bezpečnosti státu.</a:t>
            </a:r>
          </a:p>
          <a:p>
            <a:r>
              <a:rPr lang="cs-CZ" dirty="0"/>
              <a:t>Bezpečnostní správa v organizačním pojetí – systém orgánů veřejné správy pověřených bezpečnostními funkcemi.</a:t>
            </a:r>
          </a:p>
          <a:p>
            <a:r>
              <a:rPr lang="cs-CZ" dirty="0"/>
              <a:t>Bezpečnostní správa ve funkčním pojetí – samotná činnost těchto orgánů, jejich úkoly, povinnosti při zajišťování bezpečnosti státu.</a:t>
            </a:r>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2172784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1. Pojem bezpečnostní správa a správa obrany státu</a:t>
            </a:r>
          </a:p>
        </p:txBody>
      </p:sp>
      <p:sp>
        <p:nvSpPr>
          <p:cNvPr id="3" name="Zástupný symbol pro obsah 2"/>
          <p:cNvSpPr>
            <a:spLocks noGrp="1"/>
          </p:cNvSpPr>
          <p:nvPr>
            <p:ph idx="1"/>
          </p:nvPr>
        </p:nvSpPr>
        <p:spPr/>
        <p:txBody>
          <a:bodyPr>
            <a:normAutofit fontScale="92500"/>
          </a:bodyPr>
          <a:lstStyle/>
          <a:p>
            <a:r>
              <a:rPr lang="cs-CZ" dirty="0"/>
              <a:t>Bezpečnostní správa zahrnuje zejména:</a:t>
            </a:r>
          </a:p>
          <a:p>
            <a:pPr lvl="1"/>
            <a:r>
              <a:rPr lang="cs-CZ" dirty="0"/>
              <a:t>tzv. krizovou legislativu – právní úpravu integrovaného záchranného systému (IZS) a krizového řízení, </a:t>
            </a:r>
          </a:p>
          <a:p>
            <a:pPr lvl="1"/>
            <a:r>
              <a:rPr lang="cs-CZ" dirty="0"/>
              <a:t>právní úpravu postavení a činnosti Policie ČR, </a:t>
            </a:r>
          </a:p>
          <a:p>
            <a:pPr lvl="1"/>
            <a:r>
              <a:rPr lang="cs-CZ" dirty="0"/>
              <a:t>právní úpravu postavení a činnosti obecní (městské) policie, </a:t>
            </a:r>
          </a:p>
          <a:p>
            <a:pPr lvl="1"/>
            <a:r>
              <a:rPr lang="cs-CZ" dirty="0"/>
              <a:t>právní úpravu postavení a činnosti zpravodajských služeb, </a:t>
            </a:r>
          </a:p>
          <a:p>
            <a:pPr lvl="1"/>
            <a:r>
              <a:rPr lang="cs-CZ" dirty="0"/>
              <a:t>právní úpravu ochrany utajovaných informací (skutečností). </a:t>
            </a:r>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3321936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1. Pojem bezpečnostní správa a správa obrany státu</a:t>
            </a:r>
          </a:p>
        </p:txBody>
      </p:sp>
      <p:sp>
        <p:nvSpPr>
          <p:cNvPr id="3" name="Zástupný symbol pro obsah 2"/>
          <p:cNvSpPr>
            <a:spLocks noGrp="1"/>
          </p:cNvSpPr>
          <p:nvPr>
            <p:ph idx="1"/>
          </p:nvPr>
        </p:nvSpPr>
        <p:spPr/>
        <p:txBody>
          <a:bodyPr>
            <a:normAutofit lnSpcReduction="10000"/>
          </a:bodyPr>
          <a:lstStyle/>
          <a:p>
            <a:r>
              <a:rPr lang="cs-CZ" dirty="0"/>
              <a:t>Správa obrany státu, dříve správa vojenská, patří mezi tradiční odvětví veřejné správy. </a:t>
            </a:r>
          </a:p>
          <a:p>
            <a:r>
              <a:rPr lang="cs-CZ" dirty="0"/>
              <a:t>Správa vojenská byla vymezována jako péče o vojenské záležitosti a vedení války. </a:t>
            </a:r>
          </a:p>
          <a:p>
            <a:r>
              <a:rPr lang="cs-CZ" dirty="0"/>
              <a:t>V současném pojetí je kladen důraz na účinnou obranu státu, spolupůsobení při ochraně ústavního zřízení a plnění vojenských úkolů vyplývajících ze spojeneckých závazků ČR.</a:t>
            </a:r>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1999354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1. Pojem bezpečnostní správa a správa obrany státu</a:t>
            </a:r>
          </a:p>
        </p:txBody>
      </p:sp>
      <p:sp>
        <p:nvSpPr>
          <p:cNvPr id="3" name="Zástupný symbol pro obsah 2"/>
          <p:cNvSpPr>
            <a:spLocks noGrp="1"/>
          </p:cNvSpPr>
          <p:nvPr>
            <p:ph idx="1"/>
          </p:nvPr>
        </p:nvSpPr>
        <p:spPr/>
        <p:txBody>
          <a:bodyPr>
            <a:normAutofit/>
          </a:bodyPr>
          <a:lstStyle/>
          <a:p>
            <a:r>
              <a:rPr lang="cs-CZ" dirty="0"/>
              <a:t>Správa obrany státu zahrnuje zejména:</a:t>
            </a:r>
          </a:p>
          <a:p>
            <a:pPr lvl="1"/>
            <a:r>
              <a:rPr lang="cs-CZ" dirty="0"/>
              <a:t>právní úpravu branné povinnosti, </a:t>
            </a:r>
          </a:p>
          <a:p>
            <a:pPr lvl="1"/>
            <a:r>
              <a:rPr lang="cs-CZ" dirty="0"/>
              <a:t>právní úpravu postavení a činnosti ozbrojených sil ČR, </a:t>
            </a:r>
          </a:p>
          <a:p>
            <a:pPr lvl="1"/>
            <a:r>
              <a:rPr lang="cs-CZ" dirty="0"/>
              <a:t>právní úpravu postavení a činnosti vojáků z povolání, </a:t>
            </a:r>
          </a:p>
          <a:p>
            <a:pPr lvl="1"/>
            <a:r>
              <a:rPr lang="cs-CZ" dirty="0"/>
              <a:t>právní úpravu zajišťování obrany státu. </a:t>
            </a:r>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4014246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1. Pojem bezpečnostní správa a správa obrany státu</a:t>
            </a:r>
          </a:p>
        </p:txBody>
      </p:sp>
      <p:sp>
        <p:nvSpPr>
          <p:cNvPr id="3" name="Zástupný symbol pro obsah 2"/>
          <p:cNvSpPr>
            <a:spLocks noGrp="1"/>
          </p:cNvSpPr>
          <p:nvPr>
            <p:ph idx="1"/>
          </p:nvPr>
        </p:nvSpPr>
        <p:spPr/>
        <p:txBody>
          <a:bodyPr>
            <a:normAutofit fontScale="47500" lnSpcReduction="20000"/>
          </a:bodyPr>
          <a:lstStyle/>
          <a:p>
            <a:r>
              <a:rPr lang="cs-CZ" sz="4200" dirty="0"/>
              <a:t>Mezi prameny právní úpravy bezpečnostní správy patří zejména:</a:t>
            </a:r>
          </a:p>
          <a:p>
            <a:r>
              <a:rPr lang="cs-CZ" dirty="0"/>
              <a:t>Ústava České republiky.</a:t>
            </a:r>
          </a:p>
          <a:p>
            <a:r>
              <a:rPr lang="cs-CZ" sz="2900" dirty="0"/>
              <a:t>Ústavní zákon č.110/1998 Sb., o bezpečnosti České republiky.</a:t>
            </a:r>
          </a:p>
          <a:p>
            <a:r>
              <a:rPr lang="cs-CZ" sz="2900" dirty="0"/>
              <a:t>Zákon č. 2/1969 Sb., o zřízení ministerstev a jiných ústředních orgánů státní správy České republiky.</a:t>
            </a:r>
          </a:p>
          <a:p>
            <a:r>
              <a:rPr lang="cs-CZ" sz="2900" dirty="0"/>
              <a:t>Zákon č. 553/1991 Sb., o obecní policii.</a:t>
            </a:r>
          </a:p>
          <a:p>
            <a:r>
              <a:rPr lang="cs-CZ" sz="2900" dirty="0"/>
              <a:t>Zákon č. 153/1994 Sb., o zpravodajských službách České republiky. </a:t>
            </a:r>
          </a:p>
          <a:p>
            <a:r>
              <a:rPr lang="cs-CZ" sz="2900" dirty="0"/>
              <a:t>Zákon č. 239/2000 Sb., o integrovaném záchranném systému a o změně některých zákonů.</a:t>
            </a:r>
          </a:p>
          <a:p>
            <a:r>
              <a:rPr lang="cs-CZ" sz="2900" dirty="0"/>
              <a:t>Zákon č. 240/2000 Sb., o krizovém řízení a o změně některých zákonů (krizový zákon).</a:t>
            </a:r>
          </a:p>
          <a:p>
            <a:r>
              <a:rPr lang="cs-CZ" sz="2900" dirty="0"/>
              <a:t>Zákon č. 412/2005 Sb., o ochraně utajovaných informací a o bezpečnostní způsobilosti.</a:t>
            </a:r>
          </a:p>
          <a:p>
            <a:r>
              <a:rPr lang="cs-CZ" sz="2900" dirty="0"/>
              <a:t>Zákon č. 273/2008 Sb., o Policii České republiky.</a:t>
            </a:r>
          </a:p>
          <a:p>
            <a:r>
              <a:rPr lang="cs-CZ" sz="2900" dirty="0"/>
              <a:t>Zákon č. 320/2015 Sb., o Hasičském záchranném sboru České republiky a o změně některých zákonů. </a:t>
            </a:r>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2651401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1. Pojem bezpečnostní správa a správa obrany státu</a:t>
            </a:r>
          </a:p>
        </p:txBody>
      </p:sp>
      <p:sp>
        <p:nvSpPr>
          <p:cNvPr id="3" name="Zástupný symbol pro obsah 2"/>
          <p:cNvSpPr>
            <a:spLocks noGrp="1"/>
          </p:cNvSpPr>
          <p:nvPr>
            <p:ph idx="1"/>
          </p:nvPr>
        </p:nvSpPr>
        <p:spPr/>
        <p:txBody>
          <a:bodyPr>
            <a:normAutofit/>
          </a:bodyPr>
          <a:lstStyle/>
          <a:p>
            <a:r>
              <a:rPr lang="cs-CZ" sz="2000" dirty="0"/>
              <a:t>Mezi prameny právní úpravy správy obrany státu patří zejména:</a:t>
            </a:r>
            <a:endParaRPr lang="cs-CZ" sz="1400" dirty="0"/>
          </a:p>
          <a:p>
            <a:r>
              <a:rPr lang="cs-CZ" sz="1600" dirty="0"/>
              <a:t>Ústava České republiky.</a:t>
            </a:r>
          </a:p>
          <a:p>
            <a:r>
              <a:rPr lang="cs-CZ" sz="1600" dirty="0"/>
              <a:t>Ústavní zákon č.110/1998 Sb., o bezpečnosti České republiky.</a:t>
            </a:r>
          </a:p>
          <a:p>
            <a:r>
              <a:rPr lang="cs-CZ" sz="1600" dirty="0"/>
              <a:t>Zákon č. 2/1969 Sb., o zřízení ministerstev a jiných ústředních orgánů státní správy České republiky.</a:t>
            </a:r>
          </a:p>
          <a:p>
            <a:r>
              <a:rPr lang="cs-CZ" sz="1600" dirty="0"/>
              <a:t>Zákon č. 219/1999 Sb., o ozbrojených silách České republiky.</a:t>
            </a:r>
          </a:p>
          <a:p>
            <a:r>
              <a:rPr lang="cs-CZ" sz="1600" dirty="0"/>
              <a:t>Zákon č. 221/1999 Sb., o vojácích z povolání. </a:t>
            </a:r>
          </a:p>
          <a:p>
            <a:r>
              <a:rPr lang="cs-CZ" sz="1600" dirty="0"/>
              <a:t>Zákon č. 222/1999 Sb., o zajišťování obrany České republiky.</a:t>
            </a:r>
          </a:p>
          <a:p>
            <a:r>
              <a:rPr lang="cs-CZ" sz="1600" dirty="0"/>
              <a:t>Zákon č. 585/2004 Sb., o branné povinnosti a jejím zajišťování (branný zákon).</a:t>
            </a:r>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90595268"/>
      </p:ext>
    </p:extLst>
  </p:cSld>
  <p:clrMapOvr>
    <a:masterClrMapping/>
  </p:clrMapOvr>
</p:sld>
</file>

<file path=ppt/theme/theme1.xml><?xml version="1.0" encoding="utf-8"?>
<a:theme xmlns:a="http://schemas.openxmlformats.org/drawingml/2006/main" name="FVL-CJ">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VL-CJ.potx [jen pro čtení]" id="{7A353DE0-7B06-4628-B469-85256371F51E}" vid="{5219372D-2BD7-4DCF-B91F-222681E0160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88C81A9692E2304F805F9C0C709FE0CA" ma:contentTypeVersion="7" ma:contentTypeDescription="Vytvoří nový dokument" ma:contentTypeScope="" ma:versionID="aae8caf2d686d761e0f07e57c7f02979">
  <xsd:schema xmlns:xsd="http://www.w3.org/2001/XMLSchema" xmlns:xs="http://www.w3.org/2001/XMLSchema" xmlns:p="http://schemas.microsoft.com/office/2006/metadata/properties" xmlns:ns2="f242274d-c577-47b4-9953-4e44103112f8" xmlns:ns3="e934d7ba-d00a-4f08-ad66-67ce6f4199d0" targetNamespace="http://schemas.microsoft.com/office/2006/metadata/properties" ma:root="true" ma:fieldsID="932d2f79fd0e5d1a6384e323239cad28" ns2:_="" ns3:_="">
    <xsd:import namespace="f242274d-c577-47b4-9953-4e44103112f8"/>
    <xsd:import namespace="e934d7ba-d00a-4f08-ad66-67ce6f4199d0"/>
    <xsd:element name="properties">
      <xsd:complexType>
        <xsd:sequence>
          <xsd:element name="documentManagement">
            <xsd:complexType>
              <xsd:all>
                <xsd:element ref="ns2:_dlc_DocId" minOccurs="0"/>
                <xsd:element ref="ns2:_dlc_DocIdUrl" minOccurs="0"/>
                <xsd:element ref="ns2:_dlc_DocIdPersistId" minOccurs="0"/>
                <xsd:element ref="ns3:Druh_x0020_formul_x00e1__x0159_e"/>
                <xsd:element ref="ns3:Jazyk_x0020_formul_x00e1__x0159_e"/>
                <xsd:element ref="ns3:Oblast_x0020_formul_x00e1__x0159_e"/>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42274d-c577-47b4-9953-4e44103112f8" elementFormDefault="qualified">
    <xsd:import namespace="http://schemas.microsoft.com/office/2006/documentManagement/types"/>
    <xsd:import namespace="http://schemas.microsoft.com/office/infopath/2007/PartnerControls"/>
    <xsd:element name="_dlc_DocId" ma:index="8" nillable="true" ma:displayName="Hodnota ID dokumentu" ma:description="Hodnota ID dokumentu přiřazená této položce" ma:internalName="_dlc_DocId" ma:readOnly="true">
      <xsd:simpleType>
        <xsd:restriction base="dms:Text"/>
      </xsd:simpleType>
    </xsd:element>
    <xsd:element name="_dlc_DocIdUrl" ma:index="9" nillable="true" ma:displayName="ID dokumentu" ma:description="Trvalý odkaz na tento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4" nillable="true" ma:displayName="Sdílí se s"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934d7ba-d00a-4f08-ad66-67ce6f4199d0" elementFormDefault="qualified">
    <xsd:import namespace="http://schemas.microsoft.com/office/2006/documentManagement/types"/>
    <xsd:import namespace="http://schemas.microsoft.com/office/infopath/2007/PartnerControls"/>
    <xsd:element name="Druh_x0020_formul_x00e1__x0159_e" ma:index="11" ma:displayName="Druh formuláře" ma:format="Dropdown" ma:internalName="Druh_x0020_formul_x00e1__x0159_e">
      <xsd:simpleType>
        <xsd:restriction base="dms:Choice">
          <xsd:enumeration value="formulář, tiskopis"/>
          <xsd:enumeration value="pokyny k vyplnění"/>
          <xsd:enumeration value="vzor dokumentu, zápisu"/>
          <xsd:enumeration value="vzor vyplnění formuláře"/>
        </xsd:restriction>
      </xsd:simpleType>
    </xsd:element>
    <xsd:element name="Jazyk_x0020_formul_x00e1__x0159_e" ma:index="12" ma:displayName="Jazyk formuláře" ma:format="Dropdown" ma:internalName="Jazyk_x0020_formul_x00e1__x0159_e">
      <xsd:simpleType>
        <xsd:restriction base="dms:Choice">
          <xsd:enumeration value="CZ"/>
          <xsd:enumeration value="EN"/>
        </xsd:restriction>
      </xsd:simpleType>
    </xsd:element>
    <xsd:element name="Oblast_x0020_formul_x00e1__x0159_e" ma:index="13" ma:displayName="Oblast formuláře" ma:format="Dropdown" ma:internalName="Oblast_x0020_formul_x00e1__x0159_e">
      <xsd:simpleType>
        <xsd:restriction base="dms:Choice">
          <xsd:enumeration value="bezpečnost informací"/>
          <xsd:enumeration value="BOZP a PO"/>
          <xsd:enumeration value="finanční zabezpečení"/>
          <xsd:enumeration value="jiné"/>
          <xsd:enumeration value="Knihovna UO"/>
          <xsd:enumeration value="kultura, spolky apod."/>
          <xsd:enumeration value="logistika"/>
          <xsd:enumeration value="odbory"/>
          <xsd:enumeration value="organizační"/>
          <xsd:enumeration value="organizační, správní"/>
          <xsd:enumeration value="personalistika"/>
          <xsd:enumeration value="podpora práce uživatelů s IS"/>
          <xsd:enumeration value="studium a výuka"/>
          <xsd:enumeration value="tělovýchova, sport"/>
          <xsd:enumeration value="výzkum a vývoj"/>
          <xsd:enumeration value="zahraniční styk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ruh_x0020_formul_x00e1__x0159_e xmlns="e934d7ba-d00a-4f08-ad66-67ce6f4199d0">formulář, tiskopis</Druh_x0020_formul_x00e1__x0159_e>
    <Jazyk_x0020_formul_x00e1__x0159_e xmlns="e934d7ba-d00a-4f08-ad66-67ce6f4199d0">CZ</Jazyk_x0020_formul_x00e1__x0159_e>
    <Oblast_x0020_formul_x00e1__x0159_e xmlns="e934d7ba-d00a-4f08-ad66-67ce6f4199d0">organizační</Oblast_x0020_formul_x00e1__x0159_e>
    <_dlc_DocId xmlns="f242274d-c577-47b4-9953-4e44103112f8">TH64JJ3HEHY5-1029827492-549</_dlc_DocId>
    <_dlc_DocIdUrl xmlns="f242274d-c577-47b4-9953-4e44103112f8">
      <Url>https://intranet.unob.cz/dokum/_layouts/15/DocIdRedir.aspx?ID=TH64JJ3HEHY5-1029827492-549</Url>
      <Description>TH64JJ3HEHY5-1029827492-549</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D1292C6C-C82C-4382-A16F-07256B6566F2}">
  <ds:schemaRefs>
    <ds:schemaRef ds:uri="http://schemas.microsoft.com/sharepoint/v3/contenttype/forms"/>
  </ds:schemaRefs>
</ds:datastoreItem>
</file>

<file path=customXml/itemProps2.xml><?xml version="1.0" encoding="utf-8"?>
<ds:datastoreItem xmlns:ds="http://schemas.openxmlformats.org/officeDocument/2006/customXml" ds:itemID="{B8BD02DC-7AE1-4A8F-9FEE-B71443179D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42274d-c577-47b4-9953-4e44103112f8"/>
    <ds:schemaRef ds:uri="e934d7ba-d00a-4f08-ad66-67ce6f4199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643AA17-3549-406E-B158-F01765B5ABBC}">
  <ds:schemaRefs>
    <ds:schemaRef ds:uri="http://purl.org/dc/terms/"/>
    <ds:schemaRef ds:uri="http://www.w3.org/XML/1998/namespace"/>
    <ds:schemaRef ds:uri="http://purl.org/dc/dcmitype/"/>
    <ds:schemaRef ds:uri="http://schemas.openxmlformats.org/package/2006/metadata/core-properties"/>
    <ds:schemaRef ds:uri="f242274d-c577-47b4-9953-4e44103112f8"/>
    <ds:schemaRef ds:uri="http://purl.org/dc/elements/1.1/"/>
    <ds:schemaRef ds:uri="http://schemas.microsoft.com/office/2006/metadata/properties"/>
    <ds:schemaRef ds:uri="http://schemas.microsoft.com/office/2006/documentManagement/types"/>
    <ds:schemaRef ds:uri="http://schemas.microsoft.com/office/infopath/2007/PartnerControls"/>
    <ds:schemaRef ds:uri="e934d7ba-d00a-4f08-ad66-67ce6f4199d0"/>
  </ds:schemaRefs>
</ds:datastoreItem>
</file>

<file path=customXml/itemProps4.xml><?xml version="1.0" encoding="utf-8"?>
<ds:datastoreItem xmlns:ds="http://schemas.openxmlformats.org/officeDocument/2006/customXml" ds:itemID="{0F2C1907-7DA0-439A-AA85-4AF741157715}">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FVL-CJ</Template>
  <TotalTime>1091</TotalTime>
  <Words>4279</Words>
  <Application>Microsoft Office PowerPoint</Application>
  <PresentationFormat>Předvádění na obrazovce (4:3)</PresentationFormat>
  <Paragraphs>309</Paragraphs>
  <Slides>39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39</vt:i4>
      </vt:variant>
    </vt:vector>
  </HeadingPairs>
  <TitlesOfParts>
    <vt:vector size="43" baseType="lpstr">
      <vt:lpstr>Arial</vt:lpstr>
      <vt:lpstr>Calibri</vt:lpstr>
      <vt:lpstr>Calibri Light</vt:lpstr>
      <vt:lpstr>FVL-CJ</vt:lpstr>
      <vt:lpstr>T2: Bezpečnostní správa a správa obrany státu – aktuální otázky</vt:lpstr>
      <vt:lpstr>Osnova</vt:lpstr>
      <vt:lpstr>Úvod</vt:lpstr>
      <vt:lpstr>1. Pojem bezpečnostní správa a správa obrany státu</vt:lpstr>
      <vt:lpstr>1. Pojem bezpečnostní správa a správa obrany státu</vt:lpstr>
      <vt:lpstr>1. Pojem bezpečnostní správa a správa obrany státu</vt:lpstr>
      <vt:lpstr>1. Pojem bezpečnostní správa a správa obrany státu</vt:lpstr>
      <vt:lpstr>1. Pojem bezpečnostní správa a správa obrany státu</vt:lpstr>
      <vt:lpstr>1. Pojem bezpečnostní správa a správa obrany státu</vt:lpstr>
      <vt:lpstr>1. Pojem bezpečnostní správa a správa obrany státu</vt:lpstr>
      <vt:lpstr>1. Pojem bezpečnostní správa a správa obrany státu</vt:lpstr>
      <vt:lpstr>2. Ústavní základy bezpečnostní správy a správy obrany státu</vt:lpstr>
      <vt:lpstr>2. Ústavní základy bezpečnostní správy a správy obrany státu</vt:lpstr>
      <vt:lpstr>3. Aktuální otázky bezpečnostní správy</vt:lpstr>
      <vt:lpstr>3. Aktuální otázky bezpečnostní správy</vt:lpstr>
      <vt:lpstr>3. Aktuální otázky bezpečnostní správy</vt:lpstr>
      <vt:lpstr>3. Aktuální otázky bezpečnostní správy</vt:lpstr>
      <vt:lpstr>3. Aktuální otázky bezpečnostní správy</vt:lpstr>
      <vt:lpstr>3. Aktuální otázky bezpečnostní správy</vt:lpstr>
      <vt:lpstr>3. Aktuální otázky bezpečnostní správy</vt:lpstr>
      <vt:lpstr>3. Aktuální otázky bezpečnostní správy</vt:lpstr>
      <vt:lpstr>3. Aktuální otázky bezpečnostní správy</vt:lpstr>
      <vt:lpstr>3. Aktuální otázky bezpečnostní správy</vt:lpstr>
      <vt:lpstr>3. Aktuální otázky bezpečnostní správy</vt:lpstr>
      <vt:lpstr>3. Aktuální otázky bezpečnostní správy</vt:lpstr>
      <vt:lpstr>3. Aktuální otázky bezpečnostní správy</vt:lpstr>
      <vt:lpstr>3. Aktuální otázky bezpečnostní správy</vt:lpstr>
      <vt:lpstr>3. Aktuální otázky bezpečnostní správy</vt:lpstr>
      <vt:lpstr>3. Aktuální otázky bezpečnostní správy</vt:lpstr>
      <vt:lpstr>3. Aktuální otázky bezpečnostní správy</vt:lpstr>
      <vt:lpstr>3. Aktuální otázky bezpečnostní správy</vt:lpstr>
      <vt:lpstr>3. Aktuální otázky bezpečnostní správy</vt:lpstr>
      <vt:lpstr>3. Aktuální otázky bezpečnostní správy</vt:lpstr>
      <vt:lpstr>  4. Aktuální otázky správy obrany státu </vt:lpstr>
      <vt:lpstr>  4. Aktuální otázky správy obrany státu </vt:lpstr>
      <vt:lpstr>  4. Aktuální otázky správy obrany státu </vt:lpstr>
      <vt:lpstr>  4. Aktuální otázky správy obrany státu </vt:lpstr>
      <vt:lpstr>Literatura</vt:lpstr>
      <vt:lpstr>Závěr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Pozice správního práva a správní vědy v právním systému ČR</dc:title>
  <dc:creator>Vičar Radim</dc:creator>
  <cp:lastModifiedBy>Vičar Radim</cp:lastModifiedBy>
  <cp:revision>72</cp:revision>
  <dcterms:created xsi:type="dcterms:W3CDTF">2018-07-03T04:50:15Z</dcterms:created>
  <dcterms:modified xsi:type="dcterms:W3CDTF">2020-07-15T12:52:41Z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2d24cf9b-45d5-4abe-90c6-13b95167f52a</vt:lpwstr>
  </property>
  <property fmtid="{D5CDD505-2E9C-101B-9397-08002B2CF9AE}" pid="3" name="ContentTypeId">
    <vt:lpwstr>0x01010088C81A9692E2304F805F9C0C709FE0CA</vt:lpwstr>
  </property>
</Properties>
</file>