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8" r:id="rId7"/>
    <p:sldId id="259" r:id="rId8"/>
    <p:sldId id="269" r:id="rId9"/>
    <p:sldId id="268" r:id="rId10"/>
    <p:sldId id="270" r:id="rId11"/>
    <p:sldId id="271" r:id="rId12"/>
    <p:sldId id="266" r:id="rId13"/>
    <p:sldId id="272" r:id="rId14"/>
    <p:sldId id="273" r:id="rId15"/>
    <p:sldId id="274" r:id="rId16"/>
    <p:sldId id="275" r:id="rId17"/>
    <p:sldId id="276" r:id="rId18"/>
    <p:sldId id="278" r:id="rId19"/>
    <p:sldId id="267" r:id="rId20"/>
    <p:sldId id="279" r:id="rId21"/>
    <p:sldId id="280" r:id="rId22"/>
    <p:sldId id="264" r:id="rId23"/>
    <p:sldId id="281" r:id="rId24"/>
    <p:sldId id="291" r:id="rId25"/>
    <p:sldId id="282" r:id="rId26"/>
    <p:sldId id="292" r:id="rId27"/>
    <p:sldId id="293" r:id="rId28"/>
    <p:sldId id="295" r:id="rId29"/>
    <p:sldId id="283" r:id="rId30"/>
    <p:sldId id="294" r:id="rId31"/>
    <p:sldId id="284" r:id="rId32"/>
    <p:sldId id="285" r:id="rId33"/>
    <p:sldId id="286" r:id="rId34"/>
    <p:sldId id="296" r:id="rId35"/>
    <p:sldId id="300" r:id="rId36"/>
    <p:sldId id="287" r:id="rId37"/>
    <p:sldId id="301" r:id="rId38"/>
    <p:sldId id="288" r:id="rId39"/>
    <p:sldId id="302" r:id="rId40"/>
    <p:sldId id="297" r:id="rId41"/>
    <p:sldId id="303" r:id="rId42"/>
    <p:sldId id="290" r:id="rId43"/>
    <p:sldId id="298" r:id="rId44"/>
    <p:sldId id="299" r:id="rId45"/>
    <p:sldId id="263" r:id="rId46"/>
    <p:sldId id="304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-58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26.7.2018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assets/cz/podnikani/ochrana-osobnich-udaju-gdpr/2018/2/GDPR-v-kostce_strucna-metodika_2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rankbold.org/poradna/kategorie/pravo-na-informace/rada/kompletni-pruvodce-pravem-na-informac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" TargetMode="External"/><Relationship Id="rId2" Type="http://schemas.openxmlformats.org/officeDocument/2006/relationships/hyperlink" Target="https://www.mpo.cz/assets/cz/podnikani/ochrana-osobnich-udaju-gdpr/2018/2/GDPR-v-kostce_strucna-metodika_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ankbold.org/poradna/kategorie/pravo-na-informace/rada/kompletni-pruvodce-pravem-na-informac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Ochrana osobních údajů </a:t>
            </a:r>
            <a:r>
              <a:rPr lang="cs-CZ" sz="4000" dirty="0" smtClean="0"/>
              <a:t>a </a:t>
            </a:r>
            <a:r>
              <a:rPr lang="cs-CZ" sz="4000" dirty="0"/>
              <a:t>právo na informace ve veřejné správě.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Správní právo a odpovědnostní vztahy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31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Osobní </a:t>
            </a:r>
            <a:r>
              <a:rPr lang="cs-CZ" dirty="0"/>
              <a:t>údaje informují o </a:t>
            </a:r>
            <a:r>
              <a:rPr lang="cs-CZ" dirty="0" smtClean="0"/>
              <a:t>osobě</a:t>
            </a:r>
            <a:r>
              <a:rPr lang="cs-CZ" dirty="0"/>
              <a:t>, o </a:t>
            </a:r>
            <a:r>
              <a:rPr lang="cs-CZ" dirty="0" smtClean="0"/>
              <a:t>zálibách a </a:t>
            </a:r>
            <a:r>
              <a:rPr lang="cs-CZ" dirty="0"/>
              <a:t>zvyklostech, </a:t>
            </a:r>
            <a:r>
              <a:rPr lang="cs-CZ" dirty="0" smtClean="0"/>
              <a:t> vlastnostech </a:t>
            </a:r>
            <a:r>
              <a:rPr lang="cs-CZ" dirty="0"/>
              <a:t>či </a:t>
            </a:r>
            <a:r>
              <a:rPr lang="cs-CZ" dirty="0" smtClean="0"/>
              <a:t>názorech, </a:t>
            </a:r>
            <a:r>
              <a:rPr lang="cs-CZ" dirty="0"/>
              <a:t>různých stránkách </a:t>
            </a:r>
            <a:r>
              <a:rPr lang="cs-CZ" dirty="0" smtClean="0"/>
              <a:t>osobnosti, majetkových poměrech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Vypovídají </a:t>
            </a:r>
            <a:r>
              <a:rPr lang="cs-CZ" dirty="0"/>
              <a:t>také o </a:t>
            </a:r>
            <a:r>
              <a:rPr lang="cs-CZ" dirty="0" smtClean="0"/>
              <a:t>vztazích </a:t>
            </a:r>
            <a:r>
              <a:rPr lang="pl-PL" dirty="0" smtClean="0"/>
              <a:t>k </a:t>
            </a:r>
            <a:r>
              <a:rPr lang="pl-PL" dirty="0"/>
              <a:t>jiným lidem, </a:t>
            </a:r>
            <a:r>
              <a:rPr lang="pl-PL" dirty="0" smtClean="0"/>
              <a:t>o zdravotním stavu </a:t>
            </a:r>
            <a:r>
              <a:rPr lang="cs-CZ" dirty="0" smtClean="0"/>
              <a:t>a o stylu života</a:t>
            </a:r>
            <a:r>
              <a:rPr lang="cs-CZ" dirty="0"/>
              <a:t>. Jejich propojováním </a:t>
            </a:r>
            <a:r>
              <a:rPr lang="cs-CZ" dirty="0" smtClean="0"/>
              <a:t>je možné </a:t>
            </a:r>
            <a:r>
              <a:rPr lang="cs-CZ" dirty="0"/>
              <a:t>si vytvořit obraz o tom, kdo jste a jak žijete.</a:t>
            </a:r>
          </a:p>
          <a:p>
            <a:pPr algn="just"/>
            <a:r>
              <a:rPr lang="pl-PL" b="1" dirty="0" smtClean="0"/>
              <a:t>Osobním </a:t>
            </a:r>
            <a:r>
              <a:rPr lang="pl-PL" b="1" dirty="0"/>
              <a:t>údajem je tedy </a:t>
            </a:r>
            <a:r>
              <a:rPr lang="pl-PL" b="1" dirty="0" smtClean="0"/>
              <a:t>jakýkoliv </a:t>
            </a:r>
            <a:r>
              <a:rPr lang="cs-CZ" b="1" dirty="0" smtClean="0"/>
              <a:t>údaj</a:t>
            </a:r>
            <a:r>
              <a:rPr lang="cs-CZ" b="1" dirty="0"/>
              <a:t>, který se týká </a:t>
            </a:r>
            <a:r>
              <a:rPr lang="cs-CZ" b="1" dirty="0" smtClean="0"/>
              <a:t>osoby</a:t>
            </a:r>
            <a:r>
              <a:rPr lang="cs-CZ" b="1" dirty="0"/>
              <a:t>.</a:t>
            </a:r>
          </a:p>
          <a:p>
            <a:pPr algn="just"/>
            <a:r>
              <a:rPr lang="cs-CZ" dirty="0"/>
              <a:t>Některé osobní údaje Vás jednoznačně odlišují od </a:t>
            </a:r>
            <a:r>
              <a:rPr lang="cs-CZ" dirty="0" smtClean="0"/>
              <a:t>jiných lidí </a:t>
            </a:r>
            <a:r>
              <a:rPr lang="cs-CZ" dirty="0"/>
              <a:t>– nazývají se identifikační údaje. Jsou to nejčastěji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smtClean="0"/>
              <a:t> </a:t>
            </a:r>
            <a:r>
              <a:rPr lang="cs-CZ" dirty="0"/>
              <a:t>jméno a </a:t>
            </a:r>
            <a:r>
              <a:rPr lang="cs-CZ" dirty="0" smtClean="0"/>
              <a:t>příjmení,</a:t>
            </a:r>
            <a:endParaRPr lang="cs-CZ" dirty="0"/>
          </a:p>
          <a:p>
            <a:pPr lvl="1" algn="just"/>
            <a:r>
              <a:rPr lang="cs-CZ" dirty="0" smtClean="0"/>
              <a:t>adresa bydliště,</a:t>
            </a:r>
            <a:endParaRPr lang="cs-CZ" dirty="0"/>
          </a:p>
          <a:p>
            <a:pPr lvl="1" algn="just"/>
            <a:r>
              <a:rPr lang="cs-CZ" dirty="0" smtClean="0"/>
              <a:t>datum </a:t>
            </a:r>
            <a:r>
              <a:rPr lang="cs-CZ" dirty="0"/>
              <a:t>narození, rodné </a:t>
            </a:r>
            <a:r>
              <a:rPr lang="cs-CZ" dirty="0" smtClean="0"/>
              <a:t>číslo.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8726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Zneužitím některých osobních údajů může být narušeno soukromí zvlášť citelně. Takové údaje </a:t>
            </a:r>
            <a:r>
              <a:rPr lang="cs-CZ" dirty="0" smtClean="0"/>
              <a:t>se označují </a:t>
            </a:r>
            <a:r>
              <a:rPr lang="cs-CZ" dirty="0"/>
              <a:t>jako citlivé</a:t>
            </a:r>
            <a:r>
              <a:rPr lang="cs-CZ" dirty="0" smtClean="0"/>
              <a:t>.</a:t>
            </a:r>
            <a:endParaRPr lang="cs-CZ" b="1" dirty="0" smtClean="0"/>
          </a:p>
          <a:p>
            <a:pPr algn="just"/>
            <a:r>
              <a:rPr lang="cs-CZ" b="1" dirty="0" smtClean="0"/>
              <a:t>Citlivé </a:t>
            </a:r>
            <a:r>
              <a:rPr lang="cs-CZ" b="1" dirty="0"/>
              <a:t>osobní údaje </a:t>
            </a:r>
            <a:r>
              <a:rPr lang="cs-CZ" b="1" dirty="0" smtClean="0"/>
              <a:t>vypovídají</a:t>
            </a:r>
            <a:r>
              <a:rPr lang="cs-CZ" b="1" dirty="0"/>
              <a:t>: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národnostním, rasovém nebo etnickém </a:t>
            </a:r>
            <a:r>
              <a:rPr lang="cs-CZ" dirty="0" smtClean="0"/>
              <a:t>původu,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politických </a:t>
            </a:r>
            <a:r>
              <a:rPr lang="cs-CZ" dirty="0" smtClean="0"/>
              <a:t>postojích,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členství v odborových </a:t>
            </a:r>
            <a:r>
              <a:rPr lang="cs-CZ" dirty="0" smtClean="0"/>
              <a:t>organizacích,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náboženství a filozofickém </a:t>
            </a:r>
            <a:r>
              <a:rPr lang="cs-CZ" dirty="0" smtClean="0"/>
              <a:t>přesvědčení,</a:t>
            </a:r>
          </a:p>
          <a:p>
            <a:pPr lvl="1" algn="just"/>
            <a:r>
              <a:rPr lang="pl-PL" dirty="0" smtClean="0"/>
              <a:t>o </a:t>
            </a:r>
            <a:r>
              <a:rPr lang="pl-PL" dirty="0"/>
              <a:t>odsouzení za trestný </a:t>
            </a:r>
            <a:r>
              <a:rPr lang="pl-PL" dirty="0" smtClean="0"/>
              <a:t>čin,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zdravotním </a:t>
            </a:r>
            <a:r>
              <a:rPr lang="cs-CZ" dirty="0" smtClean="0"/>
              <a:t>stavu,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sexuálním </a:t>
            </a:r>
            <a:r>
              <a:rPr lang="cs-CZ" dirty="0" smtClean="0"/>
              <a:t>životě,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jedinečných biologických </a:t>
            </a:r>
            <a:r>
              <a:rPr lang="cs-CZ" dirty="0" smtClean="0"/>
              <a:t>rysech,</a:t>
            </a:r>
          </a:p>
          <a:p>
            <a:pPr lvl="1" algn="just"/>
            <a:r>
              <a:rPr lang="cs-CZ" dirty="0" smtClean="0"/>
              <a:t>(biometrické </a:t>
            </a:r>
            <a:r>
              <a:rPr lang="cs-CZ" dirty="0"/>
              <a:t>údaje – otisk prstu, obraz sítnice aj</a:t>
            </a:r>
            <a:r>
              <a:rPr lang="cs-CZ" dirty="0" smtClean="0"/>
              <a:t>., genetické </a:t>
            </a:r>
            <a:r>
              <a:rPr lang="cs-CZ" dirty="0"/>
              <a:t>charakteristiky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647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Za jistých podmínek lze </a:t>
            </a:r>
            <a:r>
              <a:rPr lang="cs-CZ" b="1" dirty="0" smtClean="0"/>
              <a:t>osobní údaje k </a:t>
            </a:r>
            <a:r>
              <a:rPr lang="cs-CZ" b="1" dirty="0"/>
              <a:t>různým účelům shromažďovat, </a:t>
            </a:r>
            <a:r>
              <a:rPr lang="cs-CZ" b="1" dirty="0" smtClean="0"/>
              <a:t>ukládat, předávat </a:t>
            </a:r>
            <a:r>
              <a:rPr lang="cs-CZ" b="1" dirty="0"/>
              <a:t>či jinými způsoby </a:t>
            </a:r>
            <a:r>
              <a:rPr lang="cs-CZ" b="1" dirty="0" smtClean="0"/>
              <a:t>zpracovávat.</a:t>
            </a:r>
          </a:p>
          <a:p>
            <a:pPr algn="just"/>
            <a:r>
              <a:rPr lang="cs-CZ" dirty="0" smtClean="0"/>
              <a:t>Zpracovávat </a:t>
            </a:r>
            <a:r>
              <a:rPr lang="cs-CZ" dirty="0"/>
              <a:t>lze jen přesné údaje.</a:t>
            </a:r>
          </a:p>
          <a:p>
            <a:pPr algn="just"/>
            <a:r>
              <a:rPr lang="cs-CZ" dirty="0" smtClean="0"/>
              <a:t>Zpracovávat </a:t>
            </a:r>
            <a:r>
              <a:rPr lang="cs-CZ" dirty="0"/>
              <a:t>osobní údaje lze pouze v </a:t>
            </a:r>
            <a:r>
              <a:rPr lang="cs-CZ" dirty="0" smtClean="0"/>
              <a:t>souladu s </a:t>
            </a:r>
            <a:r>
              <a:rPr lang="cs-CZ" dirty="0"/>
              <a:t>účelem, k němuž byly shromážděny (tj. </a:t>
            </a:r>
            <a:r>
              <a:rPr lang="cs-CZ" dirty="0" smtClean="0"/>
              <a:t>musí </a:t>
            </a:r>
            <a:r>
              <a:rPr lang="pl-PL" dirty="0" smtClean="0"/>
              <a:t>být </a:t>
            </a:r>
            <a:r>
              <a:rPr lang="pl-PL" dirty="0"/>
              <a:t>předem stanoveno, kdo, proč a jak </a:t>
            </a:r>
            <a:r>
              <a:rPr lang="pl-PL" dirty="0" smtClean="0"/>
              <a:t>má </a:t>
            </a:r>
            <a:r>
              <a:rPr lang="cs-CZ" dirty="0" smtClean="0"/>
              <a:t>zájem údaje </a:t>
            </a:r>
            <a:r>
              <a:rPr lang="cs-CZ" dirty="0"/>
              <a:t>zpracovávat).</a:t>
            </a:r>
          </a:p>
          <a:p>
            <a:pPr algn="just"/>
            <a:r>
              <a:rPr lang="cs-CZ" dirty="0"/>
              <a:t>Shromažďovat osobní údaje je možné </a:t>
            </a:r>
            <a:r>
              <a:rPr lang="cs-CZ" dirty="0" smtClean="0"/>
              <a:t>pouze v </a:t>
            </a:r>
            <a:r>
              <a:rPr lang="cs-CZ" dirty="0"/>
              <a:t>rozsahu nezbytném pro naplnění </a:t>
            </a:r>
            <a:r>
              <a:rPr lang="cs-CZ" dirty="0" smtClean="0"/>
              <a:t>stanoveného </a:t>
            </a:r>
            <a:r>
              <a:rPr lang="pl-PL" dirty="0" smtClean="0"/>
              <a:t>účelu.</a:t>
            </a:r>
          </a:p>
          <a:p>
            <a:pPr algn="just"/>
            <a:r>
              <a:rPr lang="pl-PL" dirty="0" smtClean="0"/>
              <a:t>Uchovávat </a:t>
            </a:r>
            <a:r>
              <a:rPr lang="pl-PL" dirty="0"/>
              <a:t>osobní údaje lze pouze </a:t>
            </a:r>
            <a:r>
              <a:rPr lang="pl-PL" dirty="0" smtClean="0"/>
              <a:t>po </a:t>
            </a:r>
            <a:r>
              <a:rPr lang="cs-CZ" dirty="0" smtClean="0"/>
              <a:t>dobu</a:t>
            </a:r>
            <a:r>
              <a:rPr lang="cs-CZ" dirty="0"/>
              <a:t>, která je nezbytně nutná pro </a:t>
            </a:r>
            <a:r>
              <a:rPr lang="cs-CZ" dirty="0" smtClean="0"/>
              <a:t>naplnění stanoveného </a:t>
            </a:r>
            <a:r>
              <a:rPr lang="cs-CZ" dirty="0"/>
              <a:t>účelu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686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Ke zpracování </a:t>
            </a:r>
            <a:r>
              <a:rPr lang="cs-CZ" dirty="0" smtClean="0"/>
              <a:t>osobních </a:t>
            </a:r>
            <a:r>
              <a:rPr lang="cs-CZ" dirty="0"/>
              <a:t>údajů může opravňovat </a:t>
            </a:r>
            <a:r>
              <a:rPr lang="cs-CZ" dirty="0" smtClean="0"/>
              <a:t>určitý zákon </a:t>
            </a:r>
            <a:r>
              <a:rPr lang="cs-CZ" dirty="0"/>
              <a:t>(máte právo vědět jaký) nebo výkon oprávněných zájmů.</a:t>
            </a:r>
          </a:p>
          <a:p>
            <a:pPr algn="just"/>
            <a:r>
              <a:rPr lang="cs-CZ" dirty="0"/>
              <a:t>V dalších případech je ke zpracování </a:t>
            </a:r>
            <a:r>
              <a:rPr lang="cs-CZ" dirty="0" smtClean="0"/>
              <a:t>osobních údajů zapotřebí </a:t>
            </a:r>
            <a:r>
              <a:rPr lang="cs-CZ" b="1" dirty="0" smtClean="0"/>
              <a:t>souhlas</a:t>
            </a:r>
            <a:r>
              <a:rPr lang="cs-CZ" b="1" dirty="0"/>
              <a:t>. </a:t>
            </a:r>
            <a:endParaRPr lang="cs-CZ" b="1" dirty="0" smtClean="0"/>
          </a:p>
          <a:p>
            <a:pPr algn="just"/>
            <a:r>
              <a:rPr lang="cs-CZ" dirty="0" smtClean="0"/>
              <a:t>Při </a:t>
            </a:r>
            <a:r>
              <a:rPr lang="cs-CZ" dirty="0"/>
              <a:t>zpracování citlivých údajů musí </a:t>
            </a:r>
            <a:r>
              <a:rPr lang="cs-CZ" dirty="0" smtClean="0"/>
              <a:t>být tento </a:t>
            </a:r>
            <a:r>
              <a:rPr lang="cs-CZ" dirty="0"/>
              <a:t>souhlas výslovný (to znamená, že musíte souhlasit </a:t>
            </a:r>
            <a:r>
              <a:rPr lang="cs-CZ" dirty="0" smtClean="0"/>
              <a:t>se zpracováním </a:t>
            </a:r>
            <a:r>
              <a:rPr lang="cs-CZ" dirty="0"/>
              <a:t>každého jednotlivého citlivého </a:t>
            </a:r>
            <a:r>
              <a:rPr lang="cs-CZ" dirty="0" smtClean="0"/>
              <a:t>údaje. Ten</a:t>
            </a:r>
            <a:r>
              <a:rPr lang="cs-CZ" dirty="0"/>
              <a:t>, kdo </a:t>
            </a:r>
            <a:r>
              <a:rPr lang="cs-CZ" dirty="0" smtClean="0"/>
              <a:t>ho po </a:t>
            </a:r>
            <a:r>
              <a:rPr lang="cs-CZ" dirty="0"/>
              <a:t>Vás vyžaduje, musí prokázat, že ho od Vás získal.</a:t>
            </a:r>
          </a:p>
          <a:p>
            <a:pPr algn="just"/>
            <a:r>
              <a:rPr lang="cs-CZ" b="1" dirty="0" smtClean="0"/>
              <a:t>P</a:t>
            </a:r>
            <a:r>
              <a:rPr lang="pt-BR" b="1" dirty="0" smtClean="0"/>
              <a:t>rávo </a:t>
            </a:r>
            <a:r>
              <a:rPr lang="pt-BR" b="1" dirty="0"/>
              <a:t>být </a:t>
            </a:r>
            <a:r>
              <a:rPr lang="pt-BR" b="1" dirty="0" smtClean="0"/>
              <a:t>informován:</a:t>
            </a:r>
            <a:endParaRPr lang="pt-BR" b="1" dirty="0"/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osobních údajích, které jsou </a:t>
            </a:r>
            <a:r>
              <a:rPr lang="cs-CZ" dirty="0" smtClean="0"/>
              <a:t>zpracovávány,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způsobu jejich </a:t>
            </a:r>
            <a:r>
              <a:rPr lang="cs-CZ" dirty="0" smtClean="0"/>
              <a:t>zpracování,</a:t>
            </a:r>
          </a:p>
          <a:p>
            <a:pPr lvl="1" algn="just"/>
            <a:r>
              <a:rPr lang="pl-PL" dirty="0" smtClean="0"/>
              <a:t>o </a:t>
            </a:r>
            <a:r>
              <a:rPr lang="pl-PL" dirty="0"/>
              <a:t>rozsahu a účelu jejich </a:t>
            </a:r>
            <a:r>
              <a:rPr lang="pl-PL" dirty="0" smtClean="0"/>
              <a:t>zpracování,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sídle toho, kdo </a:t>
            </a:r>
            <a:r>
              <a:rPr lang="cs-CZ" dirty="0" smtClean="0"/>
              <a:t>osobní </a:t>
            </a:r>
            <a:r>
              <a:rPr lang="cs-CZ" dirty="0"/>
              <a:t>údaje </a:t>
            </a:r>
            <a:r>
              <a:rPr lang="cs-CZ" dirty="0" smtClean="0"/>
              <a:t>zpracovává,</a:t>
            </a:r>
          </a:p>
          <a:p>
            <a:pPr lvl="1" algn="just"/>
            <a:r>
              <a:rPr lang="cs-CZ" dirty="0" smtClean="0"/>
              <a:t>o </a:t>
            </a:r>
            <a:r>
              <a:rPr lang="cs-CZ" dirty="0"/>
              <a:t>předávání </a:t>
            </a:r>
            <a:r>
              <a:rPr lang="cs-CZ" dirty="0" smtClean="0"/>
              <a:t>osobních </a:t>
            </a:r>
            <a:r>
              <a:rPr lang="cs-CZ" dirty="0"/>
              <a:t>údajů jiným </a:t>
            </a:r>
            <a:r>
              <a:rPr lang="cs-CZ" dirty="0" smtClean="0"/>
              <a:t>subjektům.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977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Úřad </a:t>
            </a:r>
            <a:r>
              <a:rPr lang="cs-CZ" b="1" dirty="0"/>
              <a:t>pro ochranu osobních údajů</a:t>
            </a:r>
            <a:r>
              <a:rPr lang="cs-CZ" dirty="0"/>
              <a:t> (ÚOOÚ) je nezávislým orgánem, který: </a:t>
            </a:r>
          </a:p>
          <a:p>
            <a:pPr lvl="1" algn="just"/>
            <a:r>
              <a:rPr lang="cs-CZ" dirty="0" smtClean="0"/>
              <a:t>provádí </a:t>
            </a:r>
            <a:r>
              <a:rPr lang="cs-CZ" dirty="0"/>
              <a:t>dozor nad dodržováním zákonem stanovených povinností při zpracování osobních </a:t>
            </a:r>
            <a:r>
              <a:rPr lang="cs-CZ" dirty="0" smtClean="0"/>
              <a:t>údajů</a:t>
            </a:r>
            <a:r>
              <a:rPr lang="cs-CZ" dirty="0"/>
              <a:t>,</a:t>
            </a:r>
          </a:p>
          <a:p>
            <a:pPr lvl="1" algn="just"/>
            <a:r>
              <a:rPr lang="cs-CZ" dirty="0" smtClean="0"/>
              <a:t>vede </a:t>
            </a:r>
            <a:r>
              <a:rPr lang="cs-CZ" dirty="0"/>
              <a:t>registr povolených zpracování osobních </a:t>
            </a:r>
            <a:r>
              <a:rPr lang="cs-CZ" dirty="0" smtClean="0"/>
              <a:t>údajů, </a:t>
            </a:r>
            <a:endParaRPr lang="cs-CZ" dirty="0"/>
          </a:p>
          <a:p>
            <a:pPr lvl="1" algn="just"/>
            <a:r>
              <a:rPr lang="cs-CZ" dirty="0" smtClean="0"/>
              <a:t>přijímá </a:t>
            </a:r>
            <a:r>
              <a:rPr lang="cs-CZ" dirty="0"/>
              <a:t>podněty a stížnosti občanů na porušení </a:t>
            </a:r>
            <a:r>
              <a:rPr lang="cs-CZ" dirty="0" smtClean="0"/>
              <a:t>zákona, </a:t>
            </a:r>
            <a:endParaRPr lang="cs-CZ" dirty="0"/>
          </a:p>
          <a:p>
            <a:pPr lvl="1" algn="just"/>
            <a:r>
              <a:rPr lang="cs-CZ" dirty="0" smtClean="0"/>
              <a:t>poskytuje </a:t>
            </a:r>
            <a:r>
              <a:rPr lang="cs-CZ" dirty="0"/>
              <a:t>konzultace v oblasti ochrany osobních </a:t>
            </a:r>
            <a:r>
              <a:rPr lang="cs-CZ" dirty="0" smtClean="0"/>
              <a:t>údajů, </a:t>
            </a:r>
            <a:endParaRPr lang="cs-CZ" dirty="0"/>
          </a:p>
          <a:p>
            <a:pPr lvl="1" algn="just"/>
            <a:r>
              <a:rPr lang="cs-CZ" dirty="0" smtClean="0"/>
              <a:t>činnost </a:t>
            </a:r>
            <a:r>
              <a:rPr lang="cs-CZ" dirty="0"/>
              <a:t>Úřadu je vymezena zákonem č. 101/2000 Sb., o ochraně osobních údajů a o změně některých zákonů, a některými dalšími </a:t>
            </a:r>
            <a:r>
              <a:rPr lang="cs-CZ" dirty="0" smtClean="0"/>
              <a:t>zákony.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0328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General Data </a:t>
            </a:r>
            <a:r>
              <a:rPr lang="cs-CZ" sz="3600" dirty="0" err="1"/>
              <a:t>Protection</a:t>
            </a:r>
            <a:r>
              <a:rPr lang="cs-CZ" sz="3600" dirty="0"/>
              <a:t> </a:t>
            </a:r>
            <a:r>
              <a:rPr lang="cs-CZ" sz="3600" dirty="0" err="1"/>
              <a:t>Regulation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GDPR</a:t>
            </a:r>
            <a:r>
              <a:rPr lang="cs-CZ" dirty="0" smtClean="0"/>
              <a:t> </a:t>
            </a:r>
            <a:r>
              <a:rPr lang="cs-CZ" dirty="0"/>
              <a:t>=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. Obecné nařízení o ochraně osobních údajů. </a:t>
            </a:r>
            <a:r>
              <a:rPr lang="pt-BR" dirty="0" smtClean="0"/>
              <a:t>GDPR </a:t>
            </a:r>
            <a:r>
              <a:rPr lang="cs-CZ" dirty="0" smtClean="0"/>
              <a:t>nabylo </a:t>
            </a:r>
            <a:r>
              <a:rPr lang="cs-CZ" smtClean="0"/>
              <a:t>účinnosti </a:t>
            </a:r>
            <a:r>
              <a:rPr lang="pt-BR" smtClean="0"/>
              <a:t>25</a:t>
            </a:r>
            <a:r>
              <a:rPr lang="pt-BR" dirty="0"/>
              <a:t>. května 2018. </a:t>
            </a:r>
          </a:p>
          <a:p>
            <a:pPr algn="just"/>
            <a:r>
              <a:rPr lang="cs-CZ" dirty="0" smtClean="0"/>
              <a:t>Cílem </a:t>
            </a:r>
            <a:r>
              <a:rPr lang="cs-CZ" dirty="0"/>
              <a:t>je zvýšit ochranu osobních dat občanů/spotřebitelů, zlepšit úroveň tuzemského podnikatelského prostředí prostřednictvím zodpovědného zacházení s osobními údaji. </a:t>
            </a:r>
          </a:p>
          <a:p>
            <a:pPr algn="just"/>
            <a:r>
              <a:rPr lang="cs-CZ" dirty="0" smtClean="0"/>
              <a:t>Hlavním </a:t>
            </a:r>
            <a:r>
              <a:rPr lang="cs-CZ" dirty="0"/>
              <a:t>gestorem legislativy pro ochranu osobních údajů je Ministerstvo vnitra </a:t>
            </a:r>
            <a:r>
              <a:rPr lang="cs-CZ" dirty="0" smtClean="0"/>
              <a:t>ČR. </a:t>
            </a:r>
            <a:endParaRPr lang="cs-CZ" dirty="0"/>
          </a:p>
          <a:p>
            <a:pPr algn="just"/>
            <a:r>
              <a:rPr lang="cs-CZ" dirty="0"/>
              <a:t>Kontrolní funkce je svěřena Úřadu pro ochranu osobních údajů </a:t>
            </a:r>
            <a:r>
              <a:rPr lang="cs-CZ" dirty="0" smtClean="0">
                <a:hlinkClick r:id="rId2"/>
              </a:rPr>
              <a:t>www.uoou.cz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2933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General Data </a:t>
            </a:r>
            <a:r>
              <a:rPr lang="cs-CZ" sz="3600" dirty="0" err="1"/>
              <a:t>Protection</a:t>
            </a:r>
            <a:r>
              <a:rPr lang="cs-CZ" sz="3600" dirty="0"/>
              <a:t> </a:t>
            </a:r>
            <a:r>
              <a:rPr lang="cs-CZ" sz="3600" dirty="0" err="1"/>
              <a:t>Regulation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GDPR dopadá na </a:t>
            </a:r>
            <a:r>
              <a:rPr lang="cs-CZ" dirty="0"/>
              <a:t>všechny podnikatelské subjekty včetně drobných živnostníků. </a:t>
            </a:r>
            <a:endParaRPr lang="cs-CZ" dirty="0" smtClean="0"/>
          </a:p>
          <a:p>
            <a:pPr algn="just"/>
            <a:r>
              <a:rPr lang="cs-CZ" dirty="0" smtClean="0"/>
              <a:t>Povinnosti </a:t>
            </a:r>
            <a:r>
              <a:rPr lang="cs-CZ" dirty="0"/>
              <a:t>z GDPR pro jednotlivé podnikatele se však neodvíjejí od velikosti podnikatelského subjektu, nýbrž od činnosti, kterou podnikatel provádí, a od množství citlivých dat, které k tomu shromažďuje. </a:t>
            </a:r>
          </a:p>
          <a:p>
            <a:pPr algn="just"/>
            <a:r>
              <a:rPr lang="cs-CZ" b="1" dirty="0" smtClean="0"/>
              <a:t>GDPR nově upravilo:</a:t>
            </a:r>
            <a:endParaRPr lang="cs-CZ" b="1" dirty="0"/>
          </a:p>
          <a:p>
            <a:pPr lvl="1" algn="just"/>
            <a:r>
              <a:rPr lang="cs-CZ" dirty="0" smtClean="0"/>
              <a:t>zpřesnění </a:t>
            </a:r>
            <a:r>
              <a:rPr lang="cs-CZ" dirty="0"/>
              <a:t>souhlasu se zpracováním osobních údajů pro subjekty disponující rozsáhlou databází osobních údajů (pokud je potřeba), </a:t>
            </a:r>
          </a:p>
          <a:p>
            <a:pPr lvl="1" algn="just"/>
            <a:r>
              <a:rPr lang="cs-CZ" dirty="0" smtClean="0"/>
              <a:t>při </a:t>
            </a:r>
            <a:r>
              <a:rPr lang="cs-CZ" dirty="0"/>
              <a:t>rozsáhlém zpracování osobních údajů jmenovat pověřence, </a:t>
            </a:r>
          </a:p>
          <a:p>
            <a:pPr lvl="1" algn="just"/>
            <a:r>
              <a:rPr lang="cs-CZ" dirty="0" smtClean="0"/>
              <a:t>povinnost </a:t>
            </a:r>
            <a:r>
              <a:rPr lang="cs-CZ" dirty="0"/>
              <a:t>vést záznamy o činnostech zpracování, zde existuje výjimka pro firmy do 250 zaměstnanců, </a:t>
            </a:r>
          </a:p>
          <a:p>
            <a:pPr lvl="1" algn="just"/>
            <a:r>
              <a:rPr lang="cs-CZ" dirty="0" smtClean="0"/>
              <a:t>při </a:t>
            </a:r>
            <a:r>
              <a:rPr lang="cs-CZ" dirty="0"/>
              <a:t>rizikových zpracováních osobních údajů provedení posouzení vlivu na ochranu osobních údajů, </a:t>
            </a:r>
          </a:p>
          <a:p>
            <a:pPr lvl="1" algn="just"/>
            <a:r>
              <a:rPr lang="cs-CZ" dirty="0" smtClean="0"/>
              <a:t>porušení </a:t>
            </a:r>
            <a:r>
              <a:rPr lang="cs-CZ" dirty="0"/>
              <a:t>ochrany dat oznámit do 72 hodin jak fyzické osobě, tak Úřadu pro ochranu osobních údajů.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38688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2. General Data </a:t>
            </a:r>
            <a:r>
              <a:rPr lang="cs-CZ" sz="3600" dirty="0" err="1"/>
              <a:t>Protection</a:t>
            </a:r>
            <a:r>
              <a:rPr lang="cs-CZ" sz="3600" dirty="0"/>
              <a:t> </a:t>
            </a:r>
            <a:r>
              <a:rPr lang="cs-CZ" sz="3600" dirty="0" err="1"/>
              <a:t>Regulation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 </a:t>
            </a:r>
            <a:r>
              <a:rPr lang="cs-CZ" dirty="0"/>
              <a:t>případě nepřizpůsobení se novým pravidlům zpracování dat dle GDPR hrozí sankce až do výše 20 milionů Euro nebo do výše 4 % celosvětového ročního obratu. </a:t>
            </a:r>
            <a:endParaRPr lang="cs-CZ" dirty="0" smtClean="0"/>
          </a:p>
          <a:p>
            <a:pPr algn="just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www.mpo.cz/assets/cz/podnikani/ochrana-osobnich-udaju-gdpr/2018/2/GDPR-v-kostce_strucna-metodika_2.pdf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391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frankbold.org/poradna/kategorie/pravo-na-informace/rada/kompletni-pruvodce-pravem-na-informace</a:t>
            </a:r>
            <a:endParaRPr lang="cs-CZ" dirty="0" smtClean="0"/>
          </a:p>
          <a:p>
            <a:pPr algn="just"/>
            <a:r>
              <a:rPr lang="cs-CZ" dirty="0"/>
              <a:t>Toto právo je jednou z důležitých </a:t>
            </a:r>
            <a:r>
              <a:rPr lang="cs-CZ" b="1" dirty="0"/>
              <a:t>záruk zákonnosti ve veřejné správě</a:t>
            </a:r>
            <a:r>
              <a:rPr lang="cs-CZ" dirty="0"/>
              <a:t>, které slouží občanům ke kontrole její činnosti a umožňuje jim kvalifikovaně (protože informovaně) se podílet na správě věcí veřejných.</a:t>
            </a:r>
          </a:p>
          <a:p>
            <a:pPr algn="just"/>
            <a:r>
              <a:rPr lang="cs-CZ" dirty="0"/>
              <a:t>Provedení Listinou garantovaného práva na informace zabezpečuje </a:t>
            </a:r>
            <a:r>
              <a:rPr lang="cs-CZ" b="1" dirty="0"/>
              <a:t>zákon č. 106/1999 Sb., o svobodném přístupu k informacím</a:t>
            </a:r>
            <a:r>
              <a:rPr lang="cs-CZ" dirty="0"/>
              <a:t> („informační zákon“).</a:t>
            </a:r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1727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</a:t>
            </a:r>
            <a:r>
              <a:rPr lang="cs-CZ" dirty="0"/>
              <a:t>souladu s § 2 informačního zákona </a:t>
            </a:r>
            <a:r>
              <a:rPr lang="cs-CZ" dirty="0" smtClean="0"/>
              <a:t>jsou státní orgány, územní </a:t>
            </a:r>
            <a:r>
              <a:rPr lang="cs-CZ" dirty="0"/>
              <a:t>samosprávné celky a jejich orgány </a:t>
            </a:r>
            <a:r>
              <a:rPr lang="cs-CZ" dirty="0" smtClean="0"/>
              <a:t>a veřejné </a:t>
            </a:r>
            <a:r>
              <a:rPr lang="cs-CZ" dirty="0"/>
              <a:t>instituce a </a:t>
            </a:r>
            <a:r>
              <a:rPr lang="cs-CZ" dirty="0" smtClean="0"/>
              <a:t>dále subjekty</a:t>
            </a:r>
            <a:r>
              <a:rPr lang="cs-CZ" dirty="0"/>
              <a:t>, kterým zákon svěřil rozhodování o právech, právem chráněných zájmech nebo povinnostech fyzických nebo právnických osob v oblasti veřejné správy v rozsahu této jejich rozhodovací činnosti (pro zjednodušení dále jen „úřad</a:t>
            </a:r>
            <a:r>
              <a:rPr lang="cs-CZ" dirty="0" smtClean="0"/>
              <a:t>“) povinny </a:t>
            </a:r>
            <a:r>
              <a:rPr lang="cs-CZ" dirty="0"/>
              <a:t>poskytovat podle tohoto zákona</a:t>
            </a:r>
            <a:r>
              <a:rPr lang="cs-CZ" b="1" dirty="0"/>
              <a:t> informace vztahující se k jejich působnosti</a:t>
            </a:r>
            <a:r>
              <a:rPr lang="cs-CZ" dirty="0"/>
              <a:t>, a to na základě ústní nebo písemné žádosti fyzických a právnických osob.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6296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Úvod</a:t>
            </a:r>
          </a:p>
          <a:p>
            <a:pPr algn="just"/>
            <a:r>
              <a:rPr lang="cs-CZ" dirty="0" smtClean="0"/>
              <a:t>1. Ochrana osobních údajů ve veřejné správě</a:t>
            </a:r>
          </a:p>
          <a:p>
            <a:pPr algn="just"/>
            <a:r>
              <a:rPr lang="cs-CZ" dirty="0" smtClean="0"/>
              <a:t>2. General Data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endParaRPr lang="cs-CZ" dirty="0" smtClean="0"/>
          </a:p>
          <a:p>
            <a:pPr algn="just"/>
            <a:r>
              <a:rPr lang="cs-CZ" dirty="0"/>
              <a:t>3</a:t>
            </a:r>
            <a:r>
              <a:rPr lang="cs-CZ" dirty="0" smtClean="0"/>
              <a:t>. Právo na informace ve veřejné správě</a:t>
            </a:r>
          </a:p>
          <a:p>
            <a:pPr algn="just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1352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Informační </a:t>
            </a:r>
            <a:r>
              <a:rPr lang="cs-CZ" b="1" dirty="0"/>
              <a:t>zákon </a:t>
            </a:r>
            <a:r>
              <a:rPr lang="cs-CZ" dirty="0"/>
              <a:t>se nevztahuje na poskytování informací, o údajích vedených v centrální evidenci účtů a v navazujících evidencích, informací, které jsou předmětem průmyslového vlastnictví, a dalších informací, pokud zvláštní zákon (např. zákon č. 123/1998 Sb., o právu na informace o životním prostředí) upravuje jejich poskytování, zejména vyřízení žádosti včetně náležitostí a způsobu podání žádosti, lhůt, opravných prostředků a způsobu poskytnutí informací.</a:t>
            </a:r>
          </a:p>
          <a:p>
            <a:pPr algn="just"/>
            <a:r>
              <a:rPr lang="cs-CZ" dirty="0"/>
              <a:t>Povinnost poskytovat informace se výslovně netýká dotazů na názory, budoucí rozhodnutí a vytváření nových informací.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2629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Podle </a:t>
            </a:r>
            <a:r>
              <a:rPr lang="cs-CZ" dirty="0"/>
              <a:t>§ 13  informačního zákona se žádost o poskytnutí informace podává </a:t>
            </a:r>
            <a:r>
              <a:rPr lang="cs-CZ" b="1" dirty="0"/>
              <a:t>ústně nebo písemně</a:t>
            </a:r>
            <a:r>
              <a:rPr lang="cs-CZ" dirty="0"/>
              <a:t>, a to i emailem. Pokud vám není na ústně podanou žádost informace poskytnuta nebo pokud nepovažujete informaci poskytnutou na ústně podanou žádost za dostačující, musíte podat žádost písemně.</a:t>
            </a:r>
          </a:p>
          <a:p>
            <a:pPr algn="just"/>
            <a:r>
              <a:rPr lang="cs-CZ" dirty="0"/>
              <a:t>V souladu s § 14 informačního zákona musí být ze žádosti zřejmé, kterému povinnému subjektu je určena a že se žadatel domáhá poskytnutí informace </a:t>
            </a:r>
            <a:r>
              <a:rPr lang="cs-CZ" b="1" dirty="0"/>
              <a:t>ve smyslu tohoto zákona</a:t>
            </a:r>
            <a:r>
              <a:rPr lang="cs-CZ" dirty="0"/>
              <a:t>.  </a:t>
            </a:r>
          </a:p>
          <a:p>
            <a:pPr algn="just"/>
            <a:r>
              <a:rPr lang="cs-CZ" dirty="0"/>
              <a:t>Pokud </a:t>
            </a:r>
            <a:r>
              <a:rPr lang="cs-CZ" dirty="0" smtClean="0"/>
              <a:t>se podává </a:t>
            </a:r>
            <a:r>
              <a:rPr lang="cs-CZ" dirty="0"/>
              <a:t>žádost elektronicky, musíte ji podat prostřednictvím </a:t>
            </a:r>
            <a:r>
              <a:rPr lang="cs-CZ" b="1" dirty="0"/>
              <a:t>elektronické adresy podatelny úřadu</a:t>
            </a:r>
            <a:r>
              <a:rPr lang="cs-CZ" dirty="0"/>
              <a:t>, pokud ji úřad zřídil. Jestliže ale elektronická adresa podatelny není zveřejněná, postačí podání na jakoukoliv elektronickou adresu povinného subjektu.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6031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Fyzická </a:t>
            </a:r>
            <a:r>
              <a:rPr lang="cs-CZ" b="1" dirty="0"/>
              <a:t>osoba</a:t>
            </a:r>
            <a:r>
              <a:rPr lang="cs-CZ" dirty="0"/>
              <a:t> musí v žádosti uvést:</a:t>
            </a:r>
          </a:p>
          <a:p>
            <a:pPr lvl="1" algn="just"/>
            <a:r>
              <a:rPr lang="cs-CZ" dirty="0"/>
              <a:t>jméno a příjmení</a:t>
            </a:r>
          </a:p>
          <a:p>
            <a:pPr lvl="1" algn="just"/>
            <a:r>
              <a:rPr lang="cs-CZ" dirty="0"/>
              <a:t>datum narození,</a:t>
            </a:r>
          </a:p>
          <a:p>
            <a:pPr lvl="1" algn="just"/>
            <a:r>
              <a:rPr lang="cs-CZ" dirty="0"/>
              <a:t>adresu místa trvalého pobytu nebo, není-li přihlášena k trvalému pobytu, adresu bydliště</a:t>
            </a:r>
          </a:p>
          <a:p>
            <a:pPr lvl="1" algn="just"/>
            <a:r>
              <a:rPr lang="cs-CZ" dirty="0"/>
              <a:t>adresu pro doručování, liší-li se od adresy místa trvalého pobytu nebo bydliště (adresou pro doručování se rozumí též elektronická adresa).</a:t>
            </a:r>
          </a:p>
          <a:p>
            <a:pPr algn="just"/>
            <a:r>
              <a:rPr lang="cs-CZ" b="1" dirty="0"/>
              <a:t>Právnická osoba</a:t>
            </a:r>
            <a:r>
              <a:rPr lang="cs-CZ" dirty="0"/>
              <a:t> musí v žádosti uvést:</a:t>
            </a:r>
          </a:p>
          <a:p>
            <a:pPr lvl="1" algn="just"/>
            <a:r>
              <a:rPr lang="cs-CZ" dirty="0"/>
              <a:t>název</a:t>
            </a:r>
          </a:p>
          <a:p>
            <a:pPr lvl="1" algn="just"/>
            <a:r>
              <a:rPr lang="cs-CZ" dirty="0"/>
              <a:t>identifikační číslo osoby</a:t>
            </a:r>
          </a:p>
          <a:p>
            <a:pPr lvl="1" algn="just"/>
            <a:r>
              <a:rPr lang="cs-CZ" dirty="0"/>
              <a:t>adresu sídla</a:t>
            </a:r>
          </a:p>
          <a:p>
            <a:pPr lvl="1" algn="just"/>
            <a:r>
              <a:rPr lang="cs-CZ" dirty="0"/>
              <a:t>adresu pro doručování, liší-li se od adresy sídla (adresou pro doručování se rozumí též elektronická adresa)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02523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Informačním </a:t>
            </a:r>
            <a:r>
              <a:rPr lang="cs-CZ" dirty="0"/>
              <a:t>zákonem jsou z poskytování informací v §§ 7 – 11 vyloučeny</a:t>
            </a:r>
          </a:p>
          <a:p>
            <a:pPr lvl="1" algn="just"/>
            <a:r>
              <a:rPr lang="cs-CZ" b="1" dirty="0"/>
              <a:t>utajované informace</a:t>
            </a:r>
            <a:endParaRPr lang="cs-CZ" dirty="0"/>
          </a:p>
          <a:p>
            <a:pPr lvl="1" algn="just"/>
            <a:r>
              <a:rPr lang="cs-CZ" b="1" dirty="0"/>
              <a:t>informace týkající se osobnosti</a:t>
            </a:r>
            <a:r>
              <a:rPr lang="cs-CZ" dirty="0"/>
              <a:t>, projevů osobní povahy, soukromí fyzické osoby a osobní údaje mohou být poskytnuty jen v souladu s občanským zákoníkem a zákonem o ochraně osobních </a:t>
            </a:r>
            <a:r>
              <a:rPr lang="cs-CZ" dirty="0" smtClean="0"/>
              <a:t>údajů. Údaje </a:t>
            </a:r>
            <a:r>
              <a:rPr lang="cs-CZ" dirty="0"/>
              <a:t>o třetích osobách většinou poskytnuty nebudou. Úřad však musí poskytnout základní osobní údaje o osobě, které poskytl veřejné prostředky (tj. jméno, příjmení, rok narození, obec, kde má příjemce trvalý pobyt, výše, účel a podmínky poskytnutých veřejných prostředků). To neplatí v případě poskytování veřejných prostředků podle zákonů v oblasti sociální (sociální dávky), poskytování zdravotních služeb, hmotného zabezpečení v nezaměstnanosti, státní podpory stavebního spoření a státní pomoci při obnově území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973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b="1" dirty="0" smtClean="0"/>
              <a:t>obchodní </a:t>
            </a:r>
            <a:r>
              <a:rPr lang="cs-CZ" b="1" dirty="0"/>
              <a:t>tajemství</a:t>
            </a:r>
            <a:r>
              <a:rPr lang="cs-CZ" dirty="0"/>
              <a:t> (při poskytování informace, která se týká používání veřejných prostředků, se však poskytnutí informace o rozsahu a příjemci těchto prostředků nepovažuje za porušení obchodního tajemství)</a:t>
            </a:r>
          </a:p>
          <a:p>
            <a:pPr lvl="1" algn="just"/>
            <a:r>
              <a:rPr lang="cs-CZ" b="1" dirty="0"/>
              <a:t>informace o majetkových poměrech osoby, která není povinným subjektem</a:t>
            </a:r>
            <a:r>
              <a:rPr lang="cs-CZ" dirty="0"/>
              <a:t>, </a:t>
            </a:r>
            <a:endParaRPr lang="cs-CZ" dirty="0" smtClean="0"/>
          </a:p>
          <a:p>
            <a:pPr lvl="1" algn="just"/>
            <a:r>
              <a:rPr lang="cs-CZ" b="1" dirty="0" smtClean="0"/>
              <a:t>informace </a:t>
            </a:r>
            <a:r>
              <a:rPr lang="cs-CZ" b="1" dirty="0"/>
              <a:t>vzniklé bez použití veřejných prostředků</a:t>
            </a:r>
            <a:r>
              <a:rPr lang="cs-CZ" dirty="0"/>
              <a:t>, </a:t>
            </a:r>
            <a:r>
              <a:rPr lang="cs-CZ" b="1" dirty="0" smtClean="0"/>
              <a:t>informace</a:t>
            </a:r>
            <a:r>
              <a:rPr lang="cs-CZ" b="1" dirty="0"/>
              <a:t>, které úřad zveřejňuje na základě zvláštního zákona</a:t>
            </a:r>
            <a:r>
              <a:rPr lang="cs-CZ" dirty="0"/>
              <a:t> (např. zákon o státní statistické službě) a v předem stanovených pravidelných obdobích až do nejbližšího následujícího období</a:t>
            </a:r>
          </a:p>
          <a:p>
            <a:pPr lvl="1" algn="just"/>
            <a:r>
              <a:rPr lang="cs-CZ" b="1" dirty="0"/>
              <a:t>informace, jejichž poskytnutím by byla porušena ochrana práv třetích osob k předmětu autorského </a:t>
            </a:r>
            <a:r>
              <a:rPr lang="cs-CZ" b="1" dirty="0" smtClean="0"/>
              <a:t>práva</a:t>
            </a: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0142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b="1" dirty="0" smtClean="0"/>
              <a:t>informace</a:t>
            </a:r>
            <a:r>
              <a:rPr lang="cs-CZ" b="1" dirty="0"/>
              <a:t>, které úřad získal od třetí osoby při plnění úkolů v rámci kontrolní, dozorové, dohledové nebo obdobné činnosti</a:t>
            </a:r>
            <a:r>
              <a:rPr lang="cs-CZ" dirty="0"/>
              <a:t> prováděné na základě zvláštního právního předpisu (např. zákon o České obchodní inspekci), podle kterého se na ně vztahuje povinnost mlčenlivosti anebo jiný postup chránící je před zveřejněním nebo zneužitím; úřad poskytne jen ty informace, které při plnění těchto úkolů vznikly jeho činností</a:t>
            </a:r>
          </a:p>
          <a:p>
            <a:pPr lvl="1" algn="just"/>
            <a:r>
              <a:rPr lang="cs-CZ" b="1" dirty="0"/>
              <a:t>informace o probíhajícím trestním řízení</a:t>
            </a:r>
            <a:endParaRPr lang="cs-CZ" dirty="0"/>
          </a:p>
          <a:p>
            <a:pPr lvl="1" algn="just"/>
            <a:r>
              <a:rPr lang="cs-CZ" b="1" dirty="0"/>
              <a:t>informaci o činnosti orgánů činných v trestním řízení</a:t>
            </a:r>
            <a:r>
              <a:rPr lang="cs-CZ" dirty="0"/>
              <a:t>, včetně informací ze spisů, a to i spisů, v nichž nebylo zahájeno trestní řízení, dokumentů, materiálů a zpráv o postupu při prověřování oznámení, které vznikly činností těchto orgánů při ochraně bezpečnosti osob, majetku a veřejného pořádku, předcházení trestné činnosti a při plnění úkolů podle trestního řádu, pokud by se tím ohrozila práva třetích osob anebo schopnost orgánů činných v trestním řízení předcházet trestné činnosti, vyhledávat nebo odhalovat trestnou činnost nebo stíhat trestné činy nebo zajišťovat bezpečnost České republiky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2770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b="1" dirty="0" smtClean="0"/>
              <a:t>informace </a:t>
            </a:r>
            <a:r>
              <a:rPr lang="cs-CZ" b="1" dirty="0"/>
              <a:t>o rozhodovací činnosti soudů</a:t>
            </a:r>
            <a:r>
              <a:rPr lang="cs-CZ" dirty="0"/>
              <a:t> s výjimkou rozsudků</a:t>
            </a:r>
          </a:p>
          <a:p>
            <a:pPr lvl="1" algn="just"/>
            <a:r>
              <a:rPr lang="cs-CZ" b="1" dirty="0"/>
              <a:t>informace o plnění úkolů zpravodajských služeb</a:t>
            </a:r>
            <a:endParaRPr lang="cs-CZ" dirty="0"/>
          </a:p>
          <a:p>
            <a:pPr lvl="1" algn="just"/>
            <a:r>
              <a:rPr lang="cs-CZ" b="1" dirty="0"/>
              <a:t>informace o přípravě, průběhu a projednávání výsledků kontrol v orgánech Nejvyššího kontrolního úřadu</a:t>
            </a:r>
            <a:endParaRPr lang="cs-CZ" dirty="0"/>
          </a:p>
          <a:p>
            <a:pPr lvl="1" algn="just"/>
            <a:r>
              <a:rPr lang="cs-CZ" b="1" dirty="0"/>
              <a:t>informace o činnosti Finančního analytického úřadu</a:t>
            </a:r>
            <a:r>
              <a:rPr lang="cs-CZ" dirty="0"/>
              <a:t> podle zákona o některých opatřeních proti legalizaci výnosů z trestné činnosti a financování terorismu nebo podle zákona o provádění mezinárodních sankcí</a:t>
            </a:r>
          </a:p>
          <a:p>
            <a:pPr lvl="1" algn="just"/>
            <a:r>
              <a:rPr lang="cs-CZ" dirty="0"/>
              <a:t>údaje vedené v evidenci incidentů </a:t>
            </a:r>
            <a:r>
              <a:rPr lang="cs-CZ" b="1" dirty="0"/>
              <a:t>podle zákona o kybernetické bezpečnost</a:t>
            </a:r>
            <a:r>
              <a:rPr lang="cs-CZ" dirty="0"/>
              <a:t>i, ze kterých bylo možné identifikovat orgán nebo osobu, která kybernetický bezpečnostní incident ohlásila nebo jejichž poskytnutí by ohrozilo účinnost reaktivního nebo ochranného opatření podle zákona o kybernetické bezpečnosti</a:t>
            </a:r>
          </a:p>
          <a:p>
            <a:pPr lvl="1" algn="just"/>
            <a:r>
              <a:rPr lang="cs-CZ" b="1" dirty="0"/>
              <a:t>činnosti České národní banky v souvislosti s vedením centrální evidence účtů</a:t>
            </a:r>
            <a:endParaRPr lang="cs-CZ" dirty="0"/>
          </a:p>
          <a:p>
            <a:pPr lvl="1" algn="just"/>
            <a:r>
              <a:rPr lang="cs-CZ" b="1" dirty="0"/>
              <a:t>informace, které jsou předmětem ochrany práva autorského</a:t>
            </a:r>
            <a:r>
              <a:rPr lang="cs-CZ" dirty="0"/>
              <a:t>, pokud jsou v držení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2675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 smtClean="0"/>
              <a:t>Úřad </a:t>
            </a:r>
            <a:r>
              <a:rPr lang="cs-CZ" b="1" dirty="0"/>
              <a:t>nemusí </a:t>
            </a:r>
            <a:r>
              <a:rPr lang="cs-CZ" b="1" dirty="0" smtClean="0"/>
              <a:t>poskytnout:</a:t>
            </a:r>
            <a:endParaRPr lang="cs-CZ" b="1" dirty="0"/>
          </a:p>
          <a:p>
            <a:pPr lvl="1" algn="just"/>
            <a:r>
              <a:rPr lang="cs-CZ" b="1" dirty="0"/>
              <a:t>Informace, které se vtahují výlučně k vnitřním pokynům a personálním předpisům</a:t>
            </a:r>
            <a:r>
              <a:rPr lang="cs-CZ" dirty="0"/>
              <a:t> povinného subjektu,</a:t>
            </a:r>
          </a:p>
          <a:p>
            <a:pPr lvl="1" algn="just"/>
            <a:r>
              <a:rPr lang="cs-CZ" b="1" dirty="0"/>
              <a:t>nové informace, které vznikly při přípravě rozhodnutí povinného subjektu</a:t>
            </a:r>
            <a:r>
              <a:rPr lang="cs-CZ" dirty="0"/>
              <a:t> (pokud zákon nestanoví jinak)</a:t>
            </a:r>
            <a:br>
              <a:rPr lang="cs-CZ" dirty="0"/>
            </a:br>
            <a:r>
              <a:rPr lang="cs-CZ" dirty="0"/>
              <a:t>To platí jen do doby, kdy se příprava ukončí rozhodnutím,</a:t>
            </a:r>
          </a:p>
          <a:p>
            <a:pPr lvl="1" algn="just"/>
            <a:r>
              <a:rPr lang="cs-CZ" b="1" dirty="0"/>
              <a:t>informace poskytnuté NATO nebo EU</a:t>
            </a:r>
            <a:r>
              <a:rPr lang="cs-CZ" dirty="0"/>
              <a:t>, která je v zájmu bezpečnosti státu, veřejné bezpečnosti nebo ochrany práv třetích osob chráněna uvedenými původci označením „NATO UNCLASSIFIED“ nebo „LIMITE“ a v České republice je toto označení respektováno z důvodů plnění povinností vyplývajících pro Českou republiku z jejího členství v Organizaci Severoatlantické smlouvy nebo Evropské unii, pokud původce nedal k poskytnutí souhlas.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7649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Informační </a:t>
            </a:r>
            <a:r>
              <a:rPr lang="cs-CZ" dirty="0"/>
              <a:t>zákon pamatuje také na míru omezení práva na informace, která by měla být za účelem co nejširšího poskytování informací vždy co nejnižší (tj. jen v nejnutnějším rozsahu). Podle § 12 informačního zákona </a:t>
            </a:r>
            <a:r>
              <a:rPr lang="cs-CZ" b="1" dirty="0"/>
              <a:t>musí úřad poskytnout všechny požadované informace včetně doprovodných informací</a:t>
            </a:r>
            <a:r>
              <a:rPr lang="cs-CZ" dirty="0"/>
              <a:t> po vyloučení těch informací, které informační zákon neumožňuje poskytnout. </a:t>
            </a:r>
            <a:endParaRPr lang="cs-CZ" dirty="0" smtClean="0"/>
          </a:p>
          <a:p>
            <a:pPr algn="just"/>
            <a:r>
              <a:rPr lang="cs-CZ" dirty="0" smtClean="0"/>
              <a:t>Například </a:t>
            </a:r>
            <a:r>
              <a:rPr lang="cs-CZ" dirty="0"/>
              <a:t>pokud požadovaná listina obsahuje osobní údaje třetí osoby, měl by je úřad znečitelnit (začernit) a poté listinu (její kopii) poskytnout.</a:t>
            </a:r>
          </a:p>
          <a:p>
            <a:pPr algn="just"/>
            <a:r>
              <a:rPr lang="cs-CZ" dirty="0"/>
              <a:t>Rovněž právo odepřít informaci může trvat jen tak dlouho, dokud trvá důvod odepření. V odůvodněných případech je úřad povinen ověřit, jestli důvod odepření pořád trvá.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4017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Pokud </a:t>
            </a:r>
            <a:r>
              <a:rPr lang="cs-CZ" dirty="0"/>
              <a:t>brání </a:t>
            </a:r>
            <a:r>
              <a:rPr lang="cs-CZ" b="1" dirty="0"/>
              <a:t>nedostatek údajů o Vás</a:t>
            </a:r>
            <a:r>
              <a:rPr lang="cs-CZ" dirty="0"/>
              <a:t> jako žadateli dalšímu postupu vyřízení žádosti o informaci, úřad by Vás měl vyzvat </a:t>
            </a:r>
            <a:r>
              <a:rPr lang="cs-CZ" b="1" dirty="0"/>
              <a:t>ve lhůtě do 7 dnů</a:t>
            </a:r>
            <a:r>
              <a:rPr lang="cs-CZ" dirty="0"/>
              <a:t> ode dne podání žádosti, abyste žádost doplnili. Pokud žádost do 30 dnů ode dne doručení výzvy doplníte, úřad se jí bude zabývat, jinak žádost odloží.</a:t>
            </a:r>
          </a:p>
          <a:p>
            <a:pPr algn="just"/>
            <a:r>
              <a:rPr lang="cs-CZ" dirty="0"/>
              <a:t>Pokud je </a:t>
            </a:r>
            <a:r>
              <a:rPr lang="cs-CZ" b="1" dirty="0"/>
              <a:t>žádost nesrozumitelná</a:t>
            </a:r>
            <a:r>
              <a:rPr lang="cs-CZ" dirty="0"/>
              <a:t>, není zřejmé, jaká informace je požadována, nebo je žádost formulována příliš obecně, měl by Vás úřad ve lhůtě</a:t>
            </a:r>
            <a:r>
              <a:rPr lang="cs-CZ" b="1" dirty="0"/>
              <a:t> do 7 dnů</a:t>
            </a:r>
            <a:r>
              <a:rPr lang="cs-CZ" dirty="0"/>
              <a:t> od podání žádosti vyzvat, abyste žádost upřesnil. Pokud žádost do 30 dnů ode dne doručení výzvy neupřesníte, úřad rozhodne o jejím odmítnutí.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0435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Ú</a:t>
            </a:r>
            <a:r>
              <a:rPr lang="cs-CZ" dirty="0" smtClean="0"/>
              <a:t>stavní základy ochrany osobních údajů a práva na informace ve veřejné správě jsou zakotveny v Listině základních práv a svobod, zejména v následujících ustanoveních. </a:t>
            </a:r>
          </a:p>
          <a:p>
            <a:pPr algn="just"/>
            <a:r>
              <a:rPr lang="cs-CZ" dirty="0" smtClean="0"/>
              <a:t>Čl.7</a:t>
            </a:r>
          </a:p>
          <a:p>
            <a:pPr algn="just"/>
            <a:r>
              <a:rPr lang="cs-CZ" b="1" dirty="0" smtClean="0"/>
              <a:t>(1</a:t>
            </a:r>
            <a:r>
              <a:rPr lang="cs-CZ" b="1" dirty="0"/>
              <a:t>) Nedotknutelnost osoby a jejího soukromí je zaručena. Omezena může být jen v případech stanovených zákonem</a:t>
            </a:r>
            <a:r>
              <a:rPr lang="cs-CZ" b="1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2) Nikdo nesmí být mučen ani podroben krutému, nelidskému nebo ponižujícímu zacházení nebo trestu.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939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Pokud </a:t>
            </a:r>
            <a:r>
              <a:rPr lang="cs-CZ" dirty="0"/>
              <a:t>se požadované informace </a:t>
            </a:r>
            <a:r>
              <a:rPr lang="cs-CZ" b="1" dirty="0"/>
              <a:t>nevztahují k působnosti úřadu</a:t>
            </a:r>
            <a:r>
              <a:rPr lang="cs-CZ" dirty="0"/>
              <a:t>, úřad žádost odloží a tuto odůvodněnou skutečnost by </a:t>
            </a:r>
            <a:r>
              <a:rPr lang="cs-CZ" dirty="0" smtClean="0"/>
              <a:t>měl </a:t>
            </a:r>
            <a:r>
              <a:rPr lang="cs-CZ" dirty="0"/>
              <a:t>sdělit </a:t>
            </a:r>
            <a:r>
              <a:rPr lang="cs-CZ" b="1" dirty="0"/>
              <a:t>do</a:t>
            </a:r>
            <a:r>
              <a:rPr lang="cs-CZ" dirty="0"/>
              <a:t> </a:t>
            </a:r>
            <a:r>
              <a:rPr lang="cs-CZ" b="1" dirty="0"/>
              <a:t>7 dnů</a:t>
            </a:r>
            <a:r>
              <a:rPr lang="cs-CZ" dirty="0"/>
              <a:t> ode dne doručení žádosti.</a:t>
            </a:r>
          </a:p>
          <a:p>
            <a:pPr algn="just"/>
            <a:r>
              <a:rPr lang="cs-CZ" dirty="0"/>
              <a:t>Pokud jste požádali o</a:t>
            </a:r>
            <a:r>
              <a:rPr lang="cs-CZ" b="1" dirty="0"/>
              <a:t> informace, které jsou již zveřejněné</a:t>
            </a:r>
            <a:r>
              <a:rPr lang="cs-CZ" dirty="0"/>
              <a:t>, může </a:t>
            </a:r>
            <a:r>
              <a:rPr lang="cs-CZ" dirty="0" smtClean="0"/>
              <a:t>úřad </a:t>
            </a:r>
            <a:r>
              <a:rPr lang="cs-CZ" dirty="0"/>
              <a:t>na základě § 6 informačního zákona místo poskytnutí informace sdělit údaje umožňující vyhledání a získání zveřejněné informace, např. poskytnutím odkazu na internetovou stránku. </a:t>
            </a:r>
            <a:endParaRPr lang="cs-CZ" dirty="0" smtClean="0"/>
          </a:p>
          <a:p>
            <a:pPr algn="just"/>
            <a:r>
              <a:rPr lang="cs-CZ" dirty="0" smtClean="0"/>
              <a:t>Musí </a:t>
            </a:r>
            <a:r>
              <a:rPr lang="cs-CZ" dirty="0"/>
              <a:t>tak učinit co nejdříve, nejpozději </a:t>
            </a:r>
            <a:r>
              <a:rPr lang="cs-CZ" b="1" dirty="0"/>
              <a:t>do 7 dnů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7745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Jestliže </a:t>
            </a:r>
            <a:r>
              <a:rPr lang="cs-CZ" dirty="0"/>
              <a:t>s takovým postupem nesouhlasíte, můžete úřadu sdělit, že na přímém poskytnutí informace trváte.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takovém případě Vám ji pak úřad musí poskytnout. </a:t>
            </a:r>
            <a:endParaRPr lang="cs-CZ" dirty="0" smtClean="0"/>
          </a:p>
          <a:p>
            <a:pPr algn="just"/>
            <a:r>
              <a:rPr lang="cs-CZ" dirty="0" smtClean="0"/>
              <a:t>To </a:t>
            </a:r>
            <a:r>
              <a:rPr lang="cs-CZ" dirty="0"/>
              <a:t>neplatí, jestliže o informaci požádali elektronicky a úřad Vám zašle odkaz na internetovou stránku. </a:t>
            </a:r>
            <a:endParaRPr lang="cs-CZ" dirty="0" smtClean="0"/>
          </a:p>
          <a:p>
            <a:pPr algn="just"/>
            <a:r>
              <a:rPr lang="cs-CZ" dirty="0" smtClean="0"/>
              <a:t>Jinak </a:t>
            </a:r>
            <a:r>
              <a:rPr lang="cs-CZ" dirty="0"/>
              <a:t>můžete podle § 16a informačního zákona podat stížnost na postup při vyřizování žádosti o informace, a to do 30 dnů od doručení sdělení o tom, kde je informace zveřejněná.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5072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Pokud</a:t>
            </a:r>
            <a:r>
              <a:rPr lang="cs-CZ" dirty="0"/>
              <a:t> </a:t>
            </a:r>
            <a:r>
              <a:rPr lang="cs-CZ" b="1" dirty="0"/>
              <a:t>nejsou dány důvody pro odmítnutí</a:t>
            </a:r>
            <a:r>
              <a:rPr lang="cs-CZ" dirty="0"/>
              <a:t> poskytnutí informací, musí je úřad poskytnout nejpozději </a:t>
            </a:r>
            <a:r>
              <a:rPr lang="cs-CZ" b="1" dirty="0"/>
              <a:t>ve lhůtě do 15 dnů</a:t>
            </a:r>
            <a:r>
              <a:rPr lang="cs-CZ" dirty="0"/>
              <a:t> ode dne přijetí žádosti nebo ode dne jejího doplnění. </a:t>
            </a:r>
            <a:endParaRPr lang="cs-CZ" dirty="0" smtClean="0"/>
          </a:p>
          <a:p>
            <a:pPr algn="just"/>
            <a:r>
              <a:rPr lang="cs-CZ" dirty="0" smtClean="0"/>
              <a:t>Tuto </a:t>
            </a:r>
            <a:r>
              <a:rPr lang="cs-CZ" dirty="0"/>
              <a:t>lhůtu může úřad prodloužit ze závažných důvodů, nejvýše však o deset dní. </a:t>
            </a:r>
            <a:endParaRPr lang="cs-CZ" dirty="0" smtClean="0"/>
          </a:p>
          <a:p>
            <a:pPr algn="just"/>
            <a:r>
              <a:rPr lang="cs-CZ" dirty="0" smtClean="0"/>
              <a:t>O </a:t>
            </a:r>
            <a:r>
              <a:rPr lang="cs-CZ" dirty="0"/>
              <a:t>prodloužení i o jeho důvodech Vás musí včas informovat. </a:t>
            </a:r>
            <a:endParaRPr lang="cs-CZ" dirty="0" smtClean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05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Závažnými </a:t>
            </a:r>
            <a:r>
              <a:rPr lang="cs-CZ" dirty="0"/>
              <a:t>důvody pro prodloužení jsou:</a:t>
            </a:r>
          </a:p>
          <a:p>
            <a:pPr lvl="1" algn="just"/>
            <a:r>
              <a:rPr lang="cs-CZ" dirty="0"/>
              <a:t>vyhledání a sběr požadovaných informací v jiných úřadovnách, které jsou oddělené od úřadovny vyřizující žádost,</a:t>
            </a:r>
          </a:p>
          <a:p>
            <a:pPr lvl="1" algn="just"/>
            <a:r>
              <a:rPr lang="cs-CZ" dirty="0"/>
              <a:t>vyhledání a sběr objemného množství oddělených a odlišných informací požadovaných v jedné žádosti,</a:t>
            </a:r>
          </a:p>
          <a:p>
            <a:pPr lvl="1" algn="just"/>
            <a:r>
              <a:rPr lang="cs-CZ" dirty="0"/>
              <a:t>konzultace s jiným úřadem, který má závažný zájem na rozhodnutí o žádosti, nebo mezi dvěma nebo více složkami úřadu, které mají závažný zájem na předmětu žádosti.</a:t>
            </a:r>
          </a:p>
          <a:p>
            <a:pPr algn="just"/>
            <a:r>
              <a:rPr lang="cs-CZ" dirty="0"/>
              <a:t>Jestliže </a:t>
            </a:r>
            <a:r>
              <a:rPr lang="cs-CZ" dirty="0" smtClean="0"/>
              <a:t>po </a:t>
            </a:r>
            <a:r>
              <a:rPr lang="cs-CZ" dirty="0"/>
              <a:t>uplynutí lhůty nebude poskytnuta informace, ani nebude vydáno rozhodnutí o odmítnutí žádosti, můžete podat do 30 dnů od uplynutí lhůty </a:t>
            </a:r>
            <a:r>
              <a:rPr lang="cs-CZ" b="1" dirty="0"/>
              <a:t>stížnost na postup při vyřizování žádosti o informace</a:t>
            </a:r>
            <a:r>
              <a:rPr lang="cs-CZ" dirty="0"/>
              <a:t> podle § 16a informačního zákona.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2878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Pokud </a:t>
            </a:r>
            <a:r>
              <a:rPr lang="cs-CZ" dirty="0"/>
              <a:t>jsou dány důvody pro odmítnutí žádosti o informace, musí úřad vydat ve lhůtě pro vyřízení žádosti (15 dnů) </a:t>
            </a:r>
            <a:r>
              <a:rPr lang="cs-CZ" b="1" dirty="0"/>
              <a:t>rozhodnutí o odmítnutí žádosti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Jestliže </a:t>
            </a:r>
            <a:r>
              <a:rPr lang="cs-CZ" dirty="0"/>
              <a:t>jsou důvody pro odepření poskytnutí informací dány jen z části, musí úřad vydat rozhodnutí o odmítnutí části žádosti a ve zbylé části informace poskytnout.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9320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Proti </a:t>
            </a:r>
            <a:r>
              <a:rPr lang="cs-CZ" dirty="0"/>
              <a:t>rozhodnutí o odmítnutí žádosti se můžete </a:t>
            </a:r>
            <a:r>
              <a:rPr lang="cs-CZ" b="1" dirty="0"/>
              <a:t>odvolat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Odvolání </a:t>
            </a:r>
            <a:r>
              <a:rPr lang="cs-CZ" dirty="0"/>
              <a:t>můžete podat do 15 dnů ode dne oznámení rozhodnutí (ode dne, kdy Vám bylo rozhodnutí úřadu doručeno).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případě, že Vám odvolací orgán nevyhoví, můžete proti rozhodnutí o odvolání podat do 2 měsíců od jeho doručení správní žalobu ke správnímu soudu. </a:t>
            </a:r>
            <a:endParaRPr lang="cs-CZ" dirty="0" smtClean="0"/>
          </a:p>
          <a:p>
            <a:pPr algn="just"/>
            <a:r>
              <a:rPr lang="cs-CZ" dirty="0" smtClean="0"/>
              <a:t>Jestliže </a:t>
            </a:r>
            <a:r>
              <a:rPr lang="cs-CZ" dirty="0"/>
              <a:t>soud dojde k závěru, že nebyly dány žádné důvody pro odmítnutí žádosti, rozhodnutí o odvolání a rozhodnutí o odmítnutí žádosti zruší a úřadu nařídí požadované informace poskytnout.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8626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Jestliže </a:t>
            </a:r>
            <a:r>
              <a:rPr lang="cs-CZ" dirty="0"/>
              <a:t>Vám úřad poskytne informaci jen částečně, ale o zbývající části nevydá rozhodnutí o odmítnutí žádosti (takže se nemůžete odvolat), můžete podat do 30 dnů od uplynutí lhůty stížnost na postup při vyřizování žádosti o informace podle § 16a informačního zákona.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8410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Stížnost </a:t>
            </a:r>
            <a:r>
              <a:rPr lang="cs-CZ" dirty="0"/>
              <a:t>podle § 16a informačního zákona (tzv. </a:t>
            </a:r>
            <a:r>
              <a:rPr lang="cs-CZ" dirty="0" err="1"/>
              <a:t>infostížnost</a:t>
            </a:r>
            <a:r>
              <a:rPr lang="cs-CZ" dirty="0"/>
              <a:t>) lze podat písemně (což lze jen doporučit) nebo ústně a podává se přímo u úřadu, který byl o informace žádán. </a:t>
            </a:r>
            <a:endParaRPr lang="cs-CZ" dirty="0" smtClean="0"/>
          </a:p>
          <a:p>
            <a:pPr algn="just"/>
            <a:r>
              <a:rPr lang="cs-CZ" b="1" dirty="0" smtClean="0"/>
              <a:t>O </a:t>
            </a:r>
            <a:r>
              <a:rPr lang="cs-CZ" b="1" dirty="0"/>
              <a:t>stížnosti rozhoduje nadřízený orgán</a:t>
            </a:r>
            <a:r>
              <a:rPr lang="cs-CZ" dirty="0"/>
              <a:t> (postup úřadu potvrdí nebo mu přikáže věc vyřídit nebo věc převezme a sám informaci poskytne nebo vydá rozhodnutí o odmítnutí). </a:t>
            </a:r>
            <a:endParaRPr lang="cs-CZ" dirty="0" smtClean="0"/>
          </a:p>
          <a:p>
            <a:pPr algn="just"/>
            <a:r>
              <a:rPr lang="cs-CZ" dirty="0" smtClean="0"/>
              <a:t>Proti </a:t>
            </a:r>
            <a:r>
              <a:rPr lang="cs-CZ" dirty="0"/>
              <a:t>rozhodnutí se v zásadě </a:t>
            </a:r>
            <a:r>
              <a:rPr lang="cs-CZ" b="1" dirty="0"/>
              <a:t>nelze odvolat</a:t>
            </a:r>
            <a:r>
              <a:rPr lang="cs-CZ" dirty="0"/>
              <a:t>, je však možné napadnout ho do 2 měsíců od doručení </a:t>
            </a:r>
            <a:r>
              <a:rPr lang="cs-CZ" b="1" dirty="0"/>
              <a:t>správní žalobou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7714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Podle </a:t>
            </a:r>
            <a:r>
              <a:rPr lang="cs-CZ" dirty="0"/>
              <a:t>§ 17 informačního zákona mohou (nemusí) úřady v souvislosti s poskytováním informací žádat úhradu ve výši, která nesmí přesáhnout </a:t>
            </a:r>
            <a:r>
              <a:rPr lang="cs-CZ" b="1" dirty="0"/>
              <a:t>náklady spojené s pořízením kopií, opatřením technických nosičů dat a s odesláním informací</a:t>
            </a:r>
            <a:r>
              <a:rPr lang="cs-CZ" dirty="0"/>
              <a:t> žadateli. </a:t>
            </a:r>
            <a:endParaRPr lang="cs-CZ" dirty="0" smtClean="0"/>
          </a:p>
          <a:p>
            <a:pPr algn="just"/>
            <a:r>
              <a:rPr lang="cs-CZ" dirty="0" smtClean="0"/>
              <a:t>Úřad </a:t>
            </a:r>
            <a:r>
              <a:rPr lang="cs-CZ" dirty="0"/>
              <a:t>si může vyžádat i úhradu za mimořádně rozsáhlé vyhledání informací. </a:t>
            </a:r>
            <a:endParaRPr lang="cs-CZ" dirty="0" smtClean="0"/>
          </a:p>
          <a:p>
            <a:pPr algn="just"/>
            <a:r>
              <a:rPr lang="cs-CZ" dirty="0" smtClean="0"/>
              <a:t>Informaci </a:t>
            </a:r>
            <a:r>
              <a:rPr lang="cs-CZ" dirty="0"/>
              <a:t>o výši úhrady musí žadateli sdělit před poskytnutím informace a součástí této informace musí být poučení o možnosti podat proti výši úhrady stížnost, lhůtách, kdy ji lze podat, na který úřad a kdo o stížnosti bude rozhodovat.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4873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Problém v </a:t>
            </a:r>
            <a:r>
              <a:rPr lang="cs-CZ" dirty="0"/>
              <a:t>případě úhrady za mimořádně rozsáhlé vyhledání informací, protože tento pojem není v zákoně definován. </a:t>
            </a:r>
            <a:endParaRPr lang="cs-CZ" dirty="0" smtClean="0"/>
          </a:p>
          <a:p>
            <a:pPr algn="just"/>
            <a:r>
              <a:rPr lang="cs-CZ" dirty="0" smtClean="0"/>
              <a:t>Vykládat </a:t>
            </a:r>
            <a:r>
              <a:rPr lang="cs-CZ" dirty="0"/>
              <a:t>toto ustanovení restriktivně </a:t>
            </a:r>
            <a:r>
              <a:rPr lang="cs-CZ" dirty="0" smtClean="0"/>
              <a:t>– tedy </a:t>
            </a:r>
            <a:r>
              <a:rPr lang="cs-CZ" dirty="0"/>
              <a:t>úhradu lze žádat jen výjimečně, pokud rozsah žádosti zjevně přesahuje běžné poskytování informací a významně omezí další činnost úřadu (tj. jen při mimořádně rozsáhlých žádostech). </a:t>
            </a:r>
            <a:endParaRPr lang="cs-CZ" dirty="0" smtClean="0"/>
          </a:p>
          <a:p>
            <a:pPr algn="just"/>
            <a:r>
              <a:rPr lang="cs-CZ" dirty="0" smtClean="0"/>
              <a:t>Přesto </a:t>
            </a:r>
            <a:r>
              <a:rPr lang="cs-CZ" dirty="0"/>
              <a:t>v praxi občas dochází k situacím, kdy úřad požaduje zcela </a:t>
            </a:r>
            <a:r>
              <a:rPr lang="cs-CZ" b="1" dirty="0"/>
              <a:t>neadekvátní částku za samotné vyhledávání informací</a:t>
            </a:r>
            <a:r>
              <a:rPr lang="cs-CZ" dirty="0"/>
              <a:t> (až 10 000 Kč), někdy i s cílem odradit žadatele od získání informací. </a:t>
            </a:r>
            <a:endParaRPr lang="cs-CZ" dirty="0" smtClean="0"/>
          </a:p>
          <a:p>
            <a:pPr algn="just"/>
            <a:r>
              <a:rPr lang="cs-CZ" dirty="0" smtClean="0"/>
              <a:t>S </a:t>
            </a:r>
            <a:r>
              <a:rPr lang="cs-CZ" dirty="0"/>
              <a:t>podobným postupem úřadů nelze souhlasit.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043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Čl.10</a:t>
            </a:r>
          </a:p>
          <a:p>
            <a:pPr algn="just"/>
            <a:r>
              <a:rPr lang="cs-CZ" dirty="0" smtClean="0"/>
              <a:t>(1</a:t>
            </a:r>
            <a:r>
              <a:rPr lang="cs-CZ" dirty="0"/>
              <a:t>) Každý má právo, aby byla zachována jeho lidská důstojnost, osobní čest, dobrá pověst a chráněno jeho jméno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(</a:t>
            </a:r>
            <a:r>
              <a:rPr lang="cs-CZ" b="1" dirty="0"/>
              <a:t>2) Každý má právo na ochranu před neoprávněným zasahováním do soukromého a rodinného života</a:t>
            </a:r>
            <a:r>
              <a:rPr lang="cs-CZ" b="1" dirty="0" smtClean="0"/>
              <a:t>.</a:t>
            </a:r>
          </a:p>
          <a:p>
            <a:pPr algn="just"/>
            <a:r>
              <a:rPr lang="cs-CZ" b="1" dirty="0" smtClean="0"/>
              <a:t>(</a:t>
            </a:r>
            <a:r>
              <a:rPr lang="cs-CZ" b="1" dirty="0"/>
              <a:t>3) Každý má právo na ochranu před neoprávněným shromažďováním, zveřejňováním nebo jiným zneužíváním údajů o své osobě. </a:t>
            </a:r>
            <a:endParaRPr lang="cs-CZ" b="1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4223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3. Právo na informace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Proti </a:t>
            </a:r>
            <a:r>
              <a:rPr lang="cs-CZ" dirty="0"/>
              <a:t>celkové výši nákladů spojených s poskytnutím informací se můžete bránit pomocí stížnosti podle § 16a informačního zákona. Stížnost musíte podat do 30 kalendářních dnů ode dne sdělení částky, kterou máte uhradit za náklady na poskytnutí informace. </a:t>
            </a:r>
            <a:endParaRPr lang="cs-CZ" dirty="0" smtClean="0"/>
          </a:p>
          <a:p>
            <a:pPr algn="just"/>
            <a:r>
              <a:rPr lang="cs-CZ" dirty="0" smtClean="0"/>
              <a:t>O </a:t>
            </a:r>
            <a:r>
              <a:rPr lang="cs-CZ" dirty="0"/>
              <a:t>stížnosti rozhoduje nadřízený orgán, případně ten, kdo v čele takového orgánu stojí. </a:t>
            </a:r>
            <a:endParaRPr lang="cs-CZ" dirty="0" smtClean="0"/>
          </a:p>
          <a:p>
            <a:pPr algn="just"/>
            <a:r>
              <a:rPr lang="cs-CZ" dirty="0" smtClean="0"/>
              <a:t>Důsledkem </a:t>
            </a:r>
            <a:r>
              <a:rPr lang="cs-CZ" dirty="0"/>
              <a:t>podání stížnosti bude, že nadřízený orgán výši úhrady buď potvrdí anebo sníží.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1020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Právo na ochranu osobních údajů a právo na informace patří mezi práva </a:t>
            </a:r>
            <a:r>
              <a:rPr lang="cs-CZ" sz="2400" dirty="0"/>
              <a:t>tzv. třetí </a:t>
            </a:r>
            <a:r>
              <a:rPr lang="cs-CZ" sz="2400" dirty="0" smtClean="0"/>
              <a:t>generace. Konkrétně právo na ochranu osobních údajů patří </a:t>
            </a:r>
            <a:r>
              <a:rPr lang="cs-CZ" sz="2400" dirty="0"/>
              <a:t>do skupiny základních práv a svobod (článek 10 odst. </a:t>
            </a:r>
            <a:r>
              <a:rPr lang="cs-CZ" sz="2400" dirty="0" smtClean="0"/>
              <a:t>3 Listiny), právo na informace pak náleží </a:t>
            </a:r>
            <a:r>
              <a:rPr lang="cs-CZ" sz="2400" dirty="0"/>
              <a:t>mezi práva politická (článek </a:t>
            </a:r>
            <a:r>
              <a:rPr lang="cs-CZ" sz="2400" dirty="0" smtClean="0"/>
              <a:t>17 Listiny). Obě </a:t>
            </a:r>
            <a:r>
              <a:rPr lang="cs-CZ" sz="2400" dirty="0"/>
              <a:t>mají povahu veřejných subjektivních práv</a:t>
            </a:r>
            <a:r>
              <a:rPr lang="cs-CZ" sz="2400" dirty="0" smtClean="0"/>
              <a:t>. Právní rámec úpravy představuje zejména zákon č. </a:t>
            </a:r>
            <a:r>
              <a:rPr lang="cs-CZ" sz="2400" dirty="0"/>
              <a:t>101/2000 Sb., o ochraně osobních údajů a o změně některých </a:t>
            </a:r>
            <a:r>
              <a:rPr lang="cs-CZ" sz="2400" dirty="0" smtClean="0"/>
              <a:t>zákonů a zákon č. </a:t>
            </a:r>
            <a:r>
              <a:rPr lang="cs-CZ" sz="2400" dirty="0"/>
              <a:t>106/1999 Sb., o svobodném přístupu k </a:t>
            </a:r>
            <a:r>
              <a:rPr lang="cs-CZ" sz="2400" dirty="0" smtClean="0"/>
              <a:t>informacím.</a:t>
            </a:r>
            <a:endParaRPr lang="cs-CZ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9057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800" dirty="0" smtClean="0"/>
              <a:t>SKORUŠA</a:t>
            </a:r>
            <a:r>
              <a:rPr lang="cs-CZ" sz="1800" dirty="0"/>
              <a:t>, Leopold a kol. </a:t>
            </a:r>
            <a:r>
              <a:rPr lang="cs-CZ" sz="1800" i="1" dirty="0"/>
              <a:t>Základy práva a vybrané kapitoly mezinárodního humanitárního práva: studijní text</a:t>
            </a:r>
            <a:r>
              <a:rPr lang="cs-CZ" sz="1800" dirty="0"/>
              <a:t>. Brno: Univerzita obrany, 2015. ISBN 978-80-7231-447-8.</a:t>
            </a:r>
          </a:p>
          <a:p>
            <a:pPr algn="just"/>
            <a:r>
              <a:rPr lang="cs-CZ" sz="1800" dirty="0"/>
              <a:t>Zákon č. 101/2000 Sb., o ochraně osobních údajů a o změně některých zákonů, ve znění pozdějších předpisů.</a:t>
            </a:r>
          </a:p>
          <a:p>
            <a:pPr algn="just"/>
            <a:r>
              <a:rPr lang="cs-CZ" sz="1800" dirty="0"/>
              <a:t>Zákon č. 106/1999 Sb., o svobodném přístupu k informacím, ve znění pozdějších předpisů.</a:t>
            </a:r>
          </a:p>
          <a:p>
            <a:pPr algn="just"/>
            <a:r>
              <a:rPr lang="cs-CZ" sz="1800" u="sng" dirty="0">
                <a:hlinkClick r:id="rId2"/>
              </a:rPr>
              <a:t>https://www.mpo.cz/assets/cz/podnikani/ochrana-osobnich-udaju-gdpr/2018/2/GDPR-v-kostce_strucna-metodika_2.pdf</a:t>
            </a:r>
            <a:endParaRPr lang="cs-CZ" sz="1800" dirty="0"/>
          </a:p>
          <a:p>
            <a:pPr algn="just"/>
            <a:r>
              <a:rPr lang="cs-CZ" sz="1800" u="sng" dirty="0">
                <a:hlinkClick r:id="rId3"/>
              </a:rPr>
              <a:t>https://www.uoou.cz/</a:t>
            </a:r>
            <a:endParaRPr lang="cs-CZ" sz="1800" dirty="0"/>
          </a:p>
          <a:p>
            <a:pPr algn="just"/>
            <a:r>
              <a:rPr lang="cs-CZ" sz="1800" u="sng" dirty="0">
                <a:hlinkClick r:id="rId4"/>
              </a:rPr>
              <a:t>http://frankbold.org/poradna/kategorie/pravo-na-informace/rada/kompletni-pruvodce-pravem-na-informace</a:t>
            </a:r>
            <a:endParaRPr lang="cs-CZ" sz="18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</a:t>
            </a:r>
            <a:r>
              <a:rPr lang="cs-CZ" sz="1200" b="1"/>
              <a:t>(K-102)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41252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Čl.13</a:t>
            </a:r>
          </a:p>
          <a:p>
            <a:pPr algn="just"/>
            <a:r>
              <a:rPr lang="cs-CZ" dirty="0" smtClean="0"/>
              <a:t>Nikdo </a:t>
            </a:r>
            <a:r>
              <a:rPr lang="cs-CZ" dirty="0"/>
              <a:t>nesmí porušit listovní tajemství ani tajemství jiných písemností a záznamů, ať již uchovávaných v soukromí, nebo zasílaných poštou anebo jiným způsobem, s výjimkou případů a způsobem, které stanoví zákon. Stejně se zaručuje tajemství zpráv podávaných telefonem, telegrafem nebo jiným podobným zařízením.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33963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Čl.17</a:t>
            </a:r>
          </a:p>
          <a:p>
            <a:pPr algn="just"/>
            <a:r>
              <a:rPr lang="cs-CZ" b="1" dirty="0" smtClean="0"/>
              <a:t>(1</a:t>
            </a:r>
            <a:r>
              <a:rPr lang="cs-CZ" b="1" dirty="0"/>
              <a:t>) Svoboda projevu a právo na informace jsou zaručeny</a:t>
            </a:r>
            <a:r>
              <a:rPr lang="cs-CZ" b="1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2) Každý má právo vyjadřovat své názory slovem, písmem, tiskem, obrazem nebo jiným způsobem, jakož i svobodně vyhledávat, přijímat a rozšiřovat ideje a informace bez ohledu na hranice státu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3) Cenzura je nepřípustná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4) Svobodu projevu a právo vyhledávat a šířit informace lze omezit zákonem, jde-li o opatření v demokratické společnosti nezbytná pro ochranu práv a svobod druhých, bezpečnost státu, veřejnou bezpečnost, ochranu veřejného zdraví a mravnosti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5) Státní orgány a orgány územní samosprávy jsou povinny přiměřeným způsobem poskytovat informace o své činnosti. Podmínky a provedení stanoví zákon.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9177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Úvod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Čl.35</a:t>
            </a:r>
          </a:p>
          <a:p>
            <a:pPr algn="just"/>
            <a:r>
              <a:rPr lang="cs-CZ" b="1" dirty="0" smtClean="0"/>
              <a:t>(1</a:t>
            </a:r>
            <a:r>
              <a:rPr lang="cs-CZ" b="1" dirty="0"/>
              <a:t>) Každý má právo na příznivé životní prostředí</a:t>
            </a:r>
            <a:r>
              <a:rPr lang="cs-CZ" b="1" dirty="0" smtClean="0"/>
              <a:t>.</a:t>
            </a:r>
          </a:p>
          <a:p>
            <a:pPr algn="just"/>
            <a:r>
              <a:rPr lang="cs-CZ" b="1" dirty="0" smtClean="0"/>
              <a:t>(</a:t>
            </a:r>
            <a:r>
              <a:rPr lang="cs-CZ" b="1" dirty="0"/>
              <a:t>2) Každý má právo na včasné a úplné informace o stavu životního prostředí a přírodních zdrojů</a:t>
            </a:r>
            <a:r>
              <a:rPr lang="cs-CZ" b="1" dirty="0" smtClean="0"/>
              <a:t>.</a:t>
            </a:r>
          </a:p>
          <a:p>
            <a:pPr algn="just"/>
            <a:r>
              <a:rPr lang="cs-CZ" dirty="0" smtClean="0"/>
              <a:t>(</a:t>
            </a:r>
            <a:r>
              <a:rPr lang="cs-CZ" dirty="0"/>
              <a:t>3) Při výkonu svých práv nikdo nesmí ohrožovat ani poškozovat životní prostředí, přírodní zdroje, druhové bohatství přírody a kulturní památky nad míru stanovenou zákonem.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4639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Právo ochrany osobních údajů je regulováno </a:t>
            </a:r>
            <a:r>
              <a:rPr lang="cs-CZ" dirty="0" err="1"/>
              <a:t>nadzákonnými</a:t>
            </a:r>
            <a:r>
              <a:rPr lang="cs-CZ" dirty="0"/>
              <a:t> právními instrumenty. </a:t>
            </a:r>
            <a:endParaRPr lang="cs-CZ" dirty="0" smtClean="0"/>
          </a:p>
          <a:p>
            <a:pPr algn="just"/>
            <a:r>
              <a:rPr lang="cs-CZ" dirty="0" smtClean="0"/>
              <a:t>Základním </a:t>
            </a:r>
            <a:r>
              <a:rPr lang="cs-CZ" dirty="0"/>
              <a:t>je </a:t>
            </a:r>
            <a:r>
              <a:rPr lang="cs-CZ" b="1" dirty="0"/>
              <a:t>úmluva Rady Evropy č. 108</a:t>
            </a:r>
            <a:r>
              <a:rPr lang="cs-CZ" dirty="0"/>
              <a:t> ze dne 28. ledna 1981 o ochraně osob se zřetelem na automatizované zpracování osobních dat, vyhlášená pod č. 115/2001 Sb. m. s</a:t>
            </a:r>
            <a:r>
              <a:rPr lang="cs-CZ" dirty="0" smtClean="0"/>
              <a:t>., </a:t>
            </a:r>
            <a:r>
              <a:rPr lang="cs-CZ" dirty="0"/>
              <a:t>která pro Českou republiku nabyla účinnosti dne 1. listopadu 2001. </a:t>
            </a:r>
            <a:endParaRPr lang="cs-CZ" dirty="0" smtClean="0"/>
          </a:p>
          <a:p>
            <a:pPr algn="just"/>
            <a:r>
              <a:rPr lang="cs-CZ" dirty="0" smtClean="0"/>
              <a:t>Tuto </a:t>
            </a:r>
            <a:r>
              <a:rPr lang="cs-CZ" dirty="0"/>
              <a:t>úmluvu doplňuje dodatkový protokol Rady Evropy z 8. listopadu 2001 č. 181 k úmluvě o ochraně osob se zřetelem na automatizované zpracování osobních dat o orgánech dozoru a toku dat přes hranice, vyhlášený pod č. 29/2005 Sb. m. </a:t>
            </a:r>
            <a:r>
              <a:rPr lang="cs-CZ" dirty="0" smtClean="0"/>
              <a:t>s. </a:t>
            </a:r>
          </a:p>
          <a:p>
            <a:pPr algn="just"/>
            <a:r>
              <a:rPr lang="cs-CZ" dirty="0"/>
              <a:t>Z hlediska Evropské unie je základem článek 16 smlouvy o fungování Evropské unie (SFEU) ve znění Lisabonské smlouvy a článek 8 Charty základních práv Evropské unie. Základem zákonné regulace je </a:t>
            </a:r>
            <a:r>
              <a:rPr lang="cs-CZ" b="1" dirty="0"/>
              <a:t>obecné nařízení o ochraně osobních údajů</a:t>
            </a:r>
            <a:r>
              <a:rPr lang="cs-CZ" dirty="0"/>
              <a:t> (GDPR).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2870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Ochrana </a:t>
            </a:r>
            <a:r>
              <a:rPr lang="cs-CZ" sz="3600" dirty="0"/>
              <a:t>osobních údajů ve veřejné správě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Obecným </a:t>
            </a:r>
            <a:r>
              <a:rPr lang="cs-CZ" dirty="0"/>
              <a:t>právním předpisem ochrany osobních údajů je zákon č. 101/2000 Sb., </a:t>
            </a:r>
            <a:r>
              <a:rPr lang="cs-CZ" b="1" dirty="0"/>
              <a:t>o ochraně osobních údajů</a:t>
            </a:r>
            <a:r>
              <a:rPr lang="cs-CZ" dirty="0"/>
              <a:t> a o změně některých </a:t>
            </a:r>
            <a:r>
              <a:rPr lang="cs-CZ" dirty="0" smtClean="0"/>
              <a:t>zákonů, který stanovuje </a:t>
            </a:r>
            <a:r>
              <a:rPr lang="cs-CZ" dirty="0"/>
              <a:t>pravidla, zásady, práva a povinnosti při nakládání s nimi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Smyslem zákona o ochraně osobních údajů je Listinou základních práv a svobod zaručené právo na ochranu občana před </a:t>
            </a:r>
            <a:r>
              <a:rPr lang="cs-CZ" b="1" dirty="0"/>
              <a:t>neoprávněným zasahováním do jeho soukromého a osobního života</a:t>
            </a:r>
            <a:r>
              <a:rPr lang="cs-CZ" dirty="0"/>
              <a:t> a </a:t>
            </a:r>
            <a:r>
              <a:rPr lang="cs-CZ" b="1" dirty="0"/>
              <a:t>neoprávněným shromažďováním, zveřejňováním nebo jiným zneužíváním osobních údajů</a:t>
            </a:r>
            <a:r>
              <a:rPr lang="cs-CZ" dirty="0"/>
              <a:t>. V současné společnosti je vlivem rozvoje informačních technologií toto právo stále více narušováno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25. května 2018 byl nahrazen GDPR a v budoucnu i českým adaptačním zákonem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 smtClean="0"/>
              <a:t>Podrobněji viz</a:t>
            </a:r>
            <a:r>
              <a:rPr lang="cs-CZ" dirty="0"/>
              <a:t> https://</a:t>
            </a:r>
            <a:r>
              <a:rPr lang="cs-CZ" dirty="0" smtClean="0"/>
              <a:t>www.uoou.cz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cs-CZ" sz="1200" b="1" dirty="0"/>
              <a:t>Mgr. Radim Vičar, Ph.D. (K-102)</a:t>
            </a:r>
          </a:p>
        </p:txBody>
      </p:sp>
    </p:spTree>
    <p:extLst>
      <p:ext uri="{BB962C8B-B14F-4D97-AF65-F5344CB8AC3E}">
        <p14:creationId xmlns:p14="http://schemas.microsoft.com/office/powerpoint/2010/main" val="13799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-CJ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43AA17-3549-406E-B158-F01765B5ABBC}">
  <ds:schemaRefs>
    <ds:schemaRef ds:uri="http://purl.org/dc/terms/"/>
    <ds:schemaRef ds:uri="http://purl.org/dc/dcmitype/"/>
    <ds:schemaRef ds:uri="http://schemas.microsoft.com/office/2006/documentManagement/types"/>
    <ds:schemaRef ds:uri="f242274d-c577-47b4-9953-4e44103112f8"/>
    <ds:schemaRef ds:uri="http://www.w3.org/XML/1998/namespace"/>
    <ds:schemaRef ds:uri="e934d7ba-d00a-4f08-ad66-67ce6f4199d0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FVL-CJ</Template>
  <TotalTime>256</TotalTime>
  <Words>2830</Words>
  <Application>Microsoft Office PowerPoint</Application>
  <PresentationFormat>Předvádění na obrazovce (4:3)</PresentationFormat>
  <Paragraphs>281</Paragraphs>
  <Slides>42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FVL-CJ</vt:lpstr>
      <vt:lpstr>Ochrana osobních údajů a právo na informace ve veřejné správě.</vt:lpstr>
      <vt:lpstr>Osnova</vt:lpstr>
      <vt:lpstr>Úvod</vt:lpstr>
      <vt:lpstr>Úvod</vt:lpstr>
      <vt:lpstr>Úvod</vt:lpstr>
      <vt:lpstr>Úvod</vt:lpstr>
      <vt:lpstr>Úvod</vt:lpstr>
      <vt:lpstr>1. Ochrana osobních údajů ve veřejné správě </vt:lpstr>
      <vt:lpstr>1. Ochrana osobních údajů ve veřejné správě </vt:lpstr>
      <vt:lpstr>1. Ochrana osobních údajů ve veřejné správě </vt:lpstr>
      <vt:lpstr>1. Ochrana osobních údajů ve veřejné správě </vt:lpstr>
      <vt:lpstr>1. Ochrana osobních údajů ve veřejné správě </vt:lpstr>
      <vt:lpstr>1. Ochrana osobních údajů ve veřejné správě </vt:lpstr>
      <vt:lpstr>1. Ochrana osobních údajů ve veřejné správě </vt:lpstr>
      <vt:lpstr>2. General Data Protection Regulation</vt:lpstr>
      <vt:lpstr>2. General Data Protection Regulation</vt:lpstr>
      <vt:lpstr>2. General Data Protection Regulation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3. Právo na informace ve veřejné správě</vt:lpstr>
      <vt:lpstr>Závěr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správního práva a správní vědy v právním systému ČR</dc:title>
  <dc:creator>Vičar Radim</dc:creator>
  <cp:lastModifiedBy>Vičar Radim</cp:lastModifiedBy>
  <cp:revision>32</cp:revision>
  <dcterms:created xsi:type="dcterms:W3CDTF">2018-07-03T04:50:15Z</dcterms:created>
  <dcterms:modified xsi:type="dcterms:W3CDTF">2018-07-26T07:06:58Z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