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7" r:id="rId18"/>
    <p:sldId id="273" r:id="rId19"/>
    <p:sldId id="278" r:id="rId20"/>
    <p:sldId id="274" r:id="rId21"/>
    <p:sldId id="275" r:id="rId22"/>
    <p:sldId id="279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252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E7A0-0646-4454-BAB9-FC7E10E2617D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5174-42B5-4356-943B-DA512EEE47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31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E7A0-0646-4454-BAB9-FC7E10E2617D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5174-42B5-4356-943B-DA512EEE47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71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E7A0-0646-4454-BAB9-FC7E10E2617D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5174-42B5-4356-943B-DA512EEE47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87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E7A0-0646-4454-BAB9-FC7E10E2617D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5174-42B5-4356-943B-DA512EEE47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16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E7A0-0646-4454-BAB9-FC7E10E2617D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5174-42B5-4356-943B-DA512EEE47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29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E7A0-0646-4454-BAB9-FC7E10E2617D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5174-42B5-4356-943B-DA512EEE47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56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E7A0-0646-4454-BAB9-FC7E10E2617D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5174-42B5-4356-943B-DA512EEE47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96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E7A0-0646-4454-BAB9-FC7E10E2617D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5174-42B5-4356-943B-DA512EEE47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47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E7A0-0646-4454-BAB9-FC7E10E2617D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5174-42B5-4356-943B-DA512EEE47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45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E7A0-0646-4454-BAB9-FC7E10E2617D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5174-42B5-4356-943B-DA512EEE47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94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E7A0-0646-4454-BAB9-FC7E10E2617D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5174-42B5-4356-943B-DA512EEE47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34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9E7A0-0646-4454-BAB9-FC7E10E2617D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D5174-42B5-4356-943B-DA512EEE47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63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 14</a:t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Vymezení branné povinnosti. </a:t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a úkoly ozbrojených sil ČR.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cs-CZ" dirty="0" smtClean="0"/>
              <a:t>Mgr. Tomáš Zbořil</a:t>
            </a:r>
            <a:endParaRPr lang="cs-CZ" dirty="0"/>
          </a:p>
        </p:txBody>
      </p:sp>
      <p:pic>
        <p:nvPicPr>
          <p:cNvPr id="5" name="Obrázek 4" descr="Loga ESF barv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508500"/>
            <a:ext cx="6408737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949950"/>
            <a:ext cx="9144000" cy="90805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400" dirty="0">
                <a:solidFill>
                  <a:schemeClr val="bg1"/>
                </a:solidFill>
              </a:rPr>
              <a:t>Operační program Vzdělávání pro konkurenceschopnost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400" dirty="0">
                <a:solidFill>
                  <a:schemeClr val="bg1"/>
                </a:solidFill>
              </a:rPr>
              <a:t>Název projektu:  Inovace magisterského studijního programu Fakulty ekonomiky a managementu</a:t>
            </a:r>
          </a:p>
          <a:p>
            <a:pPr>
              <a:defRPr/>
            </a:pPr>
            <a:r>
              <a:rPr lang="cs-CZ" sz="1400" dirty="0">
                <a:solidFill>
                  <a:schemeClr val="bg1"/>
                </a:solidFill>
              </a:rPr>
              <a:t>Registrační číslo projektu: CZ.1.07/2.2.00/28.0326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33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Vojenská činná služba za stavu ohrožení nebo válečného stavu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zprostit lze osoby, kde je důležité, aby vykonávaly své civilní povolání,</a:t>
            </a:r>
          </a:p>
          <a:p>
            <a:r>
              <a:rPr lang="cs-CZ" dirty="0" smtClean="0"/>
              <a:t>zabezpečení činnosti zejména vlády, Parlamentu, soudů, policie, zdravotnických služeb, pošty a dalších veřejných institucí, chod národního hospodářství, požární ochrany, nezbytné ochrany obyvatel,</a:t>
            </a:r>
          </a:p>
          <a:p>
            <a:r>
              <a:rPr lang="cs-CZ" dirty="0" smtClean="0"/>
              <a:t>žádost o zproštění podává zaměstnavatel,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9846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Mobilizace ozbrojených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mobilizací se rozumí hromadné povolání vojáků v záloze do mimořádné služby,</a:t>
            </a:r>
          </a:p>
          <a:p>
            <a:r>
              <a:rPr lang="cs-CZ" dirty="0" smtClean="0"/>
              <a:t>částečná – pouze část vojáků nebo část území ČR,</a:t>
            </a:r>
          </a:p>
          <a:p>
            <a:r>
              <a:rPr lang="cs-CZ" dirty="0" smtClean="0"/>
              <a:t>všeobecná – všichni vojáci v záloze,</a:t>
            </a:r>
          </a:p>
          <a:p>
            <a:r>
              <a:rPr lang="cs-CZ" dirty="0" smtClean="0"/>
              <a:t>mobilizaci nařizuje a zrušuje prezident na návrh vlády prostřednictvím hromadných sdělovacích prostředků,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07151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Záloha ozbrojených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povinná X aktivní záloha OS,</a:t>
            </a:r>
          </a:p>
          <a:p>
            <a:r>
              <a:rPr lang="cs-CZ" dirty="0" smtClean="0"/>
              <a:t>povinná</a:t>
            </a:r>
          </a:p>
          <a:p>
            <a:r>
              <a:rPr lang="cs-CZ" dirty="0" smtClean="0"/>
              <a:t>vojáci vyřazení z aktivní zálohy, ale podléhající branné povinnosti,</a:t>
            </a:r>
          </a:p>
          <a:p>
            <a:r>
              <a:rPr lang="cs-CZ" dirty="0" smtClean="0"/>
              <a:t>bývalí vojáci z povolání – 5 let po propuštění,</a:t>
            </a:r>
          </a:p>
          <a:p>
            <a:r>
              <a:rPr lang="cs-CZ" dirty="0" smtClean="0"/>
              <a:t>odvedení či propuštění z mimořádné služby,</a:t>
            </a:r>
          </a:p>
          <a:p>
            <a:r>
              <a:rPr lang="cs-CZ" dirty="0" smtClean="0"/>
              <a:t>aktivní záloha – dobrovolné převzetí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09427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Vojenská evidence, doklady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MO, KVV a VÚ vedou vojenskou evidenci osobních údajů, uchovává se do 80 let věku vojáka,</a:t>
            </a:r>
          </a:p>
          <a:p>
            <a:r>
              <a:rPr lang="cs-CZ" dirty="0" smtClean="0"/>
              <a:t>voják v záloze je povinen hlásit KVV pokud dojde k závažnému zhoršení jeho zdraví,</a:t>
            </a:r>
          </a:p>
          <a:p>
            <a:r>
              <a:rPr lang="cs-CZ" dirty="0" smtClean="0"/>
              <a:t>vojenskými doklady jsou vojenský průkaz, vojenská knížka a povolávací rozkaz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48373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 do cizích 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pouze se souhlasem prezidenta republiky na základě písemné žádosti cestou MO, není nárokové, bez souhlasu do OS států NATO,</a:t>
            </a:r>
          </a:p>
          <a:p>
            <a:r>
              <a:rPr lang="cs-CZ" dirty="0" smtClean="0"/>
              <a:t>souhlas zaniká dnem vyhlášení stavu ohrožení nebo válečného stavu, </a:t>
            </a:r>
          </a:p>
          <a:p>
            <a:r>
              <a:rPr lang="cs-CZ" dirty="0" smtClean="0"/>
              <a:t>za války může prezident vyzvat občany ČR v zahraničí, aby vstoupili do OS spojeneckých států,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77230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Ozbrojené síly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dirty="0" smtClean="0"/>
              <a:t>zákon č. 219/1999 Sb., o ozbrojených silách ČR</a:t>
            </a:r>
          </a:p>
          <a:p>
            <a:r>
              <a:rPr lang="cs-CZ" dirty="0" smtClean="0"/>
              <a:t>OS se člení na armádu, Vojenskou kancelář prezidenta republiky a Hradní stráž,</a:t>
            </a:r>
          </a:p>
          <a:p>
            <a:r>
              <a:rPr lang="cs-CZ" dirty="0" smtClean="0"/>
              <a:t>OS tvoří jen vojáci v činné službě,</a:t>
            </a:r>
          </a:p>
          <a:p>
            <a:r>
              <a:rPr lang="cs-CZ" dirty="0" smtClean="0"/>
              <a:t>v OS platí vztahy nadřízenosti a podřízenosti,</a:t>
            </a:r>
          </a:p>
          <a:p>
            <a:r>
              <a:rPr lang="cs-CZ" dirty="0" smtClean="0"/>
              <a:t>v OS se zaměstnávají občanští zaměstnanci v pracovním poměru k ČR,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90362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ozbrojených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Prezident republiky schvaluje základní vojenské řády, jmenuje náčelníka VKPR, propůjčuje čestné názvy a bojové prapory,</a:t>
            </a:r>
          </a:p>
          <a:p>
            <a:r>
              <a:rPr lang="cs-CZ" dirty="0" smtClean="0"/>
              <a:t>Vláda stanoví koncepci, počty osob a operační plány a strukturu armády,</a:t>
            </a:r>
          </a:p>
          <a:p>
            <a:r>
              <a:rPr lang="cs-CZ" dirty="0" smtClean="0"/>
              <a:t>Náčelníka GŠ AČR jmenuje prezident na návrh vlády po projednání ve výboru pro obranu </a:t>
            </a:r>
            <a:r>
              <a:rPr lang="cs-CZ" dirty="0" err="1" smtClean="0"/>
              <a:t>Posl</a:t>
            </a:r>
            <a:r>
              <a:rPr lang="cs-CZ" dirty="0" smtClean="0"/>
              <a:t>. sněmovny Parlamentu ČR,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294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ozbrojených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Úkolem OS je připravovat se k obraně ČR a bránit ji proti vnějšímu napadení, </a:t>
            </a:r>
            <a:endParaRPr lang="cs-CZ" dirty="0" smtClean="0"/>
          </a:p>
          <a:p>
            <a:r>
              <a:rPr lang="cs-CZ" dirty="0" smtClean="0"/>
              <a:t>plnit úkoly vyplývající z mezinárodních závazků ČR o společné obraně před napadením,</a:t>
            </a:r>
          </a:p>
          <a:p>
            <a:r>
              <a:rPr lang="cs-CZ" dirty="0" smtClean="0"/>
              <a:t>podílet se na mezinárodních akcích na podporu a udržení míru, humanitárních akcích a společných mezinárodních cvičeních.</a:t>
            </a:r>
            <a:endParaRPr lang="cs-CZ" dirty="0"/>
          </a:p>
          <a:p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96886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Armáda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r>
              <a:rPr lang="cs-CZ" dirty="0" smtClean="0"/>
              <a:t>Armáda je základem </a:t>
            </a:r>
            <a:r>
              <a:rPr lang="cs-CZ" dirty="0" err="1" smtClean="0"/>
              <a:t>ozbr</a:t>
            </a:r>
            <a:r>
              <a:rPr lang="cs-CZ" dirty="0" smtClean="0"/>
              <a:t>. sil a člení se na:</a:t>
            </a:r>
          </a:p>
          <a:p>
            <a:r>
              <a:rPr lang="cs-CZ" b="1" dirty="0" smtClean="0"/>
              <a:t>Vojenské útvary </a:t>
            </a:r>
            <a:r>
              <a:rPr lang="cs-CZ" dirty="0" smtClean="0"/>
              <a:t>– samostatná bojová nebo výcviková součást OS, v čele velitel,</a:t>
            </a:r>
          </a:p>
          <a:p>
            <a:r>
              <a:rPr lang="cs-CZ" b="1" dirty="0" smtClean="0"/>
              <a:t>Vojenská zařízení </a:t>
            </a:r>
            <a:r>
              <a:rPr lang="cs-CZ" dirty="0" smtClean="0"/>
              <a:t>– samostatná součást OS, zajišťování potřeb OS, v čele náčelník, ředitel,</a:t>
            </a:r>
          </a:p>
          <a:p>
            <a:r>
              <a:rPr lang="cs-CZ" b="1" dirty="0" smtClean="0"/>
              <a:t>Vojenské záchranné útvary </a:t>
            </a:r>
            <a:r>
              <a:rPr lang="cs-CZ" dirty="0" smtClean="0"/>
              <a:t>– samostatná součást armády, plní humanitární úkoly CO, velitel.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90355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Armády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střežení důležitých objektů, záchranné práce, </a:t>
            </a:r>
          </a:p>
          <a:p>
            <a:r>
              <a:rPr lang="cs-CZ" dirty="0" smtClean="0"/>
              <a:t>plnění úkolů Policie ČR,</a:t>
            </a:r>
          </a:p>
          <a:p>
            <a:r>
              <a:rPr lang="cs-CZ" dirty="0" smtClean="0"/>
              <a:t>letecká přeprava včetně přepravy ústavních činitelů, letecká záchranná služba,</a:t>
            </a:r>
          </a:p>
          <a:p>
            <a:r>
              <a:rPr lang="cs-CZ" dirty="0" smtClean="0"/>
              <a:t>zabezpečení společenských, kulturních a sportovních akcí, </a:t>
            </a:r>
          </a:p>
          <a:p>
            <a:r>
              <a:rPr lang="cs-CZ" dirty="0" smtClean="0"/>
              <a:t>provádění civilní ochrany,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8522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Branná povinnost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Prameny práva</a:t>
            </a:r>
          </a:p>
          <a:p>
            <a:r>
              <a:rPr lang="cs-CZ" dirty="0" smtClean="0"/>
              <a:t>ÚZ č. 110/1998 Sb., o bezpečnosti České republiky ( § 4), </a:t>
            </a:r>
            <a:r>
              <a:rPr lang="cs-CZ" i="1" dirty="0" smtClean="0"/>
              <a:t>ozbrojené síly jsou doplňovány na základě branné povinnosti, podrobnosti stanoví zákon.</a:t>
            </a:r>
          </a:p>
          <a:p>
            <a:r>
              <a:rPr lang="cs-CZ" dirty="0" smtClean="0"/>
              <a:t>Zák. č. 585/2004 Sb., branný zákon,</a:t>
            </a:r>
          </a:p>
          <a:p>
            <a:r>
              <a:rPr lang="cs-CZ" dirty="0" smtClean="0"/>
              <a:t>V současnosti se projednává novela BZ,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04748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Použití vojenské zbraně </a:t>
            </a:r>
            <a:r>
              <a:rPr lang="cs-CZ" sz="3600" dirty="0" smtClean="0"/>
              <a:t>(§ 42)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8965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Voják je při výkonu pořádkové, strážní, eskortní a dozorčí služby oprávněn použít vojenskou zbraň,</a:t>
            </a:r>
          </a:p>
          <a:p>
            <a:r>
              <a:rPr lang="cs-CZ" dirty="0" smtClean="0"/>
              <a:t>Aby odvrátil přímo hrozící nebo trvající útok vedený proti sobě nebo útok, který mu bezprostředně hrozí, anebo útok na život a zdraví jiné osoby,</a:t>
            </a:r>
          </a:p>
          <a:p>
            <a:r>
              <a:rPr lang="cs-CZ" dirty="0" smtClean="0"/>
              <a:t>K zamezení útěku </a:t>
            </a:r>
            <a:r>
              <a:rPr lang="cs-CZ" dirty="0" err="1" smtClean="0"/>
              <a:t>ozbr</a:t>
            </a:r>
            <a:r>
              <a:rPr lang="cs-CZ" dirty="0" smtClean="0"/>
              <a:t>. osoby nebo osoby důvodně podezřelé ze spáchání zvlášť závažného zločinu,</a:t>
            </a:r>
          </a:p>
          <a:p>
            <a:r>
              <a:rPr lang="cs-CZ" dirty="0" smtClean="0"/>
              <a:t>K zneškodnění zvířete, ohrožujícího život nebo zdraví osob, 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66610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vojenské zbraně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71338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Vojenskou zbraní se rozumí zbraň střelná, bodná nebo sečná,</a:t>
            </a:r>
            <a:endParaRPr lang="cs-CZ" dirty="0"/>
          </a:p>
          <a:p>
            <a:r>
              <a:rPr lang="cs-CZ" dirty="0" smtClean="0"/>
              <a:t>Před použitím zbraně je voják povinen vyzvat osobu, proti které zakročuje, aby upustila od útoku nebo útěku, zvoláním „Stůj“, Stůj, nebo střelím“ a užít výstražného výstřelu, </a:t>
            </a:r>
          </a:p>
          <a:p>
            <a:r>
              <a:rPr lang="cs-CZ" dirty="0" smtClean="0"/>
              <a:t>Je povinen dbát nutné opatrnosti vůči třetím osobám,</a:t>
            </a:r>
          </a:p>
          <a:p>
            <a:r>
              <a:rPr lang="cs-CZ" dirty="0" smtClean="0"/>
              <a:t>Před použitím zbraně je povinen použít chvaty, psa, úder, domluvu.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použití zbraně neznamená vždy střelbu!!</a:t>
            </a:r>
            <a:endParaRPr lang="cs-CZ" b="1" dirty="0">
              <a:solidFill>
                <a:srgbClr val="FF0000"/>
              </a:solidFill>
            </a:endParaRP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52438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výuka\struktura MO leden 20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290513"/>
            <a:ext cx="5924550" cy="62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ál 1"/>
          <p:cNvSpPr/>
          <p:nvPr/>
        </p:nvSpPr>
        <p:spPr>
          <a:xfrm>
            <a:off x="3347864" y="4869160"/>
            <a:ext cx="3888432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5436096" y="476672"/>
            <a:ext cx="792088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321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AČR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/>
          <a:lstStyle/>
          <a:p>
            <a:r>
              <a:rPr lang="cs-CZ" b="1" dirty="0" smtClean="0"/>
              <a:t>Velení AČR </a:t>
            </a:r>
          </a:p>
          <a:p>
            <a:r>
              <a:rPr lang="cs-CZ" dirty="0" smtClean="0"/>
              <a:t>náčelník GŠ AČR – gen. Petr PAVEL, 7/2012</a:t>
            </a:r>
          </a:p>
          <a:p>
            <a:r>
              <a:rPr lang="cs-CZ" b="1" dirty="0" smtClean="0"/>
              <a:t>4 zástupci NGŠ</a:t>
            </a:r>
          </a:p>
          <a:p>
            <a:r>
              <a:rPr lang="cs-CZ" dirty="0" smtClean="0"/>
              <a:t>1. zástupce gen. Žižka</a:t>
            </a:r>
          </a:p>
          <a:p>
            <a:r>
              <a:rPr lang="cs-CZ" dirty="0" smtClean="0"/>
              <a:t>NŠ – gen. Dvořák</a:t>
            </a:r>
          </a:p>
          <a:p>
            <a:r>
              <a:rPr lang="cs-CZ" dirty="0" smtClean="0"/>
              <a:t>Inspektor AČR – gen. </a:t>
            </a:r>
            <a:r>
              <a:rPr lang="cs-CZ" dirty="0" err="1" smtClean="0"/>
              <a:t>Malenínský</a:t>
            </a:r>
            <a:endParaRPr lang="cs-CZ" dirty="0" smtClean="0"/>
          </a:p>
          <a:p>
            <a:r>
              <a:rPr lang="cs-CZ" dirty="0" smtClean="0"/>
              <a:t>Ředitel SOC – gen. Opata</a:t>
            </a:r>
          </a:p>
          <a:p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37316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AČR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Pozemní síly </a:t>
            </a:r>
            <a:r>
              <a:rPr lang="cs-CZ" dirty="0" smtClean="0"/>
              <a:t>– velení v Praze v budově GŠ</a:t>
            </a:r>
          </a:p>
          <a:p>
            <a:r>
              <a:rPr lang="cs-CZ" dirty="0" smtClean="0"/>
              <a:t>Velitel gen. </a:t>
            </a:r>
            <a:r>
              <a:rPr lang="cs-CZ" dirty="0" err="1" smtClean="0"/>
              <a:t>Gurník</a:t>
            </a:r>
            <a:endParaRPr lang="cs-CZ" dirty="0" smtClean="0"/>
          </a:p>
          <a:p>
            <a:r>
              <a:rPr lang="cs-CZ" dirty="0" smtClean="0"/>
              <a:t>Útvary</a:t>
            </a:r>
          </a:p>
          <a:p>
            <a:r>
              <a:rPr lang="cs-CZ" dirty="0" smtClean="0"/>
              <a:t>4. brigáda rychlého nasazení – Žatec,</a:t>
            </a:r>
          </a:p>
          <a:p>
            <a:r>
              <a:rPr lang="cs-CZ" dirty="0" smtClean="0"/>
              <a:t>7. mechanizovaná brigáda – Hranice </a:t>
            </a:r>
          </a:p>
          <a:p>
            <a:r>
              <a:rPr lang="cs-CZ" dirty="0" smtClean="0"/>
              <a:t>pluky – dělostřelecký, průzkum a EB, chemici, ženijní, logistický(Jince, Opava, Liberec, Bechyně, Pardubice)</a:t>
            </a:r>
          </a:p>
          <a:p>
            <a:r>
              <a:rPr lang="cs-CZ" dirty="0" smtClean="0"/>
              <a:t>centrum CIMIC/PSYOPS (Lipník n. B)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11348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AČR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Vzdušné síly </a:t>
            </a:r>
            <a:r>
              <a:rPr lang="cs-CZ" dirty="0" smtClean="0"/>
              <a:t>- velitelství v Praze v budově GŠ</a:t>
            </a:r>
          </a:p>
          <a:p>
            <a:r>
              <a:rPr lang="cs-CZ" dirty="0" smtClean="0"/>
              <a:t>velitel gen. Štefánik</a:t>
            </a:r>
          </a:p>
          <a:p>
            <a:r>
              <a:rPr lang="cs-CZ" dirty="0" smtClean="0"/>
              <a:t>útvary</a:t>
            </a:r>
          </a:p>
          <a:p>
            <a:r>
              <a:rPr lang="cs-CZ" dirty="0" smtClean="0"/>
              <a:t>3 letecké základny – Čáslav, Náměšť, Kbely,</a:t>
            </a:r>
          </a:p>
          <a:p>
            <a:r>
              <a:rPr lang="cs-CZ" dirty="0" smtClean="0"/>
              <a:t>pluk PVO (Strakonice) a velení, řízení a průzkumu (St. Boleslav),</a:t>
            </a:r>
          </a:p>
          <a:p>
            <a:r>
              <a:rPr lang="cs-CZ" b="1" dirty="0" smtClean="0"/>
              <a:t>Velitelství výcviku – Vojenská akademie </a:t>
            </a:r>
            <a:r>
              <a:rPr lang="cs-CZ" dirty="0" smtClean="0"/>
              <a:t>ve Vyškově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3163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Branná povinnost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Povinnost občana ČR plnit úkoly OS ČR,</a:t>
            </a:r>
          </a:p>
          <a:p>
            <a:r>
              <a:rPr lang="cs-CZ" dirty="0" smtClean="0"/>
              <a:t>Podrobení odvodu, výkon vojenské činné služby, další povinnosti podle zákona,</a:t>
            </a:r>
          </a:p>
          <a:p>
            <a:r>
              <a:rPr lang="cs-CZ" dirty="0" smtClean="0"/>
              <a:t>Vojenská činná služba je konána jako služba vojáka z povolání nebo na vojenském cvičení či výjimečném vojenském cvičení (služba v operačním nasazení – nový pojem),</a:t>
            </a:r>
          </a:p>
          <a:p>
            <a:r>
              <a:rPr lang="cs-CZ" dirty="0" smtClean="0"/>
              <a:t>Mimořádná služba – za stavu ohrožení státu nebo válečného stavu.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2361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Branná povinnost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Trvá od 18 do 60 let věku, voják z povolání déle – až do konce služebního poměru, </a:t>
            </a:r>
          </a:p>
          <a:p>
            <a:r>
              <a:rPr lang="cs-CZ" dirty="0" smtClean="0"/>
              <a:t>nový občan ČR od nabytí občanství ČR,</a:t>
            </a:r>
          </a:p>
          <a:p>
            <a:r>
              <a:rPr lang="cs-CZ" dirty="0" smtClean="0"/>
              <a:t>Za stavu ohrožení státu nebo válečného stavu může občan dobrovolně převzít brannou povinnost – žádost na KVV,</a:t>
            </a:r>
          </a:p>
          <a:p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98073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Dobrovolné převzetí výkonu </a:t>
            </a:r>
            <a:br>
              <a:rPr lang="cs-CZ" dirty="0" smtClean="0"/>
            </a:br>
            <a:r>
              <a:rPr lang="cs-CZ" dirty="0" smtClean="0"/>
              <a:t>branné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Mimo krizové stavy</a:t>
            </a:r>
          </a:p>
          <a:p>
            <a:r>
              <a:rPr lang="cs-CZ" dirty="0" smtClean="0"/>
              <a:t>Žádost o povolání do služebního poměru vojáka z povolání – KVV,</a:t>
            </a:r>
          </a:p>
          <a:p>
            <a:r>
              <a:rPr lang="cs-CZ" dirty="0" smtClean="0"/>
              <a:t>Žádost o zařazení do aktivní zálohy – KVV, zdravotní způsobilost, </a:t>
            </a:r>
          </a:p>
          <a:p>
            <a:r>
              <a:rPr lang="cs-CZ" dirty="0" smtClean="0"/>
              <a:t>Musí být potřeba ozbrojených sil, </a:t>
            </a:r>
          </a:p>
          <a:p>
            <a:r>
              <a:rPr lang="cs-CZ" dirty="0" smtClean="0"/>
              <a:t>Dohoda na 3 roky,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9462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Odmítnutí mimořádné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Voják v záloze může odmítnout výkon mimořádné služby </a:t>
            </a:r>
            <a:r>
              <a:rPr lang="cs-CZ" b="1" dirty="0" smtClean="0"/>
              <a:t>pouze</a:t>
            </a:r>
            <a:r>
              <a:rPr lang="cs-CZ" dirty="0" smtClean="0"/>
              <a:t> z důvodu svědomí nebo náboženského vyznání, písemně na KVV,</a:t>
            </a:r>
          </a:p>
          <a:p>
            <a:r>
              <a:rPr lang="cs-CZ" dirty="0" smtClean="0"/>
              <a:t>Do 15 dnů od rozhodnutí o schopnosti k výkonu voj. služby nebo do 15 dnů od vyhlášení stavu ohrožení nebo válečného stavu,</a:t>
            </a:r>
          </a:p>
          <a:p>
            <a:r>
              <a:rPr lang="cs-CZ" dirty="0" smtClean="0"/>
              <a:t>podléhá pracovní povinnosti, oznamuje se obecnímu úřadu,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7287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branné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537174"/>
          </a:xfrm>
        </p:spPr>
        <p:txBody>
          <a:bodyPr/>
          <a:lstStyle/>
          <a:p>
            <a:r>
              <a:rPr lang="cs-CZ" dirty="0" smtClean="0"/>
              <a:t>věk,</a:t>
            </a:r>
          </a:p>
          <a:p>
            <a:r>
              <a:rPr lang="cs-CZ" dirty="0" smtClean="0"/>
              <a:t>zdravotní nezpůsobilost – rozhodnutí,</a:t>
            </a:r>
          </a:p>
          <a:p>
            <a:r>
              <a:rPr lang="cs-CZ" dirty="0" smtClean="0"/>
              <a:t>ztráta svéprávnosti, </a:t>
            </a:r>
          </a:p>
          <a:p>
            <a:r>
              <a:rPr lang="cs-CZ" dirty="0" smtClean="0"/>
              <a:t>pozbytím státního občanství ČR,</a:t>
            </a:r>
          </a:p>
          <a:p>
            <a:r>
              <a:rPr lang="cs-CZ" dirty="0" smtClean="0"/>
              <a:t>odmítnutím výkonu mimořádné služby,</a:t>
            </a:r>
          </a:p>
          <a:p>
            <a:r>
              <a:rPr lang="cs-CZ" b="1" dirty="0" smtClean="0"/>
              <a:t>Dobrovolné převzetí </a:t>
            </a:r>
            <a:r>
              <a:rPr lang="cs-CZ" dirty="0" smtClean="0"/>
              <a:t>zaniká také dnem odvolání žádosti, uplynutím sjednané doby, odstoupením od dohody.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98167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Krajská vojenská velitelství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vojenské správní úřady, v čele ředitel, voják z povolání, jmenovaný ministrem obrany,</a:t>
            </a:r>
          </a:p>
          <a:p>
            <a:r>
              <a:rPr lang="cs-CZ" dirty="0" smtClean="0"/>
              <a:t>výkon státní správy na úseku obrany,</a:t>
            </a:r>
          </a:p>
          <a:p>
            <a:r>
              <a:rPr lang="cs-CZ" dirty="0" smtClean="0"/>
              <a:t>14 KVV, jejich sídla a územní obvody jsou stanoveny zákonem,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87135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Vojenská činná služba za stavu ohrožení nebo válečného stavu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o mimořádnou službu,</a:t>
            </a:r>
          </a:p>
          <a:p>
            <a:r>
              <a:rPr lang="cs-CZ" dirty="0" smtClean="0"/>
              <a:t>voják v záloze je povinen nastoupit službu na základě povolávacího rozkazu nebo veřejné vyhlášky vydané KVV nebo na základě mobilizační výzvy,</a:t>
            </a:r>
          </a:p>
          <a:p>
            <a:r>
              <a:rPr lang="cs-CZ" dirty="0" smtClean="0"/>
              <a:t>končí nejpozději 3 měsíce po zrušení stavu, vojáci se propustí po lékařské prohlídce,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951099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1200</Words>
  <Application>Microsoft Office PowerPoint</Application>
  <PresentationFormat>Předvádění na obrazovce (4:3)</PresentationFormat>
  <Paragraphs>126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T 14 Vymezení branné povinnosti.  Organizace a úkoly ozbrojených sil ČR.</vt:lpstr>
      <vt:lpstr>Branná povinnost</vt:lpstr>
      <vt:lpstr>Branná povinnost</vt:lpstr>
      <vt:lpstr>Branná povinnost</vt:lpstr>
      <vt:lpstr>Dobrovolné převzetí výkonu  branné povinnosti</vt:lpstr>
      <vt:lpstr>Odmítnutí mimořádné služby</vt:lpstr>
      <vt:lpstr>Zánik branné povinnosti</vt:lpstr>
      <vt:lpstr>Krajská vojenská velitelství</vt:lpstr>
      <vt:lpstr>Vojenská činná služba za stavu ohrožení nebo válečného stavu</vt:lpstr>
      <vt:lpstr>Vojenská činná služba za stavu ohrožení nebo válečného stavu</vt:lpstr>
      <vt:lpstr>Mobilizace ozbrojených sil</vt:lpstr>
      <vt:lpstr>Záloha ozbrojených sil</vt:lpstr>
      <vt:lpstr>Vojenská evidence, doklady</vt:lpstr>
      <vt:lpstr>Vstup do cizích OS</vt:lpstr>
      <vt:lpstr>Ozbrojené síly ČR</vt:lpstr>
      <vt:lpstr>Řízení ozbrojených sil</vt:lpstr>
      <vt:lpstr>Úkoly ozbrojených sil</vt:lpstr>
      <vt:lpstr>Armáda ČR</vt:lpstr>
      <vt:lpstr>Úkoly Armády ČR</vt:lpstr>
      <vt:lpstr>Použití vojenské zbraně (§ 42)</vt:lpstr>
      <vt:lpstr>Použití vojenské zbraně</vt:lpstr>
      <vt:lpstr>Prezentace aplikace PowerPoint</vt:lpstr>
      <vt:lpstr>Organizace AČR</vt:lpstr>
      <vt:lpstr>Organizace AČR</vt:lpstr>
      <vt:lpstr>Organizace AČR</vt:lpstr>
    </vt:vector>
  </TitlesOfParts>
  <Company>uo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Branná povinnost Ozbrojené síly ČR</dc:title>
  <dc:creator>Zbořil Tomáš</dc:creator>
  <cp:lastModifiedBy>Zbořil Tomáš</cp:lastModifiedBy>
  <cp:revision>25</cp:revision>
  <dcterms:created xsi:type="dcterms:W3CDTF">2012-10-29T07:20:04Z</dcterms:created>
  <dcterms:modified xsi:type="dcterms:W3CDTF">2014-02-05T13:10:58Z</dcterms:modified>
</cp:coreProperties>
</file>