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53"/>
  </p:notesMasterIdLst>
  <p:handoutMasterIdLst>
    <p:handoutMasterId r:id="rId54"/>
  </p:handoutMasterIdLst>
  <p:sldIdLst>
    <p:sldId id="314" r:id="rId6"/>
    <p:sldId id="327" r:id="rId7"/>
    <p:sldId id="328" r:id="rId8"/>
    <p:sldId id="329" r:id="rId9"/>
    <p:sldId id="330" r:id="rId10"/>
    <p:sldId id="351" r:id="rId11"/>
    <p:sldId id="331" r:id="rId12"/>
    <p:sldId id="332" r:id="rId13"/>
    <p:sldId id="333" r:id="rId14"/>
    <p:sldId id="334" r:id="rId15"/>
    <p:sldId id="336" r:id="rId16"/>
    <p:sldId id="341" r:id="rId17"/>
    <p:sldId id="365" r:id="rId18"/>
    <p:sldId id="366" r:id="rId19"/>
    <p:sldId id="335" r:id="rId20"/>
    <p:sldId id="337" r:id="rId21"/>
    <p:sldId id="338" r:id="rId22"/>
    <p:sldId id="339" r:id="rId23"/>
    <p:sldId id="340" r:id="rId24"/>
    <p:sldId id="342" r:id="rId25"/>
    <p:sldId id="343" r:id="rId26"/>
    <p:sldId id="347" r:id="rId27"/>
    <p:sldId id="345" r:id="rId28"/>
    <p:sldId id="348" r:id="rId29"/>
    <p:sldId id="349" r:id="rId30"/>
    <p:sldId id="350" r:id="rId31"/>
    <p:sldId id="352" r:id="rId32"/>
    <p:sldId id="353" r:id="rId33"/>
    <p:sldId id="354" r:id="rId34"/>
    <p:sldId id="370" r:id="rId35"/>
    <p:sldId id="371" r:id="rId36"/>
    <p:sldId id="372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7" r:id="rId48"/>
    <p:sldId id="368" r:id="rId49"/>
    <p:sldId id="369" r:id="rId50"/>
    <p:sldId id="325" r:id="rId51"/>
    <p:sldId id="326" r:id="rId52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45" autoAdjust="0"/>
    <p:restoredTop sz="98492" autoAdjust="0"/>
  </p:normalViewPr>
  <p:slideViewPr>
    <p:cSldViewPr>
      <p:cViewPr varScale="1">
        <p:scale>
          <a:sx n="89" d="100"/>
          <a:sy n="89" d="100"/>
        </p:scale>
        <p:origin x="5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ED8F4-F9DD-427C-9B7B-07F90F2875F3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5236E-7C0B-4D7D-A803-ACF506D4C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3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31BB-3512-4C9B-B8CB-2EC275A2765B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8A05B-6BA1-423C-BA1B-4CB345BA3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78823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73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46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07699"/>
            <a:ext cx="7886700" cy="335477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931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79297"/>
            <a:ext cx="3886200" cy="359766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79297"/>
            <a:ext cx="3886200" cy="359766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74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096168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5050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12331"/>
            <a:ext cx="3868340" cy="27773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050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12331"/>
            <a:ext cx="3887391" cy="27773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326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657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207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319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73192"/>
            <a:ext cx="4629150" cy="46878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55342"/>
            <a:ext cx="2949178" cy="3013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266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103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71036"/>
            <a:ext cx="4629150" cy="469001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71236"/>
            <a:ext cx="2949178" cy="30977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70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96551"/>
            <a:ext cx="7886700" cy="358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352" y="6372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prstClr val="white"/>
                </a:solidFill>
              </a:rPr>
              <a:t>Volitelná poznámka uživatele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se.army.cz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128792" cy="2520280"/>
          </a:xfrm>
        </p:spPr>
        <p:txBody>
          <a:bodyPr>
            <a:noAutofit/>
          </a:bodyPr>
          <a:lstStyle/>
          <a:p>
            <a:pPr algn="ctr"/>
            <a:r>
              <a:rPr lang="cs-CZ" sz="4000" b="1" i="1" dirty="0" smtClean="0"/>
              <a:t>Zapojení České republiky a Armády České republiky do zahraničních operací</a:t>
            </a:r>
            <a:br>
              <a:rPr lang="cs-CZ" sz="4000" b="1" i="1" dirty="0" smtClean="0"/>
            </a:br>
            <a:r>
              <a:rPr lang="cs-CZ" sz="4000" b="1" i="1" dirty="0" smtClean="0"/>
              <a:t>(stav </a:t>
            </a:r>
            <a:r>
              <a:rPr lang="cs-CZ" sz="4000" b="1" i="1" dirty="0" smtClean="0"/>
              <a:t>2021 až 2023)</a:t>
            </a:r>
            <a:endParaRPr lang="cs-CZ" sz="4000" b="1" i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915816" y="6356351"/>
            <a:ext cx="3456384" cy="365125"/>
          </a:xfrm>
        </p:spPr>
        <p:txBody>
          <a:bodyPr/>
          <a:lstStyle/>
          <a:p>
            <a:r>
              <a:rPr lang="cs-CZ" sz="1100" dirty="0" smtClean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Lotyšsko a Litva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Na přelomu ledna a února 2022 zahájilo činnost v Litvě </a:t>
            </a:r>
            <a:r>
              <a:rPr lang="cs-CZ" b="1" dirty="0"/>
              <a:t>2. úkolové uskupení </a:t>
            </a:r>
            <a:r>
              <a:rPr lang="cs-CZ" dirty="0"/>
              <a:t>pozemní protivzdušné </a:t>
            </a:r>
            <a:r>
              <a:rPr lang="cs-CZ" dirty="0" smtClean="0"/>
              <a:t>obrany. </a:t>
            </a:r>
            <a:r>
              <a:rPr lang="cs-CZ" dirty="0"/>
              <a:t>Hlavní síly jednotky tvoří vojáci z 252. protiletadlového raketového oddílu, které jsou doplněné o příslušníky ze strakonického pluku a specialisty z útvarů Armády ČR. </a:t>
            </a:r>
            <a:endParaRPr lang="cs-CZ" dirty="0" smtClean="0"/>
          </a:p>
          <a:p>
            <a:r>
              <a:rPr lang="cs-CZ" dirty="0" smtClean="0"/>
              <a:t>Hlavní </a:t>
            </a:r>
            <a:r>
              <a:rPr lang="cs-CZ" dirty="0"/>
              <a:t>bojovou sílu tvoří </a:t>
            </a:r>
            <a:r>
              <a:rPr lang="cs-CZ" b="1" dirty="0"/>
              <a:t>protiletadlová raketová baterie</a:t>
            </a:r>
            <a:r>
              <a:rPr lang="cs-CZ" dirty="0"/>
              <a:t>, jež je vyzbrojena protiletadlovými raketovými komplety </a:t>
            </a:r>
            <a:r>
              <a:rPr lang="cs-CZ" b="1" dirty="0"/>
              <a:t>RBS-70</a:t>
            </a:r>
            <a:r>
              <a:rPr lang="cs-CZ" dirty="0"/>
              <a:t>. 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Ruční raketový protiletadlový systém RBS-70 Saab </a:t>
            </a:r>
            <a:r>
              <a:rPr lang="cs-CZ" sz="3600" b="1" dirty="0" err="1"/>
              <a:t>Bofors</a:t>
            </a:r>
            <a:r>
              <a:rPr lang="cs-CZ" sz="3600" b="1" dirty="0"/>
              <a:t> Dynamics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11" y="2597150"/>
            <a:ext cx="5390777" cy="3579813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Ph.D.</a:t>
            </a:r>
          </a:p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Ruční raketový protiletadlový systém RBS-70 Saab </a:t>
            </a:r>
            <a:r>
              <a:rPr lang="cs-CZ" sz="2800" b="1" dirty="0" err="1"/>
              <a:t>Bofors</a:t>
            </a:r>
            <a:r>
              <a:rPr lang="cs-CZ" sz="2800" b="1" dirty="0"/>
              <a:t> Dynamics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400" dirty="0"/>
              <a:t>Z hlediska technických parametrů patří PPLRK RBS-70 do kategorie protiletadlových raketových kompletů krátkého dosahu (označení NATO je SHORAD – </a:t>
            </a:r>
            <a:r>
              <a:rPr lang="cs-CZ" sz="2400" dirty="0" err="1"/>
              <a:t>short</a:t>
            </a:r>
            <a:r>
              <a:rPr lang="cs-CZ" sz="2400" dirty="0"/>
              <a:t> air </a:t>
            </a:r>
            <a:r>
              <a:rPr lang="cs-CZ" sz="2400" dirty="0" err="1"/>
              <a:t>defence</a:t>
            </a:r>
            <a:r>
              <a:rPr lang="cs-CZ" sz="2400" dirty="0"/>
              <a:t>), t. j. </a:t>
            </a:r>
            <a:r>
              <a:rPr lang="cs-CZ" sz="2400" b="1" dirty="0"/>
              <a:t>s dosahem v dálce od 5 do 10 km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Max. rychlost střely: Mach 2</a:t>
            </a:r>
          </a:p>
          <a:p>
            <a:r>
              <a:rPr lang="cs-CZ" sz="2400" dirty="0"/>
              <a:t>Max. výškové pokrytí: 0 – 5800 m</a:t>
            </a:r>
          </a:p>
          <a:p>
            <a:r>
              <a:rPr lang="cs-CZ" sz="2400" dirty="0"/>
              <a:t>Max. účinná dálka na příletu: 200 – 8000 m</a:t>
            </a:r>
          </a:p>
          <a:p>
            <a:r>
              <a:rPr lang="cs-CZ" sz="2400" dirty="0"/>
              <a:t>Max. účinná dálka na odletu: 200 – 8000 m</a:t>
            </a:r>
          </a:p>
          <a:p>
            <a:r>
              <a:rPr lang="cs-CZ" sz="2400" dirty="0"/>
              <a:t>Doba složení kompletu: do 40 s</a:t>
            </a:r>
          </a:p>
          <a:p>
            <a:r>
              <a:rPr lang="cs-CZ" sz="2400" dirty="0"/>
              <a:t>Doba ke znovu nabití zbraně: do 6 s</a:t>
            </a:r>
          </a:p>
          <a:p>
            <a:r>
              <a:rPr lang="cs-CZ" sz="2400" dirty="0"/>
              <a:t>Obsluha: 3 osoby</a:t>
            </a:r>
          </a:p>
          <a:p>
            <a:pPr algn="just"/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8421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042021"/>
          </a:xfrm>
        </p:spPr>
        <p:txBody>
          <a:bodyPr/>
          <a:lstStyle/>
          <a:p>
            <a:pPr algn="ctr"/>
            <a:r>
              <a:rPr lang="cs-CZ" b="1" dirty="0"/>
              <a:t>Lotyšsko a </a:t>
            </a:r>
            <a:r>
              <a:rPr lang="cs-CZ" b="1" dirty="0" smtClean="0"/>
              <a:t>Litva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Od července 2021 do ledna 2023 působila v Litvě </a:t>
            </a:r>
            <a:r>
              <a:rPr lang="cs-CZ" b="1" dirty="0"/>
              <a:t>tři úkolová uskupení </a:t>
            </a:r>
            <a:r>
              <a:rPr lang="cs-CZ" dirty="0"/>
              <a:t>pozemní protivzdušné obrany tzv. GBAD. Jádro jednotky tvořili vojáci 25. protiletadlového pluku Tobruckého ze Strakonic. </a:t>
            </a:r>
            <a:endParaRPr lang="cs-CZ" dirty="0" smtClean="0"/>
          </a:p>
          <a:p>
            <a:pPr algn="just"/>
            <a:r>
              <a:rPr lang="cs-CZ" dirty="0" smtClean="0"/>
              <a:t>Úkolové </a:t>
            </a:r>
            <a:r>
              <a:rPr lang="cs-CZ" dirty="0"/>
              <a:t>uskupení čítalo celkem </a:t>
            </a:r>
            <a:r>
              <a:rPr lang="cs-CZ" b="1" dirty="0"/>
              <a:t>do 140 osob</a:t>
            </a:r>
            <a:r>
              <a:rPr lang="cs-CZ" dirty="0"/>
              <a:t>. Hlavní bojovou sílu tvořila protiletadlová raketová baterie, jež byla vyzbrojena protiletadlovými raketovými komplety RBS-70.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86700" cy="648072"/>
          </a:xfrm>
        </p:spPr>
        <p:txBody>
          <a:bodyPr>
            <a:normAutofit/>
          </a:bodyPr>
          <a:lstStyle/>
          <a:p>
            <a:r>
              <a:rPr lang="cs-CZ" sz="3200" b="1" dirty="0"/>
              <a:t>Četní úkolové </a:t>
            </a:r>
            <a:r>
              <a:rPr lang="cs-CZ" sz="3200" b="1" dirty="0" smtClean="0"/>
              <a:t>uskupení – Lotyšsko  </a:t>
            </a:r>
            <a:endParaRPr lang="cs-CZ" sz="32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16833"/>
            <a:ext cx="1933922" cy="2088232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09943" y="1916832"/>
            <a:ext cx="6102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polovině ledna 2023 zahájilo svou činnost  v Lotyšsku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1. úkolové uskupení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jehož jádro tvoří příslušníci posílené zatarasovací čety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15. ženijního pluku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(153. ženijního praporu) v počtu šest desítek osob. Hlavní zbraní jednotky jsou minové vrhače MV-3, kterými je jednotka schopna zřizovat výbušné zátarasy. Jednotka působí v sestavě španělské ženijní roty.</a:t>
            </a:r>
          </a:p>
        </p:txBody>
      </p:sp>
    </p:spTree>
    <p:extLst>
      <p:ext uri="{BB962C8B-B14F-4D97-AF65-F5344CB8AC3E}">
        <p14:creationId xmlns:p14="http://schemas.microsoft.com/office/powerpoint/2010/main" val="763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30053"/>
          </a:xfrm>
        </p:spPr>
        <p:txBody>
          <a:bodyPr/>
          <a:lstStyle/>
          <a:p>
            <a:r>
              <a:rPr lang="cs-CZ" dirty="0" smtClean="0"/>
              <a:t>2. Kosovo (KFOR)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645024"/>
            <a:ext cx="7886700" cy="2531938"/>
          </a:xfrm>
        </p:spPr>
        <p:txBody>
          <a:bodyPr/>
          <a:lstStyle/>
          <a:p>
            <a:r>
              <a:rPr lang="cs-CZ" dirty="0"/>
              <a:t>V současné době působí na velitelství KFOR Úkolové uskupení HQ KFOR, které tvoří </a:t>
            </a:r>
            <a:r>
              <a:rPr lang="cs-CZ" dirty="0" smtClean="0"/>
              <a:t>24. </a:t>
            </a:r>
            <a:r>
              <a:rPr lang="cs-CZ" dirty="0" smtClean="0"/>
              <a:t>skupina, </a:t>
            </a:r>
            <a:r>
              <a:rPr lang="cs-CZ" b="1" dirty="0"/>
              <a:t>sedm českých vojáků</a:t>
            </a:r>
            <a:r>
              <a:rPr lang="cs-CZ" dirty="0"/>
              <a:t>. Ti se v mezinárodním štábu podílejí na plnění operačního úkolu</a:t>
            </a:r>
            <a:r>
              <a:rPr lang="cs-CZ" dirty="0" smtClean="0"/>
              <a:t>.</a:t>
            </a:r>
          </a:p>
          <a:p>
            <a:r>
              <a:rPr lang="pt-BR" dirty="0"/>
              <a:t>Plánovaná doba nasazení: </a:t>
            </a:r>
            <a:r>
              <a:rPr lang="cs-CZ" b="1" dirty="0"/>
              <a:t>2/2023 - 8/2023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13" y="1035048"/>
            <a:ext cx="2736304" cy="25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556792"/>
            <a:ext cx="7886700" cy="93161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>3. </a:t>
            </a:r>
            <a:r>
              <a:rPr lang="cs-CZ" sz="4000" b="1" dirty="0"/>
              <a:t>Bosna a Hercegovina (EUFOR - ALTHEA)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Cílem operace ALTHEA je poskytovat pomoc ozbrojeným silám Bosny a Hercegoviny s budováním schopností, výcvikem jednotek a podporovat udržování bezpečného a stabilního prostředí v zemi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21.skupina </a:t>
            </a:r>
            <a:r>
              <a:rPr lang="cs-CZ" b="1" dirty="0"/>
              <a:t>Armády České republiky </a:t>
            </a:r>
            <a:r>
              <a:rPr lang="cs-CZ" dirty="0"/>
              <a:t>v misi </a:t>
            </a:r>
            <a:r>
              <a:rPr lang="cs-CZ" dirty="0" err="1"/>
              <a:t>Althea</a:t>
            </a:r>
            <a:r>
              <a:rPr lang="cs-CZ" dirty="0"/>
              <a:t> je dislokována na základně </a:t>
            </a:r>
            <a:r>
              <a:rPr lang="cs-CZ" b="1" dirty="0" err="1"/>
              <a:t>Butmir</a:t>
            </a:r>
            <a:r>
              <a:rPr lang="cs-CZ" b="1" dirty="0"/>
              <a:t> v Sarajevu</a:t>
            </a:r>
            <a:r>
              <a:rPr lang="cs-CZ" b="1" dirty="0" smtClean="0"/>
              <a:t>.</a:t>
            </a:r>
          </a:p>
          <a:p>
            <a:r>
              <a:rPr lang="pt-BR" dirty="0"/>
              <a:t>Plánovaná doba nasazení: </a:t>
            </a:r>
            <a:r>
              <a:rPr lang="pt-BR" b="1" dirty="0"/>
              <a:t>12/2022 až 12/2023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20319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Sarajevo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87" y="2276873"/>
            <a:ext cx="5984826" cy="3816424"/>
          </a:xfrm>
        </p:spPr>
      </p:pic>
    </p:spTree>
    <p:extLst>
      <p:ext uri="{BB962C8B-B14F-4D97-AF65-F5344CB8AC3E}">
        <p14:creationId xmlns:p14="http://schemas.microsoft.com/office/powerpoint/2010/main" val="42043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43370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4.</a:t>
            </a:r>
            <a:r>
              <a:rPr lang="cs-CZ" sz="3600" b="1" dirty="0"/>
              <a:t> EUROPEAN UNION NAVAL FORCES - MEDITERRANEAN - EUNAVFOR MED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Dne </a:t>
            </a:r>
            <a:r>
              <a:rPr lang="cs-CZ" dirty="0"/>
              <a:t>22. června </a:t>
            </a:r>
            <a:r>
              <a:rPr lang="cs-CZ" dirty="0" smtClean="0"/>
              <a:t>2015 bylo </a:t>
            </a:r>
            <a:r>
              <a:rPr lang="cs-CZ" dirty="0"/>
              <a:t>rozhodnutím Evropské rady ve složení ministrů zahraničních věcí členských států EU v Lucembursku schváleno zahájení mise </a:t>
            </a:r>
            <a:r>
              <a:rPr lang="cs-CZ" b="1" dirty="0"/>
              <a:t>EUNAVFOR MED</a:t>
            </a:r>
            <a:r>
              <a:rPr lang="cs-CZ" b="1" dirty="0" smtClean="0"/>
              <a:t>.</a:t>
            </a:r>
          </a:p>
          <a:p>
            <a:r>
              <a:rPr lang="cs-CZ" dirty="0"/>
              <a:t>Operace EUNAVFOR MED je součástí </a:t>
            </a:r>
            <a:r>
              <a:rPr lang="cs-CZ" b="1" dirty="0"/>
              <a:t>komplexní reakce EU na problém migrace </a:t>
            </a:r>
            <a:r>
              <a:rPr lang="cs-CZ" dirty="0"/>
              <a:t>z afrického kontinentu do Evropy. 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0931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1995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/>
              <a:t>EUROPEAN UNION NAVAL FORCES - MEDITERRANEAN - EUNAVFOR </a:t>
            </a:r>
            <a:r>
              <a:rPr lang="cs-CZ" sz="3100" b="1" dirty="0" smtClean="0"/>
              <a:t>MED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861048"/>
            <a:ext cx="7854312" cy="3292380"/>
          </a:xfrm>
        </p:spPr>
        <p:txBody>
          <a:bodyPr>
            <a:normAutofit/>
          </a:bodyPr>
          <a:lstStyle/>
          <a:p>
            <a:r>
              <a:rPr lang="cs-CZ" sz="2400" dirty="0"/>
              <a:t>V současné době působí v rámci operace Evropské unie </a:t>
            </a:r>
            <a:r>
              <a:rPr lang="cs-CZ" sz="2400" b="1" dirty="0"/>
              <a:t>5 příslušníků </a:t>
            </a:r>
            <a:r>
              <a:rPr lang="cs-CZ" sz="2400" b="1" dirty="0" smtClean="0"/>
              <a:t>16. </a:t>
            </a:r>
            <a:r>
              <a:rPr lang="cs-CZ" sz="2400" b="1" dirty="0"/>
              <a:t>skupiny </a:t>
            </a:r>
            <a:r>
              <a:rPr lang="cs-CZ" sz="2400" dirty="0"/>
              <a:t>AČR EUNAVFOR MED</a:t>
            </a:r>
            <a:r>
              <a:rPr lang="cs-CZ" sz="2400" dirty="0" smtClean="0"/>
              <a:t>.</a:t>
            </a:r>
          </a:p>
          <a:p>
            <a:r>
              <a:rPr lang="pt-BR" sz="2400" dirty="0"/>
              <a:t>Plánovaná doba nasazení: </a:t>
            </a:r>
            <a:r>
              <a:rPr lang="cs-CZ" sz="2400" dirty="0"/>
              <a:t>02/2022 - </a:t>
            </a:r>
            <a:r>
              <a:rPr lang="cs-CZ" sz="2400" dirty="0" smtClean="0"/>
              <a:t>08/2023</a:t>
            </a:r>
          </a:p>
          <a:p>
            <a:r>
              <a:rPr lang="cs-CZ" sz="2400" dirty="0" smtClean="0"/>
              <a:t>Místem </a:t>
            </a:r>
            <a:r>
              <a:rPr lang="cs-CZ" sz="2400" dirty="0"/>
              <a:t>nasazení našich příslušníků zůstává základna CENTOCELLE Air Base EU-OHQ </a:t>
            </a:r>
            <a:r>
              <a:rPr lang="cs-CZ" sz="2400" b="1" dirty="0"/>
              <a:t>v Římě</a:t>
            </a:r>
            <a:r>
              <a:rPr lang="cs-CZ" sz="2400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72816"/>
            <a:ext cx="25908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      Úvod		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Téma přednášky</a:t>
            </a:r>
          </a:p>
          <a:p>
            <a:r>
              <a:rPr lang="cs-CZ" dirty="0" smtClean="0"/>
              <a:t>2) Úloha a místo Velitelství pro operace</a:t>
            </a:r>
          </a:p>
          <a:p>
            <a:r>
              <a:rPr lang="cs-CZ" dirty="0" smtClean="0"/>
              <a:t>3) Nasazení sil a prostředků AČR v zahraničí (současný stav)</a:t>
            </a:r>
          </a:p>
          <a:p>
            <a:r>
              <a:rPr lang="cs-CZ" dirty="0" smtClean="0"/>
              <a:t>4) Závěr, zdroje, dotazy…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5. Výcviková </a:t>
            </a:r>
            <a:r>
              <a:rPr lang="cs-CZ" sz="3600" b="1" dirty="0"/>
              <a:t>mise Evropské unie v Mali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26013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Vláda ČR poprvé rozhodla o účasti v misi EUTM v roce 2013, tedy hned na počátku fungování mise. Pokračování účasti v misi schválil Parlament ČR v letech 2014, 2016, 2018 a naposledy pak v roce 2020. </a:t>
            </a:r>
            <a:endParaRPr lang="cs-CZ" dirty="0" smtClean="0"/>
          </a:p>
          <a:p>
            <a:r>
              <a:rPr lang="cs-CZ" dirty="0" smtClean="0"/>
              <a:t>Aktuální </a:t>
            </a:r>
            <a:r>
              <a:rPr lang="cs-CZ" dirty="0"/>
              <a:t>mandát počítá s nasazením až 120 vojáků v rámci mise EUTM a je platný pro roky 2021 a 2022. </a:t>
            </a:r>
            <a:endParaRPr lang="cs-CZ" dirty="0" smtClean="0"/>
          </a:p>
          <a:p>
            <a:r>
              <a:rPr lang="cs-CZ" b="1" dirty="0" smtClean="0"/>
              <a:t>Od </a:t>
            </a:r>
            <a:r>
              <a:rPr lang="cs-CZ" b="1" dirty="0"/>
              <a:t>12. června 2020 až do 12. ledna 2021 velela Česká republika výcvikové misi </a:t>
            </a:r>
            <a:r>
              <a:rPr lang="cs-CZ" dirty="0"/>
              <a:t>Evropské unie v Mali. V druhé polovině roku 2022 by se měla velení opět ujmout.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41480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6. ÚKOLOVÉ USKUPENÍ AČR MALI (EUTM/MINUSMA)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Velení a štáb ÚU AČR MALI (v počtu 18 osob) se svými příslušníky podílí na plánování a velení ÚU AČR MALI.</a:t>
            </a:r>
            <a:br>
              <a:rPr lang="cs-CZ" dirty="0"/>
            </a:br>
            <a:r>
              <a:rPr lang="cs-CZ" dirty="0"/>
              <a:t>Úkolem  jednotky ochrany Bamako 6. ÚU AČR MALI (v počtu 33 osob) je ochrana velitelství výcvikové mise EUTM (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Mission</a:t>
            </a:r>
            <a:r>
              <a:rPr lang="cs-CZ" dirty="0"/>
              <a:t>) v Bamaku, provádění doprovodů velitele a štábu mise, zabezpečení týmu rychlé reakce a MEDEVAC</a:t>
            </a:r>
            <a:r>
              <a:rPr lang="cs-CZ" dirty="0" smtClean="0"/>
              <a:t>.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Jednotka ochrany </a:t>
            </a:r>
            <a:r>
              <a:rPr lang="cs-CZ" b="1" dirty="0" err="1"/>
              <a:t>Koulikoro</a:t>
            </a:r>
            <a:r>
              <a:rPr lang="cs-CZ" dirty="0"/>
              <a:t> 6. ÚU AČR MALI (v počtu 33 osob) pod velením nadporučíka M. K. zabezpečuje ochranu výcvikové základny v </a:t>
            </a:r>
            <a:r>
              <a:rPr lang="cs-CZ" dirty="0" err="1"/>
              <a:t>Koulikoro</a:t>
            </a:r>
            <a:r>
              <a:rPr lang="cs-CZ" dirty="0"/>
              <a:t> (KTC), zabezpečuje doprovody a ochranu příslušníků velitelství a podílí se na výcviku malijské armády. Při plnění těchto úkolů </a:t>
            </a:r>
            <a:r>
              <a:rPr lang="cs-CZ" b="1" dirty="0"/>
              <a:t>čeští vojáci spolupracují</a:t>
            </a:r>
            <a:r>
              <a:rPr lang="cs-CZ" dirty="0"/>
              <a:t> převážně s francouzskými, malijskými, německými a španělskými jednotkami. KTC se nachází cca 60 km od Bamaka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21346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52737"/>
            <a:ext cx="7886700" cy="720079"/>
          </a:xfrm>
        </p:spPr>
        <p:txBody>
          <a:bodyPr/>
          <a:lstStyle/>
          <a:p>
            <a:pPr algn="ctr"/>
            <a:r>
              <a:rPr lang="cs-CZ" b="1" dirty="0" err="1" smtClean="0"/>
              <a:t>Koulikoro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772816"/>
            <a:ext cx="7416823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258045"/>
          </a:xfrm>
        </p:spPr>
        <p:txBody>
          <a:bodyPr/>
          <a:lstStyle/>
          <a:p>
            <a:r>
              <a:rPr lang="cs-CZ" sz="3600" dirty="0" smtClean="0"/>
              <a:t>6. </a:t>
            </a:r>
            <a:r>
              <a:rPr lang="cs-CZ" sz="3600" b="1" dirty="0"/>
              <a:t>Mali (MINUSMA OSN)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5983" y="3611116"/>
            <a:ext cx="7886700" cy="27452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Úkolem mise Organizace spojených národů MINUSMA v Mali (United </a:t>
            </a:r>
            <a:r>
              <a:rPr lang="cs-CZ" dirty="0" err="1"/>
              <a:t>Nations</a:t>
            </a:r>
            <a:r>
              <a:rPr lang="cs-CZ" dirty="0"/>
              <a:t> </a:t>
            </a:r>
            <a:r>
              <a:rPr lang="cs-CZ" dirty="0" err="1"/>
              <a:t>Multidimensional</a:t>
            </a:r>
            <a:r>
              <a:rPr lang="cs-CZ" dirty="0"/>
              <a:t> </a:t>
            </a:r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Stabilisation</a:t>
            </a:r>
            <a:r>
              <a:rPr lang="cs-CZ" dirty="0"/>
              <a:t> </a:t>
            </a:r>
            <a:r>
              <a:rPr lang="cs-CZ" dirty="0" err="1"/>
              <a:t>Mission</a:t>
            </a:r>
            <a:r>
              <a:rPr lang="cs-CZ" dirty="0"/>
              <a:t> in Mali) </a:t>
            </a:r>
            <a:r>
              <a:rPr lang="cs-CZ" b="1" dirty="0"/>
              <a:t>je podpora a implementace mírového procesu</a:t>
            </a:r>
            <a:r>
              <a:rPr lang="cs-CZ" dirty="0"/>
              <a:t>, zajištění bezpečnosti a vytvoření podmínek pro humanitární a politickou asistenci malijské vládě.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sp>
        <p:nvSpPr>
          <p:cNvPr id="6" name="AutoShape 2" descr="Mali (MINUSMA) | Zahraniční mise AČR"/>
          <p:cNvSpPr>
            <a:spLocks noChangeAspect="1" noChangeArrowheads="1"/>
          </p:cNvSpPr>
          <p:nvPr/>
        </p:nvSpPr>
        <p:spPr bwMode="auto">
          <a:xfrm>
            <a:off x="155575" y="-868363"/>
            <a:ext cx="15335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Mali (MINUSMA) | Zahraniční mise AČR"/>
          <p:cNvSpPr>
            <a:spLocks noChangeAspect="1" noChangeArrowheads="1"/>
          </p:cNvSpPr>
          <p:nvPr/>
        </p:nvSpPr>
        <p:spPr bwMode="auto">
          <a:xfrm>
            <a:off x="307975" y="-715963"/>
            <a:ext cx="15335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46" y="1071016"/>
            <a:ext cx="26642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Mali (MINUSMA OSN)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 zřízení mise bylo rozhodnuto </a:t>
            </a:r>
            <a:r>
              <a:rPr lang="cs-CZ" b="1" dirty="0"/>
              <a:t>rezolucí</a:t>
            </a:r>
            <a:r>
              <a:rPr lang="cs-CZ" dirty="0"/>
              <a:t> Rady bezpečnosti OSN č. 2100 ze dne 25. dubna 2013.</a:t>
            </a:r>
          </a:p>
          <a:p>
            <a:r>
              <a:rPr lang="cs-CZ" dirty="0"/>
              <a:t>Mandát mise je každý rok revidován a prodlužován </a:t>
            </a:r>
            <a:r>
              <a:rPr lang="cs-CZ" b="1" dirty="0"/>
              <a:t>Radou bezpečnosti OSN</a:t>
            </a:r>
            <a:r>
              <a:rPr lang="cs-CZ" dirty="0"/>
              <a:t>.</a:t>
            </a:r>
          </a:p>
          <a:p>
            <a:r>
              <a:rPr lang="cs-CZ" dirty="0"/>
              <a:t>Aktuální mandát pro působení příslušníků </a:t>
            </a:r>
            <a:r>
              <a:rPr lang="cs-CZ" b="1" dirty="0"/>
              <a:t>AČR</a:t>
            </a:r>
            <a:r>
              <a:rPr lang="cs-CZ" dirty="0"/>
              <a:t> v misi Organizace spojených národů MINUSMA v Mali je celkovém počtu </a:t>
            </a:r>
            <a:r>
              <a:rPr lang="cs-CZ" b="1" dirty="0"/>
              <a:t>do 15 osob, a to na roky 2021-2022</a:t>
            </a:r>
            <a:r>
              <a:rPr lang="cs-CZ" b="1" dirty="0" smtClean="0"/>
              <a:t>.</a:t>
            </a:r>
          </a:p>
          <a:p>
            <a:r>
              <a:rPr lang="cs-CZ" dirty="0"/>
              <a:t>Celkově působí aktuálně v operaci MINUSMA </a:t>
            </a:r>
            <a:r>
              <a:rPr lang="cs-CZ" b="1" dirty="0"/>
              <a:t>3 příslušníci AČR.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41223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7. Irák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077071"/>
            <a:ext cx="7886700" cy="209989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Armáda České republiky obnovila od 1. října 2020 své zapojení do zahraničních misí OIR (</a:t>
            </a:r>
            <a:r>
              <a:rPr lang="cs-CZ" dirty="0" err="1"/>
              <a:t>Operation</a:t>
            </a:r>
            <a:r>
              <a:rPr lang="cs-CZ" dirty="0"/>
              <a:t> </a:t>
            </a:r>
            <a:r>
              <a:rPr lang="cs-CZ" dirty="0" err="1"/>
              <a:t>Inherent</a:t>
            </a:r>
            <a:r>
              <a:rPr lang="cs-CZ" dirty="0"/>
              <a:t> </a:t>
            </a:r>
            <a:r>
              <a:rPr lang="cs-CZ" dirty="0" err="1"/>
              <a:t>Resolve</a:t>
            </a:r>
            <a:r>
              <a:rPr lang="cs-CZ" dirty="0"/>
              <a:t>) a </a:t>
            </a:r>
            <a:r>
              <a:rPr lang="cs-CZ" dirty="0" err="1"/>
              <a:t>eNMI</a:t>
            </a:r>
            <a:r>
              <a:rPr lang="cs-CZ" dirty="0"/>
              <a:t> (</a:t>
            </a:r>
            <a:r>
              <a:rPr lang="cs-CZ" dirty="0" err="1"/>
              <a:t>extended</a:t>
            </a:r>
            <a:r>
              <a:rPr lang="cs-CZ" dirty="0"/>
              <a:t> NATO </a:t>
            </a:r>
            <a:r>
              <a:rPr lang="cs-CZ" dirty="0" err="1"/>
              <a:t>Mission</a:t>
            </a:r>
            <a:r>
              <a:rPr lang="cs-CZ" dirty="0"/>
              <a:t> </a:t>
            </a:r>
            <a:r>
              <a:rPr lang="cs-CZ" dirty="0" err="1"/>
              <a:t>Iraq</a:t>
            </a:r>
            <a:r>
              <a:rPr lang="cs-CZ" dirty="0"/>
              <a:t>) v Iráku. </a:t>
            </a:r>
            <a:endParaRPr lang="cs-CZ" dirty="0" smtClean="0"/>
          </a:p>
          <a:p>
            <a:r>
              <a:rPr lang="cs-CZ" b="1" dirty="0" smtClean="0"/>
              <a:t>Vojáci 9. </a:t>
            </a:r>
            <a:r>
              <a:rPr lang="cs-CZ" b="1" dirty="0"/>
              <a:t>úkolového uskupení (ÚU) </a:t>
            </a:r>
            <a:r>
              <a:rPr lang="cs-CZ" dirty="0"/>
              <a:t>AČR v Iráku působí na pozicích specialistů na velitelstvích obou misí.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5328592" cy="18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7. úkolové uskupení AČR Irák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plánovaná doba nasazení: </a:t>
            </a:r>
            <a:r>
              <a:rPr lang="cs-CZ" dirty="0"/>
              <a:t>9/2022 – 3/2023</a:t>
            </a:r>
            <a:endParaRPr lang="cs-CZ" dirty="0" smtClean="0"/>
          </a:p>
          <a:p>
            <a:r>
              <a:rPr lang="cs-CZ" dirty="0"/>
              <a:t>Velitel </a:t>
            </a:r>
            <a:r>
              <a:rPr lang="cs-CZ" dirty="0" smtClean="0"/>
              <a:t>9. </a:t>
            </a:r>
            <a:r>
              <a:rPr lang="cs-CZ" dirty="0"/>
              <a:t>ÚU AČR v Iráku je na pozici </a:t>
            </a:r>
            <a:r>
              <a:rPr lang="cs-CZ" b="1" dirty="0"/>
              <a:t>vzdělávacího poradce pro irácké ozbrojené síly</a:t>
            </a:r>
            <a:r>
              <a:rPr lang="cs-CZ" dirty="0"/>
              <a:t>. Další příslušníci jednotky vykonávají poradní činnost ve vybraných odbornostech, například ženijní, letecké nebo spojovací</a:t>
            </a:r>
            <a:r>
              <a:rPr lang="cs-CZ" dirty="0" smtClean="0"/>
              <a:t>.</a:t>
            </a:r>
          </a:p>
          <a:p>
            <a:r>
              <a:rPr lang="cs-CZ" dirty="0"/>
              <a:t>Stávající nasazení úkolového uskupení AČR v Iráku je plánováno </a:t>
            </a:r>
            <a:r>
              <a:rPr lang="cs-CZ" b="1" dirty="0"/>
              <a:t>v rotaci po šesti měsících</a:t>
            </a:r>
            <a:r>
              <a:rPr lang="cs-CZ" dirty="0"/>
              <a:t>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4519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84785"/>
            <a:ext cx="78867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8. </a:t>
            </a:r>
            <a:r>
              <a:rPr lang="cs-CZ" sz="3600" b="1" dirty="0"/>
              <a:t>Sinaj (MFO - </a:t>
            </a:r>
            <a:r>
              <a:rPr lang="cs-CZ" sz="3600" b="1" dirty="0" err="1"/>
              <a:t>Multinational</a:t>
            </a:r>
            <a:r>
              <a:rPr lang="cs-CZ" sz="3600" b="1" dirty="0"/>
              <a:t> </a:t>
            </a:r>
            <a:r>
              <a:rPr lang="cs-CZ" sz="3600" b="1" dirty="0" err="1"/>
              <a:t>Force</a:t>
            </a:r>
            <a:r>
              <a:rPr lang="cs-CZ" sz="3600" b="1" dirty="0"/>
              <a:t> and </a:t>
            </a:r>
            <a:r>
              <a:rPr lang="cs-CZ" sz="3600" b="1" dirty="0" err="1"/>
              <a:t>Observers</a:t>
            </a:r>
            <a:r>
              <a:rPr lang="cs-CZ" sz="3600" b="1" dirty="0" smtClean="0"/>
              <a:t>)</a:t>
            </a:r>
            <a:br>
              <a:rPr lang="cs-CZ" sz="3600" b="1" dirty="0" smtClean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2304000" cy="151216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5536" y="3258811"/>
            <a:ext cx="6318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Organizace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Multinational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Observers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(MFO) se sídlem v Římě vznikla na základě mírové dohody mezi Egyptem a Izraelem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 srpnu 1981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kdy stát Izrael vrátil území Sinaje Egyptu. Hlavním cílem organizace, a její mise na Sinaji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 dubna 1982),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 dohlížet na dodržování bezpečnostních podmínek mírové dohody.</a:t>
            </a:r>
          </a:p>
        </p:txBody>
      </p:sp>
    </p:spTree>
    <p:extLst>
      <p:ext uri="{BB962C8B-B14F-4D97-AF65-F5344CB8AC3E}">
        <p14:creationId xmlns:p14="http://schemas.microsoft.com/office/powerpoint/2010/main" val="17383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Sinaj (MFO - </a:t>
            </a:r>
            <a:r>
              <a:rPr lang="cs-CZ" sz="3200" b="1" dirty="0" err="1"/>
              <a:t>Multinational</a:t>
            </a:r>
            <a:r>
              <a:rPr lang="cs-CZ" sz="3200" b="1" dirty="0"/>
              <a:t> </a:t>
            </a:r>
            <a:r>
              <a:rPr lang="cs-CZ" sz="3200" b="1" dirty="0" err="1"/>
              <a:t>Force</a:t>
            </a:r>
            <a:r>
              <a:rPr lang="cs-CZ" sz="3200" b="1" dirty="0"/>
              <a:t> and </a:t>
            </a:r>
            <a:r>
              <a:rPr lang="cs-CZ" sz="3200" b="1" dirty="0" err="1"/>
              <a:t>Observers</a:t>
            </a:r>
            <a:r>
              <a:rPr lang="cs-CZ" sz="3200" b="1" dirty="0"/>
              <a:t>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 strukturách velitelství MFO na Sinaji působí </a:t>
            </a:r>
            <a:r>
              <a:rPr lang="cs-CZ" b="1" dirty="0"/>
              <a:t>od listopadu 2009 </a:t>
            </a:r>
            <a:r>
              <a:rPr lang="cs-CZ" dirty="0"/>
              <a:t>tři důstojníci Armády České republiky.</a:t>
            </a:r>
          </a:p>
          <a:p>
            <a:r>
              <a:rPr lang="cs-CZ" dirty="0"/>
              <a:t>Od 4. listopadu 2013 pak v misi slouží i jednotky leteckého kontingentu – letecký a pozemní personál AČR – s letounem CASA C-295M o počtu 15 osob.</a:t>
            </a:r>
          </a:p>
          <a:p>
            <a:r>
              <a:rPr lang="cs-CZ" dirty="0"/>
              <a:t>Celkový autorizovaný počet vojenského personálu je 18 osob.</a:t>
            </a:r>
          </a:p>
          <a:p>
            <a:r>
              <a:rPr lang="cs-CZ" b="1" dirty="0" smtClean="0"/>
              <a:t>14. </a:t>
            </a:r>
            <a:r>
              <a:rPr lang="cs-CZ" b="1" dirty="0"/>
              <a:t>úkolového uskupení AČR MFO </a:t>
            </a:r>
            <a:r>
              <a:rPr lang="cs-CZ" b="1" dirty="0" smtClean="0"/>
              <a:t>Sinaj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23789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CASA C-295</a:t>
            </a:r>
            <a:br>
              <a:rPr lang="cs-CZ" b="1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11" y="2597150"/>
            <a:ext cx="5390777" cy="3579813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7818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753989"/>
          </a:xfrm>
        </p:spPr>
        <p:txBody>
          <a:bodyPr/>
          <a:lstStyle/>
          <a:p>
            <a:pPr algn="ctr"/>
            <a:r>
              <a:rPr lang="cs-CZ" b="1" dirty="0" smtClean="0"/>
              <a:t>Velitelství pro operace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645023"/>
            <a:ext cx="8047806" cy="253193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Velitel Velitelství pro </a:t>
            </a:r>
            <a:r>
              <a:rPr lang="cs-CZ" b="1" dirty="0" smtClean="0"/>
              <a:t>operace generálporučík</a:t>
            </a:r>
            <a:r>
              <a:rPr lang="cs-CZ" b="1" dirty="0"/>
              <a:t> Ing. Josef Kopecký, </a:t>
            </a:r>
            <a:r>
              <a:rPr lang="cs-CZ" b="1" dirty="0" err="1"/>
              <a:t>MSc</a:t>
            </a:r>
            <a:r>
              <a:rPr lang="cs-CZ" b="1" dirty="0"/>
              <a:t>. </a:t>
            </a:r>
            <a:endParaRPr lang="cs-CZ" b="1" dirty="0" smtClean="0"/>
          </a:p>
          <a:p>
            <a:r>
              <a:rPr lang="cs-CZ" dirty="0"/>
              <a:t>Velitelství pro operace </a:t>
            </a:r>
            <a:r>
              <a:rPr lang="cs-CZ" dirty="0" smtClean="0"/>
              <a:t>je </a:t>
            </a:r>
            <a:r>
              <a:rPr lang="cs-CZ" dirty="0"/>
              <a:t>samostatným organizačním celkem Armády České republiky </a:t>
            </a:r>
            <a:r>
              <a:rPr lang="cs-CZ" dirty="0" smtClean="0"/>
              <a:t>působícím </a:t>
            </a:r>
            <a:r>
              <a:rPr lang="cs-CZ" dirty="0"/>
              <a:t>v systému velení a řízení AČR </a:t>
            </a:r>
            <a:r>
              <a:rPr lang="cs-CZ" dirty="0" smtClean="0"/>
              <a:t>na </a:t>
            </a:r>
            <a:r>
              <a:rPr lang="cs-CZ" dirty="0"/>
              <a:t>operační úrovni. </a:t>
            </a:r>
            <a:r>
              <a:rPr lang="cs-CZ" b="1" dirty="0"/>
              <a:t>Je v přímé podřízenosti náčelníka Generálního štábu </a:t>
            </a:r>
            <a:r>
              <a:rPr lang="cs-CZ" dirty="0"/>
              <a:t>Armády České </a:t>
            </a:r>
            <a:r>
              <a:rPr lang="cs-CZ" dirty="0" smtClean="0"/>
              <a:t>republiky. 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1916833"/>
            <a:ext cx="194421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Sinaj (MFO - </a:t>
            </a:r>
            <a:r>
              <a:rPr lang="cs-CZ" sz="3600" b="1" dirty="0" err="1"/>
              <a:t>Multinational</a:t>
            </a:r>
            <a:r>
              <a:rPr lang="cs-CZ" sz="3600" b="1" dirty="0"/>
              <a:t> </a:t>
            </a:r>
            <a:r>
              <a:rPr lang="cs-CZ" sz="3600" b="1" dirty="0" err="1"/>
              <a:t>Force</a:t>
            </a:r>
            <a:r>
              <a:rPr lang="cs-CZ" sz="3600" b="1" dirty="0"/>
              <a:t> and </a:t>
            </a:r>
            <a:r>
              <a:rPr lang="cs-CZ" sz="3600" b="1" dirty="0" err="1"/>
              <a:t>Observers</a:t>
            </a:r>
            <a:r>
              <a:rPr lang="cs-CZ" sz="3600" b="1" dirty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Mise MFO Sinaj využívá v oblasti Sinaje dvou základen – jižní základnu v Šarm </a:t>
            </a:r>
            <a:r>
              <a:rPr lang="cs-CZ" dirty="0" err="1"/>
              <a:t>aš-Šajchu</a:t>
            </a:r>
            <a:r>
              <a:rPr lang="cs-CZ" dirty="0"/>
              <a:t>, kde je lokalizované velitelství mise, a částečně severní základnu na Sinaji v El </a:t>
            </a:r>
            <a:r>
              <a:rPr lang="cs-CZ" dirty="0" err="1"/>
              <a:t>Gorah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V současné době působí v operaci MFO Sinaj příslušníci ozbrojených sil 13 zemí. Mezi hlavní úkoly MFO patří provoz kontrolních a propouštěcích míst (tzv. </a:t>
            </a:r>
            <a:r>
              <a:rPr lang="cs-CZ" dirty="0" err="1"/>
              <a:t>checkpointů</a:t>
            </a:r>
            <a:r>
              <a:rPr lang="cs-CZ" dirty="0"/>
              <a:t>), hlídková a pozorovatelská činnost podél hranic Egypta a Izraele a na území Sinaje a zajištění volné plavby přes Tiranskou úžinu.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700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Sinaj (MFO - </a:t>
            </a:r>
            <a:r>
              <a:rPr lang="cs-CZ" sz="3600" b="1" dirty="0" err="1"/>
              <a:t>Multinational</a:t>
            </a:r>
            <a:r>
              <a:rPr lang="cs-CZ" sz="3600" b="1" dirty="0"/>
              <a:t> </a:t>
            </a:r>
            <a:r>
              <a:rPr lang="cs-CZ" sz="3600" b="1" dirty="0" err="1"/>
              <a:t>Force</a:t>
            </a:r>
            <a:r>
              <a:rPr lang="cs-CZ" sz="3600" b="1" dirty="0"/>
              <a:t> and </a:t>
            </a:r>
            <a:r>
              <a:rPr lang="cs-CZ" sz="3600" b="1" dirty="0" err="1"/>
              <a:t>Observers</a:t>
            </a:r>
            <a:r>
              <a:rPr lang="cs-CZ" sz="3600" b="1" dirty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04410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22. letecká jednotka:</a:t>
            </a:r>
          </a:p>
          <a:p>
            <a:r>
              <a:rPr lang="cs-CZ" b="1" dirty="0"/>
              <a:t>Počet osob:</a:t>
            </a:r>
            <a:r>
              <a:rPr lang="cs-CZ" dirty="0"/>
              <a:t> 15</a:t>
            </a:r>
          </a:p>
          <a:p>
            <a:r>
              <a:rPr lang="cs-CZ" b="1" dirty="0"/>
              <a:t>Letoun:</a:t>
            </a:r>
            <a:r>
              <a:rPr lang="cs-CZ" dirty="0"/>
              <a:t> CASA C-295M</a:t>
            </a:r>
          </a:p>
          <a:p>
            <a:r>
              <a:rPr lang="cs-CZ" b="1" dirty="0"/>
              <a:t>Cyklus rotace:</a:t>
            </a:r>
            <a:r>
              <a:rPr lang="cs-CZ" dirty="0"/>
              <a:t> 4 měsíce</a:t>
            </a:r>
          </a:p>
          <a:p>
            <a:pPr marL="0" indent="0">
              <a:buNone/>
            </a:pP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Úkol letecké jednotky:</a:t>
            </a:r>
          </a:p>
          <a:p>
            <a:pPr marL="0" indent="0">
              <a:buNone/>
            </a:pPr>
            <a:r>
              <a:rPr lang="cs-CZ" dirty="0" smtClean="0"/>
              <a:t>Monitorovat </a:t>
            </a:r>
            <a:r>
              <a:rPr lang="cs-CZ" dirty="0"/>
              <a:t>situaci v prostoru operace společně s mezinárodními pozorovateli na palubě letounu, zajišťovat přepravu osob a materiálu ve prospěch mise MFO.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4"/>
            <a:ext cx="7886700" cy="84669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Sinaj (MFO - </a:t>
            </a:r>
            <a:r>
              <a:rPr lang="cs-CZ" sz="3600" b="1" dirty="0" err="1"/>
              <a:t>Multinational</a:t>
            </a:r>
            <a:r>
              <a:rPr lang="cs-CZ" sz="3600" b="1" dirty="0"/>
              <a:t> </a:t>
            </a:r>
            <a:r>
              <a:rPr lang="cs-CZ" sz="3600" b="1" dirty="0" err="1"/>
              <a:t>Force</a:t>
            </a:r>
            <a:r>
              <a:rPr lang="cs-CZ" sz="3600" b="1" dirty="0"/>
              <a:t> and </a:t>
            </a:r>
            <a:r>
              <a:rPr lang="cs-CZ" sz="3600" b="1" dirty="0" err="1"/>
              <a:t>Observers</a:t>
            </a:r>
            <a:r>
              <a:rPr lang="cs-CZ" sz="3600" b="1" dirty="0"/>
              <a:t>)</a:t>
            </a:r>
            <a:endParaRPr lang="cs-CZ" sz="3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992888" cy="3972099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9. </a:t>
            </a:r>
            <a:r>
              <a:rPr lang="en-US" sz="3600" b="1" dirty="0"/>
              <a:t>The United Nations Disengagement Observer Force - UNDOF</a:t>
            </a:r>
            <a:r>
              <a:rPr lang="en-US" b="1" dirty="0"/>
              <a:t/>
            </a:r>
            <a:br>
              <a:rPr lang="en-US" b="1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52302"/>
            <a:ext cx="1001027" cy="158866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2346635"/>
            <a:ext cx="6174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Mise UNDOF byla ustanovena rezolucí Rady bezpečnosti OSN č. 350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ze dne 31. května 1974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jako prostředek k udržení míru mezi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Izraelem a Sýrií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dohledu nad stažením izraelských a syrských sil a dohledu nad územím separace, které bylo stanoveno v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Disengagement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 (květen 1974). Mandát mise je obnovován každých 6 měsíců.</a:t>
            </a:r>
          </a:p>
        </p:txBody>
      </p:sp>
    </p:spTree>
    <p:extLst>
      <p:ext uri="{BB962C8B-B14F-4D97-AF65-F5344CB8AC3E}">
        <p14:creationId xmlns:p14="http://schemas.microsoft.com/office/powerpoint/2010/main" val="38346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The United Nations Disengagement Observer Force - UNDOF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Česká republika </a:t>
            </a:r>
            <a:r>
              <a:rPr lang="cs-CZ" dirty="0"/>
              <a:t>byla OSN oficiálně požádána o obsazení tří pozic ve velitelské struktuře mise UNDOF </a:t>
            </a:r>
            <a:r>
              <a:rPr lang="cs-CZ" b="1" dirty="0"/>
              <a:t>v únoru 2015</a:t>
            </a:r>
            <a:r>
              <a:rPr lang="cs-CZ" dirty="0"/>
              <a:t>. Na základě návrhu resortu Ministerstva obrany byl poté přijat mandát k nasazení českých vojáků do této operace.</a:t>
            </a:r>
            <a:br>
              <a:rPr lang="cs-CZ" dirty="0"/>
            </a:br>
            <a:r>
              <a:rPr lang="cs-CZ" dirty="0"/>
              <a:t>První skupina vojáků Armády České republiky začala plnit operační úkol v prostoru nasazení od </a:t>
            </a:r>
            <a:r>
              <a:rPr lang="cs-CZ" b="1" dirty="0"/>
              <a:t>5. července 2015</a:t>
            </a:r>
            <a:r>
              <a:rPr lang="cs-CZ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846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8</a:t>
            </a:r>
            <a:r>
              <a:rPr lang="sv-SE" sz="3200" b="1" dirty="0" smtClean="0"/>
              <a:t>. </a:t>
            </a:r>
            <a:r>
              <a:rPr lang="sv-SE" sz="3200" b="1" dirty="0" smtClean="0"/>
              <a:t>skupin</a:t>
            </a:r>
            <a:r>
              <a:rPr lang="cs-CZ" sz="3200" b="1" dirty="0" smtClean="0"/>
              <a:t>a</a:t>
            </a:r>
            <a:r>
              <a:rPr lang="sv-SE" sz="3200" b="1" dirty="0" smtClean="0"/>
              <a:t> </a:t>
            </a:r>
            <a:r>
              <a:rPr lang="sv-SE" sz="3200" b="1" dirty="0"/>
              <a:t>AČR na velitelství mise UNDOF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Aktuální mandát pro další působení příslušníků AČR v misi UNDOF na Golanských výšinách byl stanoven pro roky 2021-2022 s možností vyslat </a:t>
            </a:r>
            <a:r>
              <a:rPr lang="cs-CZ" b="1" dirty="0"/>
              <a:t>do 5 osob</a:t>
            </a:r>
            <a:r>
              <a:rPr lang="cs-CZ" dirty="0" smtClean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Od </a:t>
            </a:r>
            <a:r>
              <a:rPr lang="cs-CZ" dirty="0" smtClean="0"/>
              <a:t>září 2022 </a:t>
            </a:r>
            <a:r>
              <a:rPr lang="cs-CZ" dirty="0"/>
              <a:t>plní úkoly mise </a:t>
            </a:r>
            <a:r>
              <a:rPr lang="cs-CZ" dirty="0" smtClean="0"/>
              <a:t>8. </a:t>
            </a:r>
            <a:r>
              <a:rPr lang="cs-CZ" dirty="0"/>
              <a:t>skupina </a:t>
            </a:r>
            <a:r>
              <a:rPr lang="cs-CZ" b="1" dirty="0"/>
              <a:t>čtyř českých </a:t>
            </a:r>
            <a:r>
              <a:rPr lang="cs-CZ" b="1" dirty="0" smtClean="0"/>
              <a:t>vojáků</a:t>
            </a:r>
            <a:r>
              <a:rPr lang="cs-CZ" dirty="0"/>
              <a:t> </a:t>
            </a:r>
            <a:r>
              <a:rPr lang="cs-CZ" dirty="0" smtClean="0"/>
              <a:t>(předpokládaná doba rotace 12 měsíců).</a:t>
            </a:r>
            <a:r>
              <a:rPr lang="cs-CZ" dirty="0" smtClean="0"/>
              <a:t> </a:t>
            </a:r>
            <a:r>
              <a:rPr lang="cs-CZ" dirty="0"/>
              <a:t>Specialisté AČR působí na velitelství mise v </a:t>
            </a:r>
            <a:r>
              <a:rPr lang="cs-CZ" b="1" dirty="0"/>
              <a:t>CAMP FAOUAR </a:t>
            </a:r>
            <a:r>
              <a:rPr lang="cs-CZ" dirty="0"/>
              <a:t>na syrské straně separačního území.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4732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>10. další pozorovatelské mise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Vojáci Armády České republiky se k plnění úkolů v těchto zahraničních misích vysílají na základě požadavků mezinárodních vládních organizací </a:t>
            </a:r>
            <a:r>
              <a:rPr lang="cs-CZ" b="1" dirty="0"/>
              <a:t>(EU, OSN, OBSE</a:t>
            </a:r>
            <a:r>
              <a:rPr lang="cs-CZ" b="1" dirty="0" smtClean="0"/>
              <a:t>).</a:t>
            </a:r>
          </a:p>
          <a:p>
            <a:r>
              <a:rPr lang="cs-CZ" dirty="0"/>
              <a:t>Jejich úkoly vyplývají z mandátů konkrétních misí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Příslušníci AČR se podílejí na řízení těchto misí a monitorují politickou, vojenskou a bezpečnostní situace v oblasti konfliktu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6533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886700" cy="576063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Mise OSN</a:t>
            </a:r>
            <a:endParaRPr lang="cs-CZ" sz="4800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7"/>
            <a:ext cx="3843370" cy="2244805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sp>
        <p:nvSpPr>
          <p:cNvPr id="6" name="AutoShape 2" descr="Organizace spojených národů – Wikipedie"/>
          <p:cNvSpPr>
            <a:spLocks noChangeAspect="1" noChangeArrowheads="1"/>
          </p:cNvSpPr>
          <p:nvPr/>
        </p:nvSpPr>
        <p:spPr bwMode="auto">
          <a:xfrm>
            <a:off x="155575" y="-762000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67544" y="3718113"/>
            <a:ext cx="6702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základě mandátu OSN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působí v zahraničí celkem devět českých vojenských pozorovatelů: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 Kongo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(MONUSCO)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 Kosovo (UNMIK)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 Středoafrická republika (MINUSCA)</a:t>
            </a:r>
          </a:p>
        </p:txBody>
      </p:sp>
    </p:spTree>
    <p:extLst>
      <p:ext uri="{BB962C8B-B14F-4D97-AF65-F5344CB8AC3E}">
        <p14:creationId xmlns:p14="http://schemas.microsoft.com/office/powerpoint/2010/main" val="14997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11. </a:t>
            </a:r>
            <a:r>
              <a:rPr lang="cs-CZ" b="1" dirty="0" err="1"/>
              <a:t>enhanced</a:t>
            </a:r>
            <a:r>
              <a:rPr lang="cs-CZ" b="1" dirty="0"/>
              <a:t> </a:t>
            </a:r>
            <a:r>
              <a:rPr lang="cs-CZ" b="1" dirty="0" err="1"/>
              <a:t>Vigilance</a:t>
            </a:r>
            <a:r>
              <a:rPr lang="cs-CZ" b="1" dirty="0"/>
              <a:t> </a:t>
            </a:r>
            <a:r>
              <a:rPr lang="cs-CZ" b="1" dirty="0" err="1"/>
              <a:t>Activities</a:t>
            </a:r>
            <a:r>
              <a:rPr lang="cs-CZ" b="1" dirty="0"/>
              <a:t> (</a:t>
            </a:r>
            <a:r>
              <a:rPr lang="cs-CZ" b="1" dirty="0" err="1"/>
              <a:t>eVA</a:t>
            </a:r>
            <a:r>
              <a:rPr lang="cs-CZ" b="1" dirty="0" smtClean="0"/>
              <a:t>) 2022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Formování </a:t>
            </a:r>
            <a:r>
              <a:rPr lang="cs-CZ" b="1" dirty="0"/>
              <a:t>bojového uskupení </a:t>
            </a:r>
            <a:r>
              <a:rPr lang="cs-CZ" dirty="0"/>
              <a:t>na Slovensku je součástí </a:t>
            </a:r>
            <a:r>
              <a:rPr lang="cs-CZ" dirty="0" smtClean="0"/>
              <a:t>úsilí </a:t>
            </a:r>
            <a:r>
              <a:rPr lang="cs-CZ" dirty="0"/>
              <a:t>posílit východní křídlo Severoatlantické aliance v reakci na </a:t>
            </a:r>
            <a:r>
              <a:rPr lang="cs-CZ" dirty="0" smtClean="0"/>
              <a:t>zhoršení </a:t>
            </a:r>
            <a:r>
              <a:rPr lang="cs-CZ" dirty="0"/>
              <a:t>bezpečnostní situace </a:t>
            </a:r>
            <a:r>
              <a:rPr lang="cs-CZ" b="1" dirty="0"/>
              <a:t>kvůli ruskému útoku na Ukrajinu. </a:t>
            </a:r>
            <a:endParaRPr lang="cs-CZ" b="1" dirty="0" smtClean="0"/>
          </a:p>
          <a:p>
            <a:pPr algn="just"/>
            <a:r>
              <a:rPr lang="cs-CZ" dirty="0" smtClean="0"/>
              <a:t>NATO rozhodlo </a:t>
            </a:r>
            <a:r>
              <a:rPr lang="cs-CZ" dirty="0"/>
              <a:t>o přípravě </a:t>
            </a:r>
            <a:r>
              <a:rPr lang="cs-CZ" dirty="0" smtClean="0"/>
              <a:t>stálé </a:t>
            </a:r>
            <a:r>
              <a:rPr lang="cs-CZ" dirty="0"/>
              <a:t>alianční přítomnosti na Slovensku, v Maďarsku, Rumunsku a Bulharsku. Zastřešujícím názvem je </a:t>
            </a:r>
            <a:r>
              <a:rPr lang="cs-CZ" dirty="0" err="1"/>
              <a:t>enhanced</a:t>
            </a:r>
            <a:r>
              <a:rPr lang="cs-CZ" dirty="0"/>
              <a:t> </a:t>
            </a:r>
            <a:r>
              <a:rPr lang="cs-CZ" dirty="0" err="1"/>
              <a:t>Vigilance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(</a:t>
            </a:r>
            <a:r>
              <a:rPr lang="cs-CZ" dirty="0" err="1"/>
              <a:t>eVA</a:t>
            </a:r>
            <a:r>
              <a:rPr lang="cs-CZ" dirty="0"/>
              <a:t>), nebo-</a:t>
            </a:r>
            <a:r>
              <a:rPr lang="cs-CZ" dirty="0" err="1"/>
              <a:t>li</a:t>
            </a:r>
            <a:r>
              <a:rPr lang="cs-CZ" dirty="0"/>
              <a:t> </a:t>
            </a:r>
            <a:r>
              <a:rPr lang="cs-CZ" b="1" dirty="0"/>
              <a:t>„aktivita zvýšené bdělosti“.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75856" y="6386503"/>
            <a:ext cx="3086100" cy="365125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5133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enhanced</a:t>
            </a:r>
            <a:r>
              <a:rPr lang="cs-CZ" b="1" dirty="0"/>
              <a:t> </a:t>
            </a:r>
            <a:r>
              <a:rPr lang="cs-CZ" b="1" dirty="0" err="1"/>
              <a:t>Vigilance</a:t>
            </a:r>
            <a:r>
              <a:rPr lang="cs-CZ" b="1" dirty="0"/>
              <a:t> </a:t>
            </a:r>
            <a:r>
              <a:rPr lang="cs-CZ" b="1" dirty="0" err="1"/>
              <a:t>Activities</a:t>
            </a:r>
            <a:r>
              <a:rPr lang="cs-CZ" b="1" dirty="0"/>
              <a:t> (</a:t>
            </a:r>
            <a:r>
              <a:rPr lang="cs-CZ" b="1" dirty="0" err="1"/>
              <a:t>eVA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Poslanecká sněmovna Parlamentu České </a:t>
            </a:r>
            <a:r>
              <a:rPr lang="cs-CZ" dirty="0" smtClean="0"/>
              <a:t>republiky schválila </a:t>
            </a:r>
            <a:r>
              <a:rPr lang="cs-CZ" dirty="0"/>
              <a:t>ve čtvrtek 24. března 2022 </a:t>
            </a:r>
            <a:r>
              <a:rPr lang="cs-CZ" dirty="0" smtClean="0"/>
              <a:t>mandát</a:t>
            </a:r>
            <a:r>
              <a:rPr lang="cs-CZ" dirty="0"/>
              <a:t>, který umožní </a:t>
            </a:r>
            <a:r>
              <a:rPr lang="cs-CZ" b="1" dirty="0"/>
              <a:t>až 650 příslušníkům Armády České republiky</a:t>
            </a:r>
            <a:r>
              <a:rPr lang="cs-CZ" dirty="0"/>
              <a:t> působit na Slovensku </a:t>
            </a:r>
            <a:r>
              <a:rPr lang="cs-CZ" b="1" dirty="0"/>
              <a:t>do 30. června 2023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Celkově může mít </a:t>
            </a:r>
            <a:r>
              <a:rPr lang="cs-CZ" dirty="0" smtClean="0"/>
              <a:t>na základě </a:t>
            </a:r>
            <a:r>
              <a:rPr lang="cs-CZ" dirty="0"/>
              <a:t>mandátu schváleného slovenským parlamentem bojové uskupení </a:t>
            </a:r>
            <a:r>
              <a:rPr lang="cs-CZ" b="1" dirty="0"/>
              <a:t>až 2100 </a:t>
            </a:r>
            <a:r>
              <a:rPr lang="cs-CZ" b="1" dirty="0" smtClean="0"/>
              <a:t>vojáků.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6667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Velitelství pro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VeOper</a:t>
            </a:r>
            <a:r>
              <a:rPr lang="cs-CZ" dirty="0"/>
              <a:t> odpovídá za plánování, nasazení, řízení a zabezpečení sil a prostředků ozbrojených sil České republiky </a:t>
            </a:r>
            <a:r>
              <a:rPr lang="cs-CZ" dirty="0" smtClean="0"/>
              <a:t>v </a:t>
            </a:r>
            <a:r>
              <a:rPr lang="cs-CZ" dirty="0"/>
              <a:t>operacích. Odpovídá za </a:t>
            </a:r>
            <a:r>
              <a:rPr lang="cs-CZ" b="1" dirty="0"/>
              <a:t>národní velení a řízení</a:t>
            </a:r>
            <a:r>
              <a:rPr lang="cs-CZ" dirty="0"/>
              <a:t>, ekonomickou, logistickou a právní podporu </a:t>
            </a:r>
            <a:r>
              <a:rPr lang="cs-CZ" dirty="0" smtClean="0"/>
              <a:t>sil a prostředků </a:t>
            </a:r>
            <a:r>
              <a:rPr lang="cs-CZ" dirty="0"/>
              <a:t>OS ČR nasazených v operacích. Odpovídá </a:t>
            </a:r>
            <a:r>
              <a:rPr lang="cs-CZ" b="1" dirty="0"/>
              <a:t>za předání </a:t>
            </a:r>
            <a:r>
              <a:rPr lang="cs-CZ" dirty="0"/>
              <a:t>vyčleněných </a:t>
            </a:r>
            <a:r>
              <a:rPr lang="cs-CZ" dirty="0" smtClean="0"/>
              <a:t>sil a prostředků </a:t>
            </a:r>
            <a:r>
              <a:rPr lang="cs-CZ" dirty="0"/>
              <a:t>OS ČR </a:t>
            </a:r>
            <a:r>
              <a:rPr lang="cs-CZ" dirty="0" smtClean="0"/>
              <a:t>do </a:t>
            </a:r>
            <a:r>
              <a:rPr lang="cs-CZ" dirty="0"/>
              <a:t>podřízenosti </a:t>
            </a:r>
            <a:r>
              <a:rPr lang="cs-CZ" dirty="0" smtClean="0"/>
              <a:t>určeného </a:t>
            </a:r>
            <a:r>
              <a:rPr lang="cs-CZ" dirty="0"/>
              <a:t>operačního </a:t>
            </a:r>
            <a:r>
              <a:rPr lang="cs-CZ" dirty="0" smtClean="0"/>
              <a:t>velitele.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09320"/>
            <a:ext cx="3086100" cy="50405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Ph.D.</a:t>
            </a:r>
          </a:p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enhanced</a:t>
            </a:r>
            <a:r>
              <a:rPr lang="cs-CZ" b="1" dirty="0"/>
              <a:t> </a:t>
            </a:r>
            <a:r>
              <a:rPr lang="cs-CZ" b="1" dirty="0" err="1"/>
              <a:t>Vigilance</a:t>
            </a:r>
            <a:r>
              <a:rPr lang="cs-CZ" b="1" dirty="0"/>
              <a:t> </a:t>
            </a:r>
            <a:r>
              <a:rPr lang="cs-CZ" b="1" dirty="0" err="1"/>
              <a:t>Activities</a:t>
            </a:r>
            <a:r>
              <a:rPr lang="cs-CZ" b="1" dirty="0"/>
              <a:t> (</a:t>
            </a:r>
            <a:r>
              <a:rPr lang="cs-CZ" b="1" dirty="0" err="1"/>
              <a:t>eVA</a:t>
            </a:r>
            <a:r>
              <a:rPr lang="cs-CZ" b="1" dirty="0" smtClean="0"/>
              <a:t>)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České republice byla </a:t>
            </a:r>
            <a:r>
              <a:rPr lang="cs-CZ" dirty="0" smtClean="0"/>
              <a:t>na </a:t>
            </a:r>
            <a:r>
              <a:rPr lang="cs-CZ" dirty="0"/>
              <a:t>počátku nabídnuta role vedoucí </a:t>
            </a:r>
            <a:r>
              <a:rPr lang="cs-CZ" dirty="0" smtClean="0"/>
              <a:t>země – velitel </a:t>
            </a:r>
            <a:r>
              <a:rPr lang="cs-CZ" b="1" dirty="0" smtClean="0"/>
              <a:t>plukovník </a:t>
            </a:r>
            <a:r>
              <a:rPr lang="cs-CZ" b="1" dirty="0"/>
              <a:t>Tomáš </a:t>
            </a:r>
            <a:r>
              <a:rPr lang="cs-CZ" b="1" dirty="0" err="1" smtClean="0"/>
              <a:t>Unzeitig</a:t>
            </a:r>
            <a:endParaRPr lang="cs-CZ" b="1" dirty="0" smtClean="0"/>
          </a:p>
          <a:p>
            <a:pPr algn="just"/>
            <a:r>
              <a:rPr lang="cs-CZ" dirty="0"/>
              <a:t>Do </a:t>
            </a:r>
            <a:r>
              <a:rPr lang="cs-CZ" dirty="0" smtClean="0"/>
              <a:t>bojové skupiny </a:t>
            </a:r>
            <a:r>
              <a:rPr lang="cs-CZ" dirty="0"/>
              <a:t>se rovněž zapojí </a:t>
            </a:r>
            <a:r>
              <a:rPr lang="cs-CZ" b="1" dirty="0"/>
              <a:t>Německo, Slovensko, Polsko, Slovinsko, USA a Nizozemsko. </a:t>
            </a:r>
            <a:endParaRPr lang="cs-CZ" b="1" dirty="0" smtClean="0"/>
          </a:p>
          <a:p>
            <a:pPr algn="just"/>
            <a:r>
              <a:rPr lang="cs-CZ" dirty="0" smtClean="0"/>
              <a:t>Důvodem přítomnosti bojové skupiny na Slovensku je především </a:t>
            </a:r>
            <a:r>
              <a:rPr lang="cs-CZ" b="1" dirty="0" smtClean="0"/>
              <a:t>odstrašení.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3301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enhanced</a:t>
            </a:r>
            <a:r>
              <a:rPr lang="cs-CZ" b="1" dirty="0"/>
              <a:t> </a:t>
            </a:r>
            <a:r>
              <a:rPr lang="cs-CZ" b="1" dirty="0" err="1"/>
              <a:t>Vigilance</a:t>
            </a:r>
            <a:r>
              <a:rPr lang="cs-CZ" b="1" dirty="0"/>
              <a:t> </a:t>
            </a:r>
            <a:r>
              <a:rPr lang="cs-CZ" b="1" dirty="0" err="1"/>
              <a:t>Activities</a:t>
            </a:r>
            <a:r>
              <a:rPr lang="cs-CZ" b="1" dirty="0"/>
              <a:t> (</a:t>
            </a:r>
            <a:r>
              <a:rPr lang="cs-CZ" b="1" dirty="0" err="1"/>
              <a:t>eVA</a:t>
            </a:r>
            <a:r>
              <a:rPr lang="cs-CZ" b="1" dirty="0" smtClean="0"/>
              <a:t>)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Český kontingent předpokládá sílu </a:t>
            </a:r>
            <a:r>
              <a:rPr lang="cs-CZ" b="1" dirty="0" smtClean="0"/>
              <a:t>400 </a:t>
            </a:r>
            <a:r>
              <a:rPr lang="cs-CZ" b="1" dirty="0"/>
              <a:t>mužů</a:t>
            </a:r>
            <a:r>
              <a:rPr lang="cs-CZ" dirty="0"/>
              <a:t>, včetně velitele, týmu Vojenské policie a jednotek bojové a logistické podpory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příslušníci </a:t>
            </a:r>
            <a:r>
              <a:rPr lang="cs-CZ" b="1" dirty="0"/>
              <a:t>43. výsadkového pluku</a:t>
            </a:r>
            <a:r>
              <a:rPr lang="cs-CZ" dirty="0"/>
              <a:t>, vysláni by měli být </a:t>
            </a:r>
            <a:r>
              <a:rPr lang="cs-CZ" dirty="0" smtClean="0"/>
              <a:t>následně </a:t>
            </a:r>
            <a:r>
              <a:rPr lang="cs-CZ" dirty="0"/>
              <a:t>vojáci </a:t>
            </a:r>
            <a:r>
              <a:rPr lang="cs-CZ" b="1" dirty="0"/>
              <a:t>73. tankového praporu </a:t>
            </a:r>
            <a:r>
              <a:rPr lang="cs-CZ" dirty="0"/>
              <a:t>či specialisté elektronického boje a bezpilotní prostředky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Mandát zahrnuje </a:t>
            </a:r>
            <a:r>
              <a:rPr lang="cs-CZ" dirty="0" smtClean="0"/>
              <a:t>i </a:t>
            </a:r>
            <a:r>
              <a:rPr lang="cs-CZ" b="1" dirty="0"/>
              <a:t>logistickou jednotku o síle cca 50 vojáků</a:t>
            </a:r>
            <a:r>
              <a:rPr lang="cs-CZ" dirty="0"/>
              <a:t>, kteří </a:t>
            </a:r>
            <a:r>
              <a:rPr lang="cs-CZ" dirty="0" smtClean="0"/>
              <a:t>odpovídají za </a:t>
            </a:r>
            <a:r>
              <a:rPr lang="cs-CZ" dirty="0"/>
              <a:t>provoz humanitární základny pro ukrajinské uprchlíky u Liptovského Mikuláše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8565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62844"/>
            <a:ext cx="7975798" cy="488632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28888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681981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Slovensko – současný stav 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62843"/>
            <a:ext cx="2160240" cy="176210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87624" y="1720840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Vytvoření Mnohonárodního bojového uskupení Slovensko (MN BG SVK) je součástí snahy posílit východní křídlo Severoatlantické aliance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kvůli nevyprovokované agresi Ruska vůči Ukrajině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NATO proto rozhodlo o zajištění alianční přítomnosti na Slovensku, v Maďarsku, Rumunsku a Bulharsku.</a:t>
            </a:r>
          </a:p>
        </p:txBody>
      </p:sp>
    </p:spTree>
    <p:extLst>
      <p:ext uri="{BB962C8B-B14F-4D97-AF65-F5344CB8AC3E}">
        <p14:creationId xmlns:p14="http://schemas.microsoft.com/office/powerpoint/2010/main" val="2044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18603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Mnohonárodní úkolové uskupení Slovensko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1881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Velitelem 2. MN BG SVK je:</a:t>
            </a:r>
          </a:p>
          <a:p>
            <a:pPr algn="just"/>
            <a:r>
              <a:rPr lang="cs-CZ" b="1" dirty="0"/>
              <a:t>plukovník Ing. Karel Navrátil, </a:t>
            </a:r>
            <a:r>
              <a:rPr lang="cs-CZ" b="1" dirty="0" err="1"/>
              <a:t>MSc</a:t>
            </a:r>
            <a:r>
              <a:rPr lang="cs-CZ" b="1" dirty="0"/>
              <a:t>.</a:t>
            </a:r>
            <a:endParaRPr lang="cs-CZ" dirty="0"/>
          </a:p>
          <a:p>
            <a:pPr algn="just"/>
            <a:r>
              <a:rPr lang="cs-CZ" dirty="0"/>
              <a:t>Plnění operačního úkolu převzal dne 12. prosince 2022. Hlavním úkolem uskupení je svojí přítomností demonstrovat odhodlání spojenců bránit státy na východním křídle Severoatlantické aliance, odstrašit možného agresora a v případě napadení území Slovenska jej bránit. Součástí mnohonárodního štábu jsou i národní prvek podpory, jednotka Vojenské policie.</a:t>
            </a:r>
          </a:p>
          <a:p>
            <a:pPr algn="just"/>
            <a:r>
              <a:rPr lang="cs-CZ" dirty="0"/>
              <a:t>Pod velením pozemní části Mnohonárodního bojového uskupení </a:t>
            </a:r>
            <a:r>
              <a:rPr lang="cs-CZ" b="1" dirty="0"/>
              <a:t>působí mnohonárodní prapor</a:t>
            </a:r>
            <a:r>
              <a:rPr lang="cs-CZ" dirty="0"/>
              <a:t>, který je dislokován v prostoru </a:t>
            </a:r>
            <a:r>
              <a:rPr lang="cs-CZ" dirty="0" err="1"/>
              <a:t>Lešť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340768"/>
            <a:ext cx="78867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Mnohonárodní prapor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26013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Velitelem mnohonárodního praporu je:</a:t>
            </a:r>
          </a:p>
          <a:p>
            <a:pPr lvl="0"/>
            <a:r>
              <a:rPr lang="cs-CZ" b="1" dirty="0"/>
              <a:t>podplukovník Mgr. Jiří Staněk </a:t>
            </a:r>
            <a:endParaRPr lang="cs-CZ" dirty="0"/>
          </a:p>
          <a:p>
            <a:r>
              <a:rPr lang="cs-CZ" dirty="0"/>
              <a:t>Plnění operačního úkolu převzal dne </a:t>
            </a:r>
            <a:r>
              <a:rPr lang="cs-CZ" b="1" dirty="0"/>
              <a:t>1. 2. 2023</a:t>
            </a:r>
          </a:p>
          <a:p>
            <a:r>
              <a:rPr lang="cs-CZ" b="1" dirty="0"/>
              <a:t>V jeho podřízenosti je:</a:t>
            </a:r>
            <a:endParaRPr lang="cs-CZ" dirty="0"/>
          </a:p>
          <a:p>
            <a:pPr lvl="0"/>
            <a:r>
              <a:rPr lang="cs-CZ" dirty="0"/>
              <a:t>mnohonárodní velení a štáb praporu;</a:t>
            </a:r>
          </a:p>
          <a:p>
            <a:pPr lvl="0"/>
            <a:r>
              <a:rPr lang="cs-CZ" dirty="0"/>
              <a:t>bojové jednotky v síle roty z České republiky (včetně vojáků AZ), Německa, Slovinska a Spojených států amerických;</a:t>
            </a:r>
          </a:p>
          <a:p>
            <a:pPr lvl="0"/>
            <a:r>
              <a:rPr lang="cs-CZ" dirty="0"/>
              <a:t>jednotka bojové podpory z České republiky a Slovenska;</a:t>
            </a:r>
          </a:p>
          <a:p>
            <a:pPr lvl="0"/>
            <a:r>
              <a:rPr lang="cs-CZ" dirty="0"/>
              <a:t>jednotky bojového zabezpečení.</a:t>
            </a:r>
          </a:p>
          <a:p>
            <a:r>
              <a:rPr lang="cs-CZ" b="1" dirty="0"/>
              <a:t>Hlavním úkolem praporního úkolového uskupení je posílit schopnosti Ozbrojených sil Slovenské republiky při obraně území Aliance.</a:t>
            </a:r>
            <a:r>
              <a:rPr lang="cs-CZ" dirty="0"/>
              <a:t> K dosažení tohoto úkolu čeká uskupení sladění na mezinárodní úrovni všech prvků a následně získání plných operačních schopností.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/>
              <a:t>12. Použité zdroje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04864"/>
            <a:ext cx="7687766" cy="3972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Armáda České republiky: symbol demokracie a státní suverenity 1993 – 2012. Praha: MO ČR, 2013. </a:t>
            </a:r>
          </a:p>
          <a:p>
            <a:endParaRPr lang="cs-CZ" sz="2000" dirty="0"/>
          </a:p>
          <a:p>
            <a:r>
              <a:rPr lang="cs-CZ" sz="2000" dirty="0" smtClean="0"/>
              <a:t>Marie </a:t>
            </a:r>
            <a:r>
              <a:rPr lang="cs-CZ" sz="2000" dirty="0" err="1" smtClean="0"/>
              <a:t>Koldinská</a:t>
            </a:r>
            <a:r>
              <a:rPr lang="cs-CZ" sz="2000" dirty="0" smtClean="0"/>
              <a:t> – Ivan Šedivý, Válka a armáda v českých dějinách: </a:t>
            </a:r>
            <a:r>
              <a:rPr lang="cs-CZ" sz="2000" dirty="0" err="1" smtClean="0"/>
              <a:t>sociohistorické</a:t>
            </a:r>
            <a:r>
              <a:rPr lang="cs-CZ" sz="2000" dirty="0" smtClean="0"/>
              <a:t> črty. Praha: Lidové noviny, 2008. 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http://www.mise.army.cz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22035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Děkuji za pozornost. Dotazy?</a:t>
            </a:r>
            <a:endParaRPr lang="cs-CZ" sz="32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552898"/>
            <a:ext cx="6120679" cy="34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Velitelství pro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Odpovídá za programové financování a efektivní řešení urgentní operační potřeby pro operace. V jeho struktuře se nachází dočasný organizační prvek - </a:t>
            </a:r>
            <a:r>
              <a:rPr lang="cs-CZ" b="1" dirty="0"/>
              <a:t>Centrum Podpory Operací </a:t>
            </a:r>
            <a:r>
              <a:rPr lang="cs-CZ" b="1" dirty="0" smtClean="0"/>
              <a:t> </a:t>
            </a:r>
            <a:r>
              <a:rPr lang="cs-CZ" dirty="0"/>
              <a:t>s vlastním nákladovým střediskem, jehož prostřednictvím </a:t>
            </a:r>
            <a:r>
              <a:rPr lang="cs-CZ" dirty="0" err="1"/>
              <a:t>VeOper</a:t>
            </a:r>
            <a:r>
              <a:rPr lang="cs-CZ" dirty="0"/>
              <a:t> realizuje zabezpečení </a:t>
            </a:r>
            <a:r>
              <a:rPr lang="cs-CZ" dirty="0" smtClean="0"/>
              <a:t>sil a prostředků </a:t>
            </a:r>
            <a:r>
              <a:rPr lang="cs-CZ" dirty="0"/>
              <a:t>v operacích, </a:t>
            </a:r>
            <a:endParaRPr lang="cs-CZ" dirty="0" smtClean="0"/>
          </a:p>
          <a:p>
            <a:r>
              <a:rPr lang="cs-CZ" dirty="0" err="1" smtClean="0"/>
              <a:t>VeOper</a:t>
            </a:r>
            <a:r>
              <a:rPr lang="cs-CZ" dirty="0" smtClean="0"/>
              <a:t> </a:t>
            </a:r>
            <a:r>
              <a:rPr lang="cs-CZ" dirty="0"/>
              <a:t>provádí nabývání majetku a služeb, které se řídí zvláštními pravidly z uzavřených mezinárodních smluv, jimiž je Česká republika vázána, </a:t>
            </a:r>
            <a:r>
              <a:rPr lang="cs-CZ" b="1" dirty="0"/>
              <a:t>týkající se všestranného logistického zabezpečení </a:t>
            </a:r>
            <a:r>
              <a:rPr lang="cs-CZ" b="1" dirty="0" smtClean="0"/>
              <a:t>sil a prostředků </a:t>
            </a:r>
            <a:r>
              <a:rPr lang="cs-CZ" b="1" dirty="0"/>
              <a:t>OS ČR v zahraničních operacích při plnění úkolů v zahraničí.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Úkolové uskupení AČR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3900091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vytváří se na základě stanovených úkolů, které souvisí se stanovením </a:t>
            </a:r>
            <a:r>
              <a:rPr lang="cs-CZ" b="1" dirty="0" smtClean="0"/>
              <a:t>politických a vojenských cílů</a:t>
            </a:r>
            <a:r>
              <a:rPr lang="cs-CZ" dirty="0" smtClean="0"/>
              <a:t> dané plánované operace</a:t>
            </a:r>
          </a:p>
          <a:p>
            <a:pPr marL="0" indent="0">
              <a:buNone/>
            </a:pPr>
            <a:r>
              <a:rPr lang="cs-CZ" dirty="0"/>
              <a:t>§ </a:t>
            </a:r>
            <a:r>
              <a:rPr lang="cs-CZ" dirty="0" smtClean="0"/>
              <a:t>40a zákona č. 221/1999 Sb., o vojácích z povolání</a:t>
            </a:r>
            <a:endParaRPr lang="cs-CZ" dirty="0"/>
          </a:p>
          <a:p>
            <a:r>
              <a:rPr lang="cs-CZ" b="1" dirty="0"/>
              <a:t>Zahraniční operace</a:t>
            </a:r>
          </a:p>
          <a:p>
            <a:r>
              <a:rPr lang="cs-CZ" i="1" dirty="0"/>
              <a:t>(1)</a:t>
            </a:r>
            <a:r>
              <a:rPr lang="cs-CZ" dirty="0"/>
              <a:t> Zahraniční operací se rozumí výkon služby mimo území České republiky, během kterého voják plní úkoly ozbrojených sil podle zvláštního právního </a:t>
            </a:r>
            <a:r>
              <a:rPr lang="cs-CZ" dirty="0" smtClean="0"/>
              <a:t>předpisu.</a:t>
            </a:r>
            <a:r>
              <a:rPr lang="cs-CZ" baseline="30000" dirty="0" smtClean="0"/>
              <a:t>.</a:t>
            </a:r>
            <a:endParaRPr lang="cs-CZ" dirty="0"/>
          </a:p>
          <a:p>
            <a:r>
              <a:rPr lang="cs-CZ" i="1" dirty="0"/>
              <a:t>(2)</a:t>
            </a:r>
            <a:r>
              <a:rPr lang="cs-CZ" dirty="0"/>
              <a:t> Po dobu vyslání do zahraniční operace plní voják služební povinnosti podle zařazení </a:t>
            </a:r>
            <a:r>
              <a:rPr lang="cs-CZ" b="1" dirty="0"/>
              <a:t>v úkolovém uskupení nebo individuálně.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24911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Mandát pro zahraniční </a:t>
            </a:r>
            <a:r>
              <a:rPr lang="cs-CZ" b="1" dirty="0" smtClean="0"/>
              <a:t>operace 2021-2022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08919"/>
            <a:ext cx="7886700" cy="3468043"/>
          </a:xfrm>
        </p:spPr>
        <p:txBody>
          <a:bodyPr/>
          <a:lstStyle/>
          <a:p>
            <a:r>
              <a:rPr lang="cs-CZ" dirty="0" smtClean="0"/>
              <a:t>usnesení vlády ČR ze dne 4. května 2020 č. 500 </a:t>
            </a:r>
          </a:p>
          <a:p>
            <a:r>
              <a:rPr lang="cs-CZ" dirty="0" smtClean="0"/>
              <a:t>usnesení Poslanecké sněmovny PČR č. 1251 z 58. schůze ze dne 29. září 2020</a:t>
            </a:r>
          </a:p>
          <a:p>
            <a:r>
              <a:rPr lang="cs-CZ" dirty="0" smtClean="0"/>
              <a:t>usnesení Senátu PČR č. 459 z 25. schůze konané dne 22. července 2020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</a:t>
            </a:r>
            <a:r>
              <a:rPr lang="cs-CZ" b="1" dirty="0" smtClean="0"/>
              <a:t>. Lotyšsko a Litva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Jednotky Armády České republiky působí v Pobaltí v rámci Alianční předsunuté přítomnosti </a:t>
            </a:r>
            <a:r>
              <a:rPr lang="cs-CZ" dirty="0" err="1"/>
              <a:t>eFP</a:t>
            </a:r>
            <a:r>
              <a:rPr lang="cs-CZ" dirty="0"/>
              <a:t> </a:t>
            </a:r>
            <a:r>
              <a:rPr lang="cs-CZ" b="1" dirty="0"/>
              <a:t>(</a:t>
            </a:r>
            <a:r>
              <a:rPr lang="cs-CZ" b="1" dirty="0" err="1"/>
              <a:t>Enhanced</a:t>
            </a:r>
            <a:r>
              <a:rPr lang="cs-CZ" b="1" dirty="0"/>
              <a:t> Forward Presence). </a:t>
            </a:r>
            <a:r>
              <a:rPr lang="cs-CZ" dirty="0"/>
              <a:t>Alianční předsunutá přítomnost je jedním z hlavních výstupů Varšavského summitu z července 2016. Spočívá ve vytvoření čtyř bojových uskupení v síle posíleného praporu umístěných v Polsku pod vedením USA, v Litvě pod vedením Německa, v Lotyšsku pod vedením Kanady a v Estonsku pod vedením Velké Británie.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Enhanced</a:t>
            </a:r>
            <a:r>
              <a:rPr lang="cs-CZ" b="1" dirty="0"/>
              <a:t> Forward Presence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7560840" cy="331236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9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L_CJ-pozn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VL_CJ-pozn.potx" id="{43997EDE-72B1-48A6-80B9-ADEB9FA088B4}" vid="{5C234DA7-4FFE-4A42-B529-BB9C6C650781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873CFA5090684ABBCAC097F099FA42" ma:contentTypeVersion="4" ma:contentTypeDescription="Vytvoří nový dokument" ma:contentTypeScope="" ma:versionID="3c71b086967eef39503511a86ed7339c">
  <xsd:schema xmlns:xsd="http://www.w3.org/2001/XMLSchema" xmlns:xs="http://www.w3.org/2001/XMLSchema" xmlns:p="http://schemas.microsoft.com/office/2006/metadata/properties" xmlns:ns2="f242274d-c577-47b4-9953-4e44103112f8" xmlns:ns3="f1dd041e-beeb-4fbf-a6d2-93ac6baccf7f" targetNamespace="http://schemas.microsoft.com/office/2006/metadata/properties" ma:root="true" ma:fieldsID="83b4152b36b7e32eb35c1891a4822953" ns2:_="" ns3:_="">
    <xsd:import namespace="f242274d-c577-47b4-9953-4e44103112f8"/>
    <xsd:import namespace="f1dd041e-beeb-4fbf-a6d2-93ac6baccf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kademick_x00fd__x0020_rok"/>
                <xsd:element ref="ns3:Fakulta_x002c__x0020_jin_x00e1__x0020_sou_x010d__x00e1_st"/>
                <xsd:element ref="ns3:Ur_x010d_eno_x0020_pro_x0020_koh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2274d-c577-47b4-9953-4e4410311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d041e-beeb-4fbf-a6d2-93ac6baccf7f" elementFormDefault="qualified">
    <xsd:import namespace="http://schemas.microsoft.com/office/2006/documentManagement/types"/>
    <xsd:import namespace="http://schemas.microsoft.com/office/infopath/2007/PartnerControls"/>
    <xsd:element name="Akademick_x00fd__x0020_rok" ma:index="11" ma:displayName="Akademický rok" ma:format="Dropdown" ma:internalName="Akademick_x00fd__x0020_rok">
      <xsd:simpleType>
        <xsd:restriction base="dms:Choice">
          <xsd:enumeration value="2011-2012"/>
          <xsd:enumeration value="2012-2013"/>
          <xsd:enumeration value="2013-2014"/>
          <xsd:enumeration value="2014-2015"/>
          <xsd:enumeration value="2015-2016"/>
          <xsd:enumeration value="2016-2017"/>
          <xsd:enumeration value="2017-2018"/>
          <xsd:enumeration value="2018-2019"/>
          <xsd:enumeration value="2016-2017"/>
          <xsd:enumeration value="2017-2018"/>
          <xsd:enumeration value="2018-2019"/>
          <xsd:enumeration value="trvalá platnost"/>
        </xsd:restriction>
      </xsd:simpleType>
    </xsd:element>
    <xsd:element name="Fakulta_x002c__x0020_jin_x00e1__x0020_sou_x010d__x00e1_st" ma:index="12" ma:displayName="Fakulta, jiná součást" ma:format="Dropdown" ma:internalName="Fakulta_x002c__x0020_jin_x00e1__x0020_sou_x010d__x00e1_st">
      <xsd:simpleType>
        <xsd:restriction base="dms:Choice">
          <xsd:enumeration value="celá univerzita"/>
          <xsd:enumeration value="CJV"/>
          <xsd:enumeration value="CTVS"/>
          <xsd:enumeration value="FVL"/>
          <xsd:enumeration value="FVT"/>
          <xsd:enumeration value="FVZ"/>
          <xsd:enumeration value="ÚOPZHN"/>
        </xsd:restriction>
      </xsd:simpleType>
    </xsd:element>
    <xsd:element name="Ur_x010d_eno_x0020_pro_x0020_koho" ma:index="13" ma:displayName="Určeno pro koho" ma:format="Dropdown" ma:internalName="Ur_x010d_eno_x0020_pro_x0020_koho">
      <xsd:simpleType>
        <xsd:restriction base="dms:Choice">
          <xsd:enumeration value="studijní skupina"/>
          <xsd:enumeration value="učebna"/>
          <xsd:enumeration value="učitel"/>
          <xsd:enumeration value="všichn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242274d-c577-47b4-9953-4e44103112f8">TH64JJ3HEHY5-1611101989-41</_dlc_DocId>
    <_dlc_DocIdUrl xmlns="f242274d-c577-47b4-9953-4e44103112f8">
      <Url>https://intranet.unob.cz/dokum/_layouts/15/DocIdRedir.aspx?ID=TH64JJ3HEHY5-1611101989-41</Url>
      <Description>TH64JJ3HEHY5-1611101989-41</Description>
    </_dlc_DocIdUrl>
    <Ur_x010d_eno_x0020_pro_x0020_koho xmlns="f1dd041e-beeb-4fbf-a6d2-93ac6baccf7f">všichni</Ur_x010d_eno_x0020_pro_x0020_koho>
    <Fakulta_x002c__x0020_jin_x00e1__x0020_sou_x010d__x00e1_st xmlns="f1dd041e-beeb-4fbf-a6d2-93ac6baccf7f">FVL</Fakulta_x002c__x0020_jin_x00e1__x0020_sou_x010d__x00e1_st>
    <Akademick_x00fd__x0020_rok xmlns="f1dd041e-beeb-4fbf-a6d2-93ac6baccf7f">2016-2017</Akademick_x00fd__x0020_rok>
  </documentManagement>
</p:properties>
</file>

<file path=customXml/itemProps1.xml><?xml version="1.0" encoding="utf-8"?>
<ds:datastoreItem xmlns:ds="http://schemas.openxmlformats.org/officeDocument/2006/customXml" ds:itemID="{EF954013-61B2-4133-A9E6-11BD107C3CA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D8B685B-1848-47A7-B660-BDAF3502A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2274d-c577-47b4-9953-4e44103112f8"/>
    <ds:schemaRef ds:uri="f1dd041e-beeb-4fbf-a6d2-93ac6bacc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2F744E-A009-4222-9956-45E1142F897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0382B54-F7B3-450E-B3FE-CFD37A36F995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f1dd041e-beeb-4fbf-a6d2-93ac6baccf7f"/>
    <ds:schemaRef ds:uri="f242274d-c577-47b4-9953-4e44103112f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4300</TotalTime>
  <Words>3398</Words>
  <Application>Microsoft Office PowerPoint</Application>
  <PresentationFormat>Předvádění na obrazovce (4:3)</PresentationFormat>
  <Paragraphs>252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FVL_CJ-pozn</vt:lpstr>
      <vt:lpstr>Zapojení České republiky a Armády České republiky do zahraničních operací (stav 2021 až 2023)</vt:lpstr>
      <vt:lpstr>      Úvod  </vt:lpstr>
      <vt:lpstr>Velitelství pro operace</vt:lpstr>
      <vt:lpstr>Velitelství pro operace</vt:lpstr>
      <vt:lpstr>Velitelství pro operace</vt:lpstr>
      <vt:lpstr>Úkolové uskupení AČR</vt:lpstr>
      <vt:lpstr>Mandát pro zahraniční operace 2021-2022</vt:lpstr>
      <vt:lpstr>1. Lotyšsko a Litva</vt:lpstr>
      <vt:lpstr>Enhanced Forward Presence</vt:lpstr>
      <vt:lpstr>Lotyšsko a Litva</vt:lpstr>
      <vt:lpstr>Ruční raketový protiletadlový systém RBS-70 Saab Bofors Dynamics </vt:lpstr>
      <vt:lpstr>Ruční raketový protiletadlový systém RBS-70 Saab Bofors Dynamics</vt:lpstr>
      <vt:lpstr>Lotyšsko a Litva - shrnutí</vt:lpstr>
      <vt:lpstr>Četní úkolové uskupení – Lotyšsko  </vt:lpstr>
      <vt:lpstr>2. Kosovo (KFOR) </vt:lpstr>
      <vt:lpstr>3. Bosna a Hercegovina (EUFOR - ALTHEA) </vt:lpstr>
      <vt:lpstr>Sarajevo</vt:lpstr>
      <vt:lpstr>4. EUROPEAN UNION NAVAL FORCES - MEDITERRANEAN - EUNAVFOR MED </vt:lpstr>
      <vt:lpstr>EUROPEAN UNION NAVAL FORCES - MEDITERRANEAN - EUNAVFOR MED </vt:lpstr>
      <vt:lpstr>5. Výcviková mise Evropské unie v Mali </vt:lpstr>
      <vt:lpstr>6. ÚKOLOVÉ USKUPENÍ AČR MALI (EUTM/MINUSMA)</vt:lpstr>
      <vt:lpstr>Koulikoro</vt:lpstr>
      <vt:lpstr>6. Mali (MINUSMA OSN) </vt:lpstr>
      <vt:lpstr>Mali (MINUSMA OSN)</vt:lpstr>
      <vt:lpstr>7. Irák </vt:lpstr>
      <vt:lpstr>7. úkolové uskupení AČR Irák </vt:lpstr>
      <vt:lpstr>8. Sinaj (MFO - Multinational Force and Observers)  </vt:lpstr>
      <vt:lpstr>Sinaj (MFO - Multinational Force and Observers)</vt:lpstr>
      <vt:lpstr>CASA C-295 </vt:lpstr>
      <vt:lpstr>Sinaj (MFO - Multinational Force and Observers)</vt:lpstr>
      <vt:lpstr>Sinaj (MFO - Multinational Force and Observers)</vt:lpstr>
      <vt:lpstr>Sinaj (MFO - Multinational Force and Observers)</vt:lpstr>
      <vt:lpstr>9. The United Nations Disengagement Observer Force - UNDOF </vt:lpstr>
      <vt:lpstr>The United Nations Disengagement Observer Force - UNDOF</vt:lpstr>
      <vt:lpstr>8. skupina AČR na velitelství mise UNDOF</vt:lpstr>
      <vt:lpstr>10. další pozorovatelské mise</vt:lpstr>
      <vt:lpstr>Mise OSN</vt:lpstr>
      <vt:lpstr>11. enhanced Vigilance Activities (eVA) 2022</vt:lpstr>
      <vt:lpstr>enhanced Vigilance Activities (eVA)</vt:lpstr>
      <vt:lpstr>enhanced Vigilance Activities (eVA) 2022</vt:lpstr>
      <vt:lpstr>enhanced Vigilance Activities (eVA) 2022</vt:lpstr>
      <vt:lpstr>Prezentace aplikace PowerPoint</vt:lpstr>
      <vt:lpstr>Slovensko – současný stav </vt:lpstr>
      <vt:lpstr>Mnohonárodní úkolové uskupení Slovensko </vt:lpstr>
      <vt:lpstr>Mnohonárodní prapor </vt:lpstr>
      <vt:lpstr>12. Použité zdroje</vt:lpstr>
      <vt:lpstr>Děkuji za pozornost. Dotazy?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Binar Aleš</dc:creator>
  <cp:lastModifiedBy>Polnar Stanislav</cp:lastModifiedBy>
  <cp:revision>348</cp:revision>
  <cp:lastPrinted>2015-05-18T11:06:29Z</cp:lastPrinted>
  <dcterms:created xsi:type="dcterms:W3CDTF">1601-01-01T00:00:00Z</dcterms:created>
  <dcterms:modified xsi:type="dcterms:W3CDTF">2023-04-10T15:06:06Z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0x010100A6873CFA5090684ABBCAC097F099FA42</vt:lpwstr>
  </property>
  <property fmtid="{D5CDD505-2E9C-101B-9397-08002B2CF9AE}" pid="3" name="Školní rok">
    <vt:lpwstr>325;#2016-2017|a6b90115-bf7e-4394-a16f-ddc4c4899a9a</vt:lpwstr>
  </property>
  <property fmtid="{D5CDD505-2E9C-101B-9397-08002B2CF9AE}" pid="4" name="Jazyk dokumentu">
    <vt:lpwstr>69;#CZ|046dc3f6-d335-4a82-a1b1-c7af0ded673d</vt:lpwstr>
  </property>
  <property fmtid="{D5CDD505-2E9C-101B-9397-08002B2CF9AE}" pid="5" name="Subjekt určení">
    <vt:lpwstr>171;#všichni|101a21bb-d11c-4008-a326-77964924bc4c</vt:lpwstr>
  </property>
  <property fmtid="{D5CDD505-2E9C-101B-9397-08002B2CF9AE}" pid="6" name="Klasifikace">
    <vt:lpwstr>281;#Bez klasifikace|7df1a0eb-04ec-4b97-9af9-94f2a6947eb8</vt:lpwstr>
  </property>
  <property fmtid="{D5CDD505-2E9C-101B-9397-08002B2CF9AE}" pid="7" name="Semestr">
    <vt:lpwstr>více semestrů</vt:lpwstr>
  </property>
  <property fmtid="{D5CDD505-2E9C-101B-9397-08002B2CF9AE}" pid="8" name="Fakulta, jiná součást">
    <vt:lpwstr>FVL</vt:lpwstr>
  </property>
  <property fmtid="{D5CDD505-2E9C-101B-9397-08002B2CF9AE}" pid="9" name="_dlc_DocIdItemGuid">
    <vt:lpwstr>c990a293-72b3-48a6-9fc5-daf5556d3b05</vt:lpwstr>
  </property>
  <property fmtid="{D5CDD505-2E9C-101B-9397-08002B2CF9AE}" pid="10" name="DocumentSetDescription">
    <vt:lpwstr/>
  </property>
  <property fmtid="{D5CDD505-2E9C-101B-9397-08002B2CF9AE}" pid="11" name="Určeno pro koho">
    <vt:lpwstr>všichni</vt:lpwstr>
  </property>
  <property fmtid="{D5CDD505-2E9C-101B-9397-08002B2CF9AE}" pid="12" name="Akademický rok">
    <vt:lpwstr>2016-2017</vt:lpwstr>
  </property>
</Properties>
</file>