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DFE3A-46EC-40BC-A1B7-76711FFD6C82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A3F4E-AEE9-41BC-8AF7-ADADC1C941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29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Kurikulum – cíle a obsah odborného vzdělávání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8E8977-AA04-48AD-AE57-2FA8969FFCF2}" type="slidenum">
              <a:rPr lang="cs-CZ" altLang="cs-CZ">
                <a:latin typeface="Calibri" panose="020F0502020204030204" pitchFamily="34" charset="0"/>
              </a:rPr>
              <a:pPr eaLnBrk="1" hangingPunct="1"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11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24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12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24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13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34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14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07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15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9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4DEFEA-532C-4CB4-841C-6295F20FB308}" type="slidenum">
              <a:rPr lang="cs-CZ" altLang="cs-CZ">
                <a:latin typeface="Calibri" panose="020F0502020204030204" pitchFamily="34" charset="0"/>
              </a:rPr>
              <a:pPr eaLnBrk="1" hangingPunct="1"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7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4DEFEA-532C-4CB4-841C-6295F20FB308}" type="slidenum">
              <a:rPr lang="cs-CZ" altLang="cs-CZ"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49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4DEFEA-532C-4CB4-841C-6295F20FB308}" type="slidenum">
              <a:rPr lang="cs-CZ" altLang="cs-CZ"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33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95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dirty="0"/>
              <a:t> </a:t>
            </a:r>
            <a:r>
              <a:rPr lang="cs-CZ" dirty="0" smtClean="0"/>
              <a:t>§ 9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(1) Ministerstvo práce a sociálních věcí je ústředním orgánem státní správy pro pracovněprávní vztahy, bezpečnost práce, zaměstnanost a rekvalifikaci, kolektivní vyjednávání, mzdy a jiné odměny za práci, důchodové zabezpečení, nemocenské pojištění, sociální péči, péči o pracovní podmínky žen a mladistvých, právní ochranu mateřství, péči o rodinu a děti, péči o občany, kteří potřebují zvláštní pomoc, a pro další otázky mzdové a sociální politiky.</a:t>
            </a:r>
          </a:p>
          <a:p>
            <a:pPr>
              <a:defRPr/>
            </a:pP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smtClean="0"/>
              <a:t>(2) Ministerstvo práce a sociálních věcí spolu s Ministerstvem financí připravuje a předkládá vládě návrhy právních úprav v oblasti odměňování státních zaměstnanců.</a:t>
            </a:r>
            <a:endParaRPr lang="cs-CZ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7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96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12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5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 Ústavní soud </a:t>
            </a:r>
            <a:r>
              <a:rPr lang="cs-CZ" b="1" dirty="0"/>
              <a:t>dal většině návrhů zapravdu</a:t>
            </a:r>
            <a:r>
              <a:rPr lang="cs-CZ" dirty="0"/>
              <a:t>, když například</a:t>
            </a:r>
          </a:p>
          <a:p>
            <a:pPr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umožnil sjednat odchylné podmínky pro náhradu škody, což může zvýhodnit i zaměstnance,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připustil, že použití občanského zákoníku je možné tam, kde zákoník práce nemá vlastní řešení situace,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omezil pozici a vliv postavení odborových organizací; ve vztahu k odborovým organizacím je nové např. to, že zaměstnanci si nyní mohou sami zvolit formu svého zastoupení (nově nyní vedle odborové organizace také rady volené zaměstnanci a zástupci pro bezpečnost a ochranu zdraví při práci),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změnil vztah kolektivní smlouvy a vnitřního předpisu; vnitřní předpis již může obsahovat i úpravu těch nároků zaměstnanců, které nejsou upraveny kolektivní smlouvou (dosud vznikaly mj. problémy tam, kde kolektivní smlouva nebyla vůbec uzavřena); vnitřní předpis musí být s odbory projednán (nikoliv schválen),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zrušil právo odborových organizací na kontrolu dodržování pracovněprávních předpisů, vnitřních předpisů a kolektivních smluv,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rovněž zrušil právo odborů vydávat zaměstnavateli závazné pokyny k odstranění závad na strojích, zařízeních a v technologických postupech a právo zakázat práci v daných případech, kdy byla ohrožena bezpečnost a ochrana zdraví při práci (odbory nemají suplovat státní orgány, které mají v těchto oblastech kompetence).</a:t>
            </a:r>
          </a:p>
          <a:p>
            <a:pPr marL="171450" indent="-171450"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Mezi ustanoveními, které Ústavní soud naopak </a:t>
            </a:r>
            <a:r>
              <a:rPr lang="cs-CZ" b="1" dirty="0"/>
              <a:t>odmítl zrušit</a:t>
            </a:r>
            <a:r>
              <a:rPr lang="cs-CZ" dirty="0"/>
              <a:t>, je např. </a:t>
            </a:r>
          </a:p>
          <a:p>
            <a:pPr marL="171450" indent="-171450">
              <a:buFont typeface="Calibri" pitchFamily="34" charset="0"/>
              <a:buChar char="―"/>
              <a:defRPr/>
            </a:pPr>
            <a:r>
              <a:rPr lang="cs-CZ" dirty="0"/>
              <a:t>právo odborů zastupovat zaměstnance v případech individuálních pracovněprávních sporů (např. při projednávání výpovědi a při okamžitém zrušení pracovního poměru ze strany zaměstnavatele); to platí i pro zaměstnance, kteří nejsou odborově organizováni.</a:t>
            </a: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A8FA3-24B1-482F-B76A-DB8F768AAC49}" type="slidenum">
              <a:rPr lang="cs-CZ" altLang="cs-CZ">
                <a:latin typeface="Calibri" panose="020F0502020204030204" pitchFamily="34" charset="0"/>
              </a:rPr>
              <a:pPr eaLnBrk="1" hangingPunct="1"/>
              <a:t>10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563CC-DEB3-499E-9220-153649D64BCA}" type="datetimeFigureOut">
              <a:rPr lang="cs-CZ" smtClean="0"/>
              <a:t>24.7.2018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571C-160D-47EA-B548-A22435FF0E6F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Kontrolní činnost v oblasti</a:t>
            </a:r>
            <a:br>
              <a:rPr lang="cs-CZ" dirty="0" smtClean="0"/>
            </a:br>
            <a:r>
              <a:rPr lang="cs-CZ" dirty="0" smtClean="0"/>
              <a:t>pracovního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282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Úřad práce ČR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speciální výlučná kontrolní činnost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Generální ředitelství Úřadu práce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kontroluje plnění dohod o poskytnutí hmotné podpory na vytváření nových pracovních míst a hmotné podpory na rekvalifikace nebo školení (§111 </a:t>
            </a:r>
            <a:r>
              <a:rPr lang="cs-CZ" altLang="cs-CZ" sz="1400" dirty="0" err="1">
                <a:latin typeface="Arial Narrow" panose="020B0606020202030204" pitchFamily="34" charset="0"/>
              </a:rPr>
              <a:t>ZamZ</a:t>
            </a:r>
            <a:r>
              <a:rPr lang="cs-CZ" altLang="cs-CZ" sz="1400" dirty="0">
                <a:latin typeface="Arial Narrow" panose="020B0606020202030204" pitchFamily="34" charset="0"/>
              </a:rPr>
              <a:t>) a plnění cílených programů celostátního charakteru (§ 120 </a:t>
            </a:r>
            <a:r>
              <a:rPr lang="cs-CZ" altLang="cs-CZ" sz="1400" dirty="0" err="1">
                <a:latin typeface="Arial Narrow" panose="020B0606020202030204" pitchFamily="34" charset="0"/>
              </a:rPr>
              <a:t>ZamZ</a:t>
            </a:r>
            <a:r>
              <a:rPr lang="cs-CZ" altLang="cs-CZ" sz="1400" dirty="0">
                <a:latin typeface="Arial Narrow" panose="020B0606020202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Krajská pobočka Úřadu práce - oprávněna kontrolovat </a:t>
            </a:r>
            <a:endParaRPr lang="cs-CZ" altLang="cs-CZ" sz="1800" dirty="0" smtClean="0">
              <a:latin typeface="Arial Narrow" panose="020B060602020203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dirty="0" smtClean="0">
                <a:latin typeface="Arial Narrow" panose="020B0606020202030204" pitchFamily="34" charset="0"/>
              </a:rPr>
              <a:t>výši </a:t>
            </a:r>
            <a:r>
              <a:rPr lang="cs-CZ" altLang="cs-CZ" sz="1400" dirty="0">
                <a:latin typeface="Arial Narrow" panose="020B0606020202030204" pitchFamily="34" charset="0"/>
              </a:rPr>
              <a:t>průměrného měsíčního čistého výdělku, a to v rozsahu potřebném pro stanovení výše podpory v nezaměstnanosti a podpory při rekvalifikaci</a:t>
            </a:r>
            <a:endParaRPr lang="cs-CZ" altLang="cs-CZ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782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Úřad pro ochranu osobních údajů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má správní dohled nad zpracováváním osobních údajů ze strany FO a PO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b="1" dirty="0">
                <a:latin typeface="Arial Narrow" panose="020B0606020202030204" pitchFamily="34" charset="0"/>
              </a:rPr>
              <a:t>osobní údaj </a:t>
            </a:r>
            <a:r>
              <a:rPr lang="cs-CZ" altLang="cs-CZ" sz="1600" dirty="0">
                <a:latin typeface="Arial Narrow" panose="020B0606020202030204" pitchFamily="34" charset="0"/>
              </a:rPr>
              <a:t>= jakákoliv informace týkající se určeného nebo určitelného subjektu údajů - ten je určený nebo určitelný, jestliže lze subjekt údajů přímo či nepřímo identifikovat zejm. na základě čísla-př. </a:t>
            </a:r>
            <a:r>
              <a:rPr lang="cs-CZ" altLang="cs-CZ" sz="1600" b="1" dirty="0">
                <a:latin typeface="Arial Narrow" panose="020B0606020202030204" pitchFamily="34" charset="0"/>
              </a:rPr>
              <a:t>rodné číslo</a:t>
            </a:r>
            <a:r>
              <a:rPr lang="cs-CZ" altLang="cs-CZ" sz="1600" dirty="0">
                <a:latin typeface="Arial Narrow" panose="020B0606020202030204" pitchFamily="34" charset="0"/>
              </a:rPr>
              <a:t>, kódu nebo jednoho či více prvků, specifických pro sociální identitu (př. </a:t>
            </a:r>
            <a:r>
              <a:rPr lang="cs-CZ" altLang="cs-CZ" sz="1600" b="1" dirty="0">
                <a:latin typeface="Arial Narrow" panose="020B0606020202030204" pitchFamily="34" charset="0"/>
              </a:rPr>
              <a:t>jméno, příjmení, datum narození, bydliště</a:t>
            </a:r>
            <a:r>
              <a:rPr lang="cs-CZ" altLang="cs-CZ" sz="1600" dirty="0">
                <a:latin typeface="Arial Narrow" panose="020B060602020203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přichází v úvahu </a:t>
            </a:r>
            <a:r>
              <a:rPr lang="cs-CZ" altLang="cs-CZ" sz="1600" b="1" dirty="0">
                <a:latin typeface="Arial Narrow" panose="020B0606020202030204" pitchFamily="34" charset="0"/>
              </a:rPr>
              <a:t>sankce</a:t>
            </a:r>
            <a:r>
              <a:rPr lang="cs-CZ" altLang="cs-CZ" sz="1600" dirty="0">
                <a:latin typeface="Arial Narrow" panose="020B0606020202030204" pitchFamily="34" charset="0"/>
              </a:rPr>
              <a:t> ze strany úřadu, v případech,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kdy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200" dirty="0" smtClean="0">
                <a:latin typeface="Arial Narrow" panose="020B0606020202030204" pitchFamily="34" charset="0"/>
              </a:rPr>
              <a:t>zaměstnavatel </a:t>
            </a:r>
            <a:r>
              <a:rPr lang="cs-CZ" altLang="cs-CZ" sz="1200" dirty="0">
                <a:latin typeface="Arial Narrow" panose="020B0606020202030204" pitchFamily="34" charset="0"/>
              </a:rPr>
              <a:t>zpracovává osobní údaje bez souhlasu zaměstnance mimo případy uvedené v zákoně, </a:t>
            </a:r>
            <a:endParaRPr lang="cs-CZ" altLang="cs-CZ" sz="1200" dirty="0" smtClean="0">
              <a:latin typeface="Arial Narrow" panose="020B060602020203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200" dirty="0" smtClean="0">
                <a:latin typeface="Arial Narrow" panose="020B0606020202030204" pitchFamily="34" charset="0"/>
              </a:rPr>
              <a:t>zaměstnavatel </a:t>
            </a:r>
            <a:r>
              <a:rPr lang="cs-CZ" altLang="cs-CZ" sz="1200" dirty="0">
                <a:latin typeface="Arial Narrow" panose="020B0606020202030204" pitchFamily="34" charset="0"/>
              </a:rPr>
              <a:t>nesplní oznamovací povinnosti uvedené v zákoně, archivuje osobní údaje po dobu delší než nezbytnou k účelu zpracování či </a:t>
            </a:r>
            <a:endParaRPr lang="cs-CZ" altLang="cs-CZ" sz="1200" dirty="0" smtClean="0">
              <a:latin typeface="Arial Narrow" panose="020B060602020203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200" dirty="0" smtClean="0">
                <a:latin typeface="Arial Narrow" panose="020B0606020202030204" pitchFamily="34" charset="0"/>
              </a:rPr>
              <a:t>nepřijme </a:t>
            </a:r>
            <a:r>
              <a:rPr lang="cs-CZ" altLang="cs-CZ" sz="1200" dirty="0">
                <a:latin typeface="Arial Narrow" panose="020B0606020202030204" pitchFamily="34" charset="0"/>
              </a:rPr>
              <a:t>nebo neprovede opatření pro zajištění bezpečnosti zpracování osobních údajů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kontrolovanou osobou je především </a:t>
            </a:r>
            <a:r>
              <a:rPr lang="cs-CZ" altLang="cs-CZ" sz="1600" b="1" dirty="0">
                <a:latin typeface="Arial Narrow" panose="020B0606020202030204" pitchFamily="34" charset="0"/>
              </a:rPr>
              <a:t>zaměstnavatel </a:t>
            </a:r>
            <a:r>
              <a:rPr lang="cs-CZ" altLang="cs-CZ" sz="1600" dirty="0">
                <a:latin typeface="Arial Narrow" panose="020B0606020202030204" pitchFamily="34" charset="0"/>
              </a:rPr>
              <a:t>jako osoba jednající vůči svým zaměstnancům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b="1" dirty="0">
                <a:latin typeface="Arial Narrow" panose="020B0606020202030204" pitchFamily="34" charset="0"/>
              </a:rPr>
              <a:t>Zákon o inspekci práce </a:t>
            </a:r>
            <a:r>
              <a:rPr lang="cs-CZ" altLang="cs-CZ" sz="1600" dirty="0">
                <a:latin typeface="Arial Narrow" panose="020B0606020202030204" pitchFamily="34" charset="0"/>
              </a:rPr>
              <a:t>- zakládá kontrolní působnost dále vůči PO, u kterých jsou vykonávány veřejné funkce, a na FO vykonávající veřejné funkce, FO/PO podnikající a nikoho nezaměstnávající, spolupracujícího manžela nebo dítě, FO/PO, který je zadavatelem stavby nebo jejím zhotovitelem, a na koordinátora BOZP při práci na staveniště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inspekce práce kontroluje dodržování pp předpisů u zaměstnavatelů, PO/FO, které vykonávají činnosti podle </a:t>
            </a:r>
            <a:r>
              <a:rPr lang="cs-CZ" altLang="cs-CZ" sz="1600" dirty="0" err="1">
                <a:latin typeface="Arial Narrow" panose="020B0606020202030204" pitchFamily="34" charset="0"/>
              </a:rPr>
              <a:t>ZamZ</a:t>
            </a:r>
            <a:r>
              <a:rPr lang="cs-CZ" altLang="cs-CZ" sz="1600" dirty="0">
                <a:latin typeface="Arial Narrow" panose="020B0606020202030204" pitchFamily="34" charset="0"/>
              </a:rPr>
              <a:t> (př. agentury práce, rekvalifikační střediska </a:t>
            </a:r>
            <a:r>
              <a:rPr lang="cs-CZ" altLang="cs-CZ" sz="1600" dirty="0" err="1">
                <a:latin typeface="Arial Narrow" panose="020B0606020202030204" pitchFamily="34" charset="0"/>
              </a:rPr>
              <a:t>apod</a:t>
            </a:r>
            <a:r>
              <a:rPr lang="cs-CZ" altLang="cs-CZ" sz="1600" dirty="0">
                <a:latin typeface="Arial Narrow" panose="020B0606020202030204" pitchFamily="34" charset="0"/>
              </a:rPr>
              <a:t>) a u FO, kterým jsou poskytovány služby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do určité míry je kontrolován i samotný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zaměstnanec - </a:t>
            </a:r>
            <a:r>
              <a:rPr lang="cs-CZ" altLang="cs-CZ" sz="1600" dirty="0">
                <a:latin typeface="Arial Narrow" panose="020B0606020202030204" pitchFamily="34" charset="0"/>
              </a:rPr>
              <a:t>sankciován může být jednak za vlastní jednání v rozporu s právními předpisy, jednak za zdržování a obstrukce proti výkonu správního dohledu</a:t>
            </a:r>
            <a:endParaRPr lang="cs-CZ" altLang="cs-CZ" sz="20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423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7"/>
            <a:ext cx="9144000" cy="539149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Přestupky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účastníci pracovněprávních vztahů jsou nuceni k chování v souladu s právem pod sankcí obsaženou v právní normě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vzhledem ke specifické povaze PP jsou tradiční soukromoprávní sankce (př. právo dotčené strany odstoupit, právo poškozeného na náhradu škody) doplněny také sankcemi veřejnoprávními nejčastěji pokutou</a:t>
            </a:r>
            <a:endParaRPr lang="cs-CZ" altLang="cs-CZ" dirty="0">
              <a:latin typeface="Arial Narrow" panose="020B0606020202030204" pitchFamily="34" charset="0"/>
            </a:endParaRPr>
          </a:p>
          <a:p>
            <a:pPr marL="0" indent="0">
              <a:buNone/>
              <a:defRPr/>
            </a:pPr>
            <a:r>
              <a:rPr lang="pl-PL" altLang="cs-CZ" sz="2000" dirty="0">
                <a:latin typeface="Arial Narrow" panose="020B0606020202030204" pitchFamily="34" charset="0"/>
              </a:rPr>
              <a:t>Zákon o inspekci práce č. 251/2005 Sb.</a:t>
            </a:r>
          </a:p>
          <a:p>
            <a:pPr marL="720725"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upravuje správní delikty na úseku rovného zacházení, pracovního poměru a pracovněprávních vztahů založených dohodami o pracích konaných mimo pracovní poměr, odměňování a náhrad, pracovní doby, dovolené, bezpečnosti práce, zvláštních pracovních podmínek některých zaměstnanců, bezpečnosti technických zařízení se zvýšenou mírou ohrožení života a zdraví, vyhrazených technických zařízení, výkonu umělecké, kulturní, sportovní a reklamní činnosti a součinnosti zaměstnavatele a orgánu jednajícího a zaměstnance</a:t>
            </a:r>
          </a:p>
          <a:p>
            <a:pPr marL="720725"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příklady skutkových podstat</a:t>
            </a:r>
          </a:p>
          <a:p>
            <a:pPr marL="1177925" lvl="1"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delikty na úseku zvláštních pracovních podmínek</a:t>
            </a:r>
          </a:p>
          <a:p>
            <a:pPr marL="1635125" lvl="2">
              <a:buFont typeface="Wingdings" panose="05000000000000000000" pitchFamily="2" charset="2"/>
              <a:buChar char="q"/>
              <a:defRPr/>
            </a:pPr>
            <a:r>
              <a:rPr lang="cs-CZ" altLang="cs-CZ" sz="900" dirty="0">
                <a:latin typeface="Arial Narrow" panose="020B0606020202030204" pitchFamily="34" charset="0"/>
              </a:rPr>
              <a:t>pokud zaměstnavatel nepřevede těhotnou/ </a:t>
            </a:r>
            <a:r>
              <a:rPr lang="cs-CZ" altLang="cs-CZ" sz="900" dirty="0" err="1">
                <a:latin typeface="Arial Narrow" panose="020B0606020202030204" pitchFamily="34" charset="0"/>
              </a:rPr>
              <a:t>zamkyni</a:t>
            </a:r>
            <a:r>
              <a:rPr lang="cs-CZ" altLang="cs-CZ" sz="900" dirty="0">
                <a:latin typeface="Arial Narrow" panose="020B0606020202030204" pitchFamily="34" charset="0"/>
              </a:rPr>
              <a:t> do konce 9. měsíce po porodu / kojící </a:t>
            </a:r>
            <a:r>
              <a:rPr lang="cs-CZ" altLang="cs-CZ" sz="900" dirty="0" err="1">
                <a:latin typeface="Arial Narrow" panose="020B0606020202030204" pitchFamily="34" charset="0"/>
              </a:rPr>
              <a:t>zamkyni</a:t>
            </a:r>
            <a:r>
              <a:rPr lang="cs-CZ" altLang="cs-CZ" sz="900" dirty="0">
                <a:latin typeface="Arial Narrow" panose="020B0606020202030204" pitchFamily="34" charset="0"/>
              </a:rPr>
              <a:t> na jinou práci, ačkoliv k tomu má povinnost podle ZP</a:t>
            </a:r>
          </a:p>
          <a:p>
            <a:pPr marL="1635125" lvl="2">
              <a:buFont typeface="Wingdings" panose="05000000000000000000" pitchFamily="2" charset="2"/>
              <a:buChar char="q"/>
              <a:defRPr/>
            </a:pPr>
            <a:r>
              <a:rPr lang="cs-CZ" altLang="cs-CZ" sz="900" dirty="0">
                <a:latin typeface="Arial Narrow" panose="020B0606020202030204" pitchFamily="34" charset="0"/>
              </a:rPr>
              <a:t>neposkytne mateřskou/ rodičovskou dovolenou, nebo ji poskytne v rozporu se ZP</a:t>
            </a:r>
          </a:p>
          <a:p>
            <a:pPr marL="1177925" lvl="1"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správní delikty na úseku odměňování</a:t>
            </a:r>
          </a:p>
          <a:p>
            <a:pPr marL="1635125" lvl="2">
              <a:buFont typeface="Wingdings" panose="05000000000000000000" pitchFamily="2" charset="2"/>
              <a:buChar char="q"/>
              <a:defRPr/>
            </a:pPr>
            <a:r>
              <a:rPr lang="cs-CZ" altLang="cs-CZ" sz="900" dirty="0">
                <a:latin typeface="Arial Narrow" panose="020B0606020202030204" pitchFamily="34" charset="0"/>
              </a:rPr>
              <a:t>ZL neposkytne ZC za stejnou práci nebo práci stejné hodnoty stejnou mzdu nebo plat jako jinému </a:t>
            </a:r>
            <a:r>
              <a:rPr lang="cs-CZ" altLang="cs-CZ" sz="900" dirty="0" smtClean="0">
                <a:latin typeface="Arial Narrow" panose="020B0606020202030204" pitchFamily="34" charset="0"/>
              </a:rPr>
              <a:t>ZC</a:t>
            </a:r>
            <a:endParaRPr lang="cs-CZ" altLang="cs-CZ" sz="900" dirty="0">
              <a:latin typeface="Arial Narrow" panose="020B0606020202030204" pitchFamily="34" charset="0"/>
            </a:endParaRPr>
          </a:p>
          <a:p>
            <a:pPr marL="1635125" lvl="2">
              <a:buFont typeface="Wingdings" panose="05000000000000000000" pitchFamily="2" charset="2"/>
              <a:buChar char="q"/>
              <a:defRPr/>
            </a:pPr>
            <a:r>
              <a:rPr lang="cs-CZ" altLang="cs-CZ" sz="900" dirty="0" smtClean="0">
                <a:latin typeface="Arial Narrow" panose="020B0606020202030204" pitchFamily="34" charset="0"/>
              </a:rPr>
              <a:t>ZL neposkytne ZC </a:t>
            </a:r>
            <a:r>
              <a:rPr lang="cs-CZ" altLang="cs-CZ" sz="900" dirty="0">
                <a:latin typeface="Arial Narrow" panose="020B0606020202030204" pitchFamily="34" charset="0"/>
              </a:rPr>
              <a:t>mzdu nebo plat alespoň ve výši minimální mzdy</a:t>
            </a:r>
          </a:p>
          <a:p>
            <a:pPr marL="1635125" lvl="2">
              <a:buFont typeface="Wingdings" panose="05000000000000000000" pitchFamily="2" charset="2"/>
              <a:buChar char="q"/>
              <a:defRPr/>
            </a:pPr>
            <a:r>
              <a:rPr lang="cs-CZ" altLang="cs-CZ" sz="900" dirty="0" smtClean="0">
                <a:latin typeface="Arial Narrow" panose="020B0606020202030204" pitchFamily="34" charset="0"/>
              </a:rPr>
              <a:t>ZL neposkytne ZC ve </a:t>
            </a:r>
            <a:r>
              <a:rPr lang="cs-CZ" altLang="cs-CZ" sz="900" dirty="0">
                <a:latin typeface="Arial Narrow" panose="020B0606020202030204" pitchFamily="34" charset="0"/>
              </a:rPr>
              <a:t>stanoveném termínu mzdu nebo plat nebo některou její složku</a:t>
            </a: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388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Přestupky </a:t>
            </a:r>
          </a:p>
          <a:p>
            <a:pPr marL="0" indent="0">
              <a:buNone/>
              <a:defRPr/>
            </a:pPr>
            <a:r>
              <a:rPr lang="pl-PL" altLang="cs-CZ" sz="2000" dirty="0">
                <a:latin typeface="Arial Narrow" panose="020B0606020202030204" pitchFamily="34" charset="0"/>
              </a:rPr>
              <a:t>Zákon o inspekci práce č. 251/2005 Sb.</a:t>
            </a:r>
          </a:p>
          <a:p>
            <a:pPr marL="720725"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inspekce práce je oprávněna uložit pokutu vždy, pokud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ZL </a:t>
            </a:r>
            <a:r>
              <a:rPr lang="cs-CZ" altLang="cs-CZ" sz="1600" dirty="0">
                <a:latin typeface="Arial Narrow" panose="020B0606020202030204" pitchFamily="34" charset="0"/>
              </a:rPr>
              <a:t>poruší stanovené povinnosti při vzniku změnách, skončení pracovního poměru nebo pracovněprávních vztahů založených dohodami o pracích konaných mimo pracovní poměr</a:t>
            </a:r>
          </a:p>
          <a:p>
            <a:pPr marL="492125" indent="0">
              <a:buNone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zákon rozlišuje: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přestupky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200" dirty="0">
                <a:latin typeface="Arial Narrow" panose="020B0606020202030204" pitchFamily="34" charset="0"/>
              </a:rPr>
              <a:t>přestupku se může dopustit jen FO-zaměstnavatel, který není podnikatelem (trestného jednání se nedopustil v souvislosti s výkonem podnikatelské činnosti)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200" dirty="0">
                <a:latin typeface="Arial Narrow" panose="020B0606020202030204" pitchFamily="34" charset="0"/>
              </a:rPr>
              <a:t>subsidiárně se vztahuje zákon č. </a:t>
            </a:r>
            <a:r>
              <a:rPr lang="cs-CZ" altLang="cs-CZ" sz="1200" dirty="0" smtClean="0">
                <a:latin typeface="Arial Narrow" panose="020B0606020202030204" pitchFamily="34" charset="0"/>
              </a:rPr>
              <a:t>251/2016 </a:t>
            </a:r>
            <a:r>
              <a:rPr lang="cs-CZ" altLang="cs-CZ" sz="1200" dirty="0">
                <a:latin typeface="Arial Narrow" panose="020B0606020202030204" pitchFamily="34" charset="0"/>
              </a:rPr>
              <a:t>Sb</a:t>
            </a:r>
            <a:r>
              <a:rPr lang="cs-CZ" altLang="cs-CZ" sz="1200" dirty="0" smtClean="0">
                <a:latin typeface="Arial Narrow" panose="020B0606020202030204" pitchFamily="34" charset="0"/>
              </a:rPr>
              <a:t>., o některých přestupcích 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200" dirty="0" smtClean="0">
                <a:latin typeface="Arial Narrow" panose="020B0606020202030204" pitchFamily="34" charset="0"/>
              </a:rPr>
              <a:t>odlišuje </a:t>
            </a:r>
            <a:r>
              <a:rPr lang="cs-CZ" altLang="cs-CZ" sz="1200" dirty="0">
                <a:latin typeface="Arial Narrow" panose="020B0606020202030204" pitchFamily="34" charset="0"/>
              </a:rPr>
              <a:t>se do správních deliktů např. v případě zániku odpovědnosti za přestupek, širšího počtu nápravných opatření, výslovného výčtu až po možnost blokového řízení</a:t>
            </a:r>
          </a:p>
          <a:p>
            <a:pPr marL="720725"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správní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delikty (přestupky Po, FO, PFO)</a:t>
            </a:r>
            <a:endParaRPr lang="cs-CZ" altLang="cs-CZ" sz="1600" dirty="0">
              <a:latin typeface="Arial Narrow" panose="020B0606020202030204" pitchFamily="34" charset="0"/>
            </a:endParaRPr>
          </a:p>
          <a:p>
            <a:pPr marL="1177925" lvl="1">
              <a:buFont typeface="Wingdings" panose="05000000000000000000" pitchFamily="2" charset="2"/>
              <a:buChar char="q"/>
              <a:defRPr/>
            </a:pPr>
            <a:r>
              <a:rPr lang="cs-CZ" altLang="cs-CZ" sz="1200" dirty="0">
                <a:latin typeface="Arial Narrow" panose="020B0606020202030204" pitchFamily="34" charset="0"/>
              </a:rPr>
              <a:t>za správní delikt odpovídá zaměstnavatel - PO nebo FO, pokud naplnil skutkovou podstatu správního deliktu při podnikání nebo v přímé souvislosti s ním</a:t>
            </a:r>
          </a:p>
          <a:p>
            <a:pPr marL="1177925" lvl="1">
              <a:buFont typeface="Wingdings" panose="05000000000000000000" pitchFamily="2" charset="2"/>
              <a:buChar char="q"/>
              <a:defRPr/>
            </a:pPr>
            <a:r>
              <a:rPr lang="cs-CZ" altLang="cs-CZ" sz="1200" dirty="0">
                <a:latin typeface="Arial Narrow" panose="020B0606020202030204" pitchFamily="34" charset="0"/>
              </a:rPr>
              <a:t>platí procesní úprava ve správním řádu (zákon č. 500/2004 Sb.) - nepodmiňuje spáchání správního deliktu zaviněním na straně zaměstnavatele </a:t>
            </a:r>
            <a:r>
              <a:rPr lang="cs-CZ" altLang="cs-CZ" sz="1000" dirty="0">
                <a:latin typeface="Arial Narrow" panose="020B0606020202030204" pitchFamily="34" charset="0"/>
              </a:rPr>
              <a:t>delikty na úseku zvláštních pracovních podmínek</a:t>
            </a: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05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Přestupky </a:t>
            </a:r>
          </a:p>
          <a:p>
            <a:pPr marL="0" indent="0">
              <a:buNone/>
              <a:defRPr/>
            </a:pPr>
            <a:r>
              <a:rPr lang="pl-PL" altLang="cs-CZ" sz="2000" dirty="0">
                <a:latin typeface="Arial Narrow" panose="020B0606020202030204" pitchFamily="34" charset="0"/>
              </a:rPr>
              <a:t>Zákon o inspekci práce č. 251/2005 Sb.</a:t>
            </a:r>
          </a:p>
          <a:p>
            <a:pPr marL="182563" indent="0">
              <a:buNone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sankce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inspekce práce je oprávněná uložit opatření k odstranění nedostatků zjištěných při kontrole, určit přiměřené lhůty k jejich odstranění a vyžadovat podání písemné zprávy o přijatých opatřeních (§ 6 odst. 6 ZIP), ZIP nezná uložení mírnějších nápravných opatření na místo pokuty, podpůrně lze dle zákona o přestupcích uložit i jiné sankce (napomenutí, zákaz činnosti, propadnutí věci, pokuta)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sankci lze uložit samostatně nebo s jinou sankcí (napomenutí nelze uložit spolu s pokutou)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sankcí je především pokuta - výše se pohybuje od 200 000 Kč až ke 2 mil. Kč - přihlédne se k poměrům zaměstnavatele, k závažnosti správního deliktu, způsobu spáchání, následkům a k okolnostem, za nichž byl spáchán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odpovědnost zaměstnavatele za správní delikt zaniká, uplynul–</a:t>
            </a:r>
            <a:r>
              <a:rPr lang="cs-CZ" altLang="cs-CZ" sz="1400" dirty="0" err="1">
                <a:latin typeface="Arial Narrow" panose="020B0606020202030204" pitchFamily="34" charset="0"/>
              </a:rPr>
              <a:t>li</a:t>
            </a:r>
            <a:r>
              <a:rPr lang="cs-CZ" altLang="cs-CZ" sz="1400" dirty="0">
                <a:latin typeface="Arial Narrow" panose="020B0606020202030204" pitchFamily="34" charset="0"/>
              </a:rPr>
              <a:t> 1 rok od zahájení řízení, nejpozději však do 3 let ode dne, kdy byl spáchán (pokuty vybírá celní úřad a jsou příjmem státního rozpočtu)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jeden z druhů sankcí je možnost inspektora vydat rozhodnutí o zákazu - viz §7 (1) písm. j) ZIP</a:t>
            </a:r>
          </a:p>
          <a:p>
            <a:pPr marL="182563" indent="0">
              <a:buNone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správní řízení je dvojinstanční</a:t>
            </a:r>
          </a:p>
          <a:p>
            <a:pPr marL="720725"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1. stupeň: inspektorát nebo Státní úřad inspekce práce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jejich rozhodnutí lze napadnout odvoláním</a:t>
            </a:r>
          </a:p>
          <a:p>
            <a:pPr marL="720725">
              <a:buFont typeface="Wingdings" panose="05000000000000000000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2. stupeň: Státní úřad inspekce práce (pokud v 1. stupni rozhodoval inspektorát) nebo Ministerstvo práce a sociálních věcí (v 1: stupni SÚIP)</a:t>
            </a:r>
          </a:p>
          <a:p>
            <a:pPr marL="1177925" lvl="1">
              <a:buFont typeface="Wingdings" panose="05000000000000000000" pitchFamily="2" charset="2"/>
              <a:buChar char="q"/>
              <a:defRPr/>
            </a:pPr>
            <a:r>
              <a:rPr lang="cs-CZ" altLang="cs-CZ" sz="1200" dirty="0">
                <a:latin typeface="Arial Narrow" panose="020B0606020202030204" pitchFamily="34" charset="0"/>
              </a:rPr>
              <a:t>jejich rozhodnutí lze napadnout správní žalobou u soudu</a:t>
            </a:r>
            <a:endParaRPr lang="cs-CZ" altLang="cs-CZ" sz="32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9633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Přestupky </a:t>
            </a:r>
          </a:p>
          <a:p>
            <a:pPr marL="0" indent="0">
              <a:buNone/>
              <a:defRPr/>
            </a:pPr>
            <a:r>
              <a:rPr lang="pl-PL" altLang="cs-CZ" sz="2000" dirty="0">
                <a:latin typeface="Arial Narrow" panose="020B0606020202030204" pitchFamily="34" charset="0"/>
              </a:rPr>
              <a:t>Zákon o zaměstnanosti č. 435/2004 Sb. 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inspekce práce dohlíží nad dodržováním principu rovného zacházení, zákazu diskriminace ve vztazích zajišťováním zaměstnanosti a řádným výkonem agenturní činnosti, řádným a včasným plněním oznamovacích povinností zaměstnavatele vůči úřadu práce a zákazem výkonu nelegální práce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příklady správních deliktů - § 140 </a:t>
            </a:r>
            <a:r>
              <a:rPr lang="cs-CZ" altLang="cs-CZ" sz="1400" dirty="0" err="1">
                <a:latin typeface="Arial Narrow" panose="020B0606020202030204" pitchFamily="34" charset="0"/>
              </a:rPr>
              <a:t>ZamZ</a:t>
            </a:r>
            <a:endParaRPr lang="cs-CZ" altLang="cs-CZ" sz="1400" dirty="0">
              <a:latin typeface="Arial Narrow" panose="020B0606020202030204" pitchFamily="34" charset="0"/>
            </a:endParaRP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př. zaměstnanec, zaměstnavatel i další osoby jsou postihnutelné za výkon, resp. umožnění výkonu tzv. nelegální práce</a:t>
            </a:r>
          </a:p>
          <a:p>
            <a:pPr marL="8985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nelegální práce (§ 5 </a:t>
            </a:r>
            <a:r>
              <a:rPr lang="cs-CZ" altLang="cs-CZ" sz="1400" dirty="0" err="1">
                <a:latin typeface="Arial Narrow" panose="020B0606020202030204" pitchFamily="34" charset="0"/>
              </a:rPr>
              <a:t>písm</a:t>
            </a:r>
            <a:r>
              <a:rPr lang="cs-CZ" altLang="cs-CZ" sz="1400" dirty="0">
                <a:latin typeface="Arial Narrow" panose="020B0606020202030204" pitchFamily="34" charset="0"/>
              </a:rPr>
              <a:t> e) </a:t>
            </a:r>
            <a:r>
              <a:rPr lang="cs-CZ" altLang="cs-CZ" sz="1400" dirty="0" err="1">
                <a:latin typeface="Arial Narrow" panose="020B0606020202030204" pitchFamily="34" charset="0"/>
              </a:rPr>
              <a:t>ZamZ</a:t>
            </a:r>
            <a:r>
              <a:rPr lang="cs-CZ" altLang="cs-CZ" sz="1400" dirty="0">
                <a:latin typeface="Arial Narrow" panose="020B0606020202030204" pitchFamily="34" charset="0"/>
              </a:rPr>
              <a:t>) je vymezena jako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050" dirty="0">
                <a:latin typeface="Arial Narrow" panose="020B0606020202030204" pitchFamily="34" charset="0"/>
              </a:rPr>
              <a:t>a) výkon závislé práce FO mimo pracovněprávní vztah, nebo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050" dirty="0">
                <a:latin typeface="Arial Narrow" panose="020B0606020202030204" pitchFamily="34" charset="0"/>
              </a:rPr>
              <a:t>b) pokud FO-cizinec vykonává práci v rozporu s vydaným povolením k zaměstnání nebo bez tohoto povolení, je-li podle tohoto zákona vyžadováno, nebo v rozporu se zelenou/modrou kartou či bez zelené/modré karty</a:t>
            </a:r>
          </a:p>
          <a:p>
            <a:pPr marL="1177925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050" dirty="0">
                <a:latin typeface="Arial Narrow" panose="020B0606020202030204" pitchFamily="34" charset="0"/>
              </a:rPr>
              <a:t>c) pokud FO-cizinec vykonává práci pro PO/FO bez platného povolení k pobytu na území ČR, je-li podle zvláštního právního předpisu vyžadováno</a:t>
            </a:r>
          </a:p>
          <a:p>
            <a:pPr marL="8985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PO/podnikající FO, která umožní výkon nelegální práce, se dopouští deliktu, za který jí může být uložena pokuta až do výše 10 mil. Kč, nejméně však ve výši 250 000 Kč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PO za správní delikt neodpovídá, jestliže prokáže, že vynaložila veškeré úsilí, které bylo možno požadovat, aby porušení právní povinnosti zabránila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při určení výše pokuty PO se přihlédne k závažnosti správního deliktu, zejm. ke způsobu jeho spáchání a jeho následkům a k okolnostem, za nichž byl spáchán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odpovědnost za správní delikt zaniká, uplynul-li 1 rok ode dne, kdy se dozorčí orgán o něm dozvěděl, nejpozději však do 3 let ode dne, kdy byl spáchán</a:t>
            </a:r>
          </a:p>
          <a:p>
            <a:pPr marL="720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pokuty vybírá a vymáhá místně příslušný celní úřad</a:t>
            </a: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134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14313" y="1196975"/>
            <a:ext cx="8786812" cy="49339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Arial" charset="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Obsah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latin typeface="Arial Narrow" panose="020B0606020202030204" pitchFamily="34" charset="0"/>
              </a:rPr>
              <a:t>Úvod</a:t>
            </a:r>
          </a:p>
          <a:p>
            <a:pPr marL="360000" indent="-3635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2400" dirty="0">
                <a:latin typeface="Arial Narrow" panose="020B0606020202030204" pitchFamily="34" charset="0"/>
              </a:rPr>
              <a:t>Dozorčí orgány</a:t>
            </a:r>
          </a:p>
          <a:p>
            <a:pPr marL="360000" indent="-3635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2400" dirty="0">
                <a:latin typeface="Arial Narrow" panose="020B0606020202030204" pitchFamily="34" charset="0"/>
              </a:rPr>
              <a:t>Přestupky </a:t>
            </a:r>
          </a:p>
          <a:p>
            <a:pPr marL="360000" indent="-3635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2400" dirty="0">
                <a:latin typeface="Arial Narrow" panose="020B0606020202030204" pitchFamily="34" charset="0"/>
              </a:rPr>
              <a:t>Výkon správního dozoru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latin typeface="Arial Narrow" panose="020B0606020202030204" pitchFamily="34" charset="0"/>
              </a:rPr>
              <a:t>Závěr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endParaRPr lang="pt-BR" altLang="cs-CZ" sz="2400" dirty="0">
              <a:latin typeface="Arial Narrow" panose="020B0606020202030204" pitchFamily="34" charset="0"/>
            </a:endParaRPr>
          </a:p>
          <a:p>
            <a:pPr marL="360000" indent="-3635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pt-BR" altLang="cs-CZ" sz="2400" dirty="0">
              <a:latin typeface="Arial Narrow" panose="020B0606020202030204" pitchFamily="34" charset="0"/>
            </a:endParaRPr>
          </a:p>
          <a:p>
            <a:pPr marL="360000" indent="-3635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 marL="360000" indent="-363538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 marL="363538" indent="-363538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endParaRPr lang="cs-CZ" altLang="cs-CZ" sz="2000" dirty="0">
              <a:latin typeface="Arial Narrow" panose="020B0606020202030204" pitchFamily="34" charset="0"/>
            </a:endParaRPr>
          </a:p>
        </p:txBody>
      </p:sp>
      <p:sp>
        <p:nvSpPr>
          <p:cNvPr id="12292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cs-CZ" altLang="cs-CZ" sz="1200" dirty="0">
              <a:solidFill>
                <a:schemeClr val="bg1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6EC84EB-3592-4917-8FF9-29F2FD32F76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3463661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858250" cy="51117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0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Úvod</a:t>
            </a:r>
          </a:p>
          <a:p>
            <a:pPr marL="360000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Kontrolní činnost 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porovnání skutečného stavu se stavem žádoucím, 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včetně dodržování práv a povinností daných právními předpisy</a:t>
            </a:r>
          </a:p>
          <a:p>
            <a:pPr marL="360000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Kontrola (kontrolní řád)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Pojem "kontrola" je zde obecně definován tak, aby zahrnoval jakoukoli kontrolní činnost, jejímž předmětem je zkoumání skutečného stavu a jeho porovnání se stavem žádoucím, jenž je vymezen stanovením příslušných povinností. Jelikož se jedná o výkon veřejné moci, lze v rámci předmětné kontroly posuzovat toliko plnění povinností stanovených zákonem, případně na základě zákona, nikoli však již další skutečnosti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V oblasti pracovního práva jde bezpochyby o </a:t>
            </a:r>
            <a:r>
              <a:rPr lang="cs-CZ" altLang="cs-CZ" sz="1400" b="1" dirty="0">
                <a:latin typeface="Arial Narrow" panose="020B0606020202030204" pitchFamily="34" charset="0"/>
              </a:rPr>
              <a:t>kontrolu na základě zákona, </a:t>
            </a:r>
            <a:r>
              <a:rPr lang="cs-CZ" altLang="cs-CZ" sz="1400" dirty="0">
                <a:latin typeface="Arial Narrow" panose="020B0606020202030204" pitchFamily="34" charset="0"/>
              </a:rPr>
              <a:t>neboť kromě ZP a ZZAM je zde ještě celá řada PN, jejichž dodržování je nezbytné kontrolovat</a:t>
            </a:r>
          </a:p>
          <a:p>
            <a:pPr marL="360000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Vynutitelnost práva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Dostatečné kompetence KO k tomu, aby po zjištění nedostatků bylo právu učiněno zadost, závadný stav byl napraven a ten kdo nerespektoval, byl potrestán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V ČR za tímto účelem zřízeny dvě složky</a:t>
            </a:r>
          </a:p>
          <a:p>
            <a:pPr marL="1166813" lvl="2" indent="-2571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200" b="1" dirty="0">
                <a:latin typeface="Arial Narrow" panose="020B0606020202030204" pitchFamily="34" charset="0"/>
              </a:rPr>
              <a:t>Inspekce práce</a:t>
            </a:r>
          </a:p>
          <a:p>
            <a:pPr marL="1166813" lvl="2" indent="-2571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200" b="1" dirty="0">
                <a:latin typeface="Arial Narrow" panose="020B0606020202030204" pitchFamily="34" charset="0"/>
              </a:rPr>
              <a:t>Úřad práce</a:t>
            </a: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77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858250" cy="51117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Úvod</a:t>
            </a:r>
          </a:p>
          <a:p>
            <a:pPr marL="360000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2000" dirty="0">
                <a:latin typeface="Arial Narrow" panose="020B0606020202030204" pitchFamily="34" charset="0"/>
              </a:rPr>
              <a:t>Za stanovených podmínek provádějí ještě kontrolu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Celní úřady</a:t>
            </a:r>
          </a:p>
          <a:p>
            <a:pPr marL="360000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2000" dirty="0">
                <a:latin typeface="Arial Narrow" panose="020B0606020202030204" pitchFamily="34" charset="0"/>
              </a:rPr>
              <a:t>Zvláštní kapitolu tvoří kontroly na úseku bezpečnosti práce</a:t>
            </a:r>
          </a:p>
          <a:p>
            <a:pPr marL="360000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2000" dirty="0">
                <a:latin typeface="Arial Narrow" panose="020B0606020202030204" pitchFamily="34" charset="0"/>
              </a:rPr>
              <a:t>Cílem kontrol je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Odstranění, případně postižení zjištěných nedostatků v oblasti dodržování a aplikace práva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600" dirty="0">
                <a:latin typeface="Arial Narrow" panose="020B0606020202030204" pitchFamily="34" charset="0"/>
              </a:rPr>
              <a:t>Činnost preventivní a osvětová 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cs-CZ" altLang="cs-CZ" sz="1600" dirty="0" smtClean="0">
                <a:latin typeface="Arial Narrow" panose="020B0606020202030204" pitchFamily="34" charset="0"/>
              </a:rPr>
              <a:t>Důraz kladen na </a:t>
            </a:r>
            <a:r>
              <a:rPr lang="cs-CZ" altLang="cs-CZ" sz="1600" dirty="0">
                <a:latin typeface="Arial Narrow" panose="020B0606020202030204" pitchFamily="34" charset="0"/>
              </a:rPr>
              <a:t>odstranění zjištěných nedostatků při dodržení přiměřených lhůt</a:t>
            </a: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1600" dirty="0">
              <a:latin typeface="Arial Narrow" panose="020B0606020202030204" pitchFamily="34" charset="0"/>
            </a:endParaRP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1600" dirty="0">
              <a:latin typeface="Arial Narrow" panose="020B0606020202030204" pitchFamily="34" charset="0"/>
            </a:endParaRPr>
          </a:p>
          <a:p>
            <a:pPr marL="817200" lvl="1" indent="-36353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1600" dirty="0">
              <a:latin typeface="Arial Narrow" panose="020B0606020202030204" pitchFamily="34" charset="0"/>
            </a:endParaRPr>
          </a:p>
        </p:txBody>
      </p:sp>
      <p:sp>
        <p:nvSpPr>
          <p:cNvPr id="15364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E6E1E615-855E-4B20-B014-4ED49164EB81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353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858250" cy="51117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Inspekce práce (IP)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None/>
              <a:defRPr/>
            </a:pPr>
            <a:endParaRPr lang="cs-CZ" altLang="cs-CZ" sz="2400" dirty="0">
              <a:solidFill>
                <a:srgbClr val="C00000"/>
              </a:solidFill>
              <a:latin typeface="Arial Narrow" panose="020B0606020202030204" pitchFamily="34" charset="0"/>
              <a:ea typeface="+mj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2000" dirty="0">
                <a:latin typeface="Arial Narrow" panose="020B0606020202030204" pitchFamily="34" charset="0"/>
              </a:rPr>
              <a:t>Právní úprava je daná zákonem o inspekci (zákon č. 251/2005 Sb.), jednak zákonem o zaměstnanosti (zákon č. 435/2004 Sb.)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2000" dirty="0">
                <a:latin typeface="Arial Narrow" panose="020B0606020202030204" pitchFamily="34" charset="0"/>
              </a:rPr>
              <a:t>Jinak platí, že tam, kde to oba zákony umožňují, užije se rovněž obecný předpis – kontrolní </a:t>
            </a:r>
            <a:r>
              <a:rPr lang="cs-CZ" altLang="cs-CZ" sz="2000" dirty="0" smtClean="0">
                <a:latin typeface="Arial Narrow" panose="020B0606020202030204" pitchFamily="34" charset="0"/>
              </a:rPr>
              <a:t>řád (zákon č. 255/2012 Sb.)</a:t>
            </a:r>
            <a:endParaRPr lang="cs-CZ" altLang="cs-CZ" sz="2000" dirty="0">
              <a:latin typeface="Arial Narrow" panose="020B0606020202030204" pitchFamily="34" charset="0"/>
            </a:endParaRPr>
          </a:p>
        </p:txBody>
      </p:sp>
      <p:sp>
        <p:nvSpPr>
          <p:cNvPr id="15364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B2A7B072-FC87-4705-BFD2-EA24E0AF0A2A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7472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Inspekce práce (IP)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Zřizují se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b="1" dirty="0">
                <a:latin typeface="Arial Narrow" panose="020B0606020202030204" pitchFamily="34" charset="0"/>
              </a:rPr>
              <a:t>Státní úřad inspekce práce </a:t>
            </a:r>
            <a:r>
              <a:rPr lang="cs-CZ" altLang="cs-CZ" sz="1400" dirty="0">
                <a:latin typeface="Arial Narrow" panose="020B0606020202030204" pitchFamily="34" charset="0"/>
              </a:rPr>
              <a:t>a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b="1" dirty="0">
                <a:latin typeface="Arial Narrow" panose="020B0606020202030204" pitchFamily="34" charset="0"/>
              </a:rPr>
              <a:t>oblastní inspektoráty práce</a:t>
            </a:r>
            <a:r>
              <a:rPr lang="cs-CZ" altLang="cs-CZ" sz="1400" dirty="0">
                <a:latin typeface="Arial Narrow" panose="020B0606020202030204" pitchFamily="34" charset="0"/>
              </a:rPr>
              <a:t>, které jsou správními úřady.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Dohlíží na dodržování povinností vyplývajících z právních předpisů, z nichž vznikají zaměstnancům, příslušnému odborovému orgánu nebo radě zaměstnanců nebo zástupci pro oblast bezpečnosti a ochrany zdraví při práci práva nebo povinnosti v pracovněprávních vztazích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Je oprávněna přibrat k účasti na výkonu kontroly specializovaného odborníka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od 1.1.2012 nově vykonává kontrolu i na úseku zaměstnanosti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Úzce spolupracuje s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b="1" dirty="0">
                <a:latin typeface="Arial Narrow" panose="020B0606020202030204" pitchFamily="34" charset="0"/>
              </a:rPr>
              <a:t>Úřadem práce </a:t>
            </a:r>
            <a:r>
              <a:rPr lang="cs-CZ" altLang="cs-CZ" sz="1400" dirty="0">
                <a:latin typeface="Arial Narrow" panose="020B0606020202030204" pitchFamily="34" charset="0"/>
              </a:rPr>
              <a:t>a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jinými kontrolními orgány (př. orgán státní báňské správy, orgány státního zdravotního dozoru, Státní úřad pro jadernou bezpečnost)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685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pt-BR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Ministerstvo práce a sociálních věcí</a:t>
            </a:r>
            <a:endParaRPr lang="cs-CZ" altLang="cs-CZ" sz="1800" dirty="0">
              <a:latin typeface="Arial Narrow" panose="020B060602020203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1800" dirty="0" smtClean="0">
                <a:latin typeface="Arial Narrow" panose="020B0606020202030204" pitchFamily="34" charset="0"/>
              </a:rPr>
              <a:t>(působnost v zákoně č. 2/1969 Sb.)</a:t>
            </a:r>
            <a:endParaRPr lang="cs-CZ" altLang="cs-CZ" sz="1800" dirty="0">
              <a:latin typeface="Arial Narrow" panose="020B0606020202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Vrchní dozorový orgán, jehož úkolem je kontrola výkonu státní správy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řídí a kontroluje Státní úřad inspekce práce a Úřad práce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dále posuzuje riziko související s výkonem nelegální práce (§ 5 písm. e) bodu 3 </a:t>
            </a:r>
            <a:r>
              <a:rPr lang="cs-CZ" altLang="cs-CZ" sz="1800" dirty="0" err="1">
                <a:latin typeface="Arial Narrow" panose="020B0606020202030204" pitchFamily="34" charset="0"/>
              </a:rPr>
              <a:t>ZamZ</a:t>
            </a:r>
            <a:r>
              <a:rPr lang="cs-CZ" altLang="cs-CZ" sz="1800" dirty="0">
                <a:latin typeface="Arial Narrow" panose="020B0606020202030204" pitchFamily="34" charset="0"/>
              </a:rPr>
              <a:t>) - práce bez potřebného povolení k pobytu a zaměstnání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Určuje riziková odvětví ekonomických činností, ve kterých se tato nelegální práce soustřeďuje</a:t>
            </a: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927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O</a:t>
            </a:r>
            <a:r>
              <a:rPr lang="pt-BR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dborové organizace</a:t>
            </a:r>
            <a:endParaRPr lang="cs-CZ" altLang="cs-CZ" sz="1800" dirty="0">
              <a:latin typeface="Arial Narrow" panose="020B0606020202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endParaRPr lang="cs-CZ" altLang="cs-CZ" sz="1800" dirty="0">
              <a:latin typeface="Arial Narrow" panose="020B0606020202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kontrolní oprávnění se týká dodržování ZP, </a:t>
            </a:r>
            <a:r>
              <a:rPr lang="cs-CZ" altLang="cs-CZ" sz="1800" dirty="0" err="1">
                <a:latin typeface="Arial Narrow" panose="020B0606020202030204" pitchFamily="34" charset="0"/>
              </a:rPr>
              <a:t>ZamZ</a:t>
            </a:r>
            <a:r>
              <a:rPr lang="cs-CZ" altLang="cs-CZ" sz="1800" dirty="0">
                <a:latin typeface="Arial Narrow" panose="020B0606020202030204" pitchFamily="34" charset="0"/>
              </a:rPr>
              <a:t>, předpisů o BOZP, ostatních pracovněprávních předpisů, závazků vyplývajících z kolektivních smluv a vnitřních předpisů zaměstnavatele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zákon nestanoví žádné požadavky týkající se kvalifikace osob provádějících jménem odborové organizace kontrolu u zaměstnavatele (ale jde pouze o právo odborové organizace, ne dalších zástupců zaměstnanců)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u="sng" dirty="0">
                <a:latin typeface="Arial Narrow" panose="020B0606020202030204" pitchFamily="34" charset="0"/>
              </a:rPr>
              <a:t>nález ÚS č. 116/2008 Sb</a:t>
            </a:r>
            <a:r>
              <a:rPr lang="cs-CZ" altLang="cs-CZ" sz="1800" dirty="0">
                <a:latin typeface="Arial Narrow" panose="020B0606020202030204" pitchFamily="34" charset="0"/>
              </a:rPr>
              <a:t>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zrušil právo odborové organizace požadovat závazným pokynem na zaměstnavateli odstranění závad v provozu na strojích a zařízeních při pracovních postupech a v případě bezprostředního ohrožení života nebo zdraví zaměstnanců zakázat další práci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400" dirty="0">
                <a:latin typeface="Arial Narrow" panose="020B0606020202030204" pitchFamily="34" charset="0"/>
              </a:rPr>
              <a:t>ÚS dovodil, že šlo o pravomoc jednostranně vrchnostensky ve věci rozhodnout, ač taková pravomoc nevyplývá ani z Ústavy, MS, ani z EP, šlo tedy o narušení principu rovnosti i zásah do vlastnického práva</a:t>
            </a:r>
            <a:endParaRPr lang="cs-CZ" altLang="cs-CZ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270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None/>
              <a:defRPr/>
            </a:pPr>
            <a:r>
              <a:rPr lang="cs-CZ" altLang="cs-CZ" sz="2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</a:rPr>
              <a:t>Specializované dozorčí orgány</a:t>
            </a:r>
            <a:endParaRPr lang="cs-CZ" altLang="cs-CZ" sz="1800" dirty="0">
              <a:latin typeface="Arial Narrow" panose="020B0606020202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endParaRPr lang="cs-CZ" altLang="cs-CZ" sz="1800" dirty="0">
              <a:latin typeface="Arial Narrow" panose="020B0606020202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cs-CZ" sz="1800" dirty="0">
                <a:latin typeface="Arial Narrow" panose="020B0606020202030204" pitchFamily="34" charset="0"/>
              </a:rPr>
              <a:t>příslušné k provádění kontroly bezpečnosti práce a technických zařízení, hygienických a proti epidemiologických předpisů a předpisů o bezpečnosti při báňské činnosti (</a:t>
            </a:r>
            <a:r>
              <a:rPr lang="cs-CZ" altLang="cs-CZ" sz="1800" dirty="0" smtClean="0">
                <a:latin typeface="Arial Narrow" panose="020B0606020202030204" pitchFamily="34" charset="0"/>
              </a:rPr>
              <a:t>více v oblasti </a:t>
            </a:r>
            <a:r>
              <a:rPr lang="cs-CZ" altLang="cs-CZ" sz="1800" dirty="0">
                <a:latin typeface="Arial Narrow" panose="020B0606020202030204" pitchFamily="34" charset="0"/>
              </a:rPr>
              <a:t>BOZP)</a:t>
            </a: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2400" dirty="0">
              <a:latin typeface="Arial Narrow" panose="020B060602020203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sz="3600" dirty="0">
              <a:latin typeface="Arial Narrow" panose="020B0606020202030204" pitchFamily="34" charset="0"/>
            </a:endParaRPr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AC8C540-CEF5-4162-B8A1-B808B4045F6F}" type="datetime1">
              <a:rPr lang="cs-CZ" altLang="cs-CZ" sz="1200" smtClean="0">
                <a:solidFill>
                  <a:schemeClr val="bg1"/>
                </a:solidFill>
              </a:rPr>
              <a:t>24.7.2018</a:t>
            </a:fld>
            <a:endParaRPr lang="cs-CZ" altLang="cs-CZ" sz="1200">
              <a:solidFill>
                <a:schemeClr val="bg1"/>
              </a:solidFill>
            </a:endParaRPr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5872163" y="6356350"/>
            <a:ext cx="3271837" cy="501650"/>
          </a:xfrm>
        </p:spPr>
        <p:txBody>
          <a:bodyPr/>
          <a:lstStyle/>
          <a:p>
            <a:pPr>
              <a:defRPr/>
            </a:pPr>
            <a:r>
              <a:rPr lang="cs-CZ"/>
              <a:t>Leopold Skoruša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472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5</TotalTime>
  <Words>4346</Words>
  <Application>Microsoft Office PowerPoint</Application>
  <PresentationFormat>Předvádění na obrazovce (4:3)</PresentationFormat>
  <Paragraphs>355</Paragraphs>
  <Slides>15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Kontrolní činnost v oblasti pracovního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Kontrolní činnost v oblasti pracovního práva</dc:title>
  <dc:creator>Zbořil Tomáš</dc:creator>
  <cp:lastModifiedBy>Zbořil Tomáš</cp:lastModifiedBy>
  <cp:revision>1</cp:revision>
  <dcterms:created xsi:type="dcterms:W3CDTF">2018-07-24T13:06:50Z</dcterms:created>
  <dcterms:modified xsi:type="dcterms:W3CDTF">2018-07-24T13:12:20Z</dcterms:modified>
</cp:coreProperties>
</file>