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42"/>
  </p:notesMasterIdLst>
  <p:handoutMasterIdLst>
    <p:handoutMasterId r:id="rId43"/>
  </p:handoutMasterIdLst>
  <p:sldIdLst>
    <p:sldId id="265" r:id="rId6"/>
    <p:sldId id="263" r:id="rId7"/>
    <p:sldId id="390" r:id="rId8"/>
    <p:sldId id="445" r:id="rId9"/>
    <p:sldId id="446" r:id="rId10"/>
    <p:sldId id="447" r:id="rId11"/>
    <p:sldId id="373" r:id="rId12"/>
    <p:sldId id="391" r:id="rId13"/>
    <p:sldId id="457" r:id="rId14"/>
    <p:sldId id="467" r:id="rId15"/>
    <p:sldId id="374" r:id="rId16"/>
    <p:sldId id="458" r:id="rId17"/>
    <p:sldId id="451" r:id="rId18"/>
    <p:sldId id="452" r:id="rId19"/>
    <p:sldId id="453" r:id="rId20"/>
    <p:sldId id="422" r:id="rId21"/>
    <p:sldId id="454" r:id="rId22"/>
    <p:sldId id="448" r:id="rId23"/>
    <p:sldId id="449" r:id="rId24"/>
    <p:sldId id="450" r:id="rId25"/>
    <p:sldId id="456" r:id="rId26"/>
    <p:sldId id="463" r:id="rId27"/>
    <p:sldId id="464" r:id="rId28"/>
    <p:sldId id="465" r:id="rId29"/>
    <p:sldId id="466" r:id="rId30"/>
    <p:sldId id="459" r:id="rId31"/>
    <p:sldId id="460" r:id="rId32"/>
    <p:sldId id="462" r:id="rId33"/>
    <p:sldId id="471" r:id="rId34"/>
    <p:sldId id="472" r:id="rId35"/>
    <p:sldId id="468" r:id="rId36"/>
    <p:sldId id="469" r:id="rId37"/>
    <p:sldId id="470" r:id="rId38"/>
    <p:sldId id="461" r:id="rId39"/>
    <p:sldId id="338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D2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 autoAdjust="0"/>
  </p:normalViewPr>
  <p:slideViewPr>
    <p:cSldViewPr snapToGrid="0">
      <p:cViewPr varScale="1">
        <p:scale>
          <a:sx n="165" d="100"/>
          <a:sy n="165" d="100"/>
        </p:scale>
        <p:origin x="158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45A05-1953-47A8-9D5B-C1BE4A5EED83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5BD2-E48C-42A4-B833-8561479C8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428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9058-1B9C-473A-BBE9-8F7B4B129FA3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1394-BC83-4084-8DA0-79DCF9FDC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865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175" y="1363432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5993"/>
            <a:ext cx="6858000" cy="1852473"/>
          </a:xfrm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7930438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7412265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5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0902"/>
            <a:ext cx="2949178" cy="10764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067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0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47403"/>
            <a:ext cx="1971675" cy="51295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47403"/>
            <a:ext cx="5800725" cy="51295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03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79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045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05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2043981"/>
            <a:ext cx="7886700" cy="2159719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28650" y="4393481"/>
            <a:ext cx="7886700" cy="2159719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9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12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31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8934"/>
            <a:ext cx="7886700" cy="97455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4807"/>
            <a:ext cx="7886700" cy="4082156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1874339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215686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3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473825"/>
            <a:ext cx="4629150" cy="5387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4098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3097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240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quarter" idx="10"/>
          </p:nvPr>
        </p:nvSpPr>
        <p:spPr>
          <a:xfrm>
            <a:off x="698500" y="1828800"/>
            <a:ext cx="3250045" cy="1820487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graf 3"/>
          <p:cNvSpPr>
            <a:spLocks noGrp="1"/>
          </p:cNvSpPr>
          <p:nvPr>
            <p:ph type="chart" sz="quarter" idx="12"/>
          </p:nvPr>
        </p:nvSpPr>
        <p:spPr>
          <a:xfrm>
            <a:off x="4225867" y="2255520"/>
            <a:ext cx="4560686" cy="3347258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graf 3"/>
          <p:cNvSpPr>
            <a:spLocks noGrp="1"/>
          </p:cNvSpPr>
          <p:nvPr>
            <p:ph type="chart" sz="quarter" idx="13"/>
          </p:nvPr>
        </p:nvSpPr>
        <p:spPr>
          <a:xfrm>
            <a:off x="742834" y="4184073"/>
            <a:ext cx="3250045" cy="182048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782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42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115A-E2EF-4AD1-8192-52D6669B9E29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2F95-9892-4C65-B6F0-B57ED656CE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547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72589"/>
            <a:ext cx="7886700" cy="718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 userDrawn="1"/>
        </p:nvSpPr>
        <p:spPr>
          <a:xfrm>
            <a:off x="1001684" y="2828836"/>
            <a:ext cx="7140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Děkuji za pozornost.</a:t>
            </a:r>
            <a:b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Dotazy?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9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05840"/>
            <a:ext cx="2949178" cy="1051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931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3767"/>
            <a:ext cx="7886700" cy="82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6A58-7A36-4533-8DE5-521D633956D1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66344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97486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8" y="157560"/>
            <a:ext cx="5573936" cy="7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546167"/>
            <a:ext cx="7886700" cy="463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65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680200"/>
            <a:ext cx="9144000" cy="165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0409" y="364554"/>
            <a:ext cx="10979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l.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nob.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8760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7622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5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064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7600" y="889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5">
                <a:moveTo>
                  <a:pt x="0" y="0"/>
                </a:moveTo>
                <a:lnTo>
                  <a:pt x="0" y="9734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89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5">
                <a:moveTo>
                  <a:pt x="0" y="0"/>
                </a:moveTo>
                <a:lnTo>
                  <a:pt x="0" y="9734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2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679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57120" y="1693316"/>
            <a:ext cx="4429125" cy="176403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68605" marR="5080" indent="-256540">
              <a:lnSpc>
                <a:spcPts val="6480"/>
              </a:lnSpc>
              <a:spcBef>
                <a:spcPts val="919"/>
              </a:spcBef>
            </a:pPr>
            <a:r>
              <a:rPr sz="6000" b="0" dirty="0">
                <a:latin typeface="Arial"/>
                <a:cs typeface="Arial"/>
              </a:rPr>
              <a:t>Kyberne</a:t>
            </a:r>
            <a:r>
              <a:rPr sz="6000" b="0" spc="-30" dirty="0">
                <a:latin typeface="Arial"/>
                <a:cs typeface="Arial"/>
              </a:rPr>
              <a:t>t</a:t>
            </a:r>
            <a:r>
              <a:rPr sz="6000" b="0" spc="-5" dirty="0">
                <a:latin typeface="Arial"/>
                <a:cs typeface="Arial"/>
              </a:rPr>
              <a:t>ická  </a:t>
            </a:r>
            <a:r>
              <a:rPr sz="6000" b="0" dirty="0">
                <a:latin typeface="Arial"/>
                <a:cs typeface="Arial"/>
              </a:rPr>
              <a:t>bezpečnost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" y="3855288"/>
            <a:ext cx="9144000" cy="1711366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9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Téma </a:t>
            </a:r>
            <a:r>
              <a:rPr lang="cs-CZ" sz="2400" dirty="0">
                <a:latin typeface="Arial"/>
                <a:cs typeface="Arial"/>
              </a:rPr>
              <a:t>8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lang="cs-CZ" sz="2400" spc="-5" dirty="0">
                <a:latin typeface="Arial"/>
                <a:cs typeface="Arial"/>
              </a:rPr>
              <a:t>Kritická informační</a:t>
            </a:r>
            <a:r>
              <a:rPr lang="cs-CZ" sz="2400" spc="-40" dirty="0">
                <a:latin typeface="Arial"/>
                <a:cs typeface="Arial"/>
              </a:rPr>
              <a:t> </a:t>
            </a:r>
            <a:r>
              <a:rPr lang="cs-CZ" sz="2400" spc="-5" dirty="0" smtClean="0">
                <a:latin typeface="Arial"/>
                <a:cs typeface="Arial"/>
              </a:rPr>
              <a:t>infrastruktura (KII)</a:t>
            </a:r>
            <a:endParaRPr lang="cs-CZ"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cs-CZ" sz="2400" spc="-5" dirty="0">
                <a:latin typeface="Arial"/>
                <a:cs typeface="Arial"/>
              </a:rPr>
              <a:t>a </a:t>
            </a:r>
            <a:endParaRPr lang="cs-CZ" sz="2400" spc="-5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cs-CZ" sz="2400" dirty="0" smtClean="0">
                <a:latin typeface="Arial"/>
                <a:cs typeface="Arial"/>
              </a:rPr>
              <a:t>významné </a:t>
            </a:r>
            <a:r>
              <a:rPr lang="cs-CZ" sz="2400" spc="-5" dirty="0">
                <a:latin typeface="Arial"/>
                <a:cs typeface="Arial"/>
              </a:rPr>
              <a:t>informační</a:t>
            </a:r>
            <a:r>
              <a:rPr lang="cs-CZ" sz="2400" spc="-45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systémy (VIS)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/>
          <p:cNvSpPr txBox="1">
            <a:spLocks noGrp="1"/>
          </p:cNvSpPr>
          <p:nvPr>
            <p:ph type="title"/>
          </p:nvPr>
        </p:nvSpPr>
        <p:spPr>
          <a:xfrm>
            <a:off x="594662" y="395988"/>
            <a:ext cx="752665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05"/>
              </a:spcBef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Zásady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určování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prvků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kritické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infrastruktury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Základní </a:t>
            </a:r>
            <a:r>
              <a:rPr sz="2000" b="1" spc="-5" dirty="0">
                <a:latin typeface="Arial"/>
                <a:cs typeface="Arial"/>
              </a:rPr>
              <a:t>kritéria </a:t>
            </a:r>
            <a:r>
              <a:rPr sz="2000" dirty="0"/>
              <a:t>pro určení prvků kritické </a:t>
            </a:r>
            <a:r>
              <a:rPr sz="2000" spc="-5" dirty="0"/>
              <a:t>infrastruktury jsou</a:t>
            </a:r>
            <a:r>
              <a:rPr sz="2000" spc="-180" dirty="0"/>
              <a:t> </a:t>
            </a:r>
            <a:r>
              <a:rPr sz="2000" dirty="0"/>
              <a:t>jejich: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594662" y="1334224"/>
            <a:ext cx="8132649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nenahraditelnost</a:t>
            </a:r>
            <a:endParaRPr sz="20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Hlediskem </a:t>
            </a:r>
            <a:r>
              <a:rPr sz="2000" b="1" spc="-5" dirty="0">
                <a:latin typeface="Arial"/>
                <a:cs typeface="Arial"/>
              </a:rPr>
              <a:t>nenahraditelnosti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rozumí skutečnost, </a:t>
            </a:r>
            <a:r>
              <a:rPr sz="2000" dirty="0">
                <a:latin typeface="Arial"/>
                <a:cs typeface="Arial"/>
              </a:rPr>
              <a:t>že </a:t>
            </a:r>
            <a:r>
              <a:rPr sz="2000" spc="-5" dirty="0">
                <a:latin typeface="Arial"/>
                <a:cs typeface="Arial"/>
              </a:rPr>
              <a:t>při </a:t>
            </a:r>
            <a:r>
              <a:rPr sz="2000" dirty="0">
                <a:latin typeface="Arial"/>
                <a:cs typeface="Arial"/>
              </a:rPr>
              <a:t>narušení nebo  zničení jsou </a:t>
            </a:r>
            <a:r>
              <a:rPr sz="2000" spc="-5" dirty="0">
                <a:latin typeface="Arial"/>
                <a:cs typeface="Arial"/>
              </a:rPr>
              <a:t>nutné </a:t>
            </a:r>
            <a:r>
              <a:rPr sz="2000" spc="-25" dirty="0">
                <a:latin typeface="Arial"/>
                <a:cs typeface="Arial"/>
              </a:rPr>
              <a:t>opravy, </a:t>
            </a:r>
            <a:r>
              <a:rPr sz="2000" spc="-5" dirty="0">
                <a:latin typeface="Arial"/>
                <a:cs typeface="Arial"/>
              </a:rPr>
              <a:t>rekonstrukce </a:t>
            </a:r>
            <a:r>
              <a:rPr sz="2000" dirty="0">
                <a:latin typeface="Arial"/>
                <a:cs typeface="Arial"/>
              </a:rPr>
              <a:t>nebo </a:t>
            </a:r>
            <a:r>
              <a:rPr sz="2000" spc="-10" dirty="0">
                <a:latin typeface="Arial"/>
                <a:cs typeface="Arial"/>
              </a:rPr>
              <a:t>výstavba </a:t>
            </a:r>
            <a:r>
              <a:rPr sz="2000" dirty="0">
                <a:latin typeface="Arial"/>
                <a:cs typeface="Arial"/>
              </a:rPr>
              <a:t>prvku </a:t>
            </a:r>
            <a:r>
              <a:rPr sz="2000" spc="-5" dirty="0">
                <a:latin typeface="Arial"/>
                <a:cs typeface="Arial"/>
              </a:rPr>
              <a:t>nebo </a:t>
            </a:r>
            <a:r>
              <a:rPr sz="2000" dirty="0">
                <a:latin typeface="Arial"/>
                <a:cs typeface="Arial"/>
              </a:rPr>
              <a:t>jeho  části. </a:t>
            </a:r>
            <a:r>
              <a:rPr sz="2000" spc="-5" dirty="0">
                <a:latin typeface="Arial"/>
                <a:cs typeface="Arial"/>
              </a:rPr>
              <a:t>Činnost </a:t>
            </a:r>
            <a:r>
              <a:rPr sz="2000" dirty="0">
                <a:latin typeface="Arial"/>
                <a:cs typeface="Arial"/>
              </a:rPr>
              <a:t>nelze nahradit v </a:t>
            </a:r>
            <a:r>
              <a:rPr sz="2000" spc="-5" dirty="0">
                <a:latin typeface="Arial"/>
                <a:cs typeface="Arial"/>
              </a:rPr>
              <a:t>krátkém období </a:t>
            </a:r>
            <a:r>
              <a:rPr sz="2000" dirty="0">
                <a:latin typeface="Arial"/>
                <a:cs typeface="Arial"/>
              </a:rPr>
              <a:t>a do obnovy </a:t>
            </a:r>
            <a:r>
              <a:rPr sz="2000" spc="-5" dirty="0">
                <a:latin typeface="Arial"/>
                <a:cs typeface="Arial"/>
              </a:rPr>
              <a:t>činnosti </a:t>
            </a:r>
            <a:r>
              <a:rPr sz="2000" dirty="0">
                <a:latin typeface="Arial"/>
                <a:cs typeface="Arial"/>
              </a:rPr>
              <a:t>lze  </a:t>
            </a:r>
            <a:r>
              <a:rPr sz="2000" spc="-5" dirty="0">
                <a:latin typeface="Arial"/>
                <a:cs typeface="Arial"/>
              </a:rPr>
              <a:t>náhradu </a:t>
            </a:r>
            <a:r>
              <a:rPr sz="2000" dirty="0">
                <a:latin typeface="Arial"/>
                <a:cs typeface="Arial"/>
              </a:rPr>
              <a:t>řešit </a:t>
            </a:r>
            <a:r>
              <a:rPr sz="2000" spc="-5" dirty="0">
                <a:latin typeface="Arial"/>
                <a:cs typeface="Arial"/>
              </a:rPr>
              <a:t>pouze provizorně 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-5" dirty="0">
                <a:latin typeface="Arial"/>
                <a:cs typeface="Arial"/>
              </a:rPr>
              <a:t>tím, </a:t>
            </a:r>
            <a:r>
              <a:rPr sz="2000" dirty="0">
                <a:latin typeface="Arial"/>
                <a:cs typeface="Arial"/>
              </a:rPr>
              <a:t>že </a:t>
            </a:r>
            <a:r>
              <a:rPr sz="2000" spc="-5" dirty="0">
                <a:latin typeface="Arial"/>
                <a:cs typeface="Arial"/>
              </a:rPr>
              <a:t>bude významně ovlivněn </a:t>
            </a:r>
            <a:r>
              <a:rPr sz="2000" dirty="0">
                <a:latin typeface="Arial"/>
                <a:cs typeface="Arial"/>
              </a:rPr>
              <a:t>život  obyvatelstva a </a:t>
            </a:r>
            <a:r>
              <a:rPr sz="2000" spc="-5" dirty="0">
                <a:latin typeface="Arial"/>
                <a:cs typeface="Arial"/>
              </a:rPr>
              <a:t>fungování veřejné </a:t>
            </a:r>
            <a:r>
              <a:rPr sz="2000" spc="-25" dirty="0">
                <a:latin typeface="Arial"/>
                <a:cs typeface="Arial"/>
              </a:rPr>
              <a:t>správy. </a:t>
            </a:r>
            <a:r>
              <a:rPr sz="2000" dirty="0">
                <a:latin typeface="Arial"/>
                <a:cs typeface="Arial"/>
              </a:rPr>
              <a:t>Bude omezeno </a:t>
            </a:r>
            <a:r>
              <a:rPr sz="2000" spc="-5" dirty="0">
                <a:latin typeface="Arial"/>
                <a:cs typeface="Arial"/>
              </a:rPr>
              <a:t>nebo znemožněno  naplňování některých </a:t>
            </a:r>
            <a:r>
              <a:rPr sz="2000" dirty="0">
                <a:latin typeface="Arial"/>
                <a:cs typeface="Arial"/>
              </a:rPr>
              <a:t>základních </a:t>
            </a:r>
            <a:r>
              <a:rPr sz="2000" spc="-5" dirty="0">
                <a:latin typeface="Arial"/>
                <a:cs typeface="Arial"/>
              </a:rPr>
              <a:t>potřeb (např. dodávky </a:t>
            </a:r>
            <a:r>
              <a:rPr sz="2000" spc="-20" dirty="0">
                <a:latin typeface="Arial"/>
                <a:cs typeface="Arial"/>
              </a:rPr>
              <a:t>elektřiny, </a:t>
            </a:r>
            <a:r>
              <a:rPr sz="2000" dirty="0">
                <a:latin typeface="Arial"/>
                <a:cs typeface="Arial"/>
              </a:rPr>
              <a:t>plynu,  </a:t>
            </a:r>
            <a:r>
              <a:rPr sz="2000" spc="-5" dirty="0">
                <a:latin typeface="Arial"/>
                <a:cs typeface="Arial"/>
              </a:rPr>
              <a:t>fungování komunikačních prostředků, služeb,…). Přitom </a:t>
            </a:r>
            <a:r>
              <a:rPr sz="2000" dirty="0">
                <a:latin typeface="Arial"/>
                <a:cs typeface="Arial"/>
              </a:rPr>
              <a:t>může, </a:t>
            </a:r>
            <a:r>
              <a:rPr sz="2000" spc="-5" dirty="0">
                <a:latin typeface="Arial"/>
                <a:cs typeface="Arial"/>
              </a:rPr>
              <a:t>ale nemusí  </a:t>
            </a:r>
            <a:r>
              <a:rPr sz="2000" dirty="0">
                <a:latin typeface="Arial"/>
                <a:cs typeface="Arial"/>
              </a:rPr>
              <a:t>být, vyhlášen </a:t>
            </a:r>
            <a:r>
              <a:rPr sz="2000" spc="-5" dirty="0">
                <a:latin typeface="Arial"/>
                <a:cs typeface="Arial"/>
              </a:rPr>
              <a:t>krizový </a:t>
            </a:r>
            <a:r>
              <a:rPr sz="2000" spc="-35" dirty="0">
                <a:latin typeface="Arial"/>
                <a:cs typeface="Arial"/>
              </a:rPr>
              <a:t>stav. </a:t>
            </a:r>
            <a:r>
              <a:rPr sz="2000" dirty="0">
                <a:latin typeface="Arial"/>
                <a:cs typeface="Arial"/>
              </a:rPr>
              <a:t>Bude </a:t>
            </a:r>
            <a:r>
              <a:rPr sz="2000" spc="-10" dirty="0">
                <a:latin typeface="Arial"/>
                <a:cs typeface="Arial"/>
              </a:rPr>
              <a:t>nutné </a:t>
            </a:r>
            <a:r>
              <a:rPr sz="2000" spc="-5" dirty="0">
                <a:latin typeface="Arial"/>
                <a:cs typeface="Arial"/>
              </a:rPr>
              <a:t>vyhlásit </a:t>
            </a:r>
            <a:r>
              <a:rPr sz="2000" dirty="0">
                <a:latin typeface="Arial"/>
                <a:cs typeface="Arial"/>
              </a:rPr>
              <a:t>regulační </a:t>
            </a:r>
            <a:r>
              <a:rPr sz="2000" spc="-5" dirty="0">
                <a:latin typeface="Arial"/>
                <a:cs typeface="Arial"/>
              </a:rPr>
              <a:t>stupně, </a:t>
            </a:r>
            <a:r>
              <a:rPr sz="2000" dirty="0">
                <a:latin typeface="Arial"/>
                <a:cs typeface="Arial"/>
              </a:rPr>
              <a:t>stavy  nouze nebo </a:t>
            </a:r>
            <a:r>
              <a:rPr sz="2000" spc="-5" dirty="0">
                <a:latin typeface="Arial"/>
                <a:cs typeface="Arial"/>
              </a:rPr>
              <a:t>omezení, </a:t>
            </a:r>
            <a:r>
              <a:rPr sz="2000" dirty="0">
                <a:latin typeface="Arial"/>
                <a:cs typeface="Arial"/>
              </a:rPr>
              <a:t>která mohou </a:t>
            </a:r>
            <a:r>
              <a:rPr sz="2000" spc="-5" dirty="0">
                <a:latin typeface="Arial"/>
                <a:cs typeface="Arial"/>
              </a:rPr>
              <a:t>dosáhnout celostátní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úrovně.</a:t>
            </a:r>
            <a:endParaRPr sz="2000" dirty="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nahraditelnost</a:t>
            </a:r>
            <a:endParaRPr sz="2000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Pod hlediskem </a:t>
            </a:r>
            <a:r>
              <a:rPr sz="2000" b="1" spc="-5" dirty="0">
                <a:latin typeface="Arial"/>
                <a:cs typeface="Arial"/>
              </a:rPr>
              <a:t>nahraditelnosti </a:t>
            </a:r>
            <a:r>
              <a:rPr sz="2000" dirty="0">
                <a:latin typeface="Arial"/>
                <a:cs typeface="Arial"/>
              </a:rPr>
              <a:t>se rozumí </a:t>
            </a:r>
            <a:r>
              <a:rPr sz="2000" spc="-5" dirty="0">
                <a:latin typeface="Arial"/>
                <a:cs typeface="Arial"/>
              </a:rPr>
              <a:t>fakt, </a:t>
            </a:r>
            <a:r>
              <a:rPr sz="2000" dirty="0">
                <a:latin typeface="Arial"/>
                <a:cs typeface="Arial"/>
              </a:rPr>
              <a:t>že </a:t>
            </a:r>
            <a:r>
              <a:rPr sz="2000" spc="-5" dirty="0">
                <a:latin typeface="Arial"/>
                <a:cs typeface="Arial"/>
              </a:rPr>
              <a:t>při narušení nebo zničení  </a:t>
            </a:r>
            <a:r>
              <a:rPr sz="2000" dirty="0">
                <a:latin typeface="Arial"/>
                <a:cs typeface="Arial"/>
              </a:rPr>
              <a:t>jsou </a:t>
            </a:r>
            <a:r>
              <a:rPr sz="2000" spc="-5" dirty="0">
                <a:latin typeface="Arial"/>
                <a:cs typeface="Arial"/>
              </a:rPr>
              <a:t>nutné </a:t>
            </a:r>
            <a:r>
              <a:rPr sz="2000" spc="-25" dirty="0">
                <a:latin typeface="Arial"/>
                <a:cs typeface="Arial"/>
              </a:rPr>
              <a:t>opravy, </a:t>
            </a:r>
            <a:r>
              <a:rPr sz="2000" spc="-5" dirty="0">
                <a:latin typeface="Arial"/>
                <a:cs typeface="Arial"/>
              </a:rPr>
              <a:t>rekonstrukce nebo výstavba prvku </a:t>
            </a:r>
            <a:r>
              <a:rPr sz="2000" dirty="0">
                <a:latin typeface="Arial"/>
                <a:cs typeface="Arial"/>
              </a:rPr>
              <a:t>nebo </a:t>
            </a:r>
            <a:r>
              <a:rPr sz="2000" spc="-5" dirty="0">
                <a:latin typeface="Arial"/>
                <a:cs typeface="Arial"/>
              </a:rPr>
              <a:t>jeho části. </a:t>
            </a:r>
            <a:r>
              <a:rPr sz="2000" dirty="0">
                <a:latin typeface="Arial"/>
                <a:cs typeface="Arial"/>
              </a:rPr>
              <a:t>Jejich  </a:t>
            </a:r>
            <a:r>
              <a:rPr sz="2000" spc="-5" dirty="0">
                <a:latin typeface="Arial"/>
                <a:cs typeface="Arial"/>
              </a:rPr>
              <a:t>činnost lze však nahradit jiným </a:t>
            </a:r>
            <a:r>
              <a:rPr sz="2000" dirty="0">
                <a:latin typeface="Arial"/>
                <a:cs typeface="Arial"/>
              </a:rPr>
              <a:t>subjektem </a:t>
            </a:r>
            <a:r>
              <a:rPr sz="2000" spc="-5" dirty="0">
                <a:latin typeface="Arial"/>
                <a:cs typeface="Arial"/>
              </a:rPr>
              <a:t>nebo provizorním způsobem  </a:t>
            </a:r>
            <a:r>
              <a:rPr sz="2000" dirty="0">
                <a:latin typeface="Arial"/>
                <a:cs typeface="Arial"/>
              </a:rPr>
              <a:t>v </a:t>
            </a:r>
            <a:r>
              <a:rPr sz="2000" spc="-5" dirty="0">
                <a:latin typeface="Arial"/>
                <a:cs typeface="Arial"/>
              </a:rPr>
              <a:t>dostačující úrovni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rozsahu.</a:t>
            </a:r>
          </a:p>
        </p:txBody>
      </p:sp>
    </p:spTree>
    <p:extLst>
      <p:ext uri="{BB962C8B-B14F-4D97-AF65-F5344CB8AC3E}">
        <p14:creationId xmlns:p14="http://schemas.microsoft.com/office/powerpoint/2010/main" val="27173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>
            <a:spLocks noGrp="1"/>
          </p:cNvSpPr>
          <p:nvPr>
            <p:ph type="title"/>
          </p:nvPr>
        </p:nvSpPr>
        <p:spPr>
          <a:xfrm>
            <a:off x="664738" y="925545"/>
            <a:ext cx="1646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8060" algn="l"/>
              </a:tabLst>
            </a:pPr>
            <a:r>
              <a:rPr sz="2400" spc="-5" dirty="0"/>
              <a:t>Mezi	další</a:t>
            </a:r>
            <a:endParaRPr sz="2400" dirty="0"/>
          </a:p>
        </p:txBody>
      </p:sp>
      <p:sp>
        <p:nvSpPr>
          <p:cNvPr id="7" name="object 11"/>
          <p:cNvSpPr txBox="1"/>
          <p:nvPr/>
        </p:nvSpPr>
        <p:spPr>
          <a:xfrm>
            <a:off x="2618786" y="925545"/>
            <a:ext cx="3538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190" algn="l"/>
                <a:tab pos="3286760" algn="l"/>
              </a:tabLst>
            </a:pPr>
            <a:r>
              <a:rPr sz="2400" spc="-5" dirty="0">
                <a:latin typeface="Arial"/>
                <a:cs typeface="Arial"/>
              </a:rPr>
              <a:t>aspekty	</a:t>
            </a:r>
            <a:r>
              <a:rPr sz="2400" spc="-10" dirty="0">
                <a:latin typeface="Arial"/>
                <a:cs typeface="Arial"/>
              </a:rPr>
              <a:t>pos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án</a:t>
            </a:r>
            <a:r>
              <a:rPr sz="2400" spc="-5" dirty="0">
                <a:latin typeface="Arial"/>
                <a:cs typeface="Arial"/>
              </a:rPr>
              <a:t>í	</a:t>
            </a:r>
            <a:r>
              <a:rPr sz="2400" dirty="0">
                <a:latin typeface="Arial"/>
                <a:cs typeface="Arial"/>
              </a:rPr>
              <a:t>je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6234348" y="925545"/>
            <a:ext cx="2267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  <a:tabLst>
                <a:tab pos="513715" algn="l"/>
                <a:tab pos="1102360" algn="l"/>
                <a:tab pos="1335405" algn="l"/>
              </a:tabLst>
            </a:pPr>
            <a:r>
              <a:rPr sz="2400" spc="-5" dirty="0">
                <a:latin typeface="Arial"/>
                <a:cs typeface="Arial"/>
              </a:rPr>
              <a:t>nutn</a:t>
            </a:r>
            <a:r>
              <a:rPr sz="2400" dirty="0">
                <a:latin typeface="Arial"/>
                <a:cs typeface="Arial"/>
              </a:rPr>
              <a:t>é		zař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 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to	zejména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664738" y="1291306"/>
            <a:ext cx="1577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odvětvová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94970" algn="l"/>
              </a:tabLst>
            </a:pPr>
            <a:r>
              <a:rPr sz="2400" dirty="0">
                <a:latin typeface="Arial"/>
                <a:cs typeface="Arial"/>
              </a:rPr>
              <a:t>s	</a:t>
            </a:r>
            <a:r>
              <a:rPr sz="2400" spc="-5" dirty="0">
                <a:latin typeface="Arial"/>
                <a:cs typeface="Arial"/>
              </a:rPr>
              <a:t>ohle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2448098" y="1291306"/>
            <a:ext cx="3479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  <a:tabLst>
                <a:tab pos="573405" algn="l"/>
                <a:tab pos="1981835" algn="l"/>
                <a:tab pos="2362835" algn="l"/>
              </a:tabLst>
            </a:pPr>
            <a:r>
              <a:rPr sz="2400" b="1" spc="-5" dirty="0">
                <a:latin typeface="Arial"/>
                <a:cs typeface="Arial"/>
              </a:rPr>
              <a:t>a	průřezo</a:t>
            </a:r>
            <a:r>
              <a:rPr sz="2400" b="1" spc="-10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á	</a:t>
            </a:r>
            <a:r>
              <a:rPr sz="2400" b="1" spc="-5" dirty="0">
                <a:latin typeface="Arial"/>
                <a:cs typeface="Arial"/>
              </a:rPr>
              <a:t>kri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éri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5" dirty="0">
                <a:latin typeface="Arial"/>
                <a:cs typeface="Arial"/>
              </a:rPr>
              <a:t>na	určování	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5"/>
          <p:cNvSpPr txBox="1"/>
          <p:nvPr/>
        </p:nvSpPr>
        <p:spPr>
          <a:xfrm>
            <a:off x="4816774" y="1657065"/>
            <a:ext cx="1584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označování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6"/>
          <p:cNvSpPr txBox="1"/>
          <p:nvPr/>
        </p:nvSpPr>
        <p:spPr>
          <a:xfrm>
            <a:off x="6607728" y="1657065"/>
            <a:ext cx="1890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nadnárodních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664738" y="2023207"/>
            <a:ext cx="783780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infrastruktur </a:t>
            </a:r>
            <a:r>
              <a:rPr sz="2400" dirty="0">
                <a:latin typeface="Arial"/>
                <a:cs typeface="Arial"/>
              </a:rPr>
              <a:t>stanovených </a:t>
            </a:r>
            <a:r>
              <a:rPr sz="2400" spc="-5" dirty="0">
                <a:latin typeface="Arial"/>
                <a:cs typeface="Arial"/>
              </a:rPr>
              <a:t>ve </a:t>
            </a:r>
            <a:r>
              <a:rPr sz="2400" dirty="0">
                <a:latin typeface="Arial"/>
                <a:cs typeface="Arial"/>
              </a:rPr>
              <a:t>Směrnici </a:t>
            </a:r>
            <a:r>
              <a:rPr sz="2400" spc="-5" dirty="0">
                <a:latin typeface="Arial"/>
                <a:cs typeface="Arial"/>
              </a:rPr>
              <a:t>Rady o určování a  označování evropských </a:t>
            </a:r>
            <a:r>
              <a:rPr sz="2400" dirty="0">
                <a:latin typeface="Arial"/>
                <a:cs typeface="Arial"/>
              </a:rPr>
              <a:t>kritických </a:t>
            </a:r>
            <a:r>
              <a:rPr sz="2400" spc="-5" dirty="0">
                <a:latin typeface="Arial"/>
                <a:cs typeface="Arial"/>
              </a:rPr>
              <a:t>infrastruktur a o  posouzení potřeby </a:t>
            </a:r>
            <a:r>
              <a:rPr sz="2400" dirty="0">
                <a:latin typeface="Arial"/>
                <a:cs typeface="Arial"/>
              </a:rPr>
              <a:t>zvýšení </a:t>
            </a:r>
            <a:r>
              <a:rPr sz="2400" spc="-5" dirty="0">
                <a:latin typeface="Arial"/>
                <a:cs typeface="Arial"/>
              </a:rPr>
              <a:t>jejich ochrany </a:t>
            </a:r>
            <a:r>
              <a:rPr sz="2400" dirty="0">
                <a:latin typeface="Arial"/>
                <a:cs typeface="Arial"/>
              </a:rPr>
              <a:t>(„Směrnice </a:t>
            </a:r>
            <a:r>
              <a:rPr sz="2400" spc="-5" dirty="0">
                <a:latin typeface="Arial"/>
                <a:cs typeface="Arial"/>
              </a:rPr>
              <a:t>o  EKI“). </a:t>
            </a:r>
            <a:r>
              <a:rPr sz="2400" spc="-60" dirty="0">
                <a:latin typeface="Arial"/>
                <a:cs typeface="Arial"/>
              </a:rPr>
              <a:t>Tento </a:t>
            </a:r>
            <a:r>
              <a:rPr sz="2400" spc="-5" dirty="0">
                <a:latin typeface="Arial"/>
                <a:cs typeface="Arial"/>
              </a:rPr>
              <a:t>pohled </a:t>
            </a:r>
            <a:r>
              <a:rPr sz="2400" dirty="0">
                <a:latin typeface="Arial"/>
                <a:cs typeface="Arial"/>
              </a:rPr>
              <a:t>lze </a:t>
            </a:r>
            <a:r>
              <a:rPr sz="2400" spc="-5" dirty="0">
                <a:latin typeface="Arial"/>
                <a:cs typeface="Arial"/>
              </a:rPr>
              <a:t>použít </a:t>
            </a:r>
            <a:r>
              <a:rPr sz="2400" dirty="0">
                <a:latin typeface="Arial"/>
                <a:cs typeface="Arial"/>
              </a:rPr>
              <a:t>i pro </a:t>
            </a:r>
            <a:r>
              <a:rPr sz="2400" spc="-5" dirty="0">
                <a:latin typeface="Arial"/>
                <a:cs typeface="Arial"/>
              </a:rPr>
              <a:t>stanovení národní  </a:t>
            </a:r>
            <a:r>
              <a:rPr sz="2400" dirty="0">
                <a:latin typeface="Arial"/>
                <a:cs typeface="Arial"/>
              </a:rPr>
              <a:t>kritické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infrastruktury.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8"/>
          <p:cNvSpPr/>
          <p:nvPr/>
        </p:nvSpPr>
        <p:spPr>
          <a:xfrm>
            <a:off x="4496244" y="4359663"/>
            <a:ext cx="3404616" cy="222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2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>
            <a:spLocks noGrp="1"/>
          </p:cNvSpPr>
          <p:nvPr>
            <p:ph type="title"/>
          </p:nvPr>
        </p:nvSpPr>
        <p:spPr>
          <a:xfrm>
            <a:off x="690473" y="1153414"/>
            <a:ext cx="77711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Zákon o </a:t>
            </a:r>
            <a:r>
              <a:rPr sz="2400" dirty="0"/>
              <a:t>kybernetické </a:t>
            </a:r>
            <a:r>
              <a:rPr sz="2400" spc="-5" dirty="0"/>
              <a:t>bezpečnosti </a:t>
            </a:r>
            <a:r>
              <a:rPr sz="2400" dirty="0"/>
              <a:t>svěřuje </a:t>
            </a:r>
            <a:r>
              <a:rPr sz="2400" b="1" spc="-10" dirty="0">
                <a:latin typeface="Arial"/>
                <a:cs typeface="Arial"/>
              </a:rPr>
              <a:t>Národnímu  </a:t>
            </a:r>
            <a:r>
              <a:rPr sz="2400" b="1" dirty="0">
                <a:latin typeface="Arial"/>
                <a:cs typeface="Arial"/>
              </a:rPr>
              <a:t>úřadu pro </a:t>
            </a:r>
            <a:r>
              <a:rPr sz="2400" b="1" spc="-5" dirty="0">
                <a:latin typeface="Arial"/>
                <a:cs typeface="Arial"/>
              </a:rPr>
              <a:t>kybernetickou a informační bezpečnost  </a:t>
            </a:r>
            <a:r>
              <a:rPr sz="2400" spc="-5" dirty="0"/>
              <a:t>(„NÚKIB“) úkol určovat </a:t>
            </a:r>
            <a:r>
              <a:rPr sz="2400" b="1" spc="-5" dirty="0">
                <a:latin typeface="Arial"/>
                <a:cs typeface="Arial"/>
              </a:rPr>
              <a:t>provozovatele</a:t>
            </a:r>
            <a:r>
              <a:rPr sz="2400" b="1" spc="5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základních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690473" y="2251075"/>
            <a:ext cx="6489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3485" algn="l"/>
                <a:tab pos="1632585" algn="l"/>
                <a:tab pos="3443604" algn="l"/>
                <a:tab pos="4915535" algn="l"/>
              </a:tabLst>
            </a:pPr>
            <a:r>
              <a:rPr sz="2400" b="1" spc="-5" dirty="0">
                <a:latin typeface="Arial"/>
                <a:cs typeface="Arial"/>
              </a:rPr>
              <a:t>služe</a:t>
            </a:r>
            <a:r>
              <a:rPr sz="2400" b="1" dirty="0">
                <a:latin typeface="Arial"/>
                <a:cs typeface="Arial"/>
              </a:rPr>
              <a:t>b	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	in</a:t>
            </a:r>
            <a:r>
              <a:rPr sz="2400" b="1" spc="5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ormační	</a:t>
            </a:r>
            <a:r>
              <a:rPr sz="2400" b="1" spc="5" dirty="0">
                <a:latin typeface="Arial"/>
                <a:cs typeface="Arial"/>
              </a:rPr>
              <a:t>s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10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é</a:t>
            </a:r>
            <a:r>
              <a:rPr sz="2400" b="1" spc="10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y	zákl</a:t>
            </a:r>
            <a:r>
              <a:rPr sz="2400" b="1" spc="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dních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468120" algn="l"/>
                <a:tab pos="2296795" algn="l"/>
                <a:tab pos="3243580" algn="l"/>
                <a:tab pos="3749675" algn="l"/>
              </a:tabLst>
            </a:pPr>
            <a:r>
              <a:rPr sz="2400" spc="-5" dirty="0">
                <a:latin typeface="Arial"/>
                <a:cs typeface="Arial"/>
              </a:rPr>
              <a:t>obdobně	</a:t>
            </a:r>
            <a:r>
              <a:rPr sz="2400" dirty="0">
                <a:latin typeface="Arial"/>
                <a:cs typeface="Arial"/>
              </a:rPr>
              <a:t>jako	</a:t>
            </a:r>
            <a:r>
              <a:rPr sz="2400" spc="-5" dirty="0">
                <a:latin typeface="Arial"/>
                <a:cs typeface="Arial"/>
              </a:rPr>
              <a:t>tomu	</a:t>
            </a:r>
            <a:r>
              <a:rPr sz="2400" dirty="0">
                <a:latin typeface="Arial"/>
                <a:cs typeface="Arial"/>
              </a:rPr>
              <a:t>je	v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4848605" y="2616834"/>
            <a:ext cx="2394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2545" algn="l"/>
              </a:tabLst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ř</a:t>
            </a:r>
            <a:r>
              <a:rPr sz="2400" dirty="0">
                <a:latin typeface="Arial"/>
                <a:cs typeface="Arial"/>
              </a:rPr>
              <a:t>í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dě	spr</a:t>
            </a:r>
            <a:r>
              <a:rPr sz="2400" spc="5" dirty="0">
                <a:latin typeface="Arial"/>
                <a:cs typeface="Arial"/>
              </a:rPr>
              <a:t>á</a:t>
            </a:r>
            <a:r>
              <a:rPr sz="2400" dirty="0">
                <a:latin typeface="Arial"/>
                <a:cs typeface="Arial"/>
              </a:rPr>
              <a:t>vců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13"/>
          <p:cNvSpPr txBox="1"/>
          <p:nvPr/>
        </p:nvSpPr>
        <p:spPr>
          <a:xfrm>
            <a:off x="7404607" y="2251075"/>
            <a:ext cx="1057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sl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že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,  kritické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690473" y="2982595"/>
            <a:ext cx="777176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informační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infrastruktury.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Za </a:t>
            </a:r>
            <a:r>
              <a:rPr sz="2400" dirty="0">
                <a:latin typeface="Arial"/>
                <a:cs typeface="Arial"/>
              </a:rPr>
              <a:t>tím </a:t>
            </a:r>
            <a:r>
              <a:rPr sz="2400" spc="-5" dirty="0">
                <a:latin typeface="Arial"/>
                <a:cs typeface="Arial"/>
              </a:rPr>
              <a:t>účelem </a:t>
            </a:r>
            <a:r>
              <a:rPr sz="2400" dirty="0">
                <a:latin typeface="Arial"/>
                <a:cs typeface="Arial"/>
              </a:rPr>
              <a:t>zákon </a:t>
            </a:r>
            <a:r>
              <a:rPr sz="2400" spc="-5" dirty="0">
                <a:latin typeface="Arial"/>
                <a:cs typeface="Arial"/>
              </a:rPr>
              <a:t>NÚKIB </a:t>
            </a:r>
            <a:r>
              <a:rPr sz="2400" dirty="0">
                <a:latin typeface="Arial"/>
                <a:cs typeface="Arial"/>
              </a:rPr>
              <a:t>zmocňuje vyhláškou </a:t>
            </a:r>
            <a:r>
              <a:rPr sz="2400" spc="-5" dirty="0">
                <a:latin typeface="Arial"/>
                <a:cs typeface="Arial"/>
              </a:rPr>
              <a:t>určit  </a:t>
            </a:r>
            <a:r>
              <a:rPr sz="2400" b="1" spc="-5" dirty="0">
                <a:latin typeface="Arial"/>
                <a:cs typeface="Arial"/>
              </a:rPr>
              <a:t>odvětvová a dopadová kritéria</a:t>
            </a:r>
            <a:r>
              <a:rPr sz="2400" spc="-5" dirty="0">
                <a:latin typeface="Arial"/>
                <a:cs typeface="Arial"/>
              </a:rPr>
              <a:t>. </a:t>
            </a:r>
            <a:r>
              <a:rPr sz="2400" spc="-75" dirty="0">
                <a:latin typeface="Arial"/>
                <a:cs typeface="Arial"/>
              </a:rPr>
              <a:t>Tato </a:t>
            </a:r>
            <a:r>
              <a:rPr sz="2400" spc="-5" dirty="0">
                <a:latin typeface="Arial"/>
                <a:cs typeface="Arial"/>
              </a:rPr>
              <a:t>kritéria </a:t>
            </a:r>
            <a:r>
              <a:rPr sz="2400" dirty="0">
                <a:latin typeface="Arial"/>
                <a:cs typeface="Arial"/>
              </a:rPr>
              <a:t>mají  současně </a:t>
            </a:r>
            <a:r>
              <a:rPr sz="2400" spc="-5" dirty="0">
                <a:latin typeface="Arial"/>
                <a:cs typeface="Arial"/>
              </a:rPr>
              <a:t>sloužit </a:t>
            </a:r>
            <a:r>
              <a:rPr sz="2400" dirty="0">
                <a:latin typeface="Arial"/>
                <a:cs typeface="Arial"/>
              </a:rPr>
              <a:t>pro </a:t>
            </a:r>
            <a:r>
              <a:rPr sz="2400" spc="-5" dirty="0">
                <a:latin typeface="Arial"/>
                <a:cs typeface="Arial"/>
              </a:rPr>
              <a:t>vymezení významnosti </a:t>
            </a:r>
            <a:r>
              <a:rPr sz="2400" dirty="0">
                <a:latin typeface="Arial"/>
                <a:cs typeface="Arial"/>
              </a:rPr>
              <a:t>dopadu  </a:t>
            </a:r>
            <a:r>
              <a:rPr sz="2400" spc="-5" dirty="0">
                <a:latin typeface="Arial"/>
                <a:cs typeface="Arial"/>
              </a:rPr>
              <a:t>narušení základní služby na zabezpečení společenských  nebo ekonomických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činností.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>
            <a:spLocks noGrp="1"/>
          </p:cNvSpPr>
          <p:nvPr>
            <p:ph type="title"/>
          </p:nvPr>
        </p:nvSpPr>
        <p:spPr>
          <a:xfrm>
            <a:off x="671815" y="830132"/>
            <a:ext cx="2319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0500" algn="l"/>
              </a:tabLst>
            </a:pPr>
            <a:r>
              <a:rPr sz="2000" b="1" dirty="0">
                <a:latin typeface="Arial"/>
                <a:cs typeface="Arial"/>
              </a:rPr>
              <a:t>Průřezo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á	</a:t>
            </a:r>
            <a:r>
              <a:rPr sz="2000" b="1" spc="-5" dirty="0">
                <a:latin typeface="Arial"/>
                <a:cs typeface="Arial"/>
              </a:rPr>
              <a:t>kr</a:t>
            </a:r>
            <a:r>
              <a:rPr sz="2000" b="1" spc="-1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té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3185501" y="830132"/>
            <a:ext cx="5370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6595" algn="l"/>
                <a:tab pos="2158365" algn="l"/>
                <a:tab pos="2842895" algn="l"/>
                <a:tab pos="3839845" algn="l"/>
                <a:tab pos="4991735" algn="l"/>
              </a:tabLst>
            </a:pPr>
            <a:r>
              <a:rPr sz="2000" spc="-1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u	</a:t>
            </a:r>
            <a:r>
              <a:rPr sz="2000" spc="-5" dirty="0">
                <a:latin typeface="Arial"/>
                <a:cs typeface="Arial"/>
              </a:rPr>
              <a:t>definov</a:t>
            </a:r>
            <a:r>
              <a:rPr sz="2000" spc="-20" dirty="0">
                <a:latin typeface="Arial"/>
                <a:cs typeface="Arial"/>
              </a:rPr>
              <a:t>á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	jako	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or	hledi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	</a:t>
            </a:r>
            <a:r>
              <a:rPr sz="2000" spc="-10" dirty="0">
                <a:latin typeface="Arial"/>
                <a:cs typeface="Arial"/>
              </a:rPr>
              <a:t>pr</a:t>
            </a:r>
            <a:r>
              <a:rPr sz="2000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671815" y="1135313"/>
            <a:ext cx="788543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posuzování závažnosti </a:t>
            </a:r>
            <a:r>
              <a:rPr sz="2000" dirty="0">
                <a:latin typeface="Arial"/>
                <a:cs typeface="Arial"/>
              </a:rPr>
              <a:t>vlivu </a:t>
            </a:r>
            <a:r>
              <a:rPr sz="2000" spc="-5" dirty="0">
                <a:latin typeface="Arial"/>
                <a:cs typeface="Arial"/>
              </a:rPr>
              <a:t>narušení funkce prvku kritické  infrastruktury 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-5" dirty="0">
                <a:latin typeface="Arial"/>
                <a:cs typeface="Arial"/>
              </a:rPr>
              <a:t>mezními </a:t>
            </a:r>
            <a:r>
              <a:rPr sz="2000" dirty="0">
                <a:latin typeface="Arial"/>
                <a:cs typeface="Arial"/>
              </a:rPr>
              <a:t>hodnotami, </a:t>
            </a:r>
            <a:r>
              <a:rPr sz="2000" spc="-5" dirty="0">
                <a:latin typeface="Arial"/>
                <a:cs typeface="Arial"/>
              </a:rPr>
              <a:t>které zahrnují </a:t>
            </a:r>
            <a:r>
              <a:rPr sz="2000" dirty="0">
                <a:latin typeface="Arial"/>
                <a:cs typeface="Arial"/>
              </a:rPr>
              <a:t>rozsah </a:t>
            </a:r>
            <a:r>
              <a:rPr sz="2000" spc="-5" dirty="0">
                <a:latin typeface="Arial"/>
                <a:cs typeface="Arial"/>
              </a:rPr>
              <a:t>ztrát </a:t>
            </a:r>
            <a:r>
              <a:rPr sz="2000" dirty="0">
                <a:latin typeface="Arial"/>
                <a:cs typeface="Arial"/>
              </a:rPr>
              <a:t>na  životě, </a:t>
            </a:r>
            <a:r>
              <a:rPr sz="2000" spc="-5" dirty="0">
                <a:latin typeface="Arial"/>
                <a:cs typeface="Arial"/>
              </a:rPr>
              <a:t>dopad </a:t>
            </a:r>
            <a:r>
              <a:rPr sz="200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zdraví </a:t>
            </a:r>
            <a:r>
              <a:rPr sz="2000" dirty="0">
                <a:latin typeface="Arial"/>
                <a:cs typeface="Arial"/>
              </a:rPr>
              <a:t>osob, </a:t>
            </a:r>
            <a:r>
              <a:rPr sz="2000" spc="-5" dirty="0">
                <a:latin typeface="Arial"/>
                <a:cs typeface="Arial"/>
              </a:rPr>
              <a:t>mimořádně vážný ekonomický dopad  </a:t>
            </a:r>
            <a:r>
              <a:rPr sz="2000" dirty="0">
                <a:latin typeface="Arial"/>
                <a:cs typeface="Arial"/>
              </a:rPr>
              <a:t>nebo </a:t>
            </a:r>
            <a:r>
              <a:rPr sz="2000" spc="-5" dirty="0">
                <a:latin typeface="Arial"/>
                <a:cs typeface="Arial"/>
              </a:rPr>
              <a:t>dopad </a:t>
            </a:r>
            <a:r>
              <a:rPr sz="2000" dirty="0">
                <a:latin typeface="Arial"/>
                <a:cs typeface="Arial"/>
              </a:rPr>
              <a:t>na veřejnost v </a:t>
            </a:r>
            <a:r>
              <a:rPr sz="2000" spc="-5" dirty="0">
                <a:latin typeface="Arial"/>
                <a:cs typeface="Arial"/>
              </a:rPr>
              <a:t>důsledku </a:t>
            </a:r>
            <a:r>
              <a:rPr sz="2000" dirty="0">
                <a:latin typeface="Arial"/>
                <a:cs typeface="Arial"/>
              </a:rPr>
              <a:t>rozsáhlého </a:t>
            </a:r>
            <a:r>
              <a:rPr sz="2000" spc="-5" dirty="0">
                <a:latin typeface="Arial"/>
                <a:cs typeface="Arial"/>
              </a:rPr>
              <a:t>omezení  poskytování nezbytných služeb nebo jiného </a:t>
            </a:r>
            <a:r>
              <a:rPr sz="2000" dirty="0">
                <a:latin typeface="Arial"/>
                <a:cs typeface="Arial"/>
              </a:rPr>
              <a:t>závažného </a:t>
            </a:r>
            <a:r>
              <a:rPr sz="2000" spc="-5" dirty="0">
                <a:latin typeface="Arial"/>
                <a:cs typeface="Arial"/>
              </a:rPr>
              <a:t>zásahu </a:t>
            </a:r>
            <a:r>
              <a:rPr sz="2000" dirty="0">
                <a:latin typeface="Arial"/>
                <a:cs typeface="Arial"/>
              </a:rPr>
              <a:t>do  </a:t>
            </a:r>
            <a:r>
              <a:rPr sz="2000" spc="-5" dirty="0">
                <a:latin typeface="Arial"/>
                <a:cs typeface="Arial"/>
              </a:rPr>
              <a:t>každodenního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života.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Mezní hodnoty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zahrnují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469900" indent="-457834" algn="just">
              <a:lnSpc>
                <a:spcPct val="100000"/>
              </a:lnSpc>
              <a:buAutoNum type="alphaLcParenR"/>
              <a:tabLst>
                <a:tab pos="470534" algn="l"/>
              </a:tabLst>
            </a:pPr>
            <a:r>
              <a:rPr sz="2000" b="1" dirty="0">
                <a:latin typeface="Arial"/>
                <a:cs typeface="Arial"/>
              </a:rPr>
              <a:t>počet obětí </a:t>
            </a:r>
            <a:r>
              <a:rPr sz="2000" dirty="0">
                <a:latin typeface="Arial"/>
                <a:cs typeface="Arial"/>
              </a:rPr>
              <a:t>(zranění osob a ztráty na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životech),</a:t>
            </a:r>
          </a:p>
          <a:p>
            <a:pPr marL="469900" marR="5715" indent="-457834" algn="just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70534" algn="l"/>
              </a:tabLst>
            </a:pPr>
            <a:r>
              <a:rPr sz="2000" b="1" spc="-5" dirty="0">
                <a:latin typeface="Arial"/>
                <a:cs typeface="Arial"/>
              </a:rPr>
              <a:t>ekonomický </a:t>
            </a:r>
            <a:r>
              <a:rPr sz="2000" b="1" dirty="0">
                <a:latin typeface="Arial"/>
                <a:cs typeface="Arial"/>
              </a:rPr>
              <a:t>dopad </a:t>
            </a:r>
            <a:r>
              <a:rPr sz="2000" spc="-5" dirty="0">
                <a:latin typeface="Arial"/>
                <a:cs typeface="Arial"/>
              </a:rPr>
              <a:t>(hospodářské ztráty nebo zhoršení </a:t>
            </a:r>
            <a:r>
              <a:rPr sz="2000" dirty="0">
                <a:latin typeface="Arial"/>
                <a:cs typeface="Arial"/>
              </a:rPr>
              <a:t>kvality  výrobků či služeb, </a:t>
            </a:r>
            <a:r>
              <a:rPr sz="2000" spc="-5" dirty="0">
                <a:latin typeface="Arial"/>
                <a:cs typeface="Arial"/>
              </a:rPr>
              <a:t>včetně </a:t>
            </a:r>
            <a:r>
              <a:rPr sz="2000" dirty="0">
                <a:latin typeface="Arial"/>
                <a:cs typeface="Arial"/>
              </a:rPr>
              <a:t>případných </a:t>
            </a:r>
            <a:r>
              <a:rPr sz="2000" spc="-5" dirty="0">
                <a:latin typeface="Arial"/>
                <a:cs typeface="Arial"/>
              </a:rPr>
              <a:t>dopadů </a:t>
            </a:r>
            <a:r>
              <a:rPr sz="2000" dirty="0">
                <a:latin typeface="Arial"/>
                <a:cs typeface="Arial"/>
              </a:rPr>
              <a:t>na životní  </a:t>
            </a:r>
            <a:r>
              <a:rPr sz="2000" spc="-5" dirty="0">
                <a:latin typeface="Arial"/>
                <a:cs typeface="Arial"/>
              </a:rPr>
              <a:t>prostředí),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13"/>
          <p:cNvSpPr txBox="1"/>
          <p:nvPr/>
        </p:nvSpPr>
        <p:spPr>
          <a:xfrm>
            <a:off x="671815" y="4793244"/>
            <a:ext cx="14001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c)	dopad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rá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ání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2097111" y="4793244"/>
            <a:ext cx="26498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2445" algn="l"/>
                <a:tab pos="1845945" algn="l"/>
              </a:tabLst>
            </a:pP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a	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eřej</a:t>
            </a:r>
            <a:r>
              <a:rPr sz="2000" b="1" spc="-1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ost	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opad</a:t>
            </a:r>
          </a:p>
          <a:p>
            <a:pPr marL="238125">
              <a:lnSpc>
                <a:spcPct val="100000"/>
              </a:lnSpc>
              <a:tabLst>
                <a:tab pos="655320" algn="l"/>
              </a:tabLst>
            </a:pPr>
            <a:r>
              <a:rPr sz="2000" dirty="0">
                <a:latin typeface="Arial"/>
                <a:cs typeface="Arial"/>
              </a:rPr>
              <a:t>a	</a:t>
            </a:r>
            <a:r>
              <a:rPr sz="2000" spc="-5" dirty="0">
                <a:latin typeface="Arial"/>
                <a:cs typeface="Arial"/>
              </a:rPr>
              <a:t>narušení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15"/>
          <p:cNvSpPr txBox="1"/>
          <p:nvPr/>
        </p:nvSpPr>
        <p:spPr>
          <a:xfrm>
            <a:off x="4003888" y="5098602"/>
            <a:ext cx="36563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4045" algn="l"/>
                <a:tab pos="2896235" algn="l"/>
              </a:tabLst>
            </a:pPr>
            <a:r>
              <a:rPr sz="2000" dirty="0">
                <a:latin typeface="Arial"/>
                <a:cs typeface="Arial"/>
              </a:rPr>
              <a:t>každ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denn</a:t>
            </a:r>
            <a:r>
              <a:rPr sz="2000" spc="-15" dirty="0">
                <a:latin typeface="Arial"/>
                <a:cs typeface="Arial"/>
              </a:rPr>
              <a:t>íh</a:t>
            </a:r>
            <a:r>
              <a:rPr sz="2000" dirty="0">
                <a:latin typeface="Arial"/>
                <a:cs typeface="Arial"/>
              </a:rPr>
              <a:t>o	života,	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č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ě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924638" y="4793244"/>
            <a:ext cx="36328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487045" algn="l"/>
                <a:tab pos="1467485" algn="l"/>
                <a:tab pos="2828290" algn="l"/>
              </a:tabLst>
            </a:pPr>
            <a:r>
              <a:rPr sz="2000" dirty="0">
                <a:latin typeface="Arial"/>
                <a:cs typeface="Arial"/>
              </a:rPr>
              <a:t>na	</a:t>
            </a:r>
            <a:r>
              <a:rPr sz="2000" spc="-15" dirty="0">
                <a:latin typeface="Arial"/>
                <a:cs typeface="Arial"/>
              </a:rPr>
              <a:t>dů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ěr</a:t>
            </a:r>
            <a:r>
              <a:rPr sz="2000" dirty="0">
                <a:latin typeface="Arial"/>
                <a:cs typeface="Arial"/>
              </a:rPr>
              <a:t>u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řejn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sti,	f</a:t>
            </a:r>
            <a:r>
              <a:rPr sz="2000" spc="-1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zické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z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ráty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129320" y="5403402"/>
            <a:ext cx="2202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nezbytných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služeb)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8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725830" y="1150365"/>
            <a:ext cx="1776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9270" algn="l"/>
              </a:tabLst>
            </a:pPr>
            <a:r>
              <a:rPr sz="2000" spc="-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a	</a:t>
            </a:r>
            <a:r>
              <a:rPr sz="2000" b="1" dirty="0">
                <a:latin typeface="Arial"/>
                <a:cs typeface="Arial"/>
              </a:rPr>
              <a:t>od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ě</a:t>
            </a:r>
            <a:r>
              <a:rPr sz="2000" b="1" spc="15" dirty="0">
                <a:latin typeface="Arial"/>
                <a:cs typeface="Arial"/>
              </a:rPr>
              <a:t>t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10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é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2676905" y="1150365"/>
            <a:ext cx="1111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krité</a:t>
            </a:r>
            <a:r>
              <a:rPr sz="2000" b="1" spc="-10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3961891" y="1150365"/>
            <a:ext cx="1438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0059" algn="l"/>
              </a:tabLst>
            </a:pP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	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ov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ž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jí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13"/>
          <p:cNvSpPr txBox="1"/>
          <p:nvPr/>
        </p:nvSpPr>
        <p:spPr>
          <a:xfrm>
            <a:off x="5574538" y="1150365"/>
            <a:ext cx="3034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3970" algn="l"/>
                <a:tab pos="2047239" algn="l"/>
              </a:tabLst>
            </a:pPr>
            <a:r>
              <a:rPr sz="2000" spc="-5" dirty="0">
                <a:latin typeface="Arial"/>
                <a:cs typeface="Arial"/>
              </a:rPr>
              <a:t>technické	nebo	provozní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725830" y="1455546"/>
            <a:ext cx="2536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7765" algn="l"/>
                <a:tab pos="1547495" algn="l"/>
              </a:tabLst>
            </a:pPr>
            <a:r>
              <a:rPr sz="2000" dirty="0">
                <a:latin typeface="Arial"/>
                <a:cs typeface="Arial"/>
              </a:rPr>
              <a:t>hodnoty	k	</a:t>
            </a:r>
            <a:r>
              <a:rPr sz="2000" spc="-5" dirty="0">
                <a:latin typeface="Arial"/>
                <a:cs typeface="Arial"/>
              </a:rPr>
              <a:t>určování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15"/>
          <p:cNvSpPr txBox="1"/>
          <p:nvPr/>
        </p:nvSpPr>
        <p:spPr>
          <a:xfrm>
            <a:off x="3487928" y="1455546"/>
            <a:ext cx="5121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3919" algn="l"/>
                <a:tab pos="1925320" algn="l"/>
                <a:tab pos="3642995" algn="l"/>
                <a:tab pos="4020820" algn="l"/>
              </a:tabLst>
            </a:pPr>
            <a:r>
              <a:rPr sz="2000" spc="-5" dirty="0">
                <a:latin typeface="Arial"/>
                <a:cs typeface="Arial"/>
              </a:rPr>
              <a:t>prvku	kritické	infrastruktury	</a:t>
            </a:r>
            <a:r>
              <a:rPr sz="2000" dirty="0">
                <a:latin typeface="Arial"/>
                <a:cs typeface="Arial"/>
              </a:rPr>
              <a:t>v	</a:t>
            </a:r>
            <a:r>
              <a:rPr sz="2000" spc="-5" dirty="0">
                <a:latin typeface="Arial"/>
                <a:cs typeface="Arial"/>
              </a:rPr>
              <a:t>odvětvích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725830" y="1760347"/>
            <a:ext cx="788543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energetika, </a:t>
            </a:r>
            <a:r>
              <a:rPr sz="2000" dirty="0">
                <a:latin typeface="Arial"/>
                <a:cs typeface="Arial"/>
              </a:rPr>
              <a:t>vodní </a:t>
            </a:r>
            <a:r>
              <a:rPr sz="2000" spc="-5" dirty="0">
                <a:latin typeface="Arial"/>
                <a:cs typeface="Arial"/>
              </a:rPr>
              <a:t>hospodářství, potravinářství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zemědělství,  zdravotnictví, doprava, komunikační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informační </a:t>
            </a:r>
            <a:r>
              <a:rPr sz="2000" spc="-20" dirty="0">
                <a:latin typeface="Arial"/>
                <a:cs typeface="Arial"/>
              </a:rPr>
              <a:t>systémy, </a:t>
            </a:r>
            <a:r>
              <a:rPr sz="2000" spc="-5" dirty="0">
                <a:latin typeface="Arial"/>
                <a:cs typeface="Arial"/>
              </a:rPr>
              <a:t>finanční  </a:t>
            </a:r>
            <a:r>
              <a:rPr sz="2000" dirty="0">
                <a:latin typeface="Arial"/>
                <a:cs typeface="Arial"/>
              </a:rPr>
              <a:t>trh a měna, </a:t>
            </a:r>
            <a:r>
              <a:rPr sz="2000" spc="-5" dirty="0">
                <a:latin typeface="Arial"/>
                <a:cs typeface="Arial"/>
              </a:rPr>
              <a:t>nouzové </a:t>
            </a:r>
            <a:r>
              <a:rPr sz="2000" dirty="0">
                <a:latin typeface="Arial"/>
                <a:cs typeface="Arial"/>
              </a:rPr>
              <a:t>služby a veřejná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správa.</a:t>
            </a:r>
          </a:p>
        </p:txBody>
      </p:sp>
      <p:sp>
        <p:nvSpPr>
          <p:cNvPr id="9" name="object 17"/>
          <p:cNvSpPr/>
          <p:nvPr/>
        </p:nvSpPr>
        <p:spPr>
          <a:xfrm>
            <a:off x="999744" y="2933700"/>
            <a:ext cx="6711696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3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>
            <a:spLocks noGrp="1"/>
          </p:cNvSpPr>
          <p:nvPr>
            <p:ph type="title"/>
          </p:nvPr>
        </p:nvSpPr>
        <p:spPr>
          <a:xfrm>
            <a:off x="845913" y="1157777"/>
            <a:ext cx="2788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Odvětvová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kritéria: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845913" y="1524223"/>
            <a:ext cx="72320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Energetika (výroba, přenos, distribuce,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skladování)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Elektřina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Zemní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plyn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Ropa </a:t>
            </a:r>
            <a:r>
              <a:rPr sz="2400" dirty="0">
                <a:latin typeface="Arial"/>
                <a:cs typeface="Arial"/>
              </a:rPr>
              <a:t>a ropné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produkty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Vodní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hospodářství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Potravinářství a zemědělská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výroba</a:t>
            </a: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Zdravotnictví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Doprava</a:t>
            </a:r>
            <a:endParaRPr sz="24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400" spc="-10" dirty="0">
                <a:latin typeface="Arial"/>
                <a:cs typeface="Arial"/>
              </a:rPr>
              <a:t>Silniční</a:t>
            </a:r>
            <a:endParaRPr sz="24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Železniční</a:t>
            </a:r>
            <a:endParaRPr sz="24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Letecká</a:t>
            </a:r>
            <a:endParaRPr sz="24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400" spc="-35" dirty="0">
                <a:latin typeface="Arial"/>
                <a:cs typeface="Arial"/>
              </a:rPr>
              <a:t>Vodní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1071820" y="521301"/>
            <a:ext cx="638810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087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Finanční trh a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měna  </a:t>
            </a:r>
            <a:r>
              <a:rPr sz="1800" b="1" spc="-10" dirty="0">
                <a:latin typeface="Arial"/>
                <a:cs typeface="Arial"/>
              </a:rPr>
              <a:t>Nouzové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služby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IZS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Radiační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monitorování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Předpovědní, varovná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hlásná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služba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Veřejná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správa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Veřejné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finance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Sociální ochrana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zaměstnanost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Ostatní </a:t>
            </a:r>
            <a:r>
              <a:rPr sz="1800" dirty="0">
                <a:latin typeface="Arial"/>
                <a:cs typeface="Arial"/>
              </a:rPr>
              <a:t>státní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správa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Zpravodajské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služby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Komunikační a informační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systémy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25" dirty="0">
                <a:latin typeface="Arial"/>
                <a:cs typeface="Arial"/>
              </a:rPr>
              <a:t>Technologické </a:t>
            </a:r>
            <a:r>
              <a:rPr sz="1800" spc="-5" dirty="0">
                <a:latin typeface="Arial"/>
                <a:cs typeface="Arial"/>
              </a:rPr>
              <a:t>prvky pevné </a:t>
            </a:r>
            <a:r>
              <a:rPr sz="1800" dirty="0">
                <a:latin typeface="Arial"/>
                <a:cs typeface="Arial"/>
              </a:rPr>
              <a:t>sítě </a:t>
            </a:r>
            <a:r>
              <a:rPr sz="1800" spc="-5" dirty="0">
                <a:latin typeface="Arial"/>
                <a:cs typeface="Arial"/>
              </a:rPr>
              <a:t>elektronických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komunikací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Technologické </a:t>
            </a:r>
            <a:r>
              <a:rPr sz="1800" dirty="0">
                <a:latin typeface="Arial"/>
                <a:cs typeface="Arial"/>
              </a:rPr>
              <a:t>prvky </a:t>
            </a:r>
            <a:r>
              <a:rPr sz="1800" spc="-5" dirty="0">
                <a:latin typeface="Arial"/>
                <a:cs typeface="Arial"/>
              </a:rPr>
              <a:t>mobilní </a:t>
            </a:r>
            <a:r>
              <a:rPr sz="1800" dirty="0">
                <a:latin typeface="Arial"/>
                <a:cs typeface="Arial"/>
              </a:rPr>
              <a:t>sítě </a:t>
            </a:r>
            <a:r>
              <a:rPr sz="1800" spc="-5" dirty="0">
                <a:latin typeface="Arial"/>
                <a:cs typeface="Arial"/>
              </a:rPr>
              <a:t>elektronických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komunikací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Technologické </a:t>
            </a:r>
            <a:r>
              <a:rPr sz="1800" dirty="0">
                <a:latin typeface="Arial"/>
                <a:cs typeface="Arial"/>
              </a:rPr>
              <a:t>prvky </a:t>
            </a:r>
            <a:r>
              <a:rPr sz="1800" spc="-5" dirty="0">
                <a:latin typeface="Arial"/>
                <a:cs typeface="Arial"/>
              </a:rPr>
              <a:t>pro rozhlasové a televizní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vysílání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Technologické </a:t>
            </a:r>
            <a:r>
              <a:rPr sz="1800" dirty="0">
                <a:latin typeface="Arial"/>
                <a:cs typeface="Arial"/>
              </a:rPr>
              <a:t>prvky </a:t>
            </a:r>
            <a:r>
              <a:rPr sz="1800" spc="-5" dirty="0">
                <a:latin typeface="Arial"/>
                <a:cs typeface="Arial"/>
              </a:rPr>
              <a:t>pro satelitní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komunikaci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Technologické </a:t>
            </a:r>
            <a:r>
              <a:rPr sz="1800" dirty="0">
                <a:latin typeface="Arial"/>
                <a:cs typeface="Arial"/>
              </a:rPr>
              <a:t>prvky </a:t>
            </a:r>
            <a:r>
              <a:rPr sz="1800" spc="-5" dirty="0">
                <a:latin typeface="Arial"/>
                <a:cs typeface="Arial"/>
              </a:rPr>
              <a:t>pro poštovní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služby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Technologické </a:t>
            </a:r>
            <a:r>
              <a:rPr sz="1800" dirty="0">
                <a:latin typeface="Arial"/>
                <a:cs typeface="Arial"/>
              </a:rPr>
              <a:t>prvky </a:t>
            </a:r>
            <a:r>
              <a:rPr sz="1800" spc="-5" dirty="0">
                <a:latin typeface="Arial"/>
                <a:cs typeface="Arial"/>
              </a:rPr>
              <a:t>informačních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systémů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Oblast kybernetické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bezpečnosti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2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>
            <a:spLocks noGrp="1"/>
          </p:cNvSpPr>
          <p:nvPr>
            <p:ph type="title"/>
          </p:nvPr>
        </p:nvSpPr>
        <p:spPr>
          <a:xfrm>
            <a:off x="834339" y="1560702"/>
            <a:ext cx="76034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05280" algn="l"/>
                <a:tab pos="2815590" algn="l"/>
                <a:tab pos="3364229" algn="l"/>
                <a:tab pos="4266565" algn="l"/>
                <a:tab pos="5095875" algn="l"/>
                <a:tab pos="6123305" algn="l"/>
              </a:tabLst>
            </a:pPr>
            <a:r>
              <a:rPr sz="2000" b="1" dirty="0">
                <a:latin typeface="Arial"/>
                <a:cs typeface="Arial"/>
              </a:rPr>
              <a:t>Průřezo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ý</a:t>
            </a:r>
            <a:r>
              <a:rPr sz="2000" b="1" dirty="0">
                <a:latin typeface="Arial"/>
                <a:cs typeface="Arial"/>
              </a:rPr>
              <a:t>m	</a:t>
            </a:r>
            <a:r>
              <a:rPr sz="2000" b="1" spc="-5" dirty="0">
                <a:latin typeface="Arial"/>
                <a:cs typeface="Arial"/>
              </a:rPr>
              <a:t>kri</a:t>
            </a:r>
            <a:r>
              <a:rPr sz="2000" b="1" spc="-15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ér</a:t>
            </a:r>
            <a:r>
              <a:rPr sz="2000" b="1" spc="-15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m	</a:t>
            </a:r>
            <a:r>
              <a:rPr sz="2000" b="1" spc="-5" dirty="0">
                <a:latin typeface="Arial"/>
                <a:cs typeface="Arial"/>
              </a:rPr>
              <a:t>pr</a:t>
            </a:r>
            <a:r>
              <a:rPr sz="2000" b="1" dirty="0">
                <a:latin typeface="Arial"/>
                <a:cs typeface="Arial"/>
              </a:rPr>
              <a:t>o	určení	p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ku	</a:t>
            </a:r>
            <a:r>
              <a:rPr sz="2000" b="1" spc="-5" dirty="0">
                <a:latin typeface="Arial"/>
                <a:cs typeface="Arial"/>
              </a:rPr>
              <a:t>kriti</a:t>
            </a:r>
            <a:r>
              <a:rPr sz="2000" b="1" spc="-15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é	(inf</a:t>
            </a:r>
            <a:r>
              <a:rPr sz="2000" b="1" spc="-10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rmačn</a:t>
            </a:r>
            <a:r>
              <a:rPr sz="2000" b="1" spc="-25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)  infrastruktury </a:t>
            </a:r>
            <a:r>
              <a:rPr sz="2000" spc="-5" dirty="0"/>
              <a:t>je</a:t>
            </a:r>
            <a:r>
              <a:rPr sz="2000" spc="-65" dirty="0"/>
              <a:t> </a:t>
            </a:r>
            <a:r>
              <a:rPr sz="2000" dirty="0"/>
              <a:t>hledisko: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834339" y="2474798"/>
            <a:ext cx="7603490" cy="310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obětí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mezní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hodnotou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více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než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250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mrtvých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  <a:r>
              <a:rPr sz="2000" spc="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více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než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lang="cs-CZ" sz="2000" spc="18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2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500 </a:t>
            </a:r>
            <a:r>
              <a:rPr sz="2000" dirty="0">
                <a:latin typeface="Arial"/>
                <a:cs typeface="Arial"/>
              </a:rPr>
              <a:t>osob s </a:t>
            </a:r>
            <a:r>
              <a:rPr sz="2000" spc="-5" dirty="0">
                <a:latin typeface="Arial"/>
                <a:cs typeface="Arial"/>
              </a:rPr>
              <a:t>následnou hospitalizací </a:t>
            </a:r>
            <a:r>
              <a:rPr sz="2000" dirty="0">
                <a:latin typeface="Arial"/>
                <a:cs typeface="Arial"/>
              </a:rPr>
              <a:t>po dobu </a:t>
            </a:r>
            <a:r>
              <a:rPr sz="2000" spc="-5" dirty="0">
                <a:latin typeface="Arial"/>
                <a:cs typeface="Arial"/>
              </a:rPr>
              <a:t>delší </a:t>
            </a:r>
            <a:r>
              <a:rPr sz="2000" dirty="0" err="1">
                <a:latin typeface="Arial"/>
                <a:cs typeface="Arial"/>
              </a:rPr>
              <a:t>než</a:t>
            </a:r>
            <a:r>
              <a:rPr sz="2000" dirty="0">
                <a:latin typeface="Arial"/>
                <a:cs typeface="Arial"/>
              </a:rPr>
              <a:t> </a:t>
            </a:r>
            <a:r>
              <a:rPr lang="cs-CZ" sz="2000" dirty="0" smtClean="0">
                <a:latin typeface="Arial"/>
                <a:cs typeface="Arial"/>
              </a:rPr>
              <a:t>           </a:t>
            </a:r>
            <a:r>
              <a:rPr sz="2000" dirty="0" smtClean="0">
                <a:latin typeface="Arial"/>
                <a:cs typeface="Arial"/>
              </a:rPr>
              <a:t>24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hodin,</a:t>
            </a: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buAutoNum type="alphaLcParenR" startAt="2"/>
              <a:tabLst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ekonomického </a:t>
            </a:r>
            <a:r>
              <a:rPr sz="2000" dirty="0">
                <a:latin typeface="Arial"/>
                <a:cs typeface="Arial"/>
              </a:rPr>
              <a:t>dopadu s mezní </a:t>
            </a:r>
            <a:r>
              <a:rPr sz="2000" spc="-5" dirty="0">
                <a:latin typeface="Arial"/>
                <a:cs typeface="Arial"/>
              </a:rPr>
              <a:t>hodnotou hospodářské ztráty  státu vyšší než </a:t>
            </a:r>
            <a:r>
              <a:rPr sz="2000" spc="-10" dirty="0">
                <a:latin typeface="Arial"/>
                <a:cs typeface="Arial"/>
              </a:rPr>
              <a:t>0,5 </a:t>
            </a:r>
            <a:r>
              <a:rPr sz="2000" dirty="0">
                <a:latin typeface="Arial"/>
                <a:cs typeface="Arial"/>
              </a:rPr>
              <a:t>% </a:t>
            </a:r>
            <a:r>
              <a:rPr sz="2000" spc="-5" dirty="0">
                <a:latin typeface="Arial"/>
                <a:cs typeface="Arial"/>
              </a:rPr>
              <a:t>hrubého </a:t>
            </a:r>
            <a:r>
              <a:rPr sz="2000" spc="-10" dirty="0" err="1">
                <a:latin typeface="Arial"/>
                <a:cs typeface="Arial"/>
              </a:rPr>
              <a:t>domácího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produktu</a:t>
            </a:r>
            <a:r>
              <a:rPr sz="2000" dirty="0" smtClean="0">
                <a:latin typeface="Arial"/>
                <a:cs typeface="Arial"/>
              </a:rPr>
              <a:t>,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</a:p>
          <a:p>
            <a:pPr algn="just">
              <a:lnSpc>
                <a:spcPct val="100000"/>
              </a:lnSpc>
              <a:spcBef>
                <a:spcPts val="45"/>
              </a:spcBef>
              <a:buFont typeface="Arial"/>
              <a:buAutoNum type="alphaLcParenR" startAt="2"/>
            </a:pPr>
            <a:endParaRPr sz="2050" dirty="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buAutoNum type="alphaLcParenR" startAt="2"/>
              <a:tabLst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dopadu </a:t>
            </a:r>
            <a:r>
              <a:rPr sz="2000" spc="-10" dirty="0">
                <a:latin typeface="Arial"/>
                <a:cs typeface="Arial"/>
              </a:rPr>
              <a:t>na </a:t>
            </a:r>
            <a:r>
              <a:rPr sz="2000" dirty="0">
                <a:latin typeface="Arial"/>
                <a:cs typeface="Arial"/>
              </a:rPr>
              <a:t>veřejnost s </a:t>
            </a:r>
            <a:r>
              <a:rPr sz="2000" spc="-5" dirty="0">
                <a:latin typeface="Arial"/>
                <a:cs typeface="Arial"/>
              </a:rPr>
              <a:t>mezní hodnotou rozsáhlého omezení  poskytování nezbytných služeb nebo jiného </a:t>
            </a:r>
            <a:r>
              <a:rPr sz="2000" dirty="0">
                <a:latin typeface="Arial"/>
                <a:cs typeface="Arial"/>
              </a:rPr>
              <a:t>závažného zásahu  do každodenního života postihujícího </a:t>
            </a:r>
            <a:r>
              <a:rPr sz="2000" spc="-5" dirty="0">
                <a:latin typeface="Arial"/>
                <a:cs typeface="Arial"/>
              </a:rPr>
              <a:t>více </a:t>
            </a:r>
            <a:r>
              <a:rPr sz="2000" dirty="0">
                <a:latin typeface="Arial"/>
                <a:cs typeface="Arial"/>
              </a:rPr>
              <a:t>než 125 000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osob.</a:t>
            </a:r>
          </a:p>
        </p:txBody>
      </p:sp>
    </p:spTree>
    <p:extLst>
      <p:ext uri="{BB962C8B-B14F-4D97-AF65-F5344CB8AC3E}">
        <p14:creationId xmlns:p14="http://schemas.microsoft.com/office/powerpoint/2010/main" val="13873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400304" y="1260805"/>
            <a:ext cx="650557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Odvětvová kritéria </a:t>
            </a:r>
            <a:r>
              <a:rPr sz="1800" b="1" spc="-5" dirty="0">
                <a:latin typeface="Calibri"/>
                <a:cs typeface="Calibri"/>
              </a:rPr>
              <a:t>(odvětví VI. Komunikační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informační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systémy)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buAutoNum type="alphaUcPeriod"/>
              <a:tabLst>
                <a:tab pos="266065" algn="l"/>
              </a:tabLst>
            </a:pPr>
            <a:r>
              <a:rPr sz="1800" b="1" spc="-25" dirty="0">
                <a:latin typeface="Calibri"/>
                <a:cs typeface="Calibri"/>
              </a:rPr>
              <a:t>Technologické </a:t>
            </a:r>
            <a:r>
              <a:rPr sz="1800" b="1" spc="-5" dirty="0">
                <a:latin typeface="Calibri"/>
                <a:cs typeface="Calibri"/>
              </a:rPr>
              <a:t>prvky pevné </a:t>
            </a:r>
            <a:r>
              <a:rPr sz="1800" b="1" spc="-10" dirty="0">
                <a:latin typeface="Calibri"/>
                <a:cs typeface="Calibri"/>
              </a:rPr>
              <a:t>sítě elektronických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komunikací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701040" lvl="1" indent="-232410">
              <a:lnSpc>
                <a:spcPct val="100000"/>
              </a:lnSpc>
              <a:buAutoNum type="alphaLcParenR"/>
              <a:tabLst>
                <a:tab pos="701675" algn="l"/>
              </a:tabLst>
            </a:pPr>
            <a:r>
              <a:rPr sz="1800" spc="-5" dirty="0">
                <a:latin typeface="Calibri"/>
                <a:cs typeface="Calibri"/>
              </a:rPr>
              <a:t>centrum </a:t>
            </a:r>
            <a:r>
              <a:rPr sz="1800" spc="-10" dirty="0">
                <a:latin typeface="Calibri"/>
                <a:cs typeface="Calibri"/>
              </a:rPr>
              <a:t>řízení </a:t>
            </a:r>
            <a:r>
              <a:rPr sz="1800" dirty="0">
                <a:latin typeface="Calibri"/>
                <a:cs typeface="Calibri"/>
              </a:rPr>
              <a:t>a podpory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sítě,</a:t>
            </a:r>
            <a:endParaRPr sz="1800">
              <a:latin typeface="Calibri"/>
              <a:cs typeface="Calibri"/>
            </a:endParaRPr>
          </a:p>
          <a:p>
            <a:pPr marL="711835" lvl="1" indent="-243204">
              <a:lnSpc>
                <a:spcPct val="100000"/>
              </a:lnSpc>
              <a:buAutoNum type="alphaLcParenR"/>
              <a:tabLst>
                <a:tab pos="712470" algn="l"/>
              </a:tabLst>
            </a:pPr>
            <a:r>
              <a:rPr sz="1800" spc="-5" dirty="0">
                <a:latin typeface="Calibri"/>
                <a:cs typeface="Calibri"/>
              </a:rPr>
              <a:t>řídící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ústředna,</a:t>
            </a:r>
            <a:endParaRPr sz="1800">
              <a:latin typeface="Calibri"/>
              <a:cs typeface="Calibri"/>
            </a:endParaRPr>
          </a:p>
          <a:p>
            <a:pPr marL="688975" lvl="1" indent="-22034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689610" algn="l"/>
              </a:tabLst>
            </a:pPr>
            <a:r>
              <a:rPr sz="1800" spc="-5" dirty="0">
                <a:latin typeface="Calibri"/>
                <a:cs typeface="Calibri"/>
              </a:rPr>
              <a:t>mezinárodní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ústředna,</a:t>
            </a:r>
            <a:endParaRPr sz="1800">
              <a:latin typeface="Calibri"/>
              <a:cs typeface="Calibri"/>
            </a:endParaRPr>
          </a:p>
          <a:p>
            <a:pPr marL="711835" lvl="1" indent="-243204">
              <a:lnSpc>
                <a:spcPct val="100000"/>
              </a:lnSpc>
              <a:buAutoNum type="alphaLcParenR"/>
              <a:tabLst>
                <a:tab pos="712470" algn="l"/>
              </a:tabLst>
            </a:pPr>
            <a:r>
              <a:rPr sz="1800" spc="-10" dirty="0">
                <a:latin typeface="Calibri"/>
                <a:cs typeface="Calibri"/>
              </a:rPr>
              <a:t>transitní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ústředna,</a:t>
            </a:r>
            <a:endParaRPr sz="1800">
              <a:latin typeface="Calibri"/>
              <a:cs typeface="Calibri"/>
            </a:endParaRPr>
          </a:p>
          <a:p>
            <a:pPr marL="706120" lvl="1" indent="-237490">
              <a:lnSpc>
                <a:spcPct val="100000"/>
              </a:lnSpc>
              <a:buAutoNum type="alphaLcParenR"/>
              <a:tabLst>
                <a:tab pos="706755" algn="l"/>
              </a:tabLst>
            </a:pPr>
            <a:r>
              <a:rPr sz="1800" spc="-10" dirty="0">
                <a:latin typeface="Calibri"/>
                <a:cs typeface="Calibri"/>
              </a:rPr>
              <a:t>datové</a:t>
            </a:r>
            <a:r>
              <a:rPr sz="1800" spc="-5" dirty="0">
                <a:latin typeface="Calibri"/>
                <a:cs typeface="Calibri"/>
              </a:rPr>
              <a:t> centrum,</a:t>
            </a:r>
            <a:endParaRPr sz="1800">
              <a:latin typeface="Calibri"/>
              <a:cs typeface="Calibri"/>
            </a:endParaRPr>
          </a:p>
          <a:p>
            <a:pPr marL="664210" lvl="1" indent="-195580">
              <a:lnSpc>
                <a:spcPct val="100000"/>
              </a:lnSpc>
              <a:buAutoNum type="alphaLcParenR"/>
              <a:tabLst>
                <a:tab pos="664845" algn="l"/>
              </a:tabLst>
            </a:pPr>
            <a:r>
              <a:rPr sz="1800" spc="-10" dirty="0">
                <a:latin typeface="Calibri"/>
                <a:cs typeface="Calibri"/>
              </a:rPr>
              <a:t>telekomunikační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vedení.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AutoNum type="alphaLcParenR"/>
            </a:pPr>
            <a:endParaRPr sz="175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buAutoNum type="alphaUcPeriod"/>
              <a:tabLst>
                <a:tab pos="254000" algn="l"/>
              </a:tabLst>
            </a:pPr>
            <a:r>
              <a:rPr sz="1800" b="1" spc="-20" dirty="0">
                <a:latin typeface="Calibri"/>
                <a:cs typeface="Calibri"/>
              </a:rPr>
              <a:t>Technologické </a:t>
            </a:r>
            <a:r>
              <a:rPr sz="1800" b="1" spc="-5" dirty="0">
                <a:latin typeface="Calibri"/>
                <a:cs typeface="Calibri"/>
              </a:rPr>
              <a:t>prvky mobilní </a:t>
            </a:r>
            <a:r>
              <a:rPr sz="1800" b="1" spc="-10" dirty="0">
                <a:latin typeface="Calibri"/>
                <a:cs typeface="Calibri"/>
              </a:rPr>
              <a:t>sítě elektronických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komunikací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701040" lvl="1" indent="-232410">
              <a:lnSpc>
                <a:spcPct val="100000"/>
              </a:lnSpc>
              <a:buAutoNum type="alphaLcParenR"/>
              <a:tabLst>
                <a:tab pos="701675" algn="l"/>
              </a:tabLst>
            </a:pPr>
            <a:r>
              <a:rPr sz="1800" spc="-5" dirty="0">
                <a:latin typeface="Calibri"/>
                <a:cs typeface="Calibri"/>
              </a:rPr>
              <a:t>centrum </a:t>
            </a:r>
            <a:r>
              <a:rPr sz="1800" spc="-10" dirty="0">
                <a:latin typeface="Calibri"/>
                <a:cs typeface="Calibri"/>
              </a:rPr>
              <a:t>řízení </a:t>
            </a:r>
            <a:r>
              <a:rPr sz="1800" dirty="0">
                <a:latin typeface="Calibri"/>
                <a:cs typeface="Calibri"/>
              </a:rPr>
              <a:t>a podpory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sítě,</a:t>
            </a:r>
            <a:endParaRPr sz="1800">
              <a:latin typeface="Calibri"/>
              <a:cs typeface="Calibri"/>
            </a:endParaRPr>
          </a:p>
          <a:p>
            <a:pPr marL="711835" lvl="1" indent="-243204">
              <a:lnSpc>
                <a:spcPct val="100000"/>
              </a:lnSpc>
              <a:buAutoNum type="alphaLcParenR"/>
              <a:tabLst>
                <a:tab pos="712470" algn="l"/>
              </a:tabLst>
            </a:pPr>
            <a:r>
              <a:rPr sz="1800" spc="-10" dirty="0">
                <a:latin typeface="Calibri"/>
                <a:cs typeface="Calibri"/>
              </a:rPr>
              <a:t>ústředna </a:t>
            </a:r>
            <a:r>
              <a:rPr sz="1800" spc="-5" dirty="0">
                <a:latin typeface="Calibri"/>
                <a:cs typeface="Calibri"/>
              </a:rPr>
              <a:t>mobilní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sítě,</a:t>
            </a:r>
            <a:endParaRPr sz="1800">
              <a:latin typeface="Calibri"/>
              <a:cs typeface="Calibri"/>
            </a:endParaRPr>
          </a:p>
          <a:p>
            <a:pPr marL="688975" lvl="1" indent="-220345">
              <a:lnSpc>
                <a:spcPct val="100000"/>
              </a:lnSpc>
              <a:buAutoNum type="alphaLcParenR"/>
              <a:tabLst>
                <a:tab pos="689610" algn="l"/>
              </a:tabLst>
            </a:pPr>
            <a:r>
              <a:rPr sz="1800" spc="-10" dirty="0">
                <a:latin typeface="Calibri"/>
                <a:cs typeface="Calibri"/>
              </a:rPr>
              <a:t>základnová </a:t>
            </a:r>
            <a:r>
              <a:rPr sz="1800" spc="-5" dirty="0">
                <a:latin typeface="Calibri"/>
                <a:cs typeface="Calibri"/>
              </a:rPr>
              <a:t>řídící </a:t>
            </a:r>
            <a:r>
              <a:rPr sz="1800" spc="-10" dirty="0">
                <a:latin typeface="Calibri"/>
                <a:cs typeface="Calibri"/>
              </a:rPr>
              <a:t>jednotka sítě </a:t>
            </a:r>
            <a:r>
              <a:rPr sz="1800" spc="-5" dirty="0">
                <a:latin typeface="Calibri"/>
                <a:cs typeface="Calibri"/>
              </a:rPr>
              <a:t>pokrývající </a:t>
            </a:r>
            <a:r>
              <a:rPr sz="1800" spc="-20" dirty="0">
                <a:latin typeface="Calibri"/>
                <a:cs typeface="Calibri"/>
              </a:rPr>
              <a:t>strategickou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lokalitu,</a:t>
            </a:r>
            <a:endParaRPr sz="1800">
              <a:latin typeface="Calibri"/>
              <a:cs typeface="Calibri"/>
            </a:endParaRPr>
          </a:p>
          <a:p>
            <a:pPr marL="711835" lvl="1" indent="-243204">
              <a:lnSpc>
                <a:spcPct val="100000"/>
              </a:lnSpc>
              <a:buAutoNum type="alphaLcParenR"/>
              <a:tabLst>
                <a:tab pos="712470" algn="l"/>
              </a:tabLst>
            </a:pPr>
            <a:r>
              <a:rPr sz="1800" spc="-10" dirty="0">
                <a:latin typeface="Calibri"/>
                <a:cs typeface="Calibri"/>
              </a:rPr>
              <a:t>základnová stanice sítě </a:t>
            </a:r>
            <a:r>
              <a:rPr sz="1800" spc="-5" dirty="0">
                <a:latin typeface="Calibri"/>
                <a:cs typeface="Calibri"/>
              </a:rPr>
              <a:t>pokrývající </a:t>
            </a:r>
            <a:r>
              <a:rPr sz="1800" spc="-20" dirty="0">
                <a:latin typeface="Calibri"/>
                <a:cs typeface="Calibri"/>
              </a:rPr>
              <a:t>strategickou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lokalitu,</a:t>
            </a:r>
            <a:endParaRPr sz="1800">
              <a:latin typeface="Calibri"/>
              <a:cs typeface="Calibri"/>
            </a:endParaRPr>
          </a:p>
          <a:p>
            <a:pPr marL="706120" lvl="1" indent="-23749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06755" algn="l"/>
              </a:tabLst>
            </a:pPr>
            <a:r>
              <a:rPr sz="1800" spc="-10" dirty="0">
                <a:latin typeface="Calibri"/>
                <a:cs typeface="Calibri"/>
              </a:rPr>
              <a:t>datové</a:t>
            </a:r>
            <a:r>
              <a:rPr sz="1800" spc="-5" dirty="0">
                <a:latin typeface="Calibri"/>
                <a:cs typeface="Calibri"/>
              </a:rPr>
              <a:t> centrum.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11"/>
          <p:cNvSpPr/>
          <p:nvPr/>
        </p:nvSpPr>
        <p:spPr>
          <a:xfrm>
            <a:off x="6230111" y="2141220"/>
            <a:ext cx="2252472" cy="1819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2"/>
          <p:cNvSpPr/>
          <p:nvPr/>
        </p:nvSpPr>
        <p:spPr>
          <a:xfrm>
            <a:off x="7239000" y="4210811"/>
            <a:ext cx="1421892" cy="1556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7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645972" y="1189990"/>
            <a:ext cx="8016875" cy="4737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Odvětvová </a:t>
            </a:r>
            <a:r>
              <a:rPr sz="1800" b="1" spc="-5" dirty="0">
                <a:latin typeface="Arial"/>
                <a:cs typeface="Arial"/>
              </a:rPr>
              <a:t>kritéria </a:t>
            </a:r>
            <a:r>
              <a:rPr sz="1800" b="1" spc="-15" dirty="0">
                <a:latin typeface="Arial"/>
                <a:cs typeface="Arial"/>
              </a:rPr>
              <a:t>(odvětví </a:t>
            </a:r>
            <a:r>
              <a:rPr sz="1800" b="1" dirty="0">
                <a:latin typeface="Arial"/>
                <a:cs typeface="Arial"/>
              </a:rPr>
              <a:t>VI. </a:t>
            </a:r>
            <a:r>
              <a:rPr sz="1800" b="1" spc="-5" dirty="0">
                <a:latin typeface="Arial"/>
                <a:cs typeface="Arial"/>
              </a:rPr>
              <a:t>Komunikační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informační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systémy)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AutoNum type="alphaUcPeriod" startAt="3"/>
              <a:tabLst>
                <a:tab pos="305435" algn="l"/>
              </a:tabLst>
            </a:pPr>
            <a:r>
              <a:rPr sz="1800" b="1" spc="-15" dirty="0">
                <a:latin typeface="Arial"/>
                <a:cs typeface="Arial"/>
              </a:rPr>
              <a:t>Technologické </a:t>
            </a:r>
            <a:r>
              <a:rPr sz="1800" b="1" spc="-10" dirty="0">
                <a:latin typeface="Arial"/>
                <a:cs typeface="Arial"/>
              </a:rPr>
              <a:t>prvky </a:t>
            </a:r>
            <a:r>
              <a:rPr sz="1800" b="1" spc="-5" dirty="0">
                <a:latin typeface="Arial"/>
                <a:cs typeface="Arial"/>
              </a:rPr>
              <a:t>sítí </a:t>
            </a:r>
            <a:r>
              <a:rPr sz="1800" b="1" dirty="0">
                <a:latin typeface="Arial"/>
                <a:cs typeface="Arial"/>
              </a:rPr>
              <a:t>pro </a:t>
            </a:r>
            <a:r>
              <a:rPr sz="1800" b="1" spc="-10" dirty="0">
                <a:latin typeface="Arial"/>
                <a:cs typeface="Arial"/>
              </a:rPr>
              <a:t>rozhlasové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10" dirty="0">
                <a:latin typeface="Arial"/>
                <a:cs typeface="Arial"/>
              </a:rPr>
              <a:t>televizní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vysílání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812165" marR="6350" lvl="1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812165" algn="l"/>
                <a:tab pos="812800" algn="l"/>
                <a:tab pos="1720850" algn="l"/>
                <a:tab pos="2682875" algn="l"/>
                <a:tab pos="3159760" algn="l"/>
                <a:tab pos="3877945" algn="l"/>
                <a:tab pos="5117465" algn="l"/>
                <a:tab pos="5772785" algn="l"/>
                <a:tab pos="7278370" algn="l"/>
              </a:tabLst>
            </a:pPr>
            <a:r>
              <a:rPr sz="1800" spc="10" dirty="0">
                <a:latin typeface="Arial"/>
                <a:cs typeface="Arial"/>
              </a:rPr>
              <a:t>v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sílací	zaříz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í	</a:t>
            </a:r>
            <a:r>
              <a:rPr sz="1800" spc="-5" dirty="0">
                <a:latin typeface="Arial"/>
                <a:cs typeface="Arial"/>
              </a:rPr>
              <a:t>pro</a:t>
            </a:r>
            <a:r>
              <a:rPr sz="1800" dirty="0">
                <a:latin typeface="Arial"/>
                <a:cs typeface="Arial"/>
              </a:rPr>
              <a:t>	šíře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í	tel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viz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í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o	</a:t>
            </a:r>
            <a:r>
              <a:rPr sz="1800" spc="-5" dirty="0">
                <a:latin typeface="Arial"/>
                <a:cs typeface="Arial"/>
              </a:rPr>
              <a:t>nebo</a:t>
            </a:r>
            <a:r>
              <a:rPr sz="1800" dirty="0">
                <a:latin typeface="Arial"/>
                <a:cs typeface="Arial"/>
              </a:rPr>
              <a:t>	roz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5" dirty="0">
                <a:latin typeface="Arial"/>
                <a:cs typeface="Arial"/>
              </a:rPr>
              <a:t>é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o	si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álu  určených pro informaci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obyvatelstva</a:t>
            </a:r>
            <a:endParaRPr sz="1800" dirty="0">
              <a:latin typeface="Arial"/>
              <a:cs typeface="Arial"/>
            </a:endParaRPr>
          </a:p>
          <a:p>
            <a:pPr marL="812165" marR="6350" lvl="1" indent="-342900" algn="just">
              <a:lnSpc>
                <a:spcPct val="100000"/>
              </a:lnSpc>
              <a:buAutoNum type="alphaLcParenR"/>
              <a:tabLst>
                <a:tab pos="812165" algn="l"/>
                <a:tab pos="812800" algn="l"/>
                <a:tab pos="1240790" algn="l"/>
                <a:tab pos="2381250" algn="l"/>
                <a:tab pos="3228340" algn="l"/>
                <a:tab pos="4366895" algn="l"/>
                <a:tab pos="5467985" algn="l"/>
                <a:tab pos="6034405" algn="l"/>
                <a:tab pos="6348730" algn="l"/>
                <a:tab pos="6865620" algn="l"/>
                <a:tab pos="7165975" algn="l"/>
              </a:tabLst>
            </a:pPr>
            <a:r>
              <a:rPr sz="1800" spc="-5" dirty="0">
                <a:latin typeface="Arial"/>
                <a:cs typeface="Arial"/>
              </a:rPr>
              <a:t>za	kriz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vých	situ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cí	v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sí</a:t>
            </a:r>
            <a:r>
              <a:rPr sz="1800" spc="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ací</a:t>
            </a:r>
            <a:r>
              <a:rPr sz="1800" dirty="0">
                <a:latin typeface="Arial"/>
                <a:cs typeface="Arial"/>
              </a:rPr>
              <a:t>m	výko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	</a:t>
            </a:r>
            <a:r>
              <a:rPr sz="1800" spc="-10" dirty="0">
                <a:latin typeface="Arial"/>
                <a:cs typeface="Arial"/>
              </a:rPr>
              <a:t>na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5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W	k	za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iště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í  </a:t>
            </a:r>
            <a:r>
              <a:rPr sz="1800" spc="-5" dirty="0">
                <a:latin typeface="Arial"/>
                <a:cs typeface="Arial"/>
              </a:rPr>
              <a:t>rozhlasového a televizního vysílání veřejnoprávního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provozovatele</a:t>
            </a:r>
            <a:endParaRPr sz="18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latin typeface="Arial"/>
                <a:cs typeface="Arial"/>
              </a:rPr>
              <a:t>řídící </a:t>
            </a:r>
            <a:r>
              <a:rPr sz="1800" spc="-5" dirty="0">
                <a:latin typeface="Arial"/>
                <a:cs typeface="Arial"/>
              </a:rPr>
              <a:t>pracoviště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provozu,</a:t>
            </a:r>
            <a:endParaRPr sz="18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latin typeface="Arial"/>
                <a:cs typeface="Arial"/>
              </a:rPr>
              <a:t>datové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centrum,</a:t>
            </a:r>
            <a:endParaRPr sz="1800" dirty="0">
              <a:latin typeface="Arial"/>
              <a:cs typeface="Arial"/>
            </a:endParaRPr>
          </a:p>
          <a:p>
            <a:pPr marL="812165" marR="5080" lvl="1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latin typeface="Arial"/>
                <a:cs typeface="Arial"/>
              </a:rPr>
              <a:t>síť </a:t>
            </a:r>
            <a:r>
              <a:rPr sz="1800" spc="-5" dirty="0">
                <a:latin typeface="Arial"/>
                <a:cs typeface="Arial"/>
              </a:rPr>
              <a:t>pro rozhlasové a televizní vysílání </a:t>
            </a:r>
            <a:r>
              <a:rPr sz="1800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zajištění provozu rozhlasového  a televizního vysílání veřejnoprávního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provozovatele.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AutoNum type="alphaLcParenR"/>
            </a:pPr>
            <a:endParaRPr sz="1850" dirty="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AutoNum type="alphaUcPeriod" startAt="3"/>
              <a:tabLst>
                <a:tab pos="305435" algn="l"/>
              </a:tabLst>
            </a:pPr>
            <a:r>
              <a:rPr sz="1800" b="1" spc="-15" dirty="0">
                <a:latin typeface="Arial"/>
                <a:cs typeface="Arial"/>
              </a:rPr>
              <a:t>Technologické </a:t>
            </a:r>
            <a:r>
              <a:rPr sz="1800" b="1" spc="-10" dirty="0">
                <a:latin typeface="Arial"/>
                <a:cs typeface="Arial"/>
              </a:rPr>
              <a:t>prvky </a:t>
            </a:r>
            <a:r>
              <a:rPr sz="1800" b="1" dirty="0">
                <a:latin typeface="Arial"/>
                <a:cs typeface="Arial"/>
              </a:rPr>
              <a:t>pro </a:t>
            </a:r>
            <a:r>
              <a:rPr sz="1800" b="1" spc="-5" dirty="0">
                <a:latin typeface="Arial"/>
                <a:cs typeface="Arial"/>
              </a:rPr>
              <a:t>satelitní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komunikaci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10" dirty="0">
                <a:latin typeface="Arial"/>
                <a:cs typeface="Arial"/>
              </a:rPr>
              <a:t>hlavní </a:t>
            </a:r>
            <a:r>
              <a:rPr sz="1800" spc="-5" dirty="0">
                <a:latin typeface="Arial"/>
                <a:cs typeface="Arial"/>
              </a:rPr>
              <a:t>pozemní satelitní přijímací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vysílací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stanice,</a:t>
            </a:r>
            <a:endParaRPr sz="18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latin typeface="Arial"/>
                <a:cs typeface="Arial"/>
              </a:rPr>
              <a:t>Evropský </a:t>
            </a:r>
            <a:r>
              <a:rPr sz="1800" spc="-10" dirty="0">
                <a:latin typeface="Arial"/>
                <a:cs typeface="Arial"/>
              </a:rPr>
              <a:t>globální </a:t>
            </a:r>
            <a:r>
              <a:rPr sz="1800" spc="-5" dirty="0">
                <a:latin typeface="Arial"/>
                <a:cs typeface="Arial"/>
              </a:rPr>
              <a:t>navigační družicový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systém,</a:t>
            </a:r>
            <a:endParaRPr sz="18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latin typeface="Arial"/>
                <a:cs typeface="Arial"/>
              </a:rPr>
              <a:t>pozemní </a:t>
            </a:r>
            <a:r>
              <a:rPr sz="1800" dirty="0">
                <a:latin typeface="Arial"/>
                <a:cs typeface="Arial"/>
              </a:rPr>
              <a:t>řídící a </a:t>
            </a:r>
            <a:r>
              <a:rPr sz="1800" spc="-5" dirty="0">
                <a:latin typeface="Arial"/>
                <a:cs typeface="Arial"/>
              </a:rPr>
              <a:t>komunikační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středisko,</a:t>
            </a:r>
            <a:endParaRPr sz="18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latin typeface="Arial"/>
                <a:cs typeface="Arial"/>
              </a:rPr>
              <a:t>pozemní </a:t>
            </a:r>
            <a:r>
              <a:rPr sz="1800" spc="-10" dirty="0">
                <a:latin typeface="Arial"/>
                <a:cs typeface="Arial"/>
              </a:rPr>
              <a:t>propojovací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síť.</a:t>
            </a:r>
          </a:p>
        </p:txBody>
      </p:sp>
    </p:spTree>
    <p:extLst>
      <p:ext uri="{BB962C8B-B14F-4D97-AF65-F5344CB8AC3E}">
        <p14:creationId xmlns:p14="http://schemas.microsoft.com/office/powerpoint/2010/main" val="42195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2195" y="2268637"/>
            <a:ext cx="7886700" cy="3453055"/>
          </a:xfrm>
        </p:spPr>
        <p:txBody>
          <a:bodyPr>
            <a:noAutofit/>
          </a:bodyPr>
          <a:lstStyle/>
          <a:p>
            <a:pPr marL="241300">
              <a:lnSpc>
                <a:spcPct val="100000"/>
              </a:lnSpc>
              <a:spcBef>
                <a:spcPts val="755"/>
              </a:spcBef>
              <a:tabLst>
                <a:tab pos="241300" algn="l"/>
              </a:tabLst>
            </a:pPr>
            <a:r>
              <a:rPr lang="cs-CZ" sz="2800" spc="-5" dirty="0">
                <a:latin typeface="Arial"/>
                <a:cs typeface="Arial"/>
              </a:rPr>
              <a:t>Úvod</a:t>
            </a:r>
            <a:endParaRPr lang="cs-CZ" sz="28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60"/>
              </a:spcBef>
              <a:tabLst>
                <a:tab pos="241300" algn="l"/>
              </a:tabLst>
            </a:pPr>
            <a:r>
              <a:rPr lang="cs-CZ" sz="2800" dirty="0">
                <a:latin typeface="Arial"/>
                <a:cs typeface="Arial"/>
              </a:rPr>
              <a:t>Kritická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infrastruktura</a:t>
            </a:r>
          </a:p>
          <a:p>
            <a:pPr marL="2413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cs-CZ" sz="2800" spc="-5" dirty="0">
                <a:latin typeface="Arial"/>
                <a:cs typeface="Arial"/>
              </a:rPr>
              <a:t>Kritická informační</a:t>
            </a:r>
            <a:r>
              <a:rPr lang="cs-CZ" sz="2800" spc="5" dirty="0">
                <a:latin typeface="Arial"/>
                <a:cs typeface="Arial"/>
              </a:rPr>
              <a:t> </a:t>
            </a:r>
            <a:r>
              <a:rPr lang="cs-CZ" sz="2800" spc="-5" dirty="0">
                <a:latin typeface="Arial"/>
                <a:cs typeface="Arial"/>
              </a:rPr>
              <a:t>infrastruktura</a:t>
            </a:r>
            <a:endParaRPr lang="cs-CZ" sz="28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60"/>
              </a:spcBef>
              <a:tabLst>
                <a:tab pos="241300" algn="l"/>
              </a:tabLst>
            </a:pPr>
            <a:r>
              <a:rPr lang="cs-CZ" sz="2800" spc="-30" dirty="0">
                <a:latin typeface="Arial"/>
                <a:cs typeface="Arial"/>
              </a:rPr>
              <a:t>Technologické </a:t>
            </a:r>
            <a:r>
              <a:rPr lang="cs-CZ" sz="2800" spc="-5" dirty="0">
                <a:latin typeface="Arial"/>
                <a:cs typeface="Arial"/>
              </a:rPr>
              <a:t>prvky jednotlivých</a:t>
            </a:r>
            <a:r>
              <a:rPr lang="cs-CZ" sz="2800" spc="9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částí</a:t>
            </a:r>
          </a:p>
          <a:p>
            <a:pPr marL="241300">
              <a:lnSpc>
                <a:spcPct val="100000"/>
              </a:lnSpc>
              <a:spcBef>
                <a:spcPts val="665"/>
              </a:spcBef>
              <a:tabLst>
                <a:tab pos="241300" algn="l"/>
              </a:tabLst>
            </a:pPr>
            <a:r>
              <a:rPr lang="cs-CZ" sz="2800" spc="-5" dirty="0">
                <a:latin typeface="Arial"/>
                <a:cs typeface="Arial"/>
              </a:rPr>
              <a:t>Významné informační</a:t>
            </a:r>
            <a:r>
              <a:rPr lang="cs-CZ" sz="2800" spc="20" dirty="0">
                <a:latin typeface="Arial"/>
                <a:cs typeface="Arial"/>
              </a:rPr>
              <a:t> </a:t>
            </a:r>
            <a:r>
              <a:rPr lang="cs-CZ" sz="2800" spc="-5" dirty="0">
                <a:latin typeface="Arial"/>
                <a:cs typeface="Arial"/>
              </a:rPr>
              <a:t>systémy</a:t>
            </a:r>
            <a:endParaRPr lang="cs-CZ" sz="28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70"/>
              </a:spcBef>
              <a:tabLst>
                <a:tab pos="241300" algn="l"/>
              </a:tabLst>
            </a:pPr>
            <a:r>
              <a:rPr lang="cs-CZ" sz="2800" spc="-5" dirty="0">
                <a:latin typeface="Arial"/>
                <a:cs typeface="Arial"/>
              </a:rPr>
              <a:t>Závěr</a:t>
            </a:r>
            <a:endParaRPr lang="cs-CZ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3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654507" y="1458595"/>
            <a:ext cx="786955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Odvětvová </a:t>
            </a:r>
            <a:r>
              <a:rPr sz="1800" b="1" spc="-5" dirty="0">
                <a:latin typeface="Arial"/>
                <a:cs typeface="Arial"/>
              </a:rPr>
              <a:t>kritéria </a:t>
            </a:r>
            <a:r>
              <a:rPr sz="1800" b="1" spc="-15" dirty="0">
                <a:latin typeface="Arial"/>
                <a:cs typeface="Arial"/>
              </a:rPr>
              <a:t>(odvětví </a:t>
            </a:r>
            <a:r>
              <a:rPr sz="1800" b="1" dirty="0">
                <a:latin typeface="Arial"/>
                <a:cs typeface="Arial"/>
              </a:rPr>
              <a:t>VI. </a:t>
            </a:r>
            <a:r>
              <a:rPr sz="1800" b="1" spc="-5" dirty="0">
                <a:latin typeface="Arial"/>
                <a:cs typeface="Arial"/>
              </a:rPr>
              <a:t>Komunikační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informační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systémy)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91465" indent="-279400">
              <a:lnSpc>
                <a:spcPct val="100000"/>
              </a:lnSpc>
              <a:buAutoNum type="alphaUcPeriod" startAt="5"/>
              <a:tabLst>
                <a:tab pos="292100" algn="l"/>
              </a:tabLst>
            </a:pPr>
            <a:r>
              <a:rPr sz="1800" b="1" spc="-15" dirty="0">
                <a:latin typeface="Arial"/>
                <a:cs typeface="Arial"/>
              </a:rPr>
              <a:t>Technologické </a:t>
            </a:r>
            <a:r>
              <a:rPr sz="1800" b="1" spc="-10" dirty="0">
                <a:latin typeface="Arial"/>
                <a:cs typeface="Arial"/>
              </a:rPr>
              <a:t>prvky </a:t>
            </a:r>
            <a:r>
              <a:rPr sz="1800" b="1" dirty="0">
                <a:latin typeface="Arial"/>
                <a:cs typeface="Arial"/>
              </a:rPr>
              <a:t>pro </a:t>
            </a:r>
            <a:r>
              <a:rPr sz="1800" b="1" spc="-5" dirty="0">
                <a:latin typeface="Arial"/>
                <a:cs typeface="Arial"/>
              </a:rPr>
              <a:t>poštovní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služby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812800" marR="662305" lvl="1" indent="-3435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812165" algn="l"/>
                <a:tab pos="813435" algn="l"/>
              </a:tabLst>
            </a:pPr>
            <a:r>
              <a:rPr sz="1800" spc="-5" dirty="0">
                <a:latin typeface="Arial"/>
                <a:cs typeface="Arial"/>
              </a:rPr>
              <a:t>centrální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regionální </a:t>
            </a:r>
            <a:r>
              <a:rPr sz="1800" spc="-5" dirty="0">
                <a:latin typeface="Arial"/>
                <a:cs typeface="Arial"/>
              </a:rPr>
              <a:t>výpočetní středisko, středisko centrálního  snímání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úložiště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dat,</a:t>
            </a:r>
            <a:endParaRPr sz="18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lphaLcParenR"/>
              <a:tabLst>
                <a:tab pos="812165" algn="l"/>
                <a:tab pos="813435" algn="l"/>
              </a:tabLst>
            </a:pPr>
            <a:r>
              <a:rPr sz="1800" spc="-5" dirty="0">
                <a:latin typeface="Arial"/>
                <a:cs typeface="Arial"/>
              </a:rPr>
              <a:t>sběrný přepravní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uzel,</a:t>
            </a:r>
            <a:endParaRPr sz="18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lphaLcParenR"/>
              <a:tabLst>
                <a:tab pos="812165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řídící a </a:t>
            </a:r>
            <a:r>
              <a:rPr sz="1800" spc="-5" dirty="0">
                <a:latin typeface="Arial"/>
                <a:cs typeface="Arial"/>
              </a:rPr>
              <a:t>mezinárodní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pošta,</a:t>
            </a:r>
            <a:endParaRPr sz="18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lphaLcParenR"/>
              <a:tabLst>
                <a:tab pos="812165" algn="l"/>
                <a:tab pos="813435" algn="l"/>
              </a:tabLst>
            </a:pPr>
            <a:r>
              <a:rPr sz="1800" spc="-5" dirty="0">
                <a:latin typeface="Arial"/>
                <a:cs typeface="Arial"/>
              </a:rPr>
              <a:t>poštovní dopravní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infrastruktura.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AutoNum type="alphaLcParenR"/>
            </a:pPr>
            <a:endParaRPr sz="1850" dirty="0">
              <a:latin typeface="Arial"/>
              <a:cs typeface="Arial"/>
            </a:endParaRPr>
          </a:p>
          <a:p>
            <a:pPr marL="254000" indent="-241935">
              <a:lnSpc>
                <a:spcPct val="100000"/>
              </a:lnSpc>
              <a:buAutoNum type="alphaUcPeriod" startAt="5"/>
              <a:tabLst>
                <a:tab pos="254635" algn="l"/>
              </a:tabLst>
            </a:pPr>
            <a:r>
              <a:rPr sz="1800" b="1" spc="-15" dirty="0">
                <a:latin typeface="Arial"/>
                <a:cs typeface="Arial"/>
              </a:rPr>
              <a:t>Technologické </a:t>
            </a:r>
            <a:r>
              <a:rPr sz="1800" b="1" spc="-10" dirty="0">
                <a:latin typeface="Arial"/>
                <a:cs typeface="Arial"/>
              </a:rPr>
              <a:t>prvky </a:t>
            </a:r>
            <a:r>
              <a:rPr sz="1800" b="1" spc="-5" dirty="0">
                <a:latin typeface="Arial"/>
                <a:cs typeface="Arial"/>
              </a:rPr>
              <a:t>informačních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systémů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lphaLcParenR"/>
              <a:tabLst>
                <a:tab pos="812165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řídicí</a:t>
            </a:r>
            <a:r>
              <a:rPr sz="1800" spc="-5" dirty="0">
                <a:latin typeface="Arial"/>
                <a:cs typeface="Arial"/>
              </a:rPr>
              <a:t> centrum,</a:t>
            </a:r>
            <a:endParaRPr sz="18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lphaLcParenR"/>
              <a:tabLst>
                <a:tab pos="812165" algn="l"/>
                <a:tab pos="813435" algn="l"/>
              </a:tabLst>
            </a:pPr>
            <a:r>
              <a:rPr sz="1800" spc="-5" dirty="0">
                <a:latin typeface="Arial"/>
                <a:cs typeface="Arial"/>
              </a:rPr>
              <a:t>datové centrum,</a:t>
            </a:r>
            <a:endParaRPr sz="18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lphaLcParenR"/>
              <a:tabLst>
                <a:tab pos="812165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síť </a:t>
            </a:r>
            <a:r>
              <a:rPr sz="1800" spc="-5" dirty="0">
                <a:latin typeface="Arial"/>
                <a:cs typeface="Arial"/>
              </a:rPr>
              <a:t>elektronických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komunikací,</a:t>
            </a:r>
            <a:endParaRPr sz="1800" dirty="0">
              <a:latin typeface="Arial"/>
              <a:cs typeface="Arial"/>
            </a:endParaRPr>
          </a:p>
          <a:p>
            <a:pPr marL="812800" marR="5080" lvl="1" indent="-343535">
              <a:lnSpc>
                <a:spcPct val="100000"/>
              </a:lnSpc>
              <a:buAutoNum type="alphaLcParenR"/>
              <a:tabLst>
                <a:tab pos="812165" algn="l"/>
                <a:tab pos="813435" algn="l"/>
              </a:tabLst>
            </a:pPr>
            <a:r>
              <a:rPr sz="1800" spc="-5" dirty="0">
                <a:latin typeface="Arial"/>
                <a:cs typeface="Arial"/>
              </a:rPr>
              <a:t>technologický prvek zajišťující provoz registru doménových jmen </a:t>
            </a:r>
            <a:r>
              <a:rPr sz="1800" dirty="0">
                <a:latin typeface="Arial"/>
                <a:cs typeface="Arial"/>
              </a:rPr>
              <a:t>„CZ“  a </a:t>
            </a:r>
            <a:r>
              <a:rPr sz="1800" spc="-5" dirty="0">
                <a:latin typeface="Arial"/>
                <a:cs typeface="Arial"/>
              </a:rPr>
              <a:t>zabezpečení provozu domény </a:t>
            </a:r>
            <a:r>
              <a:rPr sz="1800" spc="-10" dirty="0">
                <a:latin typeface="Arial"/>
                <a:cs typeface="Arial"/>
              </a:rPr>
              <a:t>nejvyšší </a:t>
            </a:r>
            <a:r>
              <a:rPr sz="1800" spc="-5" dirty="0">
                <a:latin typeface="Arial"/>
                <a:cs typeface="Arial"/>
              </a:rPr>
              <a:t>úrovně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„CZ“.</a:t>
            </a:r>
          </a:p>
        </p:txBody>
      </p:sp>
      <p:sp>
        <p:nvSpPr>
          <p:cNvPr id="3" name="object 11"/>
          <p:cNvSpPr/>
          <p:nvPr/>
        </p:nvSpPr>
        <p:spPr>
          <a:xfrm>
            <a:off x="5974079" y="2685288"/>
            <a:ext cx="2709672" cy="2229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1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632256" y="1151382"/>
            <a:ext cx="777176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Odvětvová </a:t>
            </a:r>
            <a:r>
              <a:rPr sz="1800" b="1" spc="-5" dirty="0">
                <a:latin typeface="Arial"/>
                <a:cs typeface="Arial"/>
              </a:rPr>
              <a:t>kritéria </a:t>
            </a:r>
            <a:r>
              <a:rPr sz="1800" b="1" spc="-15" dirty="0">
                <a:latin typeface="Arial"/>
                <a:cs typeface="Arial"/>
              </a:rPr>
              <a:t>(odvětví </a:t>
            </a:r>
            <a:r>
              <a:rPr sz="1800" b="1" dirty="0">
                <a:latin typeface="Arial"/>
                <a:cs typeface="Arial"/>
              </a:rPr>
              <a:t>VI. </a:t>
            </a:r>
            <a:r>
              <a:rPr sz="1800" b="1" spc="-5" dirty="0">
                <a:latin typeface="Arial"/>
                <a:cs typeface="Arial"/>
              </a:rPr>
              <a:t>Komunikační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informační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systémy)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G. </a:t>
            </a:r>
            <a:r>
              <a:rPr sz="1800" b="1" spc="-5" dirty="0">
                <a:latin typeface="Arial"/>
                <a:cs typeface="Arial"/>
              </a:rPr>
              <a:t>Oblast kybernetické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bezpečnosti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Odvětvová</a:t>
            </a:r>
            <a:r>
              <a:rPr sz="1800" i="1" spc="37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kritéria</a:t>
            </a:r>
            <a:r>
              <a:rPr sz="1800" i="1" spc="37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podle</a:t>
            </a:r>
            <a:r>
              <a:rPr sz="1800" i="1" spc="37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nařízení</a:t>
            </a:r>
            <a:r>
              <a:rPr sz="1800" i="1" spc="39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vlády</a:t>
            </a:r>
            <a:r>
              <a:rPr sz="1800" i="1" spc="38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č.</a:t>
            </a:r>
            <a:r>
              <a:rPr sz="1800" i="1" spc="38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432/2010</a:t>
            </a:r>
            <a:r>
              <a:rPr sz="1800" i="1" spc="37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Sb.</a:t>
            </a:r>
            <a:r>
              <a:rPr sz="1800" i="1" spc="39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ve</a:t>
            </a:r>
            <a:r>
              <a:rPr sz="1800" i="1" spc="40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znění</a:t>
            </a:r>
            <a:r>
              <a:rPr sz="1800" i="1" spc="40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novely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č. </a:t>
            </a:r>
            <a:r>
              <a:rPr sz="1800" i="1" spc="-10" dirty="0">
                <a:latin typeface="Arial"/>
                <a:cs typeface="Arial"/>
              </a:rPr>
              <a:t>315/2014 </a:t>
            </a:r>
            <a:r>
              <a:rPr sz="1800" i="1" spc="-5" dirty="0">
                <a:latin typeface="Arial"/>
                <a:cs typeface="Arial"/>
              </a:rPr>
              <a:t>Sb., příloha </a:t>
            </a:r>
            <a:r>
              <a:rPr sz="1800" i="1" dirty="0">
                <a:latin typeface="Arial"/>
                <a:cs typeface="Arial"/>
              </a:rPr>
              <a:t>- </a:t>
            </a:r>
            <a:r>
              <a:rPr sz="1800" i="1" spc="-5" dirty="0">
                <a:latin typeface="Arial"/>
                <a:cs typeface="Arial"/>
              </a:rPr>
              <a:t>odvětví VI., část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G.)</a:t>
            </a:r>
            <a:endParaRPr sz="1800" dirty="0">
              <a:latin typeface="Arial"/>
              <a:cs typeface="Arial"/>
            </a:endParaRPr>
          </a:p>
          <a:p>
            <a:pPr marL="469900" marR="6350" algn="just">
              <a:lnSpc>
                <a:spcPct val="100000"/>
              </a:lnSpc>
              <a:spcBef>
                <a:spcPts val="5"/>
              </a:spcBef>
              <a:buSzPct val="94444"/>
              <a:buAutoNum type="alphaLcParenR"/>
              <a:tabLst>
                <a:tab pos="674370" algn="l"/>
              </a:tabLst>
            </a:pPr>
            <a:r>
              <a:rPr sz="1800" b="1" dirty="0">
                <a:latin typeface="Arial"/>
                <a:cs typeface="Arial"/>
              </a:rPr>
              <a:t>, b) </a:t>
            </a:r>
            <a:r>
              <a:rPr sz="1800" spc="-5" dirty="0">
                <a:latin typeface="Arial"/>
                <a:cs typeface="Arial"/>
              </a:rPr>
              <a:t>Ovlivňuje Váš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nebo </a:t>
            </a:r>
            <a:r>
              <a:rPr sz="1800" spc="-5" dirty="0">
                <a:latin typeface="Arial"/>
                <a:cs typeface="Arial"/>
              </a:rPr>
              <a:t>KS významně nebo zcela činnost   určeného </a:t>
            </a:r>
            <a:r>
              <a:rPr sz="1800" dirty="0">
                <a:latin typeface="Arial"/>
                <a:cs typeface="Arial"/>
              </a:rPr>
              <a:t>prvku </a:t>
            </a:r>
            <a:r>
              <a:rPr sz="1800" spc="-5" dirty="0">
                <a:latin typeface="Arial"/>
                <a:cs typeface="Arial"/>
              </a:rPr>
              <a:t>KI a zároveň je nahraditelný jen </a:t>
            </a: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vynaložení  nepřiměřených nákladů nebo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časovém období delším jak 8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hodin?</a:t>
            </a:r>
            <a:endParaRPr sz="1800" dirty="0">
              <a:latin typeface="Arial"/>
              <a:cs typeface="Arial"/>
            </a:endParaRPr>
          </a:p>
          <a:p>
            <a:pPr marL="469900" marR="5080" algn="just">
              <a:lnSpc>
                <a:spcPct val="100000"/>
              </a:lnSpc>
              <a:buFont typeface="Arial"/>
              <a:buAutoNum type="alphaLcParenR" startAt="3"/>
              <a:tabLst>
                <a:tab pos="738505" algn="l"/>
              </a:tabLst>
            </a:pPr>
            <a:r>
              <a:rPr lang="cs-CZ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Je </a:t>
            </a:r>
            <a:r>
              <a:rPr sz="1800" spc="-5" dirty="0">
                <a:latin typeface="Arial"/>
                <a:cs typeface="Arial"/>
              </a:rPr>
              <a:t>Váš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5" dirty="0">
                <a:latin typeface="Arial"/>
                <a:cs typeface="Arial"/>
              </a:rPr>
              <a:t>spravovaný orgánem veřejné moci obsahující osobní údaje  o </a:t>
            </a:r>
            <a:r>
              <a:rPr sz="1800" dirty="0">
                <a:latin typeface="Arial"/>
                <a:cs typeface="Arial"/>
              </a:rPr>
              <a:t>více </a:t>
            </a:r>
            <a:r>
              <a:rPr sz="1800" spc="-10" dirty="0">
                <a:latin typeface="Arial"/>
                <a:cs typeface="Arial"/>
              </a:rPr>
              <a:t>než </a:t>
            </a:r>
            <a:r>
              <a:rPr sz="1800" spc="-5" dirty="0">
                <a:latin typeface="Arial"/>
                <a:cs typeface="Arial"/>
              </a:rPr>
              <a:t>300 </a:t>
            </a:r>
            <a:r>
              <a:rPr sz="1800" dirty="0">
                <a:latin typeface="Arial"/>
                <a:cs typeface="Arial"/>
              </a:rPr>
              <a:t>tis.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osobách?</a:t>
            </a:r>
            <a:endParaRPr sz="1800" dirty="0">
              <a:latin typeface="Arial"/>
              <a:cs typeface="Arial"/>
            </a:endParaRPr>
          </a:p>
          <a:p>
            <a:pPr marL="469900" marR="7620" algn="just">
              <a:lnSpc>
                <a:spcPct val="100000"/>
              </a:lnSpc>
              <a:buFont typeface="Arial"/>
              <a:buAutoNum type="alphaLcParenR" startAt="3"/>
              <a:tabLst>
                <a:tab pos="800735" algn="l"/>
              </a:tabLst>
            </a:pPr>
            <a:r>
              <a:rPr lang="cs-CZ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Je </a:t>
            </a:r>
            <a:r>
              <a:rPr sz="1800" spc="-5" dirty="0">
                <a:latin typeface="Arial"/>
                <a:cs typeface="Arial"/>
              </a:rPr>
              <a:t>Váš systém komunikačním systémem, </a:t>
            </a:r>
            <a:r>
              <a:rPr sz="1800" dirty="0">
                <a:latin typeface="Arial"/>
                <a:cs typeface="Arial"/>
              </a:rPr>
              <a:t>který </a:t>
            </a:r>
            <a:r>
              <a:rPr sz="1800" spc="-5" dirty="0">
                <a:latin typeface="Arial"/>
                <a:cs typeface="Arial"/>
              </a:rPr>
              <a:t>zajišťuje připojení  nebo propojení prvku </a:t>
            </a:r>
            <a:r>
              <a:rPr sz="1800" dirty="0">
                <a:latin typeface="Arial"/>
                <a:cs typeface="Arial"/>
              </a:rPr>
              <a:t>KI s </a:t>
            </a:r>
            <a:r>
              <a:rPr sz="1800" spc="-5" dirty="0">
                <a:latin typeface="Arial"/>
                <a:cs typeface="Arial"/>
              </a:rPr>
              <a:t>kapacitou garantovaného datového přenosu  min. 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Gbit/s?</a:t>
            </a:r>
            <a:endParaRPr sz="1800" dirty="0">
              <a:latin typeface="Arial"/>
              <a:cs typeface="Arial"/>
            </a:endParaRPr>
          </a:p>
          <a:p>
            <a:pPr marL="469900" marR="5080" algn="just">
              <a:lnSpc>
                <a:spcPct val="100000"/>
              </a:lnSpc>
              <a:buFont typeface="Arial"/>
              <a:buAutoNum type="alphaLcParenR" startAt="3"/>
              <a:tabLst>
                <a:tab pos="776605" algn="l"/>
              </a:tabLst>
            </a:pPr>
            <a:r>
              <a:rPr lang="cs-CZ" sz="1800" spc="-5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Odvětvová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kritéria </a:t>
            </a:r>
            <a:r>
              <a:rPr sz="1800" dirty="0">
                <a:latin typeface="Arial"/>
                <a:cs typeface="Arial"/>
              </a:rPr>
              <a:t>pro </a:t>
            </a:r>
            <a:r>
              <a:rPr sz="1800" spc="-5" dirty="0">
                <a:latin typeface="Arial"/>
                <a:cs typeface="Arial"/>
              </a:rPr>
              <a:t>určení </a:t>
            </a:r>
            <a:r>
              <a:rPr sz="1800" b="1" spc="-5" dirty="0">
                <a:latin typeface="Arial"/>
                <a:cs typeface="Arial"/>
              </a:rPr>
              <a:t>prvku KI uvedená </a:t>
            </a:r>
            <a:r>
              <a:rPr sz="1800" b="1" dirty="0">
                <a:latin typeface="Arial"/>
                <a:cs typeface="Arial"/>
              </a:rPr>
              <a:t>v písm. </a:t>
            </a:r>
            <a:r>
              <a:rPr sz="1800" b="1" spc="-25" dirty="0">
                <a:latin typeface="Arial"/>
                <a:cs typeface="Arial"/>
              </a:rPr>
              <a:t>A. </a:t>
            </a:r>
            <a:r>
              <a:rPr sz="1800" b="1" dirty="0">
                <a:latin typeface="Arial"/>
                <a:cs typeface="Arial"/>
              </a:rPr>
              <a:t>– </a:t>
            </a:r>
            <a:r>
              <a:rPr sz="1800" b="1" spc="-70" dirty="0">
                <a:latin typeface="Arial"/>
                <a:cs typeface="Arial"/>
              </a:rPr>
              <a:t>F.,  </a:t>
            </a:r>
            <a:r>
              <a:rPr sz="1800" spc="-5" dirty="0">
                <a:latin typeface="Arial"/>
                <a:cs typeface="Arial"/>
              </a:rPr>
              <a:t>odvětví VI. přílohy nařízení vlády </a:t>
            </a:r>
            <a:r>
              <a:rPr sz="1800" dirty="0">
                <a:latin typeface="Arial"/>
                <a:cs typeface="Arial"/>
              </a:rPr>
              <a:t>č. </a:t>
            </a:r>
            <a:r>
              <a:rPr sz="1800" spc="-5" dirty="0">
                <a:latin typeface="Arial"/>
                <a:cs typeface="Arial"/>
              </a:rPr>
              <a:t>432/2010 Sb., ve znění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novely  </a:t>
            </a:r>
            <a:r>
              <a:rPr sz="1800" dirty="0">
                <a:latin typeface="Arial"/>
                <a:cs typeface="Arial"/>
              </a:rPr>
              <a:t>č. </a:t>
            </a:r>
            <a:r>
              <a:rPr sz="1800" spc="-5" dirty="0">
                <a:latin typeface="Arial"/>
                <a:cs typeface="Arial"/>
              </a:rPr>
              <a:t>315/2014 </a:t>
            </a:r>
            <a:r>
              <a:rPr sz="1800" dirty="0">
                <a:latin typeface="Arial"/>
                <a:cs typeface="Arial"/>
              </a:rPr>
              <a:t>Sb., </a:t>
            </a:r>
            <a:r>
              <a:rPr sz="1800" spc="-5" dirty="0">
                <a:latin typeface="Arial"/>
                <a:cs typeface="Arial"/>
              </a:rPr>
              <a:t>se </a:t>
            </a:r>
            <a:r>
              <a:rPr sz="1800" spc="-10" dirty="0">
                <a:latin typeface="Arial"/>
                <a:cs typeface="Arial"/>
              </a:rPr>
              <a:t>použijí </a:t>
            </a:r>
            <a:r>
              <a:rPr sz="1800" spc="-5" dirty="0">
                <a:latin typeface="Arial"/>
                <a:cs typeface="Arial"/>
              </a:rPr>
              <a:t>přiměřeně pro oblast KB, pokud je ochrana  prvku naplňujícího </a:t>
            </a:r>
            <a:r>
              <a:rPr sz="1800" dirty="0">
                <a:latin typeface="Arial"/>
                <a:cs typeface="Arial"/>
              </a:rPr>
              <a:t>tato </a:t>
            </a:r>
            <a:r>
              <a:rPr sz="1800" spc="-5" dirty="0">
                <a:latin typeface="Arial"/>
                <a:cs typeface="Arial"/>
              </a:rPr>
              <a:t>kritéria nezbytná pro zajištění kybernetické  bezpečnosti.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1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>
            <a:spLocks noGrp="1"/>
          </p:cNvSpPr>
          <p:nvPr>
            <p:ph type="title"/>
          </p:nvPr>
        </p:nvSpPr>
        <p:spPr>
          <a:xfrm>
            <a:off x="678891" y="1058037"/>
            <a:ext cx="29102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Nová </a:t>
            </a:r>
            <a:r>
              <a:rPr sz="2000" b="1" spc="-5" dirty="0">
                <a:latin typeface="Arial"/>
                <a:cs typeface="Arial"/>
              </a:rPr>
              <a:t>dopadová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kritéria</a:t>
            </a:r>
            <a:r>
              <a:rPr sz="2000" spc="-5" dirty="0"/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678891" y="1363218"/>
            <a:ext cx="792035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9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závažné </a:t>
            </a:r>
            <a:r>
              <a:rPr sz="2000" spc="-5" dirty="0">
                <a:latin typeface="Arial"/>
                <a:cs typeface="Arial"/>
              </a:rPr>
              <a:t>omezení </a:t>
            </a:r>
            <a:r>
              <a:rPr sz="2000" dirty="0">
                <a:latin typeface="Arial"/>
                <a:cs typeface="Arial"/>
              </a:rPr>
              <a:t>či </a:t>
            </a:r>
            <a:r>
              <a:rPr sz="2000" spc="-5" dirty="0">
                <a:latin typeface="Arial"/>
                <a:cs typeface="Arial"/>
              </a:rPr>
              <a:t>narušení druhu </a:t>
            </a:r>
            <a:r>
              <a:rPr sz="2000" dirty="0">
                <a:latin typeface="Arial"/>
                <a:cs typeface="Arial"/>
              </a:rPr>
              <a:t>služby </a:t>
            </a:r>
            <a:r>
              <a:rPr sz="2000" spc="-5" dirty="0">
                <a:latin typeface="Arial"/>
                <a:cs typeface="Arial"/>
              </a:rPr>
              <a:t>postihující více </a:t>
            </a:r>
            <a:r>
              <a:rPr sz="2000" spc="-5" dirty="0" err="1">
                <a:latin typeface="Arial"/>
                <a:cs typeface="Arial"/>
              </a:rPr>
              <a:t>než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cs-CZ" sz="2000" spc="-5" dirty="0" smtClean="0">
                <a:latin typeface="Arial"/>
                <a:cs typeface="Arial"/>
              </a:rPr>
              <a:t>     </a:t>
            </a:r>
            <a:r>
              <a:rPr sz="2000" b="1" spc="-15" dirty="0" smtClean="0">
                <a:latin typeface="Arial"/>
                <a:cs typeface="Arial"/>
              </a:rPr>
              <a:t>50  </a:t>
            </a:r>
            <a:r>
              <a:rPr sz="2000" b="1" dirty="0">
                <a:latin typeface="Arial"/>
                <a:cs typeface="Arial"/>
              </a:rPr>
              <a:t>000 osob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</a:p>
          <a:p>
            <a:pPr marL="299085" marR="762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závažné </a:t>
            </a:r>
            <a:r>
              <a:rPr sz="2000" b="1" spc="-5" dirty="0">
                <a:latin typeface="Arial"/>
                <a:cs typeface="Arial"/>
              </a:rPr>
              <a:t>omezení </a:t>
            </a:r>
            <a:r>
              <a:rPr sz="2000" b="1" dirty="0">
                <a:latin typeface="Arial"/>
                <a:cs typeface="Arial"/>
              </a:rPr>
              <a:t>či </a:t>
            </a:r>
            <a:r>
              <a:rPr sz="2000" b="1" spc="-5" dirty="0">
                <a:latin typeface="Arial"/>
                <a:cs typeface="Arial"/>
              </a:rPr>
              <a:t>narušení </a:t>
            </a:r>
            <a:r>
              <a:rPr sz="2000" spc="-5" dirty="0">
                <a:latin typeface="Arial"/>
                <a:cs typeface="Arial"/>
              </a:rPr>
              <a:t>jiné základní </a:t>
            </a:r>
            <a:r>
              <a:rPr sz="2000" spc="-25" dirty="0">
                <a:latin typeface="Arial"/>
                <a:cs typeface="Arial"/>
              </a:rPr>
              <a:t>služby, </a:t>
            </a:r>
            <a:r>
              <a:rPr sz="2000" spc="-5" dirty="0">
                <a:latin typeface="Arial"/>
                <a:cs typeface="Arial"/>
              </a:rPr>
              <a:t>nebo omezení </a:t>
            </a:r>
            <a:r>
              <a:rPr sz="2000" spc="-10" dirty="0">
                <a:latin typeface="Arial"/>
                <a:cs typeface="Arial"/>
              </a:rPr>
              <a:t>či  </a:t>
            </a:r>
            <a:r>
              <a:rPr sz="2000" dirty="0">
                <a:latin typeface="Arial"/>
                <a:cs typeface="Arial"/>
              </a:rPr>
              <a:t>narušení provozu prvku kritické </a:t>
            </a:r>
            <a:r>
              <a:rPr sz="2000" spc="-10" dirty="0">
                <a:latin typeface="Arial"/>
                <a:cs typeface="Arial"/>
              </a:rPr>
              <a:t>infrastruktury,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hospodářskou </a:t>
            </a:r>
            <a:r>
              <a:rPr sz="2000" dirty="0">
                <a:latin typeface="Arial"/>
                <a:cs typeface="Arial"/>
              </a:rPr>
              <a:t>ztrátu </a:t>
            </a:r>
            <a:r>
              <a:rPr sz="2000" spc="-5" dirty="0">
                <a:latin typeface="Arial"/>
                <a:cs typeface="Arial"/>
              </a:rPr>
              <a:t>vyšší </a:t>
            </a:r>
            <a:r>
              <a:rPr sz="2000" dirty="0">
                <a:latin typeface="Arial"/>
                <a:cs typeface="Arial"/>
              </a:rPr>
              <a:t>než </a:t>
            </a:r>
            <a:r>
              <a:rPr sz="2000" b="1" dirty="0">
                <a:latin typeface="Arial"/>
                <a:cs typeface="Arial"/>
              </a:rPr>
              <a:t>0,25 </a:t>
            </a:r>
            <a:r>
              <a:rPr sz="2000" b="1" spc="5" dirty="0">
                <a:latin typeface="Arial"/>
                <a:cs typeface="Arial"/>
              </a:rPr>
              <a:t>% </a:t>
            </a:r>
            <a:r>
              <a:rPr sz="2000" b="1" spc="-65" dirty="0">
                <a:latin typeface="Arial"/>
                <a:cs typeface="Arial"/>
              </a:rPr>
              <a:t>HDP</a:t>
            </a:r>
            <a:r>
              <a:rPr sz="2000" spc="-65" dirty="0">
                <a:latin typeface="Arial"/>
                <a:cs typeface="Arial"/>
              </a:rPr>
              <a:t>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nedostupnost druhu </a:t>
            </a:r>
            <a:r>
              <a:rPr sz="2000" dirty="0">
                <a:latin typeface="Arial"/>
                <a:cs typeface="Arial"/>
              </a:rPr>
              <a:t>služby </a:t>
            </a:r>
            <a:r>
              <a:rPr sz="2000" b="1" dirty="0">
                <a:latin typeface="Arial"/>
                <a:cs typeface="Arial"/>
              </a:rPr>
              <a:t>pro </a:t>
            </a:r>
            <a:r>
              <a:rPr sz="2000" b="1" spc="-5" dirty="0">
                <a:latin typeface="Arial"/>
                <a:cs typeface="Arial"/>
              </a:rPr>
              <a:t>více než </a:t>
            </a:r>
            <a:r>
              <a:rPr sz="2000" b="1" dirty="0">
                <a:latin typeface="Arial"/>
                <a:cs typeface="Arial"/>
              </a:rPr>
              <a:t>1 </a:t>
            </a:r>
            <a:r>
              <a:rPr sz="2000" b="1" spc="-5" dirty="0">
                <a:latin typeface="Arial"/>
                <a:cs typeface="Arial"/>
              </a:rPr>
              <a:t>600 </a:t>
            </a:r>
            <a:r>
              <a:rPr sz="2000" b="1" dirty="0">
                <a:latin typeface="Arial"/>
                <a:cs typeface="Arial"/>
              </a:rPr>
              <a:t>osob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která </a:t>
            </a:r>
            <a:r>
              <a:rPr sz="2000" spc="-10" dirty="0">
                <a:latin typeface="Arial"/>
                <a:cs typeface="Arial"/>
              </a:rPr>
              <a:t>není  </a:t>
            </a:r>
            <a:r>
              <a:rPr sz="2000" spc="-5" dirty="0">
                <a:latin typeface="Arial"/>
                <a:cs typeface="Arial"/>
              </a:rPr>
              <a:t>nahraditelná jiným způsobem bez </a:t>
            </a:r>
            <a:r>
              <a:rPr sz="2000" b="1" spc="-5" dirty="0">
                <a:latin typeface="Arial"/>
                <a:cs typeface="Arial"/>
              </a:rPr>
              <a:t>vynaložení nepřiměřených  nákladů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oběti na </a:t>
            </a:r>
            <a:r>
              <a:rPr sz="2000" dirty="0">
                <a:latin typeface="Arial"/>
                <a:cs typeface="Arial"/>
              </a:rPr>
              <a:t>životech s </a:t>
            </a:r>
            <a:r>
              <a:rPr sz="2000" spc="-5" dirty="0">
                <a:latin typeface="Arial"/>
                <a:cs typeface="Arial"/>
              </a:rPr>
              <a:t>mezní hodnotou </a:t>
            </a:r>
            <a:r>
              <a:rPr sz="2000" b="1" spc="-5" dirty="0">
                <a:latin typeface="Arial"/>
                <a:cs typeface="Arial"/>
              </a:rPr>
              <a:t>více než 100 mrtvých</a:t>
            </a:r>
            <a:r>
              <a:rPr sz="2000" b="1" spc="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nebo</a:t>
            </a:r>
            <a:endParaRPr sz="2000" dirty="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1 000 zraněných osob </a:t>
            </a:r>
            <a:r>
              <a:rPr sz="2000" spc="-5" dirty="0">
                <a:latin typeface="Arial"/>
                <a:cs typeface="Arial"/>
              </a:rPr>
              <a:t>vyžadujících </a:t>
            </a:r>
            <a:r>
              <a:rPr sz="2000" dirty="0">
                <a:latin typeface="Arial"/>
                <a:cs typeface="Arial"/>
              </a:rPr>
              <a:t>lékařské </a:t>
            </a:r>
            <a:r>
              <a:rPr sz="2000" spc="-5" dirty="0">
                <a:latin typeface="Arial"/>
                <a:cs typeface="Arial"/>
              </a:rPr>
              <a:t>ošetření,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narušení </a:t>
            </a:r>
            <a:r>
              <a:rPr sz="2000" spc="-10" dirty="0">
                <a:latin typeface="Arial"/>
                <a:cs typeface="Arial"/>
              </a:rPr>
              <a:t>veřejné </a:t>
            </a:r>
            <a:r>
              <a:rPr sz="2000" spc="-5" dirty="0">
                <a:latin typeface="Arial"/>
                <a:cs typeface="Arial"/>
              </a:rPr>
              <a:t>bezpečnosti </a:t>
            </a:r>
            <a:r>
              <a:rPr sz="200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významné </a:t>
            </a:r>
            <a:r>
              <a:rPr sz="2000" dirty="0">
                <a:latin typeface="Arial"/>
                <a:cs typeface="Arial"/>
              </a:rPr>
              <a:t>části </a:t>
            </a:r>
            <a:r>
              <a:rPr sz="2000" spc="-5" dirty="0">
                <a:latin typeface="Arial"/>
                <a:cs typeface="Arial"/>
              </a:rPr>
              <a:t>správního </a:t>
            </a:r>
            <a:r>
              <a:rPr sz="2000" dirty="0">
                <a:latin typeface="Arial"/>
                <a:cs typeface="Arial"/>
              </a:rPr>
              <a:t>obvodu  obce s </a:t>
            </a:r>
            <a:r>
              <a:rPr sz="2000" spc="-5" dirty="0">
                <a:latin typeface="Arial"/>
                <a:cs typeface="Arial"/>
              </a:rPr>
              <a:t>rozšířenou působností, které </a:t>
            </a:r>
            <a:r>
              <a:rPr sz="2000" dirty="0">
                <a:latin typeface="Arial"/>
                <a:cs typeface="Arial"/>
              </a:rPr>
              <a:t>by mohlo </a:t>
            </a:r>
            <a:r>
              <a:rPr sz="2000" spc="-5" dirty="0">
                <a:latin typeface="Arial"/>
                <a:cs typeface="Arial"/>
              </a:rPr>
              <a:t>vyžadovat provedení  záchranných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likvidačních prací </a:t>
            </a:r>
            <a:r>
              <a:rPr sz="2000" dirty="0">
                <a:latin typeface="Arial"/>
                <a:cs typeface="Arial"/>
              </a:rPr>
              <a:t>složkami </a:t>
            </a:r>
            <a:r>
              <a:rPr sz="2000" spc="-5" dirty="0">
                <a:latin typeface="Arial"/>
                <a:cs typeface="Arial"/>
              </a:rPr>
              <a:t>integrovaného  </a:t>
            </a:r>
            <a:r>
              <a:rPr sz="2000" dirty="0">
                <a:latin typeface="Arial"/>
                <a:cs typeface="Arial"/>
              </a:rPr>
              <a:t>záchranného systému,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kompromitaci </a:t>
            </a:r>
            <a:r>
              <a:rPr sz="2000" dirty="0">
                <a:latin typeface="Arial"/>
                <a:cs typeface="Arial"/>
              </a:rPr>
              <a:t>citlivých </a:t>
            </a:r>
            <a:r>
              <a:rPr sz="2000" spc="-5" dirty="0">
                <a:latin typeface="Arial"/>
                <a:cs typeface="Arial"/>
              </a:rPr>
              <a:t>osobních údajů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více než 200 </a:t>
            </a:r>
            <a:r>
              <a:rPr sz="2000" dirty="0">
                <a:latin typeface="Arial"/>
                <a:cs typeface="Arial"/>
              </a:rPr>
              <a:t>000 </a:t>
            </a:r>
            <a:r>
              <a:rPr sz="2000" spc="-5" dirty="0">
                <a:latin typeface="Arial"/>
                <a:cs typeface="Arial"/>
              </a:rPr>
              <a:t>osobách  </a:t>
            </a:r>
            <a:r>
              <a:rPr sz="2000" dirty="0">
                <a:latin typeface="Arial"/>
                <a:cs typeface="Arial"/>
              </a:rPr>
              <a:t>(toto </a:t>
            </a:r>
            <a:r>
              <a:rPr sz="2000" spc="-5" dirty="0">
                <a:latin typeface="Arial"/>
                <a:cs typeface="Arial"/>
              </a:rPr>
              <a:t>kritérium </a:t>
            </a:r>
            <a:r>
              <a:rPr sz="2000" dirty="0">
                <a:latin typeface="Arial"/>
                <a:cs typeface="Arial"/>
              </a:rPr>
              <a:t>není u všech </a:t>
            </a:r>
            <a:r>
              <a:rPr sz="2000" spc="-5" dirty="0">
                <a:latin typeface="Arial"/>
                <a:cs typeface="Arial"/>
              </a:rPr>
              <a:t>odvětví </a:t>
            </a:r>
            <a:r>
              <a:rPr sz="2000" dirty="0">
                <a:latin typeface="Arial"/>
                <a:cs typeface="Arial"/>
              </a:rPr>
              <a:t>uvažováno za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předmětné).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>
            <a:spLocks noGrp="1"/>
          </p:cNvSpPr>
          <p:nvPr>
            <p:ph type="title"/>
          </p:nvPr>
        </p:nvSpPr>
        <p:spPr>
          <a:xfrm>
            <a:off x="503863" y="1123182"/>
            <a:ext cx="80625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Základní </a:t>
            </a:r>
            <a:r>
              <a:rPr sz="2000" b="1" spc="-5" dirty="0">
                <a:latin typeface="Arial"/>
                <a:cs typeface="Arial"/>
              </a:rPr>
              <a:t>služba </a:t>
            </a:r>
            <a:r>
              <a:rPr sz="2000" dirty="0"/>
              <a:t>= </a:t>
            </a:r>
            <a:r>
              <a:rPr sz="2000" spc="-5" dirty="0"/>
              <a:t>služba, jejíž poskytování </a:t>
            </a:r>
            <a:r>
              <a:rPr sz="2000" b="1" spc="-5" dirty="0">
                <a:latin typeface="Arial"/>
                <a:cs typeface="Arial"/>
              </a:rPr>
              <a:t>je závislé na sítích </a:t>
            </a:r>
            <a:r>
              <a:rPr sz="2000" b="1" dirty="0">
                <a:latin typeface="Arial"/>
                <a:cs typeface="Arial"/>
              </a:rPr>
              <a:t>nebo  </a:t>
            </a:r>
            <a:r>
              <a:rPr sz="2000" b="1" spc="-5" dirty="0">
                <a:latin typeface="Arial"/>
                <a:cs typeface="Arial"/>
              </a:rPr>
              <a:t>informačních systémech </a:t>
            </a:r>
            <a:r>
              <a:rPr sz="2000" dirty="0"/>
              <a:t>a </a:t>
            </a:r>
            <a:r>
              <a:rPr sz="2000" spc="-5" dirty="0"/>
              <a:t>jejíž narušení </a:t>
            </a:r>
            <a:r>
              <a:rPr sz="2000" dirty="0"/>
              <a:t>by mohlo </a:t>
            </a:r>
            <a:r>
              <a:rPr sz="2000" spc="-5" dirty="0"/>
              <a:t>mít významný  </a:t>
            </a:r>
            <a:r>
              <a:rPr sz="2000" dirty="0"/>
              <a:t>dopad na </a:t>
            </a:r>
            <a:r>
              <a:rPr sz="2000" spc="-5" dirty="0"/>
              <a:t>zabezpečení </a:t>
            </a:r>
            <a:r>
              <a:rPr sz="2000" dirty="0"/>
              <a:t>činností v některém z těchto</a:t>
            </a:r>
            <a:r>
              <a:rPr sz="2000" spc="-195" dirty="0"/>
              <a:t> </a:t>
            </a:r>
            <a:r>
              <a:rPr sz="2000" spc="-5" dirty="0"/>
              <a:t>odvětví: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503863" y="2037835"/>
            <a:ext cx="8062595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7770" indent="-28130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208405" algn="l"/>
              </a:tabLst>
            </a:pPr>
            <a:r>
              <a:rPr sz="2000" dirty="0">
                <a:latin typeface="Arial"/>
                <a:cs typeface="Arial"/>
              </a:rPr>
              <a:t>energetika</a:t>
            </a:r>
          </a:p>
          <a:p>
            <a:pPr marL="1207770" indent="-281305">
              <a:lnSpc>
                <a:spcPct val="100000"/>
              </a:lnSpc>
              <a:buAutoNum type="arabicPeriod"/>
              <a:tabLst>
                <a:tab pos="1208405" algn="l"/>
              </a:tabLst>
            </a:pPr>
            <a:r>
              <a:rPr sz="2000" dirty="0">
                <a:latin typeface="Arial"/>
                <a:cs typeface="Arial"/>
              </a:rPr>
              <a:t>doprava</a:t>
            </a:r>
          </a:p>
          <a:p>
            <a:pPr marL="1207770" indent="-281305">
              <a:lnSpc>
                <a:spcPct val="100000"/>
              </a:lnSpc>
              <a:buAutoNum type="arabicPeriod"/>
              <a:tabLst>
                <a:tab pos="1208405" algn="l"/>
              </a:tabLst>
            </a:pPr>
            <a:r>
              <a:rPr sz="2000" spc="-5" dirty="0">
                <a:latin typeface="Arial"/>
                <a:cs typeface="Arial"/>
              </a:rPr>
              <a:t>bankovnictví</a:t>
            </a:r>
            <a:endParaRPr sz="2000" dirty="0">
              <a:latin typeface="Arial"/>
              <a:cs typeface="Arial"/>
            </a:endParaRPr>
          </a:p>
          <a:p>
            <a:pPr marL="1207770" indent="-281305">
              <a:lnSpc>
                <a:spcPct val="100000"/>
              </a:lnSpc>
              <a:buAutoNum type="arabicPeriod"/>
              <a:tabLst>
                <a:tab pos="1208405" algn="l"/>
              </a:tabLst>
            </a:pPr>
            <a:r>
              <a:rPr sz="2000" dirty="0">
                <a:latin typeface="Arial"/>
                <a:cs typeface="Arial"/>
              </a:rPr>
              <a:t>infrastruktura finančních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trhů</a:t>
            </a:r>
          </a:p>
          <a:p>
            <a:pPr marL="1207770" indent="-281305">
              <a:lnSpc>
                <a:spcPct val="100000"/>
              </a:lnSpc>
              <a:buAutoNum type="arabicPeriod"/>
              <a:tabLst>
                <a:tab pos="1208405" algn="l"/>
              </a:tabLst>
            </a:pPr>
            <a:r>
              <a:rPr sz="2000" spc="-5" dirty="0">
                <a:latin typeface="Arial"/>
                <a:cs typeface="Arial"/>
              </a:rPr>
              <a:t>zdravotnictví</a:t>
            </a:r>
            <a:endParaRPr sz="2000" dirty="0">
              <a:latin typeface="Arial"/>
              <a:cs typeface="Arial"/>
            </a:endParaRPr>
          </a:p>
          <a:p>
            <a:pPr marL="1207770" indent="-281305">
              <a:lnSpc>
                <a:spcPct val="100000"/>
              </a:lnSpc>
              <a:buAutoNum type="arabicPeriod"/>
              <a:tabLst>
                <a:tab pos="1208405" algn="l"/>
              </a:tabLst>
            </a:pPr>
            <a:r>
              <a:rPr sz="2000" dirty="0">
                <a:latin typeface="Arial"/>
                <a:cs typeface="Arial"/>
              </a:rPr>
              <a:t>vodní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hospodářství</a:t>
            </a:r>
            <a:endParaRPr sz="2000" dirty="0">
              <a:latin typeface="Arial"/>
              <a:cs typeface="Arial"/>
            </a:endParaRPr>
          </a:p>
          <a:p>
            <a:pPr marL="1207770" indent="-281305">
              <a:lnSpc>
                <a:spcPct val="100000"/>
              </a:lnSpc>
              <a:buAutoNum type="arabicPeriod"/>
              <a:tabLst>
                <a:tab pos="1208405" algn="l"/>
              </a:tabLst>
            </a:pPr>
            <a:r>
              <a:rPr sz="2000" spc="-5" dirty="0">
                <a:latin typeface="Arial"/>
                <a:cs typeface="Arial"/>
              </a:rPr>
              <a:t>digitální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infrastruktura</a:t>
            </a:r>
          </a:p>
          <a:p>
            <a:pPr marL="1207770" indent="-2813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08405" algn="l"/>
              </a:tabLst>
            </a:pPr>
            <a:r>
              <a:rPr sz="2000" dirty="0" err="1">
                <a:latin typeface="Arial"/>
                <a:cs typeface="Arial"/>
              </a:rPr>
              <a:t>chemický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průmysl</a:t>
            </a:r>
            <a:endParaRPr lang="cs-CZ" sz="2000" spc="-5" dirty="0" smtClean="0">
              <a:latin typeface="Arial"/>
              <a:cs typeface="Arial"/>
            </a:endParaRPr>
          </a:p>
          <a:p>
            <a:pPr marL="1207770" indent="-2813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08405" algn="l"/>
              </a:tabLst>
            </a:pP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Informační </a:t>
            </a:r>
            <a:r>
              <a:rPr sz="2000" b="1" spc="-10" dirty="0">
                <a:latin typeface="Arial"/>
                <a:cs typeface="Arial"/>
              </a:rPr>
              <a:t>systém </a:t>
            </a:r>
            <a:r>
              <a:rPr sz="2000" b="1" spc="-5" dirty="0">
                <a:latin typeface="Arial"/>
                <a:cs typeface="Arial"/>
              </a:rPr>
              <a:t>základní </a:t>
            </a:r>
            <a:r>
              <a:rPr sz="2000" b="1" dirty="0">
                <a:latin typeface="Arial"/>
                <a:cs typeface="Arial"/>
              </a:rPr>
              <a:t>služby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systém, </a:t>
            </a:r>
            <a:r>
              <a:rPr sz="200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jehož fungování je  </a:t>
            </a:r>
            <a:r>
              <a:rPr sz="2000" dirty="0">
                <a:latin typeface="Arial"/>
                <a:cs typeface="Arial"/>
              </a:rPr>
              <a:t>závislé </a:t>
            </a:r>
            <a:r>
              <a:rPr sz="2000" spc="-5" dirty="0">
                <a:latin typeface="Arial"/>
                <a:cs typeface="Arial"/>
              </a:rPr>
              <a:t>poskytování </a:t>
            </a:r>
            <a:r>
              <a:rPr sz="2000" dirty="0" err="1">
                <a:latin typeface="Arial"/>
                <a:cs typeface="Arial"/>
              </a:rPr>
              <a:t>základní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služby</a:t>
            </a:r>
            <a:endParaRPr lang="cs-CZ" sz="2000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03400" algn="l"/>
                <a:tab pos="3028950" algn="l"/>
                <a:tab pos="4042410" algn="l"/>
                <a:tab pos="4415790" algn="l"/>
                <a:tab pos="5289550" algn="l"/>
                <a:tab pos="6077585" algn="l"/>
                <a:tab pos="7063740" algn="l"/>
                <a:tab pos="7851140" algn="l"/>
              </a:tabLst>
            </a:pPr>
            <a:r>
              <a:rPr lang="cs-CZ" sz="2000" b="1" dirty="0">
                <a:latin typeface="Arial"/>
                <a:cs typeface="Arial"/>
              </a:rPr>
              <a:t>P</a:t>
            </a:r>
            <a:r>
              <a:rPr sz="2000" b="1" dirty="0" err="1" smtClean="0">
                <a:latin typeface="Arial"/>
                <a:cs typeface="Arial"/>
              </a:rPr>
              <a:t>ro</a:t>
            </a:r>
            <a:r>
              <a:rPr sz="2000" b="1" spc="-20" dirty="0" err="1" smtClean="0">
                <a:latin typeface="Arial"/>
                <a:cs typeface="Arial"/>
              </a:rPr>
              <a:t>v</a:t>
            </a:r>
            <a:r>
              <a:rPr sz="2000" b="1" dirty="0" err="1" smtClean="0">
                <a:latin typeface="Arial"/>
                <a:cs typeface="Arial"/>
              </a:rPr>
              <a:t>oz</a:t>
            </a:r>
            <a:r>
              <a:rPr sz="2000" b="1" spc="10" dirty="0" err="1" smtClean="0">
                <a:latin typeface="Arial"/>
                <a:cs typeface="Arial"/>
              </a:rPr>
              <a:t>o</a:t>
            </a:r>
            <a:r>
              <a:rPr sz="2000" b="1" spc="-25" dirty="0" err="1" smtClean="0">
                <a:latin typeface="Arial"/>
                <a:cs typeface="Arial"/>
              </a:rPr>
              <a:t>v</a:t>
            </a:r>
            <a:r>
              <a:rPr sz="2000" b="1" dirty="0" err="1" smtClean="0">
                <a:latin typeface="Arial"/>
                <a:cs typeface="Arial"/>
              </a:rPr>
              <a:t>at</a:t>
            </a:r>
            <a:r>
              <a:rPr sz="2000" b="1" spc="-10" dirty="0" err="1" smtClean="0">
                <a:latin typeface="Arial"/>
                <a:cs typeface="Arial"/>
              </a:rPr>
              <a:t>e</a:t>
            </a:r>
            <a:r>
              <a:rPr sz="2000" b="1" dirty="0" err="1" smtClean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	z</a:t>
            </a:r>
            <a:r>
              <a:rPr sz="2000" b="1" spc="-10" dirty="0">
                <a:latin typeface="Arial"/>
                <a:cs typeface="Arial"/>
              </a:rPr>
              <a:t>á</a:t>
            </a:r>
            <a:r>
              <a:rPr sz="2000" b="1" spc="-5" dirty="0">
                <a:latin typeface="Arial"/>
                <a:cs typeface="Arial"/>
              </a:rPr>
              <a:t>kla</a:t>
            </a:r>
            <a:r>
              <a:rPr sz="2000" b="1" spc="-1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ní	</a:t>
            </a:r>
            <a:r>
              <a:rPr sz="2000" b="1" spc="-5" dirty="0">
                <a:latin typeface="Arial"/>
                <a:cs typeface="Arial"/>
              </a:rPr>
              <a:t>sl</a:t>
            </a:r>
            <a:r>
              <a:rPr sz="2000" b="1" spc="-1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ž</a:t>
            </a:r>
            <a:r>
              <a:rPr sz="2000" b="1" spc="10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y	</a:t>
            </a:r>
            <a:r>
              <a:rPr sz="2000" dirty="0">
                <a:latin typeface="Arial"/>
                <a:cs typeface="Arial"/>
              </a:rPr>
              <a:t>=	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rg</a:t>
            </a:r>
            <a:r>
              <a:rPr sz="2000" spc="-10" dirty="0">
                <a:latin typeface="Arial"/>
                <a:cs typeface="Arial"/>
              </a:rPr>
              <a:t>á</a:t>
            </a:r>
            <a:r>
              <a:rPr sz="2000" dirty="0">
                <a:latin typeface="Arial"/>
                <a:cs typeface="Arial"/>
              </a:rPr>
              <a:t>n	n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bo	os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ba,	kt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rá	</a:t>
            </a:r>
            <a:r>
              <a:rPr sz="2000" spc="-5" dirty="0">
                <a:latin typeface="Arial"/>
                <a:cs typeface="Arial"/>
              </a:rPr>
              <a:t>je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odpovědná za </a:t>
            </a:r>
            <a:r>
              <a:rPr sz="2000" spc="-5" dirty="0">
                <a:latin typeface="Arial"/>
                <a:cs typeface="Arial"/>
              </a:rPr>
              <a:t>poskytování </a:t>
            </a:r>
            <a:r>
              <a:rPr sz="2000" dirty="0">
                <a:latin typeface="Arial"/>
                <a:cs typeface="Arial"/>
              </a:rPr>
              <a:t>základní služby a která </a:t>
            </a:r>
            <a:r>
              <a:rPr sz="2000" spc="-5" dirty="0">
                <a:latin typeface="Arial"/>
                <a:cs typeface="Arial"/>
              </a:rPr>
              <a:t>je </a:t>
            </a:r>
            <a:r>
              <a:rPr sz="2000" dirty="0">
                <a:latin typeface="Arial"/>
                <a:cs typeface="Arial"/>
              </a:rPr>
              <a:t>určena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NÚKIB.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5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>
            <a:spLocks noGrp="1"/>
          </p:cNvSpPr>
          <p:nvPr>
            <p:ph type="title"/>
          </p:nvPr>
        </p:nvSpPr>
        <p:spPr>
          <a:xfrm>
            <a:off x="527983" y="637313"/>
            <a:ext cx="236182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Přestupky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366532" y="1216784"/>
            <a:ext cx="8611413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955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Zavedení nových přestupků, </a:t>
            </a:r>
            <a:r>
              <a:rPr sz="2000" spc="-10" dirty="0">
                <a:latin typeface="Arial"/>
                <a:cs typeface="Arial"/>
              </a:rPr>
              <a:t>doplnění </a:t>
            </a:r>
            <a:r>
              <a:rPr sz="2000" spc="-5" dirty="0">
                <a:latin typeface="Arial"/>
                <a:cs typeface="Arial"/>
              </a:rPr>
              <a:t>nových povinných osob  </a:t>
            </a:r>
            <a:r>
              <a:rPr sz="2000" dirty="0">
                <a:latin typeface="Arial"/>
                <a:cs typeface="Arial"/>
              </a:rPr>
              <a:t>Změna výše </a:t>
            </a:r>
            <a:r>
              <a:rPr sz="2000" spc="-5" dirty="0">
                <a:latin typeface="Arial"/>
                <a:cs typeface="Arial"/>
              </a:rPr>
              <a:t>sankcí </a:t>
            </a:r>
            <a:r>
              <a:rPr sz="2000" dirty="0">
                <a:latin typeface="Arial"/>
                <a:cs typeface="Arial"/>
              </a:rPr>
              <a:t>za </a:t>
            </a:r>
            <a:r>
              <a:rPr sz="2000" spc="-5" dirty="0">
                <a:latin typeface="Arial"/>
                <a:cs typeface="Arial"/>
              </a:rPr>
              <a:t>přestupky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zvyšují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pokuty:</a:t>
            </a:r>
            <a:endParaRPr sz="20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Ze </a:t>
            </a:r>
            <a:r>
              <a:rPr sz="2000" spc="-10" dirty="0">
                <a:latin typeface="Arial"/>
                <a:cs typeface="Arial"/>
              </a:rPr>
              <a:t>100 </a:t>
            </a:r>
            <a:r>
              <a:rPr sz="2000" spc="-5" dirty="0">
                <a:latin typeface="Arial"/>
                <a:cs typeface="Arial"/>
              </a:rPr>
              <a:t>000 </a:t>
            </a:r>
            <a:r>
              <a:rPr sz="2000" dirty="0">
                <a:latin typeface="Arial"/>
                <a:cs typeface="Arial"/>
              </a:rPr>
              <a:t>Kč </a:t>
            </a:r>
            <a:r>
              <a:rPr sz="2000" spc="-5" dirty="0">
                <a:latin typeface="Arial"/>
                <a:cs typeface="Arial"/>
              </a:rPr>
              <a:t>na </a:t>
            </a:r>
            <a:r>
              <a:rPr sz="2000" dirty="0">
                <a:latin typeface="Arial"/>
                <a:cs typeface="Arial"/>
              </a:rPr>
              <a:t>1 </a:t>
            </a:r>
            <a:r>
              <a:rPr sz="2000" spc="-10" dirty="0">
                <a:latin typeface="Arial"/>
                <a:cs typeface="Arial"/>
              </a:rPr>
              <a:t>000 </a:t>
            </a:r>
            <a:r>
              <a:rPr sz="2000" spc="-5" dirty="0">
                <a:latin typeface="Arial"/>
                <a:cs typeface="Arial"/>
              </a:rPr>
              <a:t>000/5 </a:t>
            </a:r>
            <a:r>
              <a:rPr sz="2000" spc="-10" dirty="0">
                <a:latin typeface="Arial"/>
                <a:cs typeface="Arial"/>
              </a:rPr>
              <a:t>000 000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Kč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Spodní hranice pokut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nestanovena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956935" algn="l"/>
              </a:tabLst>
            </a:pPr>
            <a:r>
              <a:rPr sz="2000" b="1" spc="-5" dirty="0">
                <a:latin typeface="Arial"/>
                <a:cs typeface="Arial"/>
              </a:rPr>
              <a:t>Povinnost	Sankce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6414135" algn="l"/>
              </a:tabLst>
            </a:pPr>
            <a:r>
              <a:rPr sz="2000" spc="-10" dirty="0">
                <a:latin typeface="Arial"/>
                <a:cs typeface="Arial"/>
              </a:rPr>
              <a:t>Neplnění </a:t>
            </a:r>
            <a:r>
              <a:rPr sz="2000" spc="-5" dirty="0">
                <a:latin typeface="Arial"/>
                <a:cs typeface="Arial"/>
              </a:rPr>
              <a:t>nápravných </a:t>
            </a:r>
            <a:r>
              <a:rPr sz="2000" spc="-10" dirty="0">
                <a:latin typeface="Arial"/>
                <a:cs typeface="Arial"/>
              </a:rPr>
              <a:t>opatření 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rozhodnutí, </a:t>
            </a:r>
            <a:r>
              <a:rPr sz="2000" spc="-10" dirty="0">
                <a:latin typeface="Arial"/>
                <a:cs typeface="Arial"/>
              </a:rPr>
              <a:t>nepředání </a:t>
            </a:r>
            <a:r>
              <a:rPr sz="2000" spc="-5" dirty="0">
                <a:latin typeface="Arial"/>
                <a:cs typeface="Arial"/>
              </a:rPr>
              <a:t>dat až </a:t>
            </a:r>
            <a:r>
              <a:rPr sz="2000" dirty="0">
                <a:latin typeface="Arial"/>
                <a:cs typeface="Arial"/>
              </a:rPr>
              <a:t>1 </a:t>
            </a:r>
            <a:r>
              <a:rPr sz="2000" spc="-5" dirty="0">
                <a:latin typeface="Arial"/>
                <a:cs typeface="Arial"/>
              </a:rPr>
              <a:t>000 000  </a:t>
            </a:r>
            <a:r>
              <a:rPr sz="2000" spc="-10" dirty="0">
                <a:latin typeface="Arial"/>
                <a:cs typeface="Arial"/>
              </a:rPr>
              <a:t>Nebude </a:t>
            </a:r>
            <a:r>
              <a:rPr sz="2000" dirty="0">
                <a:latin typeface="Arial"/>
                <a:cs typeface="Arial"/>
              </a:rPr>
              <a:t>mít </a:t>
            </a:r>
            <a:r>
              <a:rPr sz="2000" spc="-5" dirty="0">
                <a:latin typeface="Arial"/>
                <a:cs typeface="Arial"/>
              </a:rPr>
              <a:t>smluvně ošetřené vlastnictví, ničení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předání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dat</a:t>
            </a:r>
            <a:r>
              <a:rPr lang="cs-CZ" sz="2000" spc="-5" dirty="0" smtClean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až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 </a:t>
            </a:r>
            <a:r>
              <a:rPr sz="2000" spc="-5" dirty="0">
                <a:latin typeface="Arial"/>
                <a:cs typeface="Arial"/>
              </a:rPr>
              <a:t>000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000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366531" y="3743788"/>
            <a:ext cx="6173165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48789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Nehlásí </a:t>
            </a:r>
            <a:r>
              <a:rPr sz="2000" spc="-20" dirty="0">
                <a:latin typeface="Arial"/>
                <a:cs typeface="Arial"/>
              </a:rPr>
              <a:t>incidenty, </a:t>
            </a:r>
            <a:r>
              <a:rPr sz="2000" spc="-10" dirty="0" err="1" smtClean="0">
                <a:latin typeface="Arial"/>
                <a:cs typeface="Arial"/>
              </a:rPr>
              <a:t>neplnění</a:t>
            </a:r>
            <a:r>
              <a:rPr lang="cs-CZ" sz="2000" spc="-10" dirty="0" smtClean="0">
                <a:latin typeface="Arial"/>
                <a:cs typeface="Arial"/>
              </a:rPr>
              <a:t> rozhodnutí</a:t>
            </a:r>
            <a:r>
              <a:rPr sz="2000" spc="-5" dirty="0" smtClean="0">
                <a:latin typeface="Arial"/>
                <a:cs typeface="Arial"/>
              </a:rPr>
              <a:t>  </a:t>
            </a:r>
            <a:endParaRPr lang="cs-CZ" sz="2000" spc="-5" dirty="0" smtClean="0">
              <a:latin typeface="Arial"/>
              <a:cs typeface="Arial"/>
            </a:endParaRPr>
          </a:p>
          <a:p>
            <a:pPr marL="12700" marR="1748789">
              <a:lnSpc>
                <a:spcPct val="100000"/>
              </a:lnSpc>
              <a:spcBef>
                <a:spcPts val="100"/>
              </a:spcBef>
            </a:pPr>
            <a:r>
              <a:rPr sz="2000" spc="-5" dirty="0" err="1" smtClean="0">
                <a:latin typeface="Arial"/>
                <a:cs typeface="Arial"/>
              </a:rPr>
              <a:t>Nezavede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bezpečnostní </a:t>
            </a:r>
            <a:r>
              <a:rPr sz="2000" spc="-10" dirty="0" err="1">
                <a:latin typeface="Arial"/>
                <a:cs typeface="Arial"/>
              </a:rPr>
              <a:t>opatření</a:t>
            </a:r>
            <a:r>
              <a:rPr sz="2000" spc="-10" dirty="0">
                <a:latin typeface="Arial"/>
                <a:cs typeface="Arial"/>
              </a:rPr>
              <a:t>  </a:t>
            </a:r>
            <a:endParaRPr lang="cs-CZ" sz="2000" spc="-10" dirty="0" smtClean="0">
              <a:latin typeface="Arial"/>
              <a:cs typeface="Arial"/>
            </a:endParaRPr>
          </a:p>
          <a:p>
            <a:pPr marL="12700" marR="1748789">
              <a:lnSpc>
                <a:spcPct val="100000"/>
              </a:lnSpc>
              <a:spcBef>
                <a:spcPts val="100"/>
              </a:spcBef>
            </a:pPr>
            <a:r>
              <a:rPr sz="2000" spc="-10" dirty="0" err="1" smtClean="0">
                <a:latin typeface="Arial"/>
                <a:cs typeface="Arial"/>
              </a:rPr>
              <a:t>Hlášení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kontaktních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údajů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Nepředá </a:t>
            </a:r>
            <a:r>
              <a:rPr sz="2000" spc="-5" dirty="0">
                <a:latin typeface="Arial"/>
                <a:cs typeface="Arial"/>
              </a:rPr>
              <a:t>data, nezničí data/nespolupracuje při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určování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13"/>
          <p:cNvSpPr txBox="1"/>
          <p:nvPr/>
        </p:nvSpPr>
        <p:spPr>
          <a:xfrm>
            <a:off x="6310995" y="3743788"/>
            <a:ext cx="22118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latin typeface="Arial"/>
                <a:cs typeface="Arial"/>
              </a:rPr>
              <a:t>až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1</a:t>
            </a:r>
            <a:r>
              <a:rPr lang="cs-CZ" sz="2000" spc="-5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000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000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 err="1" smtClean="0">
                <a:latin typeface="Arial"/>
                <a:cs typeface="Arial"/>
              </a:rPr>
              <a:t>až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5 000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000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až 10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000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až </a:t>
            </a:r>
            <a:r>
              <a:rPr sz="2000" spc="-10" dirty="0">
                <a:latin typeface="Arial"/>
                <a:cs typeface="Arial"/>
              </a:rPr>
              <a:t>200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000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6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 txBox="1">
            <a:spLocks noGrp="1"/>
          </p:cNvSpPr>
          <p:nvPr>
            <p:ph type="title"/>
          </p:nvPr>
        </p:nvSpPr>
        <p:spPr>
          <a:xfrm>
            <a:off x="707542" y="990422"/>
            <a:ext cx="6661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Významný informační</a:t>
            </a:r>
            <a:r>
              <a:rPr spc="-35" dirty="0"/>
              <a:t> </a:t>
            </a:r>
            <a:r>
              <a:rPr dirty="0"/>
              <a:t>systém</a:t>
            </a:r>
          </a:p>
        </p:txBody>
      </p:sp>
      <p:sp>
        <p:nvSpPr>
          <p:cNvPr id="3" name="object 23"/>
          <p:cNvSpPr txBox="1"/>
          <p:nvPr/>
        </p:nvSpPr>
        <p:spPr>
          <a:xfrm>
            <a:off x="707542" y="1684096"/>
            <a:ext cx="7729855" cy="271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Vyhláška </a:t>
            </a:r>
            <a:r>
              <a:rPr sz="2400" spc="-5" dirty="0">
                <a:latin typeface="Arial"/>
                <a:cs typeface="Arial"/>
              </a:rPr>
              <a:t>č. 317/2014 </a:t>
            </a:r>
            <a:r>
              <a:rPr sz="2400" spc="-10" dirty="0">
                <a:latin typeface="Arial"/>
                <a:cs typeface="Arial"/>
              </a:rPr>
              <a:t>Sb.,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významných</a:t>
            </a:r>
            <a:r>
              <a:rPr sz="2400" spc="5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informačních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systémech a jejich určujících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kritériích:</a:t>
            </a:r>
            <a:endParaRPr sz="2400">
              <a:latin typeface="Arial"/>
              <a:cs typeface="Arial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informační </a:t>
            </a:r>
            <a:r>
              <a:rPr sz="2400" dirty="0">
                <a:latin typeface="Arial"/>
                <a:cs typeface="Arial"/>
              </a:rPr>
              <a:t>systém spravovaný </a:t>
            </a:r>
            <a:r>
              <a:rPr sz="2400" spc="-5" dirty="0">
                <a:latin typeface="Arial"/>
                <a:cs typeface="Arial"/>
              </a:rPr>
              <a:t>orgánem veřejné </a:t>
            </a:r>
            <a:r>
              <a:rPr sz="2400" dirty="0">
                <a:latin typeface="Arial"/>
                <a:cs typeface="Arial"/>
              </a:rPr>
              <a:t>moci,  který </a:t>
            </a:r>
            <a:r>
              <a:rPr sz="2400" spc="-5" dirty="0">
                <a:latin typeface="Arial"/>
                <a:cs typeface="Arial"/>
              </a:rPr>
              <a:t>není kritickou informační infrastrukturou </a:t>
            </a:r>
            <a:r>
              <a:rPr sz="2400" dirty="0">
                <a:latin typeface="Arial"/>
                <a:cs typeface="Arial"/>
              </a:rPr>
              <a:t>a u  </a:t>
            </a:r>
            <a:r>
              <a:rPr sz="2400" spc="-5" dirty="0">
                <a:latin typeface="Arial"/>
                <a:cs typeface="Arial"/>
              </a:rPr>
              <a:t>kterého narušení bezpečnosti informací může </a:t>
            </a:r>
            <a:r>
              <a:rPr sz="2400" dirty="0">
                <a:latin typeface="Arial"/>
                <a:cs typeface="Arial"/>
              </a:rPr>
              <a:t>omezit  </a:t>
            </a:r>
            <a:r>
              <a:rPr sz="2400" spc="-5" dirty="0">
                <a:latin typeface="Arial"/>
                <a:cs typeface="Arial"/>
              </a:rPr>
              <a:t>nebo výrazně </a:t>
            </a:r>
            <a:r>
              <a:rPr sz="2400" dirty="0">
                <a:latin typeface="Arial"/>
                <a:cs typeface="Arial"/>
              </a:rPr>
              <a:t>ohrozit výkon </a:t>
            </a:r>
            <a:r>
              <a:rPr sz="2400" spc="-5" dirty="0">
                <a:latin typeface="Arial"/>
                <a:cs typeface="Arial"/>
              </a:rPr>
              <a:t>působnosti orgánu veřejné  moci.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24"/>
          <p:cNvSpPr/>
          <p:nvPr/>
        </p:nvSpPr>
        <p:spPr>
          <a:xfrm>
            <a:off x="3282696" y="4101084"/>
            <a:ext cx="3107436" cy="2071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7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 txBox="1">
            <a:spLocks noGrp="1"/>
          </p:cNvSpPr>
          <p:nvPr>
            <p:ph type="title"/>
          </p:nvPr>
        </p:nvSpPr>
        <p:spPr>
          <a:xfrm>
            <a:off x="503056" y="241925"/>
            <a:ext cx="6661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Významný informační</a:t>
            </a:r>
            <a:r>
              <a:rPr spc="-35" dirty="0"/>
              <a:t> </a:t>
            </a:r>
            <a:r>
              <a:rPr dirty="0"/>
              <a:t>systém</a:t>
            </a:r>
          </a:p>
        </p:txBody>
      </p:sp>
      <p:sp>
        <p:nvSpPr>
          <p:cNvPr id="3" name="object 23"/>
          <p:cNvSpPr txBox="1">
            <a:spLocks/>
          </p:cNvSpPr>
          <p:nvPr/>
        </p:nvSpPr>
        <p:spPr>
          <a:xfrm>
            <a:off x="503056" y="809245"/>
            <a:ext cx="7731125" cy="567078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cs-CZ" dirty="0" smtClean="0"/>
              <a:t>Určující</a:t>
            </a:r>
            <a:r>
              <a:rPr lang="cs-CZ" spc="-50" dirty="0" smtClean="0"/>
              <a:t> </a:t>
            </a:r>
            <a:r>
              <a:rPr lang="cs-CZ" spc="-5" dirty="0" smtClean="0"/>
              <a:t>kritéria</a:t>
            </a:r>
          </a:p>
          <a:p>
            <a:pPr marL="391795" indent="-379730">
              <a:lnSpc>
                <a:spcPct val="100000"/>
              </a:lnSpc>
              <a:buFont typeface="Arial" panose="020B0604020202020204" pitchFamily="34" charset="0"/>
              <a:buAutoNum type="arabicParenBoth"/>
              <a:tabLst>
                <a:tab pos="392430" algn="l"/>
              </a:tabLst>
            </a:pPr>
            <a:r>
              <a:rPr lang="cs-CZ" dirty="0" smtClean="0"/>
              <a:t> Určující </a:t>
            </a:r>
            <a:r>
              <a:rPr lang="cs-CZ" spc="-5" dirty="0" smtClean="0"/>
              <a:t>kritéria </a:t>
            </a:r>
            <a:r>
              <a:rPr lang="cs-CZ" dirty="0" smtClean="0"/>
              <a:t>významného </a:t>
            </a:r>
            <a:r>
              <a:rPr lang="cs-CZ" spc="-5" dirty="0" smtClean="0"/>
              <a:t>informačního </a:t>
            </a:r>
            <a:r>
              <a:rPr lang="cs-CZ" dirty="0" smtClean="0"/>
              <a:t>systému se člení</a:t>
            </a:r>
            <a:r>
              <a:rPr lang="cs-CZ" spc="-185" dirty="0" smtClean="0"/>
              <a:t> </a:t>
            </a:r>
            <a:r>
              <a:rPr lang="cs-CZ" dirty="0" smtClean="0"/>
              <a:t>na</a:t>
            </a:r>
          </a:p>
          <a:p>
            <a:pPr marL="707390" lvl="1" indent="-238125">
              <a:lnSpc>
                <a:spcPct val="100000"/>
              </a:lnSpc>
              <a:spcBef>
                <a:spcPts val="520"/>
              </a:spcBef>
              <a:buFont typeface="Arial" panose="020B0604020202020204" pitchFamily="34" charset="0"/>
              <a:buAutoNum type="alphaLcParenR"/>
              <a:tabLst>
                <a:tab pos="708025" algn="l"/>
              </a:tabLst>
            </a:pPr>
            <a:r>
              <a:rPr lang="cs-CZ" sz="1600" b="1" spc="-10" dirty="0" smtClean="0">
                <a:latin typeface="Arial"/>
                <a:cs typeface="Arial"/>
              </a:rPr>
              <a:t>dopadová </a:t>
            </a:r>
            <a:r>
              <a:rPr lang="cs-CZ" sz="1600" b="1" spc="-5" dirty="0" smtClean="0">
                <a:latin typeface="Arial"/>
                <a:cs typeface="Arial"/>
              </a:rPr>
              <a:t>určující kritéria</a:t>
            </a:r>
            <a:r>
              <a:rPr lang="cs-CZ" sz="1600" b="1" spc="25" dirty="0" smtClean="0">
                <a:latin typeface="Arial"/>
                <a:cs typeface="Arial"/>
              </a:rPr>
              <a:t> </a:t>
            </a:r>
            <a:r>
              <a:rPr lang="cs-CZ" sz="1600" b="1" spc="-5" dirty="0" smtClean="0">
                <a:latin typeface="Arial"/>
                <a:cs typeface="Arial"/>
              </a:rPr>
              <a:t>a</a:t>
            </a:r>
            <a:endParaRPr lang="cs-CZ" sz="1600" b="1" dirty="0" smtClean="0">
              <a:latin typeface="Arial"/>
              <a:cs typeface="Arial"/>
            </a:endParaRPr>
          </a:p>
          <a:p>
            <a:pPr marL="707390" lvl="1" indent="-238125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AutoNum type="alphaLcParenR"/>
              <a:tabLst>
                <a:tab pos="708025" algn="l"/>
              </a:tabLst>
            </a:pPr>
            <a:r>
              <a:rPr lang="cs-CZ" sz="1600" b="1" spc="-5" dirty="0" smtClean="0">
                <a:latin typeface="Arial"/>
                <a:cs typeface="Arial"/>
              </a:rPr>
              <a:t>oblastní určující</a:t>
            </a:r>
            <a:r>
              <a:rPr lang="cs-CZ" sz="1600" b="1" spc="20" dirty="0" smtClean="0">
                <a:latin typeface="Arial"/>
                <a:cs typeface="Arial"/>
              </a:rPr>
              <a:t> </a:t>
            </a:r>
            <a:r>
              <a:rPr lang="cs-CZ" sz="1600" b="1" spc="-5" dirty="0" smtClean="0">
                <a:latin typeface="Arial"/>
                <a:cs typeface="Arial"/>
              </a:rPr>
              <a:t>kritéria.</a:t>
            </a:r>
            <a:endParaRPr lang="cs-CZ" sz="1600" b="1" dirty="0" smtClean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AutoNum type="alphaLcParenR"/>
            </a:pPr>
            <a:endParaRPr lang="cs-CZ" sz="1800" dirty="0" smtClean="0"/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AutoNum type="alphaLcParenR"/>
            </a:pPr>
            <a:endParaRPr lang="cs-CZ" sz="1800" dirty="0" smtClean="0"/>
          </a:p>
          <a:p>
            <a:pPr marL="12700" marR="5080">
              <a:lnSpc>
                <a:spcPct val="100000"/>
              </a:lnSpc>
              <a:buFont typeface="Arial" panose="020B0604020202020204" pitchFamily="34" charset="0"/>
              <a:buAutoNum type="arabicParenBoth"/>
              <a:tabLst>
                <a:tab pos="473075" algn="l"/>
              </a:tabLst>
            </a:pPr>
            <a:r>
              <a:rPr lang="cs-CZ" spc="-5" dirty="0" smtClean="0"/>
              <a:t> Významným informačním systémem </a:t>
            </a:r>
            <a:r>
              <a:rPr lang="cs-CZ" b="1" spc="-5" dirty="0" smtClean="0"/>
              <a:t>není</a:t>
            </a:r>
            <a:r>
              <a:rPr lang="cs-CZ" spc="-5" dirty="0" smtClean="0"/>
              <a:t> informační systém,  jehož </a:t>
            </a:r>
            <a:r>
              <a:rPr lang="cs-CZ" dirty="0" smtClean="0"/>
              <a:t>správcem </a:t>
            </a:r>
            <a:r>
              <a:rPr lang="cs-CZ" spc="-5" dirty="0" smtClean="0"/>
              <a:t>je </a:t>
            </a:r>
            <a:r>
              <a:rPr lang="cs-CZ" b="1" spc="-5" dirty="0" smtClean="0"/>
              <a:t>obec</a:t>
            </a:r>
            <a:r>
              <a:rPr lang="cs-CZ" spc="-5" dirty="0" smtClean="0"/>
              <a:t> </a:t>
            </a:r>
            <a:r>
              <a:rPr lang="cs-CZ" dirty="0" smtClean="0"/>
              <a:t>a </a:t>
            </a:r>
            <a:r>
              <a:rPr lang="cs-CZ" spc="-5" dirty="0" smtClean="0"/>
              <a:t>při výkonu působnosti obce </a:t>
            </a:r>
            <a:r>
              <a:rPr lang="cs-CZ" b="1" spc="-5" dirty="0" smtClean="0"/>
              <a:t>hlavní město  </a:t>
            </a:r>
            <a:r>
              <a:rPr lang="cs-CZ" b="1" dirty="0" smtClean="0"/>
              <a:t>Praha</a:t>
            </a:r>
            <a:r>
              <a:rPr lang="cs-CZ" dirty="0" smtClean="0"/>
              <a:t>.</a:t>
            </a:r>
          </a:p>
          <a:p>
            <a:pPr>
              <a:lnSpc>
                <a:spcPct val="100000"/>
              </a:lnSpc>
              <a:buFont typeface="Arial"/>
              <a:buAutoNum type="arabicParenBoth"/>
            </a:pPr>
            <a:endParaRPr lang="cs-CZ" sz="2200" dirty="0" smtClean="0"/>
          </a:p>
          <a:p>
            <a:pPr marL="12700" marR="5715">
              <a:lnSpc>
                <a:spcPct val="100000"/>
              </a:lnSpc>
              <a:spcBef>
                <a:spcPts val="1875"/>
              </a:spcBef>
              <a:buFont typeface="Arial" panose="020B0604020202020204" pitchFamily="34" charset="0"/>
              <a:buAutoNum type="arabicParenBoth"/>
              <a:tabLst>
                <a:tab pos="436880" algn="l"/>
              </a:tabLst>
            </a:pPr>
            <a:r>
              <a:rPr lang="cs-CZ" spc="-5" dirty="0" smtClean="0"/>
              <a:t> Naplnění určujících kritérií významného informačního systému,  který není </a:t>
            </a:r>
            <a:r>
              <a:rPr lang="cs-CZ" dirty="0" smtClean="0"/>
              <a:t>uveden v </a:t>
            </a:r>
            <a:r>
              <a:rPr lang="cs-CZ" spc="-5" dirty="0" smtClean="0"/>
              <a:t>příloze </a:t>
            </a:r>
            <a:r>
              <a:rPr lang="cs-CZ" dirty="0" smtClean="0"/>
              <a:t>č. 1 k </a:t>
            </a:r>
            <a:r>
              <a:rPr lang="cs-CZ" spc="-5" dirty="0" smtClean="0"/>
              <a:t>této vyhlášce, posuzuje </a:t>
            </a:r>
            <a:r>
              <a:rPr lang="cs-CZ" b="1" spc="-5" dirty="0" smtClean="0"/>
              <a:t>správce  informačního</a:t>
            </a:r>
            <a:r>
              <a:rPr lang="cs-CZ" b="1" spc="-50" dirty="0" smtClean="0"/>
              <a:t> </a:t>
            </a:r>
            <a:r>
              <a:rPr lang="cs-CZ" b="1" dirty="0" smtClean="0"/>
              <a:t>systému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/>
          <p:nvPr/>
        </p:nvSpPr>
        <p:spPr>
          <a:xfrm>
            <a:off x="489995" y="243068"/>
            <a:ext cx="8229600" cy="6288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3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4" y="0"/>
            <a:ext cx="48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4"/>
          <a:stretch/>
        </p:blipFill>
        <p:spPr>
          <a:xfrm>
            <a:off x="1165292" y="189053"/>
            <a:ext cx="7085178" cy="64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7"/>
          <p:cNvSpPr txBox="1">
            <a:spLocks noGrp="1"/>
          </p:cNvSpPr>
          <p:nvPr>
            <p:ph type="title"/>
          </p:nvPr>
        </p:nvSpPr>
        <p:spPr>
          <a:xfrm>
            <a:off x="630378" y="469348"/>
            <a:ext cx="23196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latin typeface="Arial"/>
                <a:cs typeface="Arial"/>
              </a:rPr>
              <a:t>Literatura: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18"/>
          <p:cNvSpPr txBox="1"/>
          <p:nvPr/>
        </p:nvSpPr>
        <p:spPr>
          <a:xfrm>
            <a:off x="630378" y="1464387"/>
            <a:ext cx="7658734" cy="440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10" dirty="0">
                <a:latin typeface="Arial"/>
                <a:cs typeface="Arial"/>
              </a:rPr>
              <a:t>HROMADA, </a:t>
            </a:r>
            <a:r>
              <a:rPr lang="cs-CZ" spc="-5" dirty="0">
                <a:latin typeface="Arial"/>
                <a:cs typeface="Arial"/>
              </a:rPr>
              <a:t>Martin; HRŮZA, </a:t>
            </a:r>
            <a:r>
              <a:rPr lang="cs-CZ" dirty="0">
                <a:latin typeface="Arial"/>
                <a:cs typeface="Arial"/>
              </a:rPr>
              <a:t>Petr; </a:t>
            </a:r>
            <a:r>
              <a:rPr lang="cs-CZ" spc="-5" dirty="0">
                <a:latin typeface="Arial"/>
                <a:cs typeface="Arial"/>
              </a:rPr>
              <a:t>KADERKA, </a:t>
            </a:r>
            <a:r>
              <a:rPr lang="cs-CZ" dirty="0">
                <a:latin typeface="Arial"/>
                <a:cs typeface="Arial"/>
              </a:rPr>
              <a:t>Josef; </a:t>
            </a:r>
            <a:r>
              <a:rPr lang="cs-CZ" spc="-5" dirty="0">
                <a:latin typeface="Arial"/>
                <a:cs typeface="Arial"/>
              </a:rPr>
              <a:t>LUŇÁČEK, </a:t>
            </a:r>
            <a:r>
              <a:rPr lang="cs-CZ" dirty="0">
                <a:latin typeface="Arial"/>
                <a:cs typeface="Arial"/>
              </a:rPr>
              <a:t>Oldřich;  </a:t>
            </a:r>
            <a:r>
              <a:rPr lang="cs-CZ" spc="-5" dirty="0">
                <a:latin typeface="Arial"/>
                <a:cs typeface="Arial"/>
              </a:rPr>
              <a:t>NEČAS, Miroslav; PTÁČEK, </a:t>
            </a:r>
            <a:r>
              <a:rPr lang="cs-CZ" dirty="0">
                <a:latin typeface="Arial"/>
                <a:cs typeface="Arial"/>
              </a:rPr>
              <a:t>Bohumil; </a:t>
            </a:r>
            <a:r>
              <a:rPr lang="cs-CZ" spc="-5" dirty="0">
                <a:latin typeface="Arial"/>
                <a:cs typeface="Arial"/>
              </a:rPr>
              <a:t>SKORUŠA, </a:t>
            </a:r>
            <a:r>
              <a:rPr lang="cs-CZ" dirty="0">
                <a:latin typeface="Arial"/>
                <a:cs typeface="Arial"/>
              </a:rPr>
              <a:t>Leopold; SLOŽIL,  Richard. </a:t>
            </a:r>
            <a:r>
              <a:rPr lang="cs-CZ" i="1" dirty="0">
                <a:latin typeface="Arial"/>
                <a:cs typeface="Arial"/>
              </a:rPr>
              <a:t>Kybernetická </a:t>
            </a:r>
            <a:r>
              <a:rPr lang="cs-CZ" i="1" spc="-5" dirty="0">
                <a:latin typeface="Arial"/>
                <a:cs typeface="Arial"/>
              </a:rPr>
              <a:t>bezpečnost: </a:t>
            </a:r>
            <a:r>
              <a:rPr lang="cs-CZ" i="1" dirty="0">
                <a:latin typeface="Arial"/>
                <a:cs typeface="Arial"/>
              </a:rPr>
              <a:t>teorie a praxe. </a:t>
            </a:r>
            <a:r>
              <a:rPr lang="cs-CZ" dirty="0">
                <a:latin typeface="Arial"/>
                <a:cs typeface="Arial"/>
              </a:rPr>
              <a:t>Praha: </a:t>
            </a:r>
            <a:r>
              <a:rPr lang="cs-CZ" spc="-5" dirty="0">
                <a:latin typeface="Arial"/>
                <a:cs typeface="Arial"/>
              </a:rPr>
              <a:t>Powerprint  </a:t>
            </a:r>
            <a:r>
              <a:rPr lang="cs-CZ" spc="-15" dirty="0">
                <a:latin typeface="Arial"/>
                <a:cs typeface="Arial"/>
              </a:rPr>
              <a:t>s.r.o., </a:t>
            </a:r>
            <a:r>
              <a:rPr lang="cs-CZ" dirty="0">
                <a:latin typeface="Arial"/>
                <a:cs typeface="Arial"/>
              </a:rPr>
              <a:t>2015, 250 s. ISBN</a:t>
            </a:r>
            <a:r>
              <a:rPr lang="cs-CZ" spc="-12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978-80-87994-72-6.</a:t>
            </a:r>
          </a:p>
          <a:p>
            <a:pPr marL="241300" marR="177165" indent="-229235">
              <a:lnSpc>
                <a:spcPct val="100000"/>
              </a:lnSpc>
              <a:spcBef>
                <a:spcPts val="1015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HRŮZA, </a:t>
            </a:r>
            <a:r>
              <a:rPr lang="cs-CZ" dirty="0">
                <a:latin typeface="Arial"/>
                <a:cs typeface="Arial"/>
              </a:rPr>
              <a:t>Petr; </a:t>
            </a:r>
            <a:r>
              <a:rPr lang="cs-CZ" spc="-30" dirty="0">
                <a:latin typeface="Arial"/>
                <a:cs typeface="Arial"/>
              </a:rPr>
              <a:t>PITAŠ, </a:t>
            </a:r>
            <a:r>
              <a:rPr lang="cs-CZ" dirty="0">
                <a:latin typeface="Arial"/>
                <a:cs typeface="Arial"/>
              </a:rPr>
              <a:t>Jaromír; </a:t>
            </a:r>
            <a:r>
              <a:rPr lang="cs-CZ" spc="-5" dirty="0">
                <a:latin typeface="Arial"/>
                <a:cs typeface="Arial"/>
              </a:rPr>
              <a:t>ŠANDA, </a:t>
            </a:r>
            <a:r>
              <a:rPr lang="cs-CZ" dirty="0">
                <a:latin typeface="Arial"/>
                <a:cs typeface="Arial"/>
              </a:rPr>
              <a:t>Jaroslav; </a:t>
            </a:r>
            <a:r>
              <a:rPr lang="cs-CZ" spc="-25" dirty="0">
                <a:latin typeface="Arial"/>
                <a:cs typeface="Arial"/>
              </a:rPr>
              <a:t>BRECHTA, </a:t>
            </a:r>
            <a:r>
              <a:rPr lang="cs-CZ" dirty="0">
                <a:latin typeface="Arial"/>
                <a:cs typeface="Arial"/>
              </a:rPr>
              <a:t>Bohumil.  </a:t>
            </a:r>
            <a:r>
              <a:rPr lang="cs-CZ" i="1" dirty="0">
                <a:latin typeface="Arial"/>
                <a:cs typeface="Arial"/>
              </a:rPr>
              <a:t>Kybernetická </a:t>
            </a:r>
            <a:r>
              <a:rPr lang="cs-CZ" i="1" spc="-5" dirty="0">
                <a:latin typeface="Arial"/>
                <a:cs typeface="Arial"/>
              </a:rPr>
              <a:t>bezpečnost </a:t>
            </a:r>
            <a:r>
              <a:rPr lang="cs-CZ" i="1" dirty="0">
                <a:latin typeface="Arial"/>
                <a:cs typeface="Arial"/>
              </a:rPr>
              <a:t>II. </a:t>
            </a:r>
            <a:r>
              <a:rPr lang="cs-CZ" dirty="0">
                <a:latin typeface="Arial"/>
                <a:cs typeface="Arial"/>
              </a:rPr>
              <a:t>Brno: </a:t>
            </a:r>
            <a:r>
              <a:rPr lang="cs-CZ" spc="-5" dirty="0">
                <a:latin typeface="Arial"/>
                <a:cs typeface="Arial"/>
              </a:rPr>
              <a:t>Univerzita </a:t>
            </a:r>
            <a:r>
              <a:rPr lang="cs-CZ" spc="-25" dirty="0">
                <a:latin typeface="Arial"/>
                <a:cs typeface="Arial"/>
              </a:rPr>
              <a:t>obrany, </a:t>
            </a:r>
            <a:r>
              <a:rPr lang="cs-CZ" dirty="0">
                <a:latin typeface="Arial"/>
                <a:cs typeface="Arial"/>
              </a:rPr>
              <a:t>Brno, 2013, 100 </a:t>
            </a:r>
            <a:r>
              <a:rPr lang="cs-CZ" spc="5" dirty="0">
                <a:latin typeface="Arial"/>
                <a:cs typeface="Arial"/>
              </a:rPr>
              <a:t>s.  </a:t>
            </a:r>
            <a:r>
              <a:rPr lang="cs-CZ" dirty="0">
                <a:latin typeface="Arial"/>
                <a:cs typeface="Arial"/>
              </a:rPr>
              <a:t>ISBN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978-80-7231-931-2.</a:t>
            </a:r>
          </a:p>
          <a:p>
            <a:pPr marL="241300" marR="209550" indent="-229235">
              <a:lnSpc>
                <a:spcPct val="100000"/>
              </a:lnSpc>
              <a:spcBef>
                <a:spcPts val="99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HRŮZA, </a:t>
            </a:r>
            <a:r>
              <a:rPr lang="cs-CZ" spc="-20" dirty="0">
                <a:latin typeface="Arial"/>
                <a:cs typeface="Arial"/>
              </a:rPr>
              <a:t>Petr. </a:t>
            </a:r>
            <a:r>
              <a:rPr lang="cs-CZ" i="1" dirty="0">
                <a:latin typeface="Arial"/>
                <a:cs typeface="Arial"/>
              </a:rPr>
              <a:t>Kybernetická </a:t>
            </a:r>
            <a:r>
              <a:rPr lang="cs-CZ" i="1" spc="-5" dirty="0">
                <a:latin typeface="Arial"/>
                <a:cs typeface="Arial"/>
              </a:rPr>
              <a:t>bezpečnost. </a:t>
            </a:r>
            <a:r>
              <a:rPr lang="cs-CZ" dirty="0">
                <a:latin typeface="Arial"/>
                <a:cs typeface="Arial"/>
              </a:rPr>
              <a:t>Brno: </a:t>
            </a:r>
            <a:r>
              <a:rPr lang="cs-CZ" spc="-5" dirty="0">
                <a:latin typeface="Arial"/>
                <a:cs typeface="Arial"/>
              </a:rPr>
              <a:t>Univerzita </a:t>
            </a:r>
            <a:r>
              <a:rPr lang="cs-CZ" spc="-25" dirty="0">
                <a:latin typeface="Arial"/>
                <a:cs typeface="Arial"/>
              </a:rPr>
              <a:t>obrany, </a:t>
            </a:r>
            <a:r>
              <a:rPr lang="cs-CZ" dirty="0">
                <a:latin typeface="Arial"/>
                <a:cs typeface="Arial"/>
              </a:rPr>
              <a:t>2012,  90 </a:t>
            </a:r>
            <a:r>
              <a:rPr lang="cs-CZ" spc="5" dirty="0">
                <a:latin typeface="Arial"/>
                <a:cs typeface="Arial"/>
              </a:rPr>
              <a:t>s. </a:t>
            </a:r>
            <a:r>
              <a:rPr lang="cs-CZ" dirty="0">
                <a:latin typeface="Arial"/>
                <a:cs typeface="Arial"/>
              </a:rPr>
              <a:t>ISBN</a:t>
            </a:r>
            <a:r>
              <a:rPr lang="cs-CZ" spc="-4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978-80-7231-914-5.</a:t>
            </a:r>
          </a:p>
          <a:p>
            <a:pPr marL="241300" marR="314960" indent="-229235">
              <a:lnSpc>
                <a:spcPct val="100000"/>
              </a:lnSpc>
              <a:spcBef>
                <a:spcPts val="101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dirty="0">
                <a:latin typeface="Arial"/>
                <a:cs typeface="Arial"/>
              </a:rPr>
              <a:t>JIRÁSEK, </a:t>
            </a:r>
            <a:r>
              <a:rPr lang="cs-CZ" spc="-20" dirty="0">
                <a:latin typeface="Arial"/>
                <a:cs typeface="Arial"/>
              </a:rPr>
              <a:t>Petr, </a:t>
            </a:r>
            <a:r>
              <a:rPr lang="cs-CZ" dirty="0">
                <a:latin typeface="Arial"/>
                <a:cs typeface="Arial"/>
              </a:rPr>
              <a:t>Luděk </a:t>
            </a:r>
            <a:r>
              <a:rPr lang="cs-CZ" spc="-5" dirty="0">
                <a:latin typeface="Arial"/>
                <a:cs typeface="Arial"/>
              </a:rPr>
              <a:t>NOVÁK </a:t>
            </a:r>
            <a:r>
              <a:rPr lang="cs-CZ" dirty="0">
                <a:latin typeface="Arial"/>
                <a:cs typeface="Arial"/>
              </a:rPr>
              <a:t>a </a:t>
            </a:r>
            <a:r>
              <a:rPr lang="cs-CZ" spc="5" dirty="0">
                <a:latin typeface="Arial"/>
                <a:cs typeface="Arial"/>
              </a:rPr>
              <a:t>Josef </a:t>
            </a:r>
            <a:r>
              <a:rPr lang="cs-CZ" spc="-5" dirty="0">
                <a:latin typeface="Arial"/>
                <a:cs typeface="Arial"/>
              </a:rPr>
              <a:t>POŽÁR. </a:t>
            </a:r>
            <a:r>
              <a:rPr lang="cs-CZ" i="1" spc="5" dirty="0">
                <a:latin typeface="Arial"/>
                <a:cs typeface="Arial"/>
              </a:rPr>
              <a:t>Výkladový slovník  </a:t>
            </a:r>
            <a:r>
              <a:rPr lang="cs-CZ" i="1" dirty="0">
                <a:latin typeface="Arial"/>
                <a:cs typeface="Arial"/>
              </a:rPr>
              <a:t>kybernetické bezpečnosti</a:t>
            </a:r>
            <a:r>
              <a:rPr lang="cs-CZ" dirty="0">
                <a:latin typeface="Arial"/>
                <a:cs typeface="Arial"/>
              </a:rPr>
              <a:t>. </a:t>
            </a:r>
            <a:r>
              <a:rPr lang="cs-CZ" spc="-5" dirty="0">
                <a:latin typeface="Arial"/>
                <a:cs typeface="Arial"/>
              </a:rPr>
              <a:t>Třetí </a:t>
            </a:r>
            <a:r>
              <a:rPr lang="cs-CZ" dirty="0">
                <a:latin typeface="Arial"/>
                <a:cs typeface="Arial"/>
              </a:rPr>
              <a:t>aktualizované </a:t>
            </a:r>
            <a:r>
              <a:rPr lang="cs-CZ" spc="-5" dirty="0">
                <a:latin typeface="Arial"/>
                <a:cs typeface="Arial"/>
              </a:rPr>
              <a:t>vydání. </a:t>
            </a:r>
            <a:r>
              <a:rPr lang="cs-CZ" dirty="0">
                <a:latin typeface="Arial"/>
                <a:cs typeface="Arial"/>
              </a:rPr>
              <a:t>Praha: Policejní  akademie </a:t>
            </a:r>
            <a:r>
              <a:rPr lang="cs-CZ" spc="-5" dirty="0">
                <a:latin typeface="Arial"/>
                <a:cs typeface="Arial"/>
              </a:rPr>
              <a:t>ČR </a:t>
            </a:r>
            <a:r>
              <a:rPr lang="cs-CZ" dirty="0">
                <a:latin typeface="Arial"/>
                <a:cs typeface="Arial"/>
              </a:rPr>
              <a:t>v </a:t>
            </a:r>
            <a:r>
              <a:rPr lang="cs-CZ" spc="-5" dirty="0">
                <a:latin typeface="Arial"/>
                <a:cs typeface="Arial"/>
              </a:rPr>
              <a:t>Praze, </a:t>
            </a:r>
            <a:r>
              <a:rPr lang="cs-CZ" dirty="0">
                <a:latin typeface="Arial"/>
                <a:cs typeface="Arial"/>
              </a:rPr>
              <a:t>2015. ISBN</a:t>
            </a:r>
            <a:r>
              <a:rPr lang="cs-CZ" spc="-114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978-80-7251-436-6</a:t>
            </a:r>
            <a:r>
              <a:rPr lang="cs-CZ" dirty="0" smtClean="0">
                <a:latin typeface="Arial"/>
                <a:cs typeface="Arial"/>
              </a:rPr>
              <a:t>.</a:t>
            </a:r>
          </a:p>
          <a:p>
            <a:pPr marL="241300" marR="314960" indent="-229235">
              <a:spcBef>
                <a:spcPts val="1010"/>
              </a:spcBef>
              <a:buFontTx/>
              <a:buChar char="•"/>
              <a:tabLst>
                <a:tab pos="241300" algn="l"/>
                <a:tab pos="241935" algn="l"/>
              </a:tabLst>
            </a:pPr>
            <a:r>
              <a:rPr lang="cs-CZ" spc="-15" dirty="0">
                <a:latin typeface="Arial"/>
                <a:cs typeface="Arial"/>
              </a:rPr>
              <a:t>Vydané </a:t>
            </a:r>
            <a:r>
              <a:rPr lang="cs-CZ" dirty="0">
                <a:latin typeface="Arial"/>
                <a:cs typeface="Arial"/>
              </a:rPr>
              <a:t>normy </a:t>
            </a:r>
            <a:r>
              <a:rPr lang="cs-CZ" spc="-5" dirty="0">
                <a:latin typeface="Arial"/>
                <a:cs typeface="Arial"/>
              </a:rPr>
              <a:t>ISO/ČSN </a:t>
            </a:r>
            <a:r>
              <a:rPr lang="cs-CZ" dirty="0">
                <a:latin typeface="Arial"/>
                <a:cs typeface="Arial"/>
              </a:rPr>
              <a:t>řady 27000 a platné zákony a vyhlášky z</a:t>
            </a:r>
            <a:r>
              <a:rPr lang="cs-CZ" spc="-7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oblasti  kybernetické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bezpečnosti</a:t>
            </a:r>
            <a:r>
              <a:rPr lang="cs-CZ" dirty="0" smtClean="0">
                <a:latin typeface="Arial"/>
                <a:cs typeface="Arial"/>
              </a:rPr>
              <a:t>.</a:t>
            </a:r>
            <a:endParaRPr lang="cs-CZ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0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5"/>
          <a:stretch/>
        </p:blipFill>
        <p:spPr>
          <a:xfrm>
            <a:off x="276214" y="1226916"/>
            <a:ext cx="8644515" cy="44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055" t="21390" r="12643" b="61575"/>
          <a:stretch/>
        </p:blipFill>
        <p:spPr>
          <a:xfrm>
            <a:off x="192808" y="1308892"/>
            <a:ext cx="8790772" cy="27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055" t="38554" r="12643" b="37829"/>
          <a:stretch/>
        </p:blipFill>
        <p:spPr>
          <a:xfrm>
            <a:off x="272717" y="1411706"/>
            <a:ext cx="8693295" cy="37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055" t="61655" r="12643" b="11114"/>
          <a:stretch/>
        </p:blipFill>
        <p:spPr>
          <a:xfrm>
            <a:off x="304801" y="1283369"/>
            <a:ext cx="8630529" cy="43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62323"/>
              </p:ext>
            </p:extLst>
          </p:nvPr>
        </p:nvGraphicFramePr>
        <p:xfrm>
          <a:off x="518767" y="1266670"/>
          <a:ext cx="8162924" cy="4406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523">
                <a:tc>
                  <a:txBody>
                    <a:bodyPr/>
                    <a:lstStyle/>
                    <a:p>
                      <a:pPr marL="127000">
                        <a:lnSpc>
                          <a:spcPts val="151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PČ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51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SPRÁVCE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51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NÁZEV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06">
                <a:tc>
                  <a:txBody>
                    <a:bodyPr/>
                    <a:lstStyle/>
                    <a:p>
                      <a:pPr marL="127000">
                        <a:lnSpc>
                          <a:spcPts val="187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38100">
                        <a:lnSpc>
                          <a:spcPts val="1920"/>
                        </a:lnSpc>
                        <a:spcBef>
                          <a:spcPts val="1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Agentura ochrany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přírody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krajiny České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republiky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87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Ekonomický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informační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systém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JASU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082">
                <a:tc>
                  <a:txBody>
                    <a:bodyPr/>
                    <a:lstStyle/>
                    <a:p>
                      <a:pPr marL="127000">
                        <a:lnSpc>
                          <a:spcPts val="18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38100">
                        <a:lnSpc>
                          <a:spcPts val="192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Agentura ochrany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přírody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krajiny České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republiky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19380">
                        <a:lnSpc>
                          <a:spcPts val="19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Elektronický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systém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spisové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služby -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státní 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správa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66">
                <a:tc>
                  <a:txBody>
                    <a:bodyPr/>
                    <a:lstStyle/>
                    <a:p>
                      <a:pPr marL="127000">
                        <a:lnSpc>
                          <a:spcPts val="18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6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Česká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inspekce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životního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prostředí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Centrální informační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systém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(CIS)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Česká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národní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banka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20650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1490980" algn="l"/>
                          <a:tab pos="2378075" algn="l"/>
                          <a:tab pos="361886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S-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edno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á	evidence	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egu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ch	a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registrovaných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subjektů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42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Česká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národní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banka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193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KRZR -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Komunikační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rozhraní pro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Základní  registry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127000">
                        <a:lnSpc>
                          <a:spcPts val="18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Český statistický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úřad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19380">
                        <a:lnSpc>
                          <a:spcPts val="192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Integrovaný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agendový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informační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systém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registr osob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(IAIS-ROS)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13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Český telekomunikační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úřad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ASMKS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672">
                <a:tc>
                  <a:txBody>
                    <a:bodyPr/>
                    <a:lstStyle/>
                    <a:p>
                      <a:pPr marL="127000">
                        <a:lnSpc>
                          <a:spcPts val="1900"/>
                        </a:lnSpc>
                        <a:spcBef>
                          <a:spcPts val="5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900"/>
                        </a:lnSpc>
                        <a:spcBef>
                          <a:spcPts val="55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Český telekomunikační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úřad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900"/>
                        </a:lnSpc>
                        <a:spcBef>
                          <a:spcPts val="55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MOSS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11"/>
          <p:cNvSpPr txBox="1">
            <a:spLocks noGrp="1"/>
          </p:cNvSpPr>
          <p:nvPr>
            <p:ph type="title"/>
          </p:nvPr>
        </p:nvSpPr>
        <p:spPr>
          <a:xfrm>
            <a:off x="711401" y="691488"/>
            <a:ext cx="703135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Příklady VIS </a:t>
            </a:r>
            <a:r>
              <a:rPr sz="2300" dirty="0"/>
              <a:t>(Příloha č. 1 k </a:t>
            </a:r>
            <a:r>
              <a:rPr sz="2300" spc="-5" dirty="0"/>
              <a:t>vyhlášce </a:t>
            </a:r>
            <a:r>
              <a:rPr sz="2300" dirty="0"/>
              <a:t>č. </a:t>
            </a:r>
            <a:r>
              <a:rPr sz="2300" spc="-5" dirty="0"/>
              <a:t>317/2014</a:t>
            </a:r>
            <a:r>
              <a:rPr sz="2300" spc="-150" dirty="0"/>
              <a:t> </a:t>
            </a:r>
            <a:r>
              <a:rPr sz="2300" dirty="0"/>
              <a:t>Sb.)</a:t>
            </a:r>
            <a:endParaRPr sz="2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0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3381679" y="476032"/>
            <a:ext cx="146939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5" name="object 23"/>
          <p:cNvSpPr txBox="1"/>
          <p:nvPr/>
        </p:nvSpPr>
        <p:spPr>
          <a:xfrm>
            <a:off x="707542" y="1725930"/>
            <a:ext cx="8066068" cy="402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Zabezpečení ochrany </a:t>
            </a:r>
            <a:r>
              <a:rPr sz="2000" spc="-5" dirty="0">
                <a:latin typeface="Arial"/>
                <a:cs typeface="Arial"/>
              </a:rPr>
              <a:t>kritické </a:t>
            </a:r>
            <a:r>
              <a:rPr sz="2000" spc="-15" dirty="0">
                <a:latin typeface="Arial"/>
                <a:cs typeface="Arial"/>
              </a:rPr>
              <a:t>infrastruktury, </a:t>
            </a:r>
            <a:r>
              <a:rPr sz="2000" spc="-5" dirty="0">
                <a:latin typeface="Arial"/>
                <a:cs typeface="Arial"/>
              </a:rPr>
              <a:t>musí </a:t>
            </a:r>
            <a:r>
              <a:rPr sz="2000" spc="-10" dirty="0">
                <a:latin typeface="Arial"/>
                <a:cs typeface="Arial"/>
              </a:rPr>
              <a:t>patřit </a:t>
            </a:r>
            <a:r>
              <a:rPr sz="2000" dirty="0">
                <a:latin typeface="Arial"/>
                <a:cs typeface="Arial"/>
              </a:rPr>
              <a:t>k </a:t>
            </a:r>
            <a:r>
              <a:rPr sz="2000" b="1" spc="-5" dirty="0">
                <a:latin typeface="Arial"/>
                <a:cs typeface="Arial"/>
              </a:rPr>
              <a:t>základním  </a:t>
            </a:r>
            <a:r>
              <a:rPr sz="2000" b="1" dirty="0">
                <a:latin typeface="Arial"/>
                <a:cs typeface="Arial"/>
              </a:rPr>
              <a:t>úkolům </a:t>
            </a:r>
            <a:r>
              <a:rPr sz="2000" b="1" spc="-5" dirty="0">
                <a:latin typeface="Arial"/>
                <a:cs typeface="Arial"/>
              </a:rPr>
              <a:t>státu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b="1" spc="-5" dirty="0">
                <a:latin typeface="Arial"/>
                <a:cs typeface="Arial"/>
              </a:rPr>
              <a:t>Stát </a:t>
            </a:r>
            <a:r>
              <a:rPr sz="2000" b="1" spc="-10" dirty="0">
                <a:latin typeface="Arial"/>
                <a:cs typeface="Arial"/>
              </a:rPr>
              <a:t>musí </a:t>
            </a:r>
            <a:r>
              <a:rPr sz="2000" b="1" spc="-5" dirty="0">
                <a:latin typeface="Arial"/>
                <a:cs typeface="Arial"/>
              </a:rPr>
              <a:t>zajistit</a:t>
            </a:r>
            <a:r>
              <a:rPr sz="2000" spc="-5" dirty="0">
                <a:latin typeface="Arial"/>
                <a:cs typeface="Arial"/>
              </a:rPr>
              <a:t>, že </a:t>
            </a:r>
            <a:r>
              <a:rPr sz="2000" dirty="0">
                <a:latin typeface="Arial"/>
                <a:cs typeface="Arial"/>
              </a:rPr>
              <a:t>za </a:t>
            </a:r>
            <a:r>
              <a:rPr sz="2000" spc="-5" dirty="0">
                <a:latin typeface="Arial"/>
                <a:cs typeface="Arial"/>
              </a:rPr>
              <a:t>normálních, abnormálních </a:t>
            </a:r>
            <a:r>
              <a:rPr sz="2000" dirty="0">
                <a:latin typeface="Arial"/>
                <a:cs typeface="Arial"/>
              </a:rPr>
              <a:t>i  </a:t>
            </a:r>
            <a:r>
              <a:rPr sz="2000" spc="-5" dirty="0">
                <a:latin typeface="Arial"/>
                <a:cs typeface="Arial"/>
              </a:rPr>
              <a:t>kritických </a:t>
            </a:r>
            <a:r>
              <a:rPr sz="2000" spc="-10" dirty="0">
                <a:latin typeface="Arial"/>
                <a:cs typeface="Arial"/>
              </a:rPr>
              <a:t>podmínek </a:t>
            </a:r>
            <a:r>
              <a:rPr sz="2000" spc="-5" dirty="0">
                <a:latin typeface="Arial"/>
                <a:cs typeface="Arial"/>
              </a:rPr>
              <a:t>musí zůstat zachovány </a:t>
            </a:r>
            <a:r>
              <a:rPr sz="2000" dirty="0">
                <a:latin typeface="Arial"/>
                <a:cs typeface="Arial"/>
              </a:rPr>
              <a:t>v </a:t>
            </a:r>
            <a:r>
              <a:rPr sz="2000" spc="-5" dirty="0">
                <a:latin typeface="Arial"/>
                <a:cs typeface="Arial"/>
              </a:rPr>
              <a:t>provozu základní  </a:t>
            </a:r>
            <a:r>
              <a:rPr sz="2000" spc="-30" dirty="0">
                <a:latin typeface="Arial"/>
                <a:cs typeface="Arial"/>
              </a:rPr>
              <a:t>prvky, </a:t>
            </a:r>
            <a:r>
              <a:rPr sz="2000" spc="-5" dirty="0">
                <a:latin typeface="Arial"/>
                <a:cs typeface="Arial"/>
              </a:rPr>
              <a:t>vazby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toky systému státu. </a:t>
            </a:r>
            <a:r>
              <a:rPr sz="2000" spc="-30" dirty="0">
                <a:latin typeface="Arial"/>
                <a:cs typeface="Arial"/>
              </a:rPr>
              <a:t>Tyto </a:t>
            </a:r>
            <a:r>
              <a:rPr sz="2000" spc="-5" dirty="0">
                <a:latin typeface="Arial"/>
                <a:cs typeface="Arial"/>
              </a:rPr>
              <a:t>prvky jsou základem  schopnosti státu dosáhnout </a:t>
            </a:r>
            <a:r>
              <a:rPr sz="2000" dirty="0">
                <a:latin typeface="Arial"/>
                <a:cs typeface="Arial"/>
              </a:rPr>
              <a:t>za každé situace </a:t>
            </a:r>
            <a:r>
              <a:rPr sz="2000" spc="-5" dirty="0">
                <a:latin typeface="Arial"/>
                <a:cs typeface="Arial"/>
              </a:rPr>
              <a:t>stability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nastartovat  další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rozvoj</a:t>
            </a:r>
            <a:r>
              <a:rPr sz="2000" dirty="0" smtClean="0">
                <a:latin typeface="Arial"/>
                <a:cs typeface="Arial"/>
              </a:rPr>
              <a:t>.</a:t>
            </a:r>
            <a:endParaRPr lang="cs-CZ" sz="20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Problematika </a:t>
            </a:r>
            <a:r>
              <a:rPr sz="2000" spc="-5" dirty="0">
                <a:latin typeface="Arial"/>
                <a:cs typeface="Arial"/>
              </a:rPr>
              <a:t>řešení </a:t>
            </a:r>
            <a:r>
              <a:rPr sz="2000" b="1" spc="-10" dirty="0">
                <a:latin typeface="Arial"/>
                <a:cs typeface="Arial"/>
              </a:rPr>
              <a:t>kritické </a:t>
            </a:r>
            <a:r>
              <a:rPr sz="2000" b="1" spc="-5" dirty="0">
                <a:latin typeface="Arial"/>
                <a:cs typeface="Arial"/>
              </a:rPr>
              <a:t>infrastruktury </a:t>
            </a:r>
            <a:r>
              <a:rPr sz="2000" spc="-5" dirty="0">
                <a:latin typeface="Arial"/>
                <a:cs typeface="Arial"/>
              </a:rPr>
              <a:t>je </a:t>
            </a:r>
            <a:r>
              <a:rPr sz="2000" dirty="0">
                <a:latin typeface="Arial"/>
                <a:cs typeface="Arial"/>
              </a:rPr>
              <a:t>natolik </a:t>
            </a:r>
            <a:r>
              <a:rPr sz="2000" spc="-5" dirty="0">
                <a:latin typeface="Arial"/>
                <a:cs typeface="Arial"/>
              </a:rPr>
              <a:t>složitá </a:t>
            </a:r>
            <a:r>
              <a:rPr sz="2000" dirty="0">
                <a:latin typeface="Arial"/>
                <a:cs typeface="Arial"/>
              </a:rPr>
              <a:t>a  vzájemně </a:t>
            </a:r>
            <a:r>
              <a:rPr sz="2000" spc="-5" dirty="0">
                <a:latin typeface="Arial"/>
                <a:cs typeface="Arial"/>
              </a:rPr>
              <a:t>průřezově propojená napříč </a:t>
            </a:r>
            <a:r>
              <a:rPr sz="2000" dirty="0">
                <a:latin typeface="Arial"/>
                <a:cs typeface="Arial"/>
              </a:rPr>
              <a:t>všemi </a:t>
            </a:r>
            <a:r>
              <a:rPr sz="2000" spc="-5" dirty="0">
                <a:latin typeface="Arial"/>
                <a:cs typeface="Arial"/>
              </a:rPr>
              <a:t>odvětvími </a:t>
            </a:r>
            <a:r>
              <a:rPr sz="2000" dirty="0">
                <a:latin typeface="Arial"/>
                <a:cs typeface="Arial"/>
              </a:rPr>
              <a:t>s velkým  </a:t>
            </a:r>
            <a:r>
              <a:rPr sz="2000" spc="-5" dirty="0">
                <a:latin typeface="Arial"/>
                <a:cs typeface="Arial"/>
              </a:rPr>
              <a:t>počtem zúčastněných ekonomických subjektů ČR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orgánů veřejné  </a:t>
            </a:r>
            <a:r>
              <a:rPr sz="2000" spc="-25" dirty="0">
                <a:latin typeface="Arial"/>
                <a:cs typeface="Arial"/>
              </a:rPr>
              <a:t>správy, </a:t>
            </a:r>
            <a:r>
              <a:rPr sz="2000" dirty="0">
                <a:latin typeface="Arial"/>
                <a:cs typeface="Arial"/>
              </a:rPr>
              <a:t>že </a:t>
            </a:r>
            <a:r>
              <a:rPr sz="2000" spc="-5" dirty="0">
                <a:latin typeface="Arial"/>
                <a:cs typeface="Arial"/>
              </a:rPr>
              <a:t>vyžaduje </a:t>
            </a:r>
            <a:r>
              <a:rPr sz="2000" dirty="0">
                <a:latin typeface="Arial"/>
                <a:cs typeface="Arial"/>
              </a:rPr>
              <a:t>celou </a:t>
            </a:r>
            <a:r>
              <a:rPr sz="2000" spc="-5" dirty="0">
                <a:latin typeface="Arial"/>
                <a:cs typeface="Arial"/>
              </a:rPr>
              <a:t>řadu technických, organizačních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dalších  podpůrných prvků 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-5" dirty="0">
                <a:latin typeface="Arial"/>
                <a:cs typeface="Arial"/>
              </a:rPr>
              <a:t>odpovídajícím </a:t>
            </a:r>
            <a:r>
              <a:rPr sz="2000" dirty="0">
                <a:latin typeface="Arial"/>
                <a:cs typeface="Arial"/>
              </a:rPr>
              <a:t>časovým </a:t>
            </a:r>
            <a:r>
              <a:rPr sz="2000" spc="-5" dirty="0">
                <a:latin typeface="Arial"/>
                <a:cs typeface="Arial"/>
              </a:rPr>
              <a:t>prostorem nutným </a:t>
            </a:r>
            <a:r>
              <a:rPr sz="2000" dirty="0">
                <a:latin typeface="Arial"/>
                <a:cs typeface="Arial"/>
              </a:rPr>
              <a:t>k  jejich </a:t>
            </a:r>
            <a:r>
              <a:rPr sz="2000" spc="-5" dirty="0">
                <a:latin typeface="Arial"/>
                <a:cs typeface="Arial"/>
              </a:rPr>
              <a:t>vyřešení. 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-5" dirty="0">
                <a:latin typeface="Arial"/>
                <a:cs typeface="Arial"/>
              </a:rPr>
              <a:t>obdobnými problémy </a:t>
            </a:r>
            <a:r>
              <a:rPr sz="2000" dirty="0">
                <a:latin typeface="Arial"/>
                <a:cs typeface="Arial"/>
              </a:rPr>
              <a:t>se v </a:t>
            </a:r>
            <a:r>
              <a:rPr sz="2000" spc="-10" dirty="0">
                <a:latin typeface="Arial"/>
                <a:cs typeface="Arial"/>
              </a:rPr>
              <a:t>této </a:t>
            </a:r>
            <a:r>
              <a:rPr sz="2000" dirty="0">
                <a:latin typeface="Arial"/>
                <a:cs typeface="Arial"/>
              </a:rPr>
              <a:t>oblasti </a:t>
            </a:r>
            <a:r>
              <a:rPr sz="2000" spc="-5" dirty="0">
                <a:latin typeface="Arial"/>
                <a:cs typeface="Arial"/>
              </a:rPr>
              <a:t>potýkají </a:t>
            </a:r>
            <a:r>
              <a:rPr sz="2000" dirty="0">
                <a:latin typeface="Arial"/>
                <a:cs typeface="Arial"/>
              </a:rPr>
              <a:t>i  </a:t>
            </a:r>
            <a:r>
              <a:rPr sz="2000" spc="-5" dirty="0">
                <a:latin typeface="Arial"/>
                <a:cs typeface="Arial"/>
              </a:rPr>
              <a:t>další </a:t>
            </a:r>
            <a:r>
              <a:rPr sz="2000" dirty="0">
                <a:latin typeface="Arial"/>
                <a:cs typeface="Arial"/>
              </a:rPr>
              <a:t>členské státy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EU.</a:t>
            </a:r>
          </a:p>
        </p:txBody>
      </p:sp>
    </p:spTree>
    <p:extLst>
      <p:ext uri="{BB962C8B-B14F-4D97-AF65-F5344CB8AC3E}">
        <p14:creationId xmlns:p14="http://schemas.microsoft.com/office/powerpoint/2010/main" val="32201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 txBox="1"/>
          <p:nvPr/>
        </p:nvSpPr>
        <p:spPr>
          <a:xfrm>
            <a:off x="1251865" y="736275"/>
            <a:ext cx="7220804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Kritickou </a:t>
            </a:r>
            <a:r>
              <a:rPr sz="2000" b="1" spc="-5" dirty="0">
                <a:latin typeface="Arial"/>
                <a:cs typeface="Arial"/>
              </a:rPr>
              <a:t>infrastrukturou (KI)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dle </a:t>
            </a:r>
            <a:r>
              <a:rPr sz="2000" dirty="0">
                <a:latin typeface="Arial"/>
                <a:cs typeface="Arial"/>
              </a:rPr>
              <a:t>zákona </a:t>
            </a:r>
            <a:r>
              <a:rPr sz="2000" spc="-5" dirty="0">
                <a:latin typeface="Arial"/>
                <a:cs typeface="Arial"/>
              </a:rPr>
              <a:t>č. 240/2000 Sb., </a:t>
            </a:r>
            <a:r>
              <a:rPr sz="2000" dirty="0">
                <a:latin typeface="Arial"/>
                <a:cs typeface="Arial"/>
              </a:rPr>
              <a:t>o  krizovém </a:t>
            </a:r>
            <a:r>
              <a:rPr sz="2000" spc="-5" dirty="0">
                <a:latin typeface="Arial"/>
                <a:cs typeface="Arial"/>
              </a:rPr>
              <a:t>řízení </a:t>
            </a:r>
            <a:r>
              <a:rPr sz="2000" dirty="0">
                <a:latin typeface="Arial"/>
                <a:cs typeface="Arial"/>
              </a:rPr>
              <a:t>a o </a:t>
            </a:r>
            <a:r>
              <a:rPr sz="2000" spc="-5" dirty="0">
                <a:latin typeface="Arial"/>
                <a:cs typeface="Arial"/>
              </a:rPr>
              <a:t>změně některých </a:t>
            </a:r>
            <a:r>
              <a:rPr sz="2000" dirty="0">
                <a:latin typeface="Arial"/>
                <a:cs typeface="Arial"/>
              </a:rPr>
              <a:t>zákonů (krizový </a:t>
            </a:r>
            <a:r>
              <a:rPr sz="2000" spc="-5" dirty="0">
                <a:latin typeface="Arial"/>
                <a:cs typeface="Arial"/>
              </a:rPr>
              <a:t>zákon) </a:t>
            </a:r>
            <a:r>
              <a:rPr sz="2000" dirty="0">
                <a:latin typeface="Arial"/>
                <a:cs typeface="Arial"/>
              </a:rPr>
              <a:t>rozumí  </a:t>
            </a:r>
            <a:r>
              <a:rPr sz="2000" spc="-5" dirty="0">
                <a:latin typeface="Arial"/>
                <a:cs typeface="Arial"/>
              </a:rPr>
              <a:t>prvek kritické infrastruktury nebo systém prvků kritické </a:t>
            </a:r>
            <a:r>
              <a:rPr sz="2000" spc="-15" dirty="0">
                <a:latin typeface="Arial"/>
                <a:cs typeface="Arial"/>
              </a:rPr>
              <a:t>infrastruktury, 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narušení jehož funkce by </a:t>
            </a:r>
            <a:r>
              <a:rPr sz="2000" dirty="0">
                <a:latin typeface="Arial"/>
                <a:cs typeface="Arial"/>
              </a:rPr>
              <a:t>mělo </a:t>
            </a:r>
            <a:r>
              <a:rPr sz="2000" spc="-5" dirty="0">
                <a:latin typeface="Arial"/>
                <a:cs typeface="Arial"/>
              </a:rPr>
              <a:t>závažný </a:t>
            </a:r>
            <a:r>
              <a:rPr sz="2000" dirty="0">
                <a:latin typeface="Arial"/>
                <a:cs typeface="Arial"/>
              </a:rPr>
              <a:t>dopad </a:t>
            </a:r>
            <a:r>
              <a:rPr sz="2000" spc="-5" dirty="0">
                <a:latin typeface="Arial"/>
                <a:cs typeface="Arial"/>
              </a:rPr>
              <a:t>na bezpečnost státu,  zabezpečení základních </a:t>
            </a:r>
            <a:r>
              <a:rPr sz="2000" dirty="0">
                <a:latin typeface="Arial"/>
                <a:cs typeface="Arial"/>
              </a:rPr>
              <a:t>životních </a:t>
            </a:r>
            <a:r>
              <a:rPr sz="2000" spc="-5" dirty="0">
                <a:latin typeface="Arial"/>
                <a:cs typeface="Arial"/>
              </a:rPr>
              <a:t>potřeb obyvatelstva, zdraví osob nebo  </a:t>
            </a:r>
            <a:r>
              <a:rPr sz="2000" dirty="0">
                <a:latin typeface="Arial"/>
                <a:cs typeface="Arial"/>
              </a:rPr>
              <a:t>ekonomiku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státu.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Evropskou kritickou </a:t>
            </a:r>
            <a:r>
              <a:rPr sz="2000" b="1" spc="-5" dirty="0">
                <a:latin typeface="Arial"/>
                <a:cs typeface="Arial"/>
              </a:rPr>
              <a:t>infrastrukturou </a:t>
            </a:r>
            <a:r>
              <a:rPr sz="2000" dirty="0">
                <a:latin typeface="Arial"/>
                <a:cs typeface="Arial"/>
              </a:rPr>
              <a:t>(EKI) se </a:t>
            </a:r>
            <a:r>
              <a:rPr sz="2000" spc="-5" dirty="0">
                <a:latin typeface="Arial"/>
                <a:cs typeface="Arial"/>
              </a:rPr>
              <a:t>rozumí </a:t>
            </a:r>
            <a:r>
              <a:rPr sz="2000" dirty="0">
                <a:latin typeface="Arial"/>
                <a:cs typeface="Arial"/>
              </a:rPr>
              <a:t>kritická  </a:t>
            </a:r>
            <a:r>
              <a:rPr sz="2000" spc="-5" dirty="0">
                <a:latin typeface="Arial"/>
                <a:cs typeface="Arial"/>
              </a:rPr>
              <a:t>infrastruktura </a:t>
            </a:r>
            <a:r>
              <a:rPr sz="200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území České </a:t>
            </a:r>
            <a:r>
              <a:rPr sz="2000" spc="-15" dirty="0">
                <a:latin typeface="Arial"/>
                <a:cs typeface="Arial"/>
              </a:rPr>
              <a:t>republiky, </a:t>
            </a:r>
            <a:r>
              <a:rPr sz="2000" spc="-5" dirty="0">
                <a:latin typeface="Arial"/>
                <a:cs typeface="Arial"/>
              </a:rPr>
              <a:t>jejíž narušení </a:t>
            </a:r>
            <a:r>
              <a:rPr sz="2000" dirty="0">
                <a:latin typeface="Arial"/>
                <a:cs typeface="Arial"/>
              </a:rPr>
              <a:t>by mělo závažný  dopad i na </a:t>
            </a:r>
            <a:r>
              <a:rPr sz="2000" spc="-5" dirty="0">
                <a:latin typeface="Arial"/>
                <a:cs typeface="Arial"/>
              </a:rPr>
              <a:t>další </a:t>
            </a:r>
            <a:r>
              <a:rPr sz="2000" dirty="0">
                <a:latin typeface="Arial"/>
                <a:cs typeface="Arial"/>
              </a:rPr>
              <a:t>členský stát Evropské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unie.</a:t>
            </a:r>
          </a:p>
        </p:txBody>
      </p:sp>
      <p:sp>
        <p:nvSpPr>
          <p:cNvPr id="5" name="object 11"/>
          <p:cNvSpPr/>
          <p:nvPr/>
        </p:nvSpPr>
        <p:spPr>
          <a:xfrm>
            <a:off x="5386085" y="4411979"/>
            <a:ext cx="2854259" cy="1804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/>
          <p:cNvSpPr/>
          <p:nvPr/>
        </p:nvSpPr>
        <p:spPr>
          <a:xfrm>
            <a:off x="1524000" y="4411979"/>
            <a:ext cx="2706624" cy="1804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1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 txBox="1"/>
          <p:nvPr/>
        </p:nvSpPr>
        <p:spPr>
          <a:xfrm>
            <a:off x="562059" y="653349"/>
            <a:ext cx="8014781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Prvkem KI </a:t>
            </a:r>
            <a:r>
              <a:rPr sz="1800" spc="-5" dirty="0">
                <a:latin typeface="Arial"/>
                <a:cs typeface="Arial"/>
              </a:rPr>
              <a:t>je zejména stavba, zařízení, </a:t>
            </a:r>
            <a:r>
              <a:rPr sz="1800" spc="-10" dirty="0">
                <a:latin typeface="Arial"/>
                <a:cs typeface="Arial"/>
              </a:rPr>
              <a:t>prostředek </a:t>
            </a:r>
            <a:r>
              <a:rPr sz="1800" spc="-5" dirty="0">
                <a:latin typeface="Arial"/>
                <a:cs typeface="Arial"/>
              </a:rPr>
              <a:t>nebo veřejná infrastruktura,   určené podle průřezových a odvětvových kritérií (je-li </a:t>
            </a:r>
            <a:r>
              <a:rPr sz="1800" dirty="0">
                <a:latin typeface="Arial"/>
                <a:cs typeface="Arial"/>
              </a:rPr>
              <a:t>prvek kritické infrastruktury  </a:t>
            </a:r>
            <a:r>
              <a:rPr sz="1800" spc="-5" dirty="0">
                <a:latin typeface="Arial"/>
                <a:cs typeface="Arial"/>
              </a:rPr>
              <a:t>součástí evropské kritické </a:t>
            </a:r>
            <a:r>
              <a:rPr sz="1800" spc="-15" dirty="0">
                <a:latin typeface="Arial"/>
                <a:cs typeface="Arial"/>
              </a:rPr>
              <a:t>infrastruktury, </a:t>
            </a:r>
            <a:r>
              <a:rPr sz="1800" spc="-5" dirty="0">
                <a:latin typeface="Arial"/>
                <a:cs typeface="Arial"/>
              </a:rPr>
              <a:t>považuje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za prvek evropské </a:t>
            </a:r>
            <a:r>
              <a:rPr sz="1800" dirty="0">
                <a:latin typeface="Arial"/>
                <a:cs typeface="Arial"/>
              </a:rPr>
              <a:t>kritické  </a:t>
            </a:r>
            <a:r>
              <a:rPr sz="1800" spc="-5" dirty="0">
                <a:latin typeface="Arial"/>
                <a:cs typeface="Arial"/>
              </a:rPr>
              <a:t>infrastruktury). </a:t>
            </a:r>
            <a:r>
              <a:rPr sz="1800" spc="-50" dirty="0">
                <a:latin typeface="Arial"/>
                <a:cs typeface="Arial"/>
              </a:rPr>
              <a:t>Tato </a:t>
            </a:r>
            <a:r>
              <a:rPr sz="1800" spc="-5" dirty="0">
                <a:latin typeface="Arial"/>
                <a:cs typeface="Arial"/>
              </a:rPr>
              <a:t>kritéria jsou obsažena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nařízení vlády </a:t>
            </a:r>
            <a:r>
              <a:rPr sz="1800" dirty="0">
                <a:latin typeface="Arial"/>
                <a:cs typeface="Arial"/>
              </a:rPr>
              <a:t>č. </a:t>
            </a:r>
            <a:r>
              <a:rPr sz="1800" spc="-5" dirty="0">
                <a:latin typeface="Arial"/>
                <a:cs typeface="Arial"/>
              </a:rPr>
              <a:t>432/2010 Sb., o  </a:t>
            </a:r>
            <a:r>
              <a:rPr sz="1800" dirty="0">
                <a:latin typeface="Arial"/>
                <a:cs typeface="Arial"/>
              </a:rPr>
              <a:t>kritériích </a:t>
            </a:r>
            <a:r>
              <a:rPr sz="1800" spc="-5" dirty="0">
                <a:latin typeface="Arial"/>
                <a:cs typeface="Arial"/>
              </a:rPr>
              <a:t>pro určení prvku </a:t>
            </a:r>
            <a:r>
              <a:rPr sz="1800" dirty="0">
                <a:latin typeface="Arial"/>
                <a:cs typeface="Arial"/>
              </a:rPr>
              <a:t>kritické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infrastruktury.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Proces </a:t>
            </a:r>
            <a:r>
              <a:rPr sz="1800" b="1" spc="-10" dirty="0">
                <a:latin typeface="Arial"/>
                <a:cs typeface="Arial"/>
              </a:rPr>
              <a:t>určování prvků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KI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Prvky KI, </a:t>
            </a:r>
            <a:r>
              <a:rPr sz="1800" spc="-10" dirty="0">
                <a:latin typeface="Arial"/>
                <a:cs typeface="Arial"/>
              </a:rPr>
              <a:t>jejichž </a:t>
            </a:r>
            <a:r>
              <a:rPr sz="1800" spc="-5" dirty="0">
                <a:latin typeface="Arial"/>
                <a:cs typeface="Arial"/>
              </a:rPr>
              <a:t>provozovatelem je </a:t>
            </a:r>
            <a:r>
              <a:rPr sz="1800" b="1" spc="-5" dirty="0">
                <a:latin typeface="Arial"/>
                <a:cs typeface="Arial"/>
              </a:rPr>
              <a:t>organizační složka státu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(„OSS“):</a:t>
            </a:r>
            <a:endParaRPr sz="1800" dirty="0">
              <a:latin typeface="Arial"/>
              <a:cs typeface="Arial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ministerstva a </a:t>
            </a:r>
            <a:r>
              <a:rPr sz="1800" spc="-10" dirty="0">
                <a:latin typeface="Arial"/>
                <a:cs typeface="Arial"/>
              </a:rPr>
              <a:t>ústřední </a:t>
            </a:r>
            <a:r>
              <a:rPr sz="1800" spc="-5" dirty="0">
                <a:latin typeface="Arial"/>
                <a:cs typeface="Arial"/>
              </a:rPr>
              <a:t>správní úřady a </a:t>
            </a:r>
            <a:r>
              <a:rPr sz="1800" dirty="0">
                <a:latin typeface="Arial"/>
                <a:cs typeface="Arial"/>
              </a:rPr>
              <a:t>ČNB </a:t>
            </a:r>
            <a:r>
              <a:rPr sz="1800" spc="-5" dirty="0">
                <a:latin typeface="Arial"/>
                <a:cs typeface="Arial"/>
              </a:rPr>
              <a:t>zasílají Ministerstvu vnitra návrhy  prvků KI a </a:t>
            </a:r>
            <a:r>
              <a:rPr sz="1800" dirty="0">
                <a:latin typeface="Arial"/>
                <a:cs typeface="Arial"/>
              </a:rPr>
              <a:t>EKI, </a:t>
            </a:r>
            <a:r>
              <a:rPr sz="1800" spc="-5" dirty="0">
                <a:latin typeface="Arial"/>
                <a:cs typeface="Arial"/>
              </a:rPr>
              <a:t>jejichž provozovatelem </a:t>
            </a:r>
            <a:r>
              <a:rPr sz="1800" dirty="0">
                <a:latin typeface="Arial"/>
                <a:cs typeface="Arial"/>
              </a:rPr>
              <a:t>je OSS (§ </a:t>
            </a:r>
            <a:r>
              <a:rPr sz="1800" spc="-5" dirty="0">
                <a:latin typeface="Arial"/>
                <a:cs typeface="Arial"/>
              </a:rPr>
              <a:t>9 odst. 3 písm. d) a §13 odst.  4 písm. </a:t>
            </a:r>
            <a:r>
              <a:rPr sz="1800" dirty="0">
                <a:latin typeface="Arial"/>
                <a:cs typeface="Arial"/>
              </a:rPr>
              <a:t>c) </a:t>
            </a:r>
            <a:r>
              <a:rPr sz="1800" spc="-5" dirty="0">
                <a:latin typeface="Arial"/>
                <a:cs typeface="Arial"/>
              </a:rPr>
              <a:t>krizového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zákona),</a:t>
            </a:r>
            <a:endParaRPr sz="1800" dirty="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Ministerstvo </a:t>
            </a:r>
            <a:r>
              <a:rPr sz="1800" dirty="0">
                <a:latin typeface="Arial"/>
                <a:cs typeface="Arial"/>
              </a:rPr>
              <a:t>vnitra </a:t>
            </a:r>
            <a:r>
              <a:rPr sz="1800" spc="-5" dirty="0">
                <a:latin typeface="Arial"/>
                <a:cs typeface="Arial"/>
              </a:rPr>
              <a:t>zpracuje seznam, </a:t>
            </a:r>
            <a:r>
              <a:rPr sz="1800" dirty="0">
                <a:latin typeface="Arial"/>
                <a:cs typeface="Arial"/>
              </a:rPr>
              <a:t>který </a:t>
            </a:r>
            <a:r>
              <a:rPr sz="1800" spc="-5" dirty="0">
                <a:latin typeface="Arial"/>
                <a:cs typeface="Arial"/>
              </a:rPr>
              <a:t>je podkladem </a:t>
            </a:r>
            <a:r>
              <a:rPr sz="1800" dirty="0">
                <a:latin typeface="Arial"/>
                <a:cs typeface="Arial"/>
              </a:rPr>
              <a:t>pro </a:t>
            </a:r>
            <a:r>
              <a:rPr sz="1800" spc="-5" dirty="0">
                <a:latin typeface="Arial"/>
                <a:cs typeface="Arial"/>
              </a:rPr>
              <a:t>určení prvků KI a  </a:t>
            </a:r>
            <a:r>
              <a:rPr sz="1800" dirty="0">
                <a:latin typeface="Arial"/>
                <a:cs typeface="Arial"/>
              </a:rPr>
              <a:t>EKI, </a:t>
            </a:r>
            <a:r>
              <a:rPr sz="1800" spc="-5" dirty="0">
                <a:latin typeface="Arial"/>
                <a:cs typeface="Arial"/>
              </a:rPr>
              <a:t>jejichž provozovatelem je </a:t>
            </a:r>
            <a:r>
              <a:rPr sz="1800" dirty="0">
                <a:latin typeface="Arial"/>
                <a:cs typeface="Arial"/>
              </a:rPr>
              <a:t>OSS (§ </a:t>
            </a:r>
            <a:r>
              <a:rPr sz="1800" spc="-5" dirty="0">
                <a:latin typeface="Arial"/>
                <a:cs typeface="Arial"/>
              </a:rPr>
              <a:t>10 odst. 1 písm. </a:t>
            </a:r>
            <a:r>
              <a:rPr sz="1800" dirty="0">
                <a:latin typeface="Arial"/>
                <a:cs typeface="Arial"/>
              </a:rPr>
              <a:t>f) </a:t>
            </a:r>
            <a:r>
              <a:rPr sz="1800" spc="-5" dirty="0">
                <a:latin typeface="Arial"/>
                <a:cs typeface="Arial"/>
              </a:rPr>
              <a:t>krizového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zákona),</a:t>
            </a:r>
            <a:endParaRPr sz="1800" dirty="0">
              <a:latin typeface="Arial"/>
              <a:cs typeface="Arial"/>
            </a:endParaRPr>
          </a:p>
          <a:p>
            <a:pPr marL="299085" marR="762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vláda usnesením určí </a:t>
            </a:r>
            <a:r>
              <a:rPr sz="1800" dirty="0">
                <a:latin typeface="Arial"/>
                <a:cs typeface="Arial"/>
              </a:rPr>
              <a:t>prvky </a:t>
            </a:r>
            <a:r>
              <a:rPr sz="1800" spc="-5" dirty="0">
                <a:latin typeface="Arial"/>
                <a:cs typeface="Arial"/>
              </a:rPr>
              <a:t>KI a </a:t>
            </a:r>
            <a:r>
              <a:rPr sz="1800" dirty="0">
                <a:latin typeface="Arial"/>
                <a:cs typeface="Arial"/>
              </a:rPr>
              <a:t>EKI, </a:t>
            </a:r>
            <a:r>
              <a:rPr sz="1800" spc="-5" dirty="0">
                <a:latin typeface="Arial"/>
                <a:cs typeface="Arial"/>
              </a:rPr>
              <a:t>jejichž provozovatelem je </a:t>
            </a:r>
            <a:r>
              <a:rPr sz="1800" dirty="0">
                <a:latin typeface="Arial"/>
                <a:cs typeface="Arial"/>
              </a:rPr>
              <a:t>OSS (§ </a:t>
            </a:r>
            <a:r>
              <a:rPr sz="1800" spc="-5" dirty="0">
                <a:latin typeface="Arial"/>
                <a:cs typeface="Arial"/>
              </a:rPr>
              <a:t>4 odst. 1  písm. e) krizového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zákona).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Prvky KI, které </a:t>
            </a:r>
            <a:r>
              <a:rPr sz="1800" spc="-5" dirty="0">
                <a:latin typeface="Arial"/>
                <a:cs typeface="Arial"/>
              </a:rPr>
              <a:t>nejsou určovány podle </a:t>
            </a:r>
            <a:r>
              <a:rPr sz="1800" dirty="0">
                <a:latin typeface="Arial"/>
                <a:cs typeface="Arial"/>
              </a:rPr>
              <a:t>§ </a:t>
            </a:r>
            <a:r>
              <a:rPr sz="1800" spc="-5" dirty="0">
                <a:latin typeface="Arial"/>
                <a:cs typeface="Arial"/>
              </a:rPr>
              <a:t>4 odst. 1 písm. e) krizového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zákona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(jejichž provozovatelem </a:t>
            </a:r>
            <a:r>
              <a:rPr sz="1800" spc="-10" dirty="0">
                <a:latin typeface="Arial"/>
                <a:cs typeface="Arial"/>
              </a:rPr>
              <a:t>není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OSS):</a:t>
            </a:r>
          </a:p>
          <a:p>
            <a:pPr marL="299085" marR="6985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ministerstva a ústřední </a:t>
            </a:r>
            <a:r>
              <a:rPr sz="1800" dirty="0">
                <a:latin typeface="Arial"/>
                <a:cs typeface="Arial"/>
              </a:rPr>
              <a:t>správní </a:t>
            </a:r>
            <a:r>
              <a:rPr sz="1800" spc="-5" dirty="0">
                <a:latin typeface="Arial"/>
                <a:cs typeface="Arial"/>
              </a:rPr>
              <a:t>úřady a </a:t>
            </a:r>
            <a:r>
              <a:rPr sz="1800" dirty="0">
                <a:latin typeface="Arial"/>
                <a:cs typeface="Arial"/>
              </a:rPr>
              <a:t>ČNB </a:t>
            </a:r>
            <a:r>
              <a:rPr sz="1800" spc="-5" dirty="0">
                <a:latin typeface="Arial"/>
                <a:cs typeface="Arial"/>
              </a:rPr>
              <a:t>určí opatřením obecné povahy  prvky KI 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EKI,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tomto </a:t>
            </a:r>
            <a:r>
              <a:rPr sz="1800" spc="-5" dirty="0">
                <a:latin typeface="Arial"/>
                <a:cs typeface="Arial"/>
              </a:rPr>
              <a:t>určení informují bez </a:t>
            </a:r>
            <a:r>
              <a:rPr sz="1800" spc="-10" dirty="0">
                <a:latin typeface="Arial"/>
                <a:cs typeface="Arial"/>
              </a:rPr>
              <a:t>zbytečného </a:t>
            </a:r>
            <a:r>
              <a:rPr sz="1800" spc="-5" dirty="0">
                <a:latin typeface="Arial"/>
                <a:cs typeface="Arial"/>
              </a:rPr>
              <a:t>odkladu Ministerstvo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vnitra.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5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389636" y="1067815"/>
            <a:ext cx="159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5090" algn="l"/>
              </a:tabLst>
            </a:pPr>
            <a:r>
              <a:rPr sz="1800" b="1" dirty="0">
                <a:latin typeface="Arial"/>
                <a:cs typeface="Arial"/>
              </a:rPr>
              <a:t>Su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spc="-5" dirty="0">
                <a:latin typeface="Arial"/>
                <a:cs typeface="Arial"/>
              </a:rPr>
              <a:t>je</a:t>
            </a:r>
            <a:r>
              <a:rPr sz="1800" b="1" spc="-15" dirty="0">
                <a:latin typeface="Arial"/>
                <a:cs typeface="Arial"/>
              </a:rPr>
              <a:t>k</a:t>
            </a:r>
            <a:r>
              <a:rPr sz="1800" b="1" spc="-5" dirty="0">
                <a:latin typeface="Arial"/>
                <a:cs typeface="Arial"/>
              </a:rPr>
              <a:t>tem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KI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2148585" y="1067815"/>
            <a:ext cx="6528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690" algn="l"/>
                <a:tab pos="1324610" algn="l"/>
                <a:tab pos="2806700" algn="l"/>
                <a:tab pos="3551554" algn="l"/>
                <a:tab pos="4448175" algn="l"/>
                <a:tab pos="5952490" algn="l"/>
              </a:tabLst>
            </a:pPr>
            <a:r>
              <a:rPr sz="1800" spc="-5" dirty="0">
                <a:latin typeface="Arial"/>
                <a:cs typeface="Arial"/>
              </a:rPr>
              <a:t>se	roz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mí	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voz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vat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prvku</a:t>
            </a:r>
            <a:r>
              <a:rPr sz="1800" dirty="0">
                <a:latin typeface="Arial"/>
                <a:cs typeface="Arial"/>
              </a:rPr>
              <a:t>	kritic</a:t>
            </a:r>
            <a:r>
              <a:rPr sz="1800" spc="-15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é	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frastruktury	</a:t>
            </a:r>
            <a:r>
              <a:rPr sz="1800" spc="1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389636" y="1342135"/>
            <a:ext cx="828802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 provozovatele prvku evropské </a:t>
            </a:r>
            <a:r>
              <a:rPr sz="1800" dirty="0">
                <a:latin typeface="Arial"/>
                <a:cs typeface="Arial"/>
              </a:rPr>
              <a:t>kritické </a:t>
            </a:r>
            <a:r>
              <a:rPr sz="1800" spc="-15" dirty="0">
                <a:latin typeface="Arial"/>
                <a:cs typeface="Arial"/>
              </a:rPr>
              <a:t>infrastruktury, </a:t>
            </a:r>
            <a:r>
              <a:rPr sz="1800" spc="-5" dirty="0">
                <a:latin typeface="Arial"/>
                <a:cs typeface="Arial"/>
              </a:rPr>
              <a:t>považuje se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tento  za subjekt evropské kritické infrastruktury). Subjekt KI je povinen určit styčného  bezpečnostního zaměstnance, </a:t>
            </a:r>
            <a:r>
              <a:rPr sz="1800" dirty="0">
                <a:latin typeface="Arial"/>
                <a:cs typeface="Arial"/>
              </a:rPr>
              <a:t>který </a:t>
            </a:r>
            <a:r>
              <a:rPr sz="1800" spc="-5" dirty="0">
                <a:latin typeface="Arial"/>
                <a:cs typeface="Arial"/>
              </a:rPr>
              <a:t>poskytuje za subjekt KI součinnost při </a:t>
            </a:r>
            <a:r>
              <a:rPr sz="1800" spc="-10" dirty="0">
                <a:latin typeface="Arial"/>
                <a:cs typeface="Arial"/>
              </a:rPr>
              <a:t>plnění  </a:t>
            </a:r>
            <a:r>
              <a:rPr sz="1800" spc="-5" dirty="0">
                <a:latin typeface="Arial"/>
                <a:cs typeface="Arial"/>
              </a:rPr>
              <a:t>úkolů podle krizového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zákona.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Subjekt KI odpovídá za ochranu prvku </a:t>
            </a:r>
            <a:r>
              <a:rPr sz="1800" dirty="0">
                <a:latin typeface="Arial"/>
                <a:cs typeface="Arial"/>
              </a:rPr>
              <a:t>KI </a:t>
            </a:r>
            <a:r>
              <a:rPr sz="1800" spc="-5" dirty="0">
                <a:latin typeface="Arial"/>
                <a:cs typeface="Arial"/>
              </a:rPr>
              <a:t>a za tímto </a:t>
            </a:r>
            <a:r>
              <a:rPr sz="1800" spc="-10" dirty="0">
                <a:latin typeface="Arial"/>
                <a:cs typeface="Arial"/>
              </a:rPr>
              <a:t>účelem </a:t>
            </a:r>
            <a:r>
              <a:rPr sz="1800" spc="-5" dirty="0">
                <a:latin typeface="Arial"/>
                <a:cs typeface="Arial"/>
              </a:rPr>
              <a:t>zpracovává </a:t>
            </a:r>
            <a:r>
              <a:rPr sz="1800" b="1" spc="-5" dirty="0">
                <a:latin typeface="Arial"/>
                <a:cs typeface="Arial"/>
              </a:rPr>
              <a:t>plán  </a:t>
            </a:r>
            <a:r>
              <a:rPr sz="1800" b="1" spc="-10" dirty="0">
                <a:latin typeface="Arial"/>
                <a:cs typeface="Arial"/>
              </a:rPr>
              <a:t>krizové </a:t>
            </a:r>
            <a:r>
              <a:rPr sz="1800" b="1" spc="-5" dirty="0">
                <a:latin typeface="Arial"/>
                <a:cs typeface="Arial"/>
              </a:rPr>
              <a:t>připravenosti subjektu KI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tomto </a:t>
            </a:r>
            <a:r>
              <a:rPr sz="1800" spc="-10" dirty="0">
                <a:latin typeface="Arial"/>
                <a:cs typeface="Arial"/>
              </a:rPr>
              <a:t>plánu </a:t>
            </a:r>
            <a:r>
              <a:rPr sz="1800" dirty="0">
                <a:latin typeface="Arial"/>
                <a:cs typeface="Arial"/>
              </a:rPr>
              <a:t>jsou </a:t>
            </a:r>
            <a:r>
              <a:rPr sz="1800" spc="-5" dirty="0">
                <a:latin typeface="Arial"/>
                <a:cs typeface="Arial"/>
              </a:rPr>
              <a:t>identifikována možná  ohrožení funkce prvku KI a stanovena opatření na jeho ochranu. </a:t>
            </a:r>
            <a:r>
              <a:rPr sz="1800" dirty="0">
                <a:latin typeface="Arial"/>
                <a:cs typeface="Arial"/>
              </a:rPr>
              <a:t>Skládá </a:t>
            </a:r>
            <a:r>
              <a:rPr sz="1800" spc="-5" dirty="0">
                <a:latin typeface="Arial"/>
                <a:cs typeface="Arial"/>
              </a:rPr>
              <a:t>se ze   základní </a:t>
            </a:r>
            <a:r>
              <a:rPr sz="1800" dirty="0">
                <a:latin typeface="Arial"/>
                <a:cs typeface="Arial"/>
              </a:rPr>
              <a:t>části, </a:t>
            </a:r>
            <a:r>
              <a:rPr sz="1800" spc="-5" dirty="0">
                <a:latin typeface="Arial"/>
                <a:cs typeface="Arial"/>
              </a:rPr>
              <a:t>operativní </a:t>
            </a:r>
            <a:r>
              <a:rPr sz="1800" dirty="0">
                <a:latin typeface="Arial"/>
                <a:cs typeface="Arial"/>
              </a:rPr>
              <a:t>části </a:t>
            </a:r>
            <a:r>
              <a:rPr sz="1800" spc="-5" dirty="0">
                <a:latin typeface="Arial"/>
                <a:cs typeface="Arial"/>
              </a:rPr>
              <a:t>a pomocné části. Náležitosti a způsob zpracování  plánu </a:t>
            </a:r>
            <a:r>
              <a:rPr sz="1800" dirty="0">
                <a:latin typeface="Arial"/>
                <a:cs typeface="Arial"/>
              </a:rPr>
              <a:t>krizové </a:t>
            </a:r>
            <a:r>
              <a:rPr sz="1800" spc="-5" dirty="0">
                <a:latin typeface="Arial"/>
                <a:cs typeface="Arial"/>
              </a:rPr>
              <a:t>připravenosti uvádí </a:t>
            </a:r>
            <a:r>
              <a:rPr sz="1800" dirty="0">
                <a:latin typeface="Arial"/>
                <a:cs typeface="Arial"/>
              </a:rPr>
              <a:t>§ </a:t>
            </a:r>
            <a:r>
              <a:rPr sz="1800" spc="-5" dirty="0">
                <a:latin typeface="Arial"/>
                <a:cs typeface="Arial"/>
              </a:rPr>
              <a:t>17 a </a:t>
            </a:r>
            <a:r>
              <a:rPr sz="1800" dirty="0">
                <a:latin typeface="Arial"/>
                <a:cs typeface="Arial"/>
              </a:rPr>
              <a:t>§ </a:t>
            </a:r>
            <a:r>
              <a:rPr sz="1800" spc="-5" dirty="0">
                <a:latin typeface="Arial"/>
                <a:cs typeface="Arial"/>
              </a:rPr>
              <a:t>18 nařízení vlády </a:t>
            </a:r>
            <a:r>
              <a:rPr sz="1800" dirty="0">
                <a:latin typeface="Arial"/>
                <a:cs typeface="Arial"/>
              </a:rPr>
              <a:t>č. </a:t>
            </a:r>
            <a:r>
              <a:rPr sz="1800" spc="-5" dirty="0">
                <a:latin typeface="Arial"/>
                <a:cs typeface="Arial"/>
              </a:rPr>
              <a:t>462/2000 Sb.,  </a:t>
            </a:r>
            <a:r>
              <a:rPr sz="1800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provedení </a:t>
            </a:r>
            <a:r>
              <a:rPr sz="1800" dirty="0">
                <a:latin typeface="Arial"/>
                <a:cs typeface="Arial"/>
              </a:rPr>
              <a:t>§ </a:t>
            </a:r>
            <a:r>
              <a:rPr sz="1800" spc="-5" dirty="0">
                <a:latin typeface="Arial"/>
                <a:cs typeface="Arial"/>
              </a:rPr>
              <a:t>27 odst. 8 a </a:t>
            </a:r>
            <a:r>
              <a:rPr sz="1800" dirty="0">
                <a:latin typeface="Arial"/>
                <a:cs typeface="Arial"/>
              </a:rPr>
              <a:t>§ </a:t>
            </a:r>
            <a:r>
              <a:rPr sz="1800" spc="-5" dirty="0">
                <a:latin typeface="Arial"/>
                <a:cs typeface="Arial"/>
              </a:rPr>
              <a:t>28 odst. 5 </a:t>
            </a:r>
            <a:r>
              <a:rPr sz="1800" dirty="0">
                <a:latin typeface="Arial"/>
                <a:cs typeface="Arial"/>
              </a:rPr>
              <a:t>zákona č. </a:t>
            </a:r>
            <a:r>
              <a:rPr sz="1800" spc="-5" dirty="0">
                <a:latin typeface="Arial"/>
                <a:cs typeface="Arial"/>
              </a:rPr>
              <a:t>240/2000 Sb., o krizovém řízení  a o </a:t>
            </a:r>
            <a:r>
              <a:rPr sz="1800" dirty="0">
                <a:latin typeface="Arial"/>
                <a:cs typeface="Arial"/>
              </a:rPr>
              <a:t>změně </a:t>
            </a:r>
            <a:r>
              <a:rPr sz="1800" spc="-5" dirty="0">
                <a:latin typeface="Arial"/>
                <a:cs typeface="Arial"/>
              </a:rPr>
              <a:t>některých zákonů (krizový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zákon).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13"/>
          <p:cNvSpPr/>
          <p:nvPr/>
        </p:nvSpPr>
        <p:spPr>
          <a:xfrm>
            <a:off x="2296667" y="4730496"/>
            <a:ext cx="1510283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/>
          <p:nvPr/>
        </p:nvSpPr>
        <p:spPr>
          <a:xfrm>
            <a:off x="5489447" y="4727447"/>
            <a:ext cx="2034540" cy="1527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2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0"/>
          <p:cNvSpPr txBox="1">
            <a:spLocks/>
          </p:cNvSpPr>
          <p:nvPr/>
        </p:nvSpPr>
        <p:spPr>
          <a:xfrm>
            <a:off x="592632" y="1006601"/>
            <a:ext cx="8015605" cy="9404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2000" b="1" spc="-5" smtClean="0">
                <a:latin typeface="Arial"/>
                <a:cs typeface="Arial"/>
              </a:rPr>
              <a:t>Kybernetický</a:t>
            </a:r>
            <a:r>
              <a:rPr lang="cs-CZ" sz="2000" b="1" spc="-10" smtClean="0">
                <a:latin typeface="Arial"/>
                <a:cs typeface="Arial"/>
              </a:rPr>
              <a:t> </a:t>
            </a:r>
            <a:r>
              <a:rPr lang="cs-CZ" sz="2000" b="1" smtClean="0">
                <a:latin typeface="Arial"/>
                <a:cs typeface="Arial"/>
              </a:rPr>
              <a:t>prostor</a:t>
            </a:r>
            <a:endParaRPr lang="cs-CZ" sz="200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751330" algn="l"/>
                <a:tab pos="4509135" algn="l"/>
              </a:tabLst>
            </a:pPr>
            <a:r>
              <a:rPr lang="cs-CZ" sz="2000" spc="-5" smtClean="0"/>
              <a:t>Jedná </a:t>
            </a:r>
            <a:r>
              <a:rPr lang="cs-CZ" sz="2000" smtClean="0"/>
              <a:t>se o </a:t>
            </a:r>
            <a:r>
              <a:rPr lang="cs-CZ" sz="2000" spc="-5" smtClean="0"/>
              <a:t>virtuální </a:t>
            </a:r>
            <a:r>
              <a:rPr lang="cs-CZ" sz="2000" smtClean="0"/>
              <a:t>oblast, kde </a:t>
            </a:r>
            <a:r>
              <a:rPr lang="cs-CZ" sz="2000" spc="-5" smtClean="0"/>
              <a:t>pracují, případně spolu prostřednictvím  elektronických	</a:t>
            </a:r>
            <a:r>
              <a:rPr lang="cs-CZ" sz="2000" smtClean="0"/>
              <a:t>komunikací</a:t>
            </a:r>
            <a:r>
              <a:rPr lang="cs-CZ" sz="2000" spc="455" smtClean="0"/>
              <a:t> </a:t>
            </a:r>
            <a:r>
              <a:rPr lang="cs-CZ" sz="2000" spc="-5" smtClean="0"/>
              <a:t>komunikují	informační </a:t>
            </a:r>
            <a:r>
              <a:rPr lang="cs-CZ" sz="2000" spc="-20" smtClean="0"/>
              <a:t>systémy,</a:t>
            </a:r>
            <a:r>
              <a:rPr lang="cs-CZ" sz="2000" spc="310" smtClean="0"/>
              <a:t> </a:t>
            </a:r>
            <a:r>
              <a:rPr lang="cs-CZ" sz="2000" spc="-10" smtClean="0"/>
              <a:t>jednotlivé</a:t>
            </a:r>
            <a:endParaRPr lang="cs-CZ" sz="2000"/>
          </a:p>
        </p:txBody>
      </p:sp>
      <p:sp>
        <p:nvSpPr>
          <p:cNvPr id="16" name="object 11"/>
          <p:cNvSpPr txBox="1"/>
          <p:nvPr/>
        </p:nvSpPr>
        <p:spPr>
          <a:xfrm>
            <a:off x="592632" y="1920697"/>
            <a:ext cx="80200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počítače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počítačové sítě. </a:t>
            </a:r>
            <a:r>
              <a:rPr sz="2000" dirty="0">
                <a:latin typeface="Arial"/>
                <a:cs typeface="Arial"/>
              </a:rPr>
              <a:t>V </a:t>
            </a:r>
            <a:r>
              <a:rPr sz="2000" spc="-5" dirty="0">
                <a:latin typeface="Arial"/>
                <a:cs typeface="Arial"/>
              </a:rPr>
              <a:t>kybernetickém prostoru </a:t>
            </a:r>
            <a:r>
              <a:rPr sz="2000" dirty="0">
                <a:latin typeface="Arial"/>
                <a:cs typeface="Arial"/>
              </a:rPr>
              <a:t>jsou  </a:t>
            </a:r>
            <a:r>
              <a:rPr sz="2000" spc="-5" dirty="0">
                <a:latin typeface="Arial"/>
                <a:cs typeface="Arial"/>
              </a:rPr>
              <a:t>zpracovávány </a:t>
            </a:r>
            <a:r>
              <a:rPr sz="2000" dirty="0">
                <a:latin typeface="Arial"/>
                <a:cs typeface="Arial"/>
              </a:rPr>
              <a:t>a vyměňovány informace a </a:t>
            </a:r>
            <a:r>
              <a:rPr sz="2000" spc="-5" dirty="0">
                <a:latin typeface="Arial"/>
                <a:cs typeface="Arial"/>
              </a:rPr>
              <a:t>ukládána, sdílena </a:t>
            </a:r>
            <a:r>
              <a:rPr sz="2000" spc="5" dirty="0">
                <a:latin typeface="Arial"/>
                <a:cs typeface="Arial"/>
              </a:rPr>
              <a:t>či  </a:t>
            </a:r>
            <a:r>
              <a:rPr sz="2000" spc="-5" dirty="0">
                <a:latin typeface="Arial"/>
                <a:cs typeface="Arial"/>
              </a:rPr>
              <a:t>přenášena </a:t>
            </a:r>
            <a:r>
              <a:rPr sz="2000" dirty="0">
                <a:latin typeface="Arial"/>
                <a:cs typeface="Arial"/>
              </a:rPr>
              <a:t>data v elektronické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podobě.</a:t>
            </a:r>
          </a:p>
        </p:txBody>
      </p:sp>
      <p:sp>
        <p:nvSpPr>
          <p:cNvPr id="17" name="object 12"/>
          <p:cNvSpPr txBox="1"/>
          <p:nvPr/>
        </p:nvSpPr>
        <p:spPr>
          <a:xfrm>
            <a:off x="592632" y="4055109"/>
            <a:ext cx="801941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Kritická Informační </a:t>
            </a:r>
            <a:r>
              <a:rPr sz="2000" b="1" dirty="0">
                <a:latin typeface="Arial"/>
                <a:cs typeface="Arial"/>
              </a:rPr>
              <a:t>Infrastruktura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(KII)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Jedná se o obdobu </a:t>
            </a:r>
            <a:r>
              <a:rPr sz="2000" b="1" spc="-10" dirty="0">
                <a:latin typeface="Arial"/>
                <a:cs typeface="Arial"/>
              </a:rPr>
              <a:t>kritické </a:t>
            </a:r>
            <a:r>
              <a:rPr sz="2000" b="1" spc="-5" dirty="0">
                <a:latin typeface="Arial"/>
                <a:cs typeface="Arial"/>
              </a:rPr>
              <a:t>infrastruktury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jak </a:t>
            </a:r>
            <a:r>
              <a:rPr sz="2000" spc="-5" dirty="0">
                <a:latin typeface="Arial"/>
                <a:cs typeface="Arial"/>
              </a:rPr>
              <a:t>ji </a:t>
            </a:r>
            <a:r>
              <a:rPr sz="2000" dirty="0">
                <a:latin typeface="Arial"/>
                <a:cs typeface="Arial"/>
              </a:rPr>
              <a:t>specifikuje </a:t>
            </a:r>
            <a:r>
              <a:rPr sz="2000" spc="-5" dirty="0">
                <a:latin typeface="Arial"/>
                <a:cs typeface="Arial"/>
              </a:rPr>
              <a:t>nařízení  vlády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krizový </a:t>
            </a:r>
            <a:r>
              <a:rPr sz="2000" dirty="0">
                <a:latin typeface="Arial"/>
                <a:cs typeface="Arial"/>
              </a:rPr>
              <a:t>zákon, </a:t>
            </a:r>
            <a:r>
              <a:rPr sz="2000" spc="-10" dirty="0">
                <a:latin typeface="Arial"/>
                <a:cs typeface="Arial"/>
              </a:rPr>
              <a:t>do </a:t>
            </a:r>
            <a:r>
              <a:rPr sz="2000" spc="-5" dirty="0">
                <a:latin typeface="Arial"/>
                <a:cs typeface="Arial"/>
              </a:rPr>
              <a:t>které je vložen </a:t>
            </a:r>
            <a:r>
              <a:rPr sz="2000" dirty="0">
                <a:latin typeface="Arial"/>
                <a:cs typeface="Arial"/>
              </a:rPr>
              <a:t>pojem </a:t>
            </a:r>
            <a:r>
              <a:rPr sz="2000" spc="-5" dirty="0">
                <a:latin typeface="Arial"/>
                <a:cs typeface="Arial"/>
              </a:rPr>
              <a:t>„</a:t>
            </a:r>
            <a:r>
              <a:rPr sz="2000" b="1" spc="-5" dirty="0">
                <a:latin typeface="Arial"/>
                <a:cs typeface="Arial"/>
              </a:rPr>
              <a:t>informační</a:t>
            </a:r>
            <a:r>
              <a:rPr sz="2000" spc="-5" dirty="0">
                <a:latin typeface="Arial"/>
                <a:cs typeface="Arial"/>
              </a:rPr>
              <a:t>“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týká se  </a:t>
            </a:r>
            <a:r>
              <a:rPr sz="2000" b="1" spc="-5" dirty="0">
                <a:latin typeface="Arial"/>
                <a:cs typeface="Arial"/>
              </a:rPr>
              <a:t>informačních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komunikačních systémů</a:t>
            </a:r>
            <a:r>
              <a:rPr sz="2000" spc="-5" dirty="0">
                <a:latin typeface="Arial"/>
                <a:cs typeface="Arial"/>
              </a:rPr>
              <a:t>. Narušení funkce systémů  určených jako kritická </a:t>
            </a:r>
            <a:r>
              <a:rPr sz="2000" spc="-10" dirty="0">
                <a:latin typeface="Arial"/>
                <a:cs typeface="Arial"/>
              </a:rPr>
              <a:t>informační </a:t>
            </a:r>
            <a:r>
              <a:rPr sz="2000" spc="-5" dirty="0">
                <a:latin typeface="Arial"/>
                <a:cs typeface="Arial"/>
              </a:rPr>
              <a:t>infrastruktura </a:t>
            </a:r>
            <a:r>
              <a:rPr sz="2000" dirty="0">
                <a:latin typeface="Arial"/>
                <a:cs typeface="Arial"/>
              </a:rPr>
              <a:t>by </a:t>
            </a:r>
            <a:r>
              <a:rPr sz="2000" spc="-10" dirty="0">
                <a:latin typeface="Arial"/>
                <a:cs typeface="Arial"/>
              </a:rPr>
              <a:t>mělo </a:t>
            </a:r>
            <a:r>
              <a:rPr sz="2000" dirty="0">
                <a:latin typeface="Arial"/>
                <a:cs typeface="Arial"/>
              </a:rPr>
              <a:t>závažný </a:t>
            </a:r>
            <a:r>
              <a:rPr sz="2000" spc="-5" dirty="0">
                <a:latin typeface="Arial"/>
                <a:cs typeface="Arial"/>
              </a:rPr>
              <a:t>dopad  např. </a:t>
            </a:r>
            <a:r>
              <a:rPr sz="200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bezpečnost státu, zabezpečení základních životních </a:t>
            </a:r>
            <a:r>
              <a:rPr sz="2000" spc="-10" dirty="0">
                <a:latin typeface="Arial"/>
                <a:cs typeface="Arial"/>
              </a:rPr>
              <a:t>potřeb  </a:t>
            </a:r>
            <a:r>
              <a:rPr sz="2000" dirty="0">
                <a:latin typeface="Arial"/>
                <a:cs typeface="Arial"/>
              </a:rPr>
              <a:t>obyvatelstva, zdraví osob nebo ekonomiku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státu.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5646420" y="2546604"/>
            <a:ext cx="2389631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3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/>
          <p:cNvSpPr txBox="1">
            <a:spLocks noGrp="1"/>
          </p:cNvSpPr>
          <p:nvPr>
            <p:ph type="title"/>
          </p:nvPr>
        </p:nvSpPr>
        <p:spPr>
          <a:xfrm>
            <a:off x="594662" y="553819"/>
            <a:ext cx="752665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05"/>
              </a:spcBef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Zásady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určování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prvků </a:t>
            </a: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kritické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infrastruktury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540161" y="1764173"/>
            <a:ext cx="8132649" cy="342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720" algn="l"/>
              </a:tabLst>
            </a:pPr>
            <a:r>
              <a:rPr lang="cs-CZ" sz="2000" dirty="0">
                <a:latin typeface="Arial"/>
                <a:cs typeface="Arial"/>
              </a:rPr>
              <a:t>Určování kritické informační infrastruktury provádí </a:t>
            </a:r>
            <a:r>
              <a:rPr lang="cs-CZ" sz="2000" b="1" dirty="0">
                <a:latin typeface="Arial"/>
                <a:cs typeface="Arial"/>
              </a:rPr>
              <a:t>Národní úřad pro </a:t>
            </a:r>
            <a:r>
              <a:rPr lang="cs-CZ" sz="2000" b="1" dirty="0" smtClean="0">
                <a:latin typeface="Arial"/>
                <a:cs typeface="Arial"/>
              </a:rPr>
              <a:t>kybernetickou a </a:t>
            </a:r>
            <a:r>
              <a:rPr lang="cs-CZ" sz="2000" b="1" dirty="0">
                <a:latin typeface="Arial"/>
                <a:cs typeface="Arial"/>
              </a:rPr>
              <a:t>informační bezpečnosti </a:t>
            </a:r>
            <a:r>
              <a:rPr lang="cs-CZ" sz="2000" dirty="0">
                <a:latin typeface="Arial"/>
                <a:cs typeface="Arial"/>
              </a:rPr>
              <a:t>(dále jen „Úřad“) na základě zmocnění v § 22 písm. m) a n) </a:t>
            </a:r>
            <a:r>
              <a:rPr lang="cs-CZ" sz="2000" dirty="0" smtClean="0">
                <a:latin typeface="Arial"/>
                <a:cs typeface="Arial"/>
              </a:rPr>
              <a:t>zákona č</a:t>
            </a:r>
            <a:r>
              <a:rPr lang="cs-CZ" sz="2000" dirty="0">
                <a:latin typeface="Arial"/>
                <a:cs typeface="Arial"/>
              </a:rPr>
              <a:t>. 181/2014 Sb., o kybernetické bezpečnosti (dále jen „zákon o kybernetické bezpečnosti</a:t>
            </a:r>
            <a:r>
              <a:rPr lang="cs-CZ" sz="2000" dirty="0" smtClean="0">
                <a:latin typeface="Arial"/>
                <a:cs typeface="Arial"/>
              </a:rPr>
              <a:t>“), a </a:t>
            </a:r>
            <a:r>
              <a:rPr lang="cs-CZ" sz="2000" dirty="0">
                <a:latin typeface="Arial"/>
                <a:cs typeface="Arial"/>
              </a:rPr>
              <a:t>na základě § 9 odst. 3 písm. c) zákona č. 240/2000 Sb., o krizovém řízení (dále jen „</a:t>
            </a:r>
            <a:r>
              <a:rPr lang="cs-CZ" sz="2000" dirty="0" smtClean="0">
                <a:latin typeface="Arial"/>
                <a:cs typeface="Arial"/>
              </a:rPr>
              <a:t>krizový zákon</a:t>
            </a:r>
            <a:r>
              <a:rPr lang="cs-CZ" sz="2000" dirty="0">
                <a:latin typeface="Arial"/>
                <a:cs typeface="Arial"/>
              </a:rPr>
              <a:t>“), a nařízení vlády</a:t>
            </a:r>
            <a:r>
              <a:rPr lang="cs-CZ" sz="2000" dirty="0" smtClean="0">
                <a:latin typeface="Arial"/>
                <a:cs typeface="Arial"/>
              </a:rPr>
              <a:t>.</a:t>
            </a: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720" algn="l"/>
              </a:tabLst>
            </a:pPr>
            <a:endParaRPr lang="cs-CZ" sz="2000" dirty="0" smtClean="0">
              <a:latin typeface="Arial"/>
              <a:cs typeface="Arial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720" algn="l"/>
              </a:tabLst>
            </a:pPr>
            <a:r>
              <a:rPr lang="cs-CZ" sz="2000" dirty="0">
                <a:latin typeface="Arial"/>
                <a:cs typeface="Arial"/>
              </a:rPr>
              <a:t>Zákon o kybernetické bezpečnosti ukládá v § 22 písm. o) Úřadu povinnost ověřovat každé 2 </a:t>
            </a:r>
            <a:r>
              <a:rPr lang="cs-CZ" sz="2000" dirty="0" smtClean="0">
                <a:latin typeface="Arial"/>
                <a:cs typeface="Arial"/>
              </a:rPr>
              <a:t>roky aktuálnost </a:t>
            </a:r>
            <a:r>
              <a:rPr lang="cs-CZ" sz="2000" dirty="0">
                <a:latin typeface="Arial"/>
                <a:cs typeface="Arial"/>
              </a:rPr>
              <a:t>určení prvků kritické infrastruktury určených </a:t>
            </a:r>
            <a:r>
              <a:rPr lang="cs-CZ" sz="2000" b="1" dirty="0">
                <a:latin typeface="Arial"/>
                <a:cs typeface="Arial"/>
              </a:rPr>
              <a:t>v odvětví VI. Komunikační a </a:t>
            </a:r>
            <a:r>
              <a:rPr lang="cs-CZ" sz="2000" b="1" dirty="0" smtClean="0">
                <a:latin typeface="Arial"/>
                <a:cs typeface="Arial"/>
              </a:rPr>
              <a:t>informační systémy</a:t>
            </a:r>
            <a:r>
              <a:rPr lang="cs-CZ" sz="2000" b="1" dirty="0">
                <a:latin typeface="Arial"/>
                <a:cs typeface="Arial"/>
              </a:rPr>
              <a:t>, oblasti G. Kybernetické bezpečnosti</a:t>
            </a:r>
            <a:r>
              <a:rPr lang="cs-CZ" sz="2000" dirty="0">
                <a:latin typeface="Arial"/>
                <a:cs typeface="Arial"/>
              </a:rPr>
              <a:t> nařízení vlády.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8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>
            <a:spLocks noGrp="1"/>
          </p:cNvSpPr>
          <p:nvPr>
            <p:ph type="title"/>
          </p:nvPr>
        </p:nvSpPr>
        <p:spPr>
          <a:xfrm>
            <a:off x="666369" y="1063188"/>
            <a:ext cx="7771765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 smtClean="0"/>
              <a:t>S </a:t>
            </a:r>
            <a:r>
              <a:rPr sz="2400" spc="-5" dirty="0" err="1" smtClean="0"/>
              <a:t>účinností</a:t>
            </a:r>
            <a:r>
              <a:rPr sz="2400" spc="-5" dirty="0" smtClean="0"/>
              <a:t> </a:t>
            </a:r>
            <a:r>
              <a:rPr sz="2400" b="1" spc="-5" dirty="0" err="1" smtClean="0">
                <a:latin typeface="Arial"/>
                <a:cs typeface="Arial"/>
              </a:rPr>
              <a:t>zákona</a:t>
            </a:r>
            <a:r>
              <a:rPr sz="2400" b="1" spc="-5" dirty="0" smtClean="0">
                <a:latin typeface="Arial"/>
                <a:cs typeface="Arial"/>
              </a:rPr>
              <a:t> č. 205/2017 Sb., </a:t>
            </a:r>
            <a:r>
              <a:rPr sz="2400" spc="-5" dirty="0" err="1" smtClean="0"/>
              <a:t>kterým</a:t>
            </a:r>
            <a:r>
              <a:rPr sz="2400" spc="-5" dirty="0" smtClean="0"/>
              <a:t> se </a:t>
            </a:r>
            <a:r>
              <a:rPr sz="2400" spc="-5" dirty="0" err="1" smtClean="0"/>
              <a:t>mění</a:t>
            </a:r>
            <a:r>
              <a:rPr sz="2400" spc="-5" dirty="0" smtClean="0"/>
              <a:t>  </a:t>
            </a:r>
            <a:r>
              <a:rPr sz="2400" dirty="0" err="1" smtClean="0"/>
              <a:t>zákon</a:t>
            </a:r>
            <a:r>
              <a:rPr sz="2400" dirty="0" smtClean="0"/>
              <a:t> č. </a:t>
            </a:r>
            <a:r>
              <a:rPr sz="2400" spc="-5" dirty="0" smtClean="0"/>
              <a:t>181/2014 </a:t>
            </a:r>
            <a:r>
              <a:rPr sz="2400" dirty="0" smtClean="0"/>
              <a:t>Sb., </a:t>
            </a:r>
            <a:r>
              <a:rPr sz="2400" spc="-5" dirty="0" smtClean="0"/>
              <a:t>o </a:t>
            </a:r>
            <a:r>
              <a:rPr sz="2400" spc="-5" dirty="0" err="1" smtClean="0"/>
              <a:t>kybernetické</a:t>
            </a:r>
            <a:r>
              <a:rPr sz="2400" spc="-5" dirty="0" smtClean="0"/>
              <a:t> </a:t>
            </a:r>
            <a:r>
              <a:rPr sz="2400" dirty="0" err="1" smtClean="0"/>
              <a:t>bezpečnosti</a:t>
            </a:r>
            <a:r>
              <a:rPr sz="2400" dirty="0" smtClean="0"/>
              <a:t> </a:t>
            </a:r>
            <a:r>
              <a:rPr sz="2400" spc="-5" dirty="0" smtClean="0"/>
              <a:t>a </a:t>
            </a:r>
            <a:r>
              <a:rPr lang="cs-CZ" sz="2400" spc="-5" dirty="0" smtClean="0"/>
              <a:t/>
            </a:r>
            <a:br>
              <a:rPr lang="cs-CZ" sz="2400" spc="-5" dirty="0" smtClean="0"/>
            </a:br>
            <a:r>
              <a:rPr sz="2400" spc="-5" dirty="0" smtClean="0"/>
              <a:t>o  </a:t>
            </a:r>
            <a:r>
              <a:rPr sz="2400" dirty="0" err="1" smtClean="0"/>
              <a:t>změně</a:t>
            </a:r>
            <a:r>
              <a:rPr sz="2400" dirty="0" smtClean="0"/>
              <a:t> </a:t>
            </a:r>
            <a:r>
              <a:rPr sz="2400" spc="-5" dirty="0" err="1" smtClean="0"/>
              <a:t>souvisejících</a:t>
            </a:r>
            <a:r>
              <a:rPr sz="2400" spc="-5" dirty="0" smtClean="0"/>
              <a:t> </a:t>
            </a:r>
            <a:r>
              <a:rPr sz="2400" dirty="0" err="1" smtClean="0"/>
              <a:t>zákonů</a:t>
            </a:r>
            <a:r>
              <a:rPr sz="2400" dirty="0" smtClean="0"/>
              <a:t> (</a:t>
            </a:r>
            <a:r>
              <a:rPr sz="2400" dirty="0" err="1" smtClean="0"/>
              <a:t>zákon</a:t>
            </a:r>
            <a:r>
              <a:rPr sz="2400" dirty="0" smtClean="0"/>
              <a:t> </a:t>
            </a:r>
            <a:r>
              <a:rPr sz="2400" spc="-5" dirty="0" smtClean="0"/>
              <a:t>o</a:t>
            </a:r>
            <a:r>
              <a:rPr sz="2400" spc="229" dirty="0" smtClean="0"/>
              <a:t> </a:t>
            </a:r>
            <a:r>
              <a:rPr sz="2400" dirty="0" err="1" smtClean="0"/>
              <a:t>kybernetické</a:t>
            </a:r>
            <a:r>
              <a:rPr lang="cs-CZ" sz="2400" dirty="0" smtClean="0"/>
              <a:t> </a:t>
            </a:r>
            <a:r>
              <a:rPr lang="cs-CZ" sz="2400" spc="-5" dirty="0">
                <a:latin typeface="Arial"/>
                <a:cs typeface="Arial"/>
              </a:rPr>
              <a:t>bezpeč</a:t>
            </a:r>
            <a:r>
              <a:rPr lang="cs-CZ" sz="2400" spc="5" dirty="0">
                <a:latin typeface="Arial"/>
                <a:cs typeface="Arial"/>
              </a:rPr>
              <a:t>n</a:t>
            </a:r>
            <a:r>
              <a:rPr lang="cs-CZ" sz="2400" spc="-5" dirty="0">
                <a:latin typeface="Arial"/>
                <a:cs typeface="Arial"/>
              </a:rPr>
              <a:t>o</a:t>
            </a:r>
            <a:r>
              <a:rPr lang="cs-CZ" sz="2400" spc="5" dirty="0">
                <a:latin typeface="Arial"/>
                <a:cs typeface="Arial"/>
              </a:rPr>
              <a:t>s</a:t>
            </a:r>
            <a:r>
              <a:rPr lang="cs-CZ" sz="2400" dirty="0">
                <a:latin typeface="Arial"/>
                <a:cs typeface="Arial"/>
              </a:rPr>
              <a:t>ti),	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spc="-5" dirty="0" smtClean="0">
                <a:latin typeface="Arial"/>
                <a:cs typeface="Arial"/>
              </a:rPr>
              <a:t>ve </a:t>
            </a:r>
            <a:r>
              <a:rPr lang="cs-CZ" sz="2400" dirty="0" smtClean="0">
                <a:latin typeface="Arial"/>
                <a:cs typeface="Arial"/>
              </a:rPr>
              <a:t>znění</a:t>
            </a:r>
            <a:r>
              <a:rPr lang="cs-CZ" sz="2400" dirty="0">
                <a:latin typeface="Arial"/>
                <a:cs typeface="Arial"/>
              </a:rPr>
              <a:t>	</a:t>
            </a:r>
            <a:r>
              <a:rPr lang="cs-CZ" sz="2400" b="1" dirty="0">
                <a:latin typeface="Arial"/>
                <a:cs typeface="Arial"/>
              </a:rPr>
              <a:t>záko</a:t>
            </a:r>
            <a:r>
              <a:rPr lang="cs-CZ" sz="2400" b="1" spc="-10" dirty="0">
                <a:latin typeface="Arial"/>
                <a:cs typeface="Arial"/>
              </a:rPr>
              <a:t>n</a:t>
            </a:r>
            <a:r>
              <a:rPr lang="cs-CZ" sz="2400" b="1" dirty="0">
                <a:latin typeface="Arial"/>
                <a:cs typeface="Arial"/>
              </a:rPr>
              <a:t>a	</a:t>
            </a:r>
            <a:r>
              <a:rPr lang="cs-CZ" sz="2400" b="1" spc="-5" dirty="0">
                <a:latin typeface="Arial"/>
                <a:cs typeface="Arial"/>
              </a:rPr>
              <a:t>č</a:t>
            </a:r>
            <a:r>
              <a:rPr lang="cs-CZ" sz="2400" b="1" dirty="0">
                <a:latin typeface="Arial"/>
                <a:cs typeface="Arial"/>
              </a:rPr>
              <a:t>.	</a:t>
            </a:r>
            <a:r>
              <a:rPr lang="cs-CZ" sz="2400" b="1" spc="-10" dirty="0" smtClean="0">
                <a:latin typeface="Arial"/>
                <a:cs typeface="Arial"/>
              </a:rPr>
              <a:t>104</a:t>
            </a:r>
            <a:r>
              <a:rPr lang="cs-CZ" sz="2400" b="1" dirty="0" smtClean="0">
                <a:latin typeface="Arial"/>
                <a:cs typeface="Arial"/>
              </a:rPr>
              <a:t>/</a:t>
            </a:r>
            <a:r>
              <a:rPr lang="cs-CZ" sz="2400" b="1" spc="-5" dirty="0" smtClean="0">
                <a:latin typeface="Arial"/>
                <a:cs typeface="Arial"/>
              </a:rPr>
              <a:t>20</a:t>
            </a:r>
            <a:r>
              <a:rPr lang="cs-CZ" sz="2400" b="1" dirty="0" smtClean="0">
                <a:latin typeface="Arial"/>
                <a:cs typeface="Arial"/>
              </a:rPr>
              <a:t>1</a:t>
            </a:r>
            <a:r>
              <a:rPr lang="cs-CZ" sz="2400" b="1" spc="-5" dirty="0" smtClean="0">
                <a:latin typeface="Arial"/>
                <a:cs typeface="Arial"/>
              </a:rPr>
              <a:t>7 Sb</a:t>
            </a:r>
            <a:r>
              <a:rPr lang="cs-CZ" sz="2400" b="1" dirty="0">
                <a:latin typeface="Arial"/>
                <a:cs typeface="Arial"/>
              </a:rPr>
              <a:t>.,	</a:t>
            </a:r>
            <a:r>
              <a:rPr lang="cs-CZ" sz="2400" spc="-5" dirty="0">
                <a:latin typeface="Arial"/>
                <a:cs typeface="Arial"/>
              </a:rPr>
              <a:t>a  někter</a:t>
            </a:r>
            <a:r>
              <a:rPr lang="cs-CZ" sz="2400" dirty="0">
                <a:latin typeface="Arial"/>
                <a:cs typeface="Arial"/>
              </a:rPr>
              <a:t>é	</a:t>
            </a:r>
            <a:r>
              <a:rPr lang="cs-CZ" sz="2400" spc="-5" dirty="0">
                <a:latin typeface="Arial"/>
                <a:cs typeface="Arial"/>
              </a:rPr>
              <a:t>d</a:t>
            </a:r>
            <a:r>
              <a:rPr lang="cs-CZ" sz="2400" dirty="0">
                <a:latin typeface="Arial"/>
                <a:cs typeface="Arial"/>
              </a:rPr>
              <a:t>a</a:t>
            </a:r>
            <a:r>
              <a:rPr lang="cs-CZ" sz="2400" spc="-5" dirty="0">
                <a:latin typeface="Arial"/>
                <a:cs typeface="Arial"/>
              </a:rPr>
              <a:t>lš</a:t>
            </a:r>
            <a:r>
              <a:rPr lang="cs-CZ" sz="2400" dirty="0">
                <a:latin typeface="Arial"/>
                <a:cs typeface="Arial"/>
              </a:rPr>
              <a:t>í	zá</a:t>
            </a:r>
            <a:r>
              <a:rPr lang="cs-CZ" sz="2400" spc="-15" dirty="0">
                <a:latin typeface="Arial"/>
                <a:cs typeface="Arial"/>
              </a:rPr>
              <a:t>k</a:t>
            </a:r>
            <a:r>
              <a:rPr lang="cs-CZ" sz="2400" spc="-5" dirty="0">
                <a:latin typeface="Arial"/>
                <a:cs typeface="Arial"/>
              </a:rPr>
              <a:t>on</a:t>
            </a:r>
            <a:r>
              <a:rPr lang="cs-CZ" sz="2400" spc="-190" dirty="0">
                <a:latin typeface="Arial"/>
                <a:cs typeface="Arial"/>
              </a:rPr>
              <a:t>y</a:t>
            </a:r>
            <a:r>
              <a:rPr lang="cs-CZ" sz="2400" dirty="0" smtClean="0">
                <a:latin typeface="Arial"/>
                <a:cs typeface="Arial"/>
              </a:rPr>
              <a:t>, tra</a:t>
            </a:r>
            <a:r>
              <a:rPr lang="cs-CZ" sz="2400" spc="-10" dirty="0" smtClean="0">
                <a:latin typeface="Arial"/>
                <a:cs typeface="Arial"/>
              </a:rPr>
              <a:t>n</a:t>
            </a:r>
            <a:r>
              <a:rPr lang="cs-CZ" sz="2400" dirty="0" smtClean="0">
                <a:latin typeface="Arial"/>
                <a:cs typeface="Arial"/>
              </a:rPr>
              <a:t>sponu</a:t>
            </a:r>
            <a:r>
              <a:rPr lang="cs-CZ" sz="2400" spc="5" dirty="0" smtClean="0">
                <a:latin typeface="Arial"/>
                <a:cs typeface="Arial"/>
              </a:rPr>
              <a:t>j</a:t>
            </a:r>
            <a:r>
              <a:rPr lang="cs-CZ" sz="2400" dirty="0" smtClean="0">
                <a:latin typeface="Arial"/>
                <a:cs typeface="Arial"/>
              </a:rPr>
              <a:t>íc</a:t>
            </a:r>
            <a:r>
              <a:rPr lang="cs-CZ" sz="2400" spc="5" dirty="0" smtClean="0">
                <a:latin typeface="Arial"/>
                <a:cs typeface="Arial"/>
              </a:rPr>
              <a:t>í</a:t>
            </a:r>
            <a:r>
              <a:rPr lang="cs-CZ" sz="2400" spc="-15" dirty="0" smtClean="0">
                <a:latin typeface="Arial"/>
                <a:cs typeface="Arial"/>
              </a:rPr>
              <a:t>h</a:t>
            </a:r>
            <a:r>
              <a:rPr lang="cs-CZ" sz="2400" dirty="0" smtClean="0">
                <a:latin typeface="Arial"/>
                <a:cs typeface="Arial"/>
              </a:rPr>
              <a:t>o </a:t>
            </a:r>
            <a:r>
              <a:rPr lang="cs-CZ" sz="2400" b="1" spc="-5" dirty="0" smtClean="0">
                <a:latin typeface="Arial"/>
                <a:cs typeface="Arial"/>
              </a:rPr>
              <a:t>směr</a:t>
            </a:r>
            <a:r>
              <a:rPr lang="cs-CZ" sz="2400" b="1" spc="5" dirty="0" smtClean="0">
                <a:latin typeface="Arial"/>
                <a:cs typeface="Arial"/>
              </a:rPr>
              <a:t>n</a:t>
            </a:r>
            <a:r>
              <a:rPr lang="cs-CZ" sz="2400" b="1" dirty="0" smtClean="0">
                <a:latin typeface="Arial"/>
                <a:cs typeface="Arial"/>
              </a:rPr>
              <a:t>ici </a:t>
            </a:r>
            <a:r>
              <a:rPr lang="cs-CZ" sz="2400" b="1" spc="-5" dirty="0">
                <a:latin typeface="Arial"/>
                <a:cs typeface="Arial"/>
              </a:rPr>
              <a:t>Evropského </a:t>
            </a:r>
            <a:r>
              <a:rPr lang="cs-CZ" sz="2400" b="1" dirty="0">
                <a:latin typeface="Arial"/>
                <a:cs typeface="Arial"/>
              </a:rPr>
              <a:t>parlamentu </a:t>
            </a:r>
            <a:r>
              <a:rPr lang="cs-CZ" sz="2400" b="1" spc="-5" dirty="0">
                <a:latin typeface="Arial"/>
                <a:cs typeface="Arial"/>
              </a:rPr>
              <a:t>a </a:t>
            </a:r>
            <a:r>
              <a:rPr lang="cs-CZ" sz="2400" b="1" dirty="0">
                <a:latin typeface="Arial"/>
                <a:cs typeface="Arial"/>
              </a:rPr>
              <a:t>Rady (EU) </a:t>
            </a:r>
            <a:r>
              <a:rPr lang="cs-CZ" sz="2400" b="1" spc="-20" dirty="0">
                <a:latin typeface="Arial"/>
                <a:cs typeface="Arial"/>
              </a:rPr>
              <a:t>2016/1148 </a:t>
            </a:r>
            <a:r>
              <a:rPr lang="cs-CZ" sz="2400" b="1" spc="-5" dirty="0">
                <a:latin typeface="Arial"/>
                <a:cs typeface="Arial"/>
              </a:rPr>
              <a:t>ze  dne 6. července 2016 </a:t>
            </a:r>
            <a:r>
              <a:rPr lang="cs-CZ" sz="2400" b="1" dirty="0">
                <a:latin typeface="Arial"/>
                <a:cs typeface="Arial"/>
              </a:rPr>
              <a:t>o </a:t>
            </a:r>
            <a:r>
              <a:rPr lang="cs-CZ" sz="2400" b="1" spc="-5" dirty="0">
                <a:latin typeface="Arial"/>
                <a:cs typeface="Arial"/>
              </a:rPr>
              <a:t>opatřeních </a:t>
            </a:r>
            <a:r>
              <a:rPr lang="cs-CZ" sz="2400" b="1" spc="-5" dirty="0" smtClean="0">
                <a:latin typeface="Arial"/>
                <a:cs typeface="Arial"/>
              </a:rPr>
              <a:t/>
            </a:r>
            <a:br>
              <a:rPr lang="cs-CZ" sz="2400" b="1" spc="-5" dirty="0" smtClean="0">
                <a:latin typeface="Arial"/>
                <a:cs typeface="Arial"/>
              </a:rPr>
            </a:br>
            <a:r>
              <a:rPr lang="cs-CZ" sz="2400" b="1" dirty="0" smtClean="0">
                <a:latin typeface="Arial"/>
                <a:cs typeface="Arial"/>
              </a:rPr>
              <a:t>k </a:t>
            </a:r>
            <a:r>
              <a:rPr lang="cs-CZ" sz="2400" b="1" spc="-5" dirty="0">
                <a:latin typeface="Arial"/>
                <a:cs typeface="Arial"/>
              </a:rPr>
              <a:t>zajištění vysoké  společné úrovně bezpečnosti sítí a informačních  systémů v Unii („směrnice NIS“), </a:t>
            </a:r>
            <a:r>
              <a:rPr lang="cs-CZ" sz="2400" spc="-5" dirty="0">
                <a:latin typeface="Arial"/>
                <a:cs typeface="Arial"/>
              </a:rPr>
              <a:t>byly do zákona o  </a:t>
            </a:r>
            <a:r>
              <a:rPr lang="cs-CZ" sz="2400" dirty="0">
                <a:latin typeface="Arial"/>
                <a:cs typeface="Arial"/>
              </a:rPr>
              <a:t>kybernetické </a:t>
            </a:r>
            <a:r>
              <a:rPr lang="cs-CZ" sz="2400" spc="-5" dirty="0">
                <a:latin typeface="Arial"/>
                <a:cs typeface="Arial"/>
              </a:rPr>
              <a:t>bezpečnosti zavedeny</a:t>
            </a: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cs-CZ"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nové povinné </a:t>
            </a:r>
            <a:r>
              <a:rPr lang="cs-CZ" sz="2400" b="1" spc="-5" dirty="0">
                <a:latin typeface="Arial"/>
                <a:cs typeface="Arial"/>
              </a:rPr>
              <a:t> </a:t>
            </a:r>
            <a:r>
              <a:rPr lang="cs-CZ"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osoby</a:t>
            </a:r>
            <a:r>
              <a:rPr lang="cs-CZ" sz="2400" spc="-5" dirty="0">
                <a:latin typeface="Arial"/>
                <a:cs typeface="Arial"/>
              </a:rPr>
              <a:t>, a </a:t>
            </a:r>
            <a:r>
              <a:rPr lang="cs-CZ" sz="2400" dirty="0">
                <a:latin typeface="Arial"/>
                <a:cs typeface="Arial"/>
              </a:rPr>
              <a:t>to </a:t>
            </a: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provozovatelé základních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služeb, správci 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informačních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systémů </a:t>
            </a: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základních služeb a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provozovatelé 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informačních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systémů </a:t>
            </a: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základních</a:t>
            </a:r>
            <a:r>
              <a:rPr lang="cs-CZ" sz="2400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služeb</a:t>
            </a:r>
            <a:r>
              <a:rPr lang="cs-CZ" sz="24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5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VZS_CJ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2D26"/>
      </a:accent1>
      <a:accent2>
        <a:srgbClr val="314D2D"/>
      </a:accent2>
      <a:accent3>
        <a:srgbClr val="808206"/>
      </a:accent3>
      <a:accent4>
        <a:srgbClr val="6188CD"/>
      </a:accent4>
      <a:accent5>
        <a:srgbClr val="EA0937"/>
      </a:accent5>
      <a:accent6>
        <a:srgbClr val="FDC60E"/>
      </a:accent6>
      <a:hlink>
        <a:srgbClr val="982D26"/>
      </a:hlink>
      <a:folHlink>
        <a:srgbClr val="982D26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VZS-Sedlačík_CJ" id="{AB1E02B8-5411-46B4-BB87-EF7ED7BB323C}" vid="{89E7DF57-83F8-4D01-A02F-40221005AE55}"/>
    </a:ext>
  </a:extLst>
</a:theme>
</file>

<file path=ppt/theme/theme2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2D26"/>
      </a:accent1>
      <a:accent2>
        <a:srgbClr val="314D2D"/>
      </a:accent2>
      <a:accent3>
        <a:srgbClr val="808206"/>
      </a:accent3>
      <a:accent4>
        <a:srgbClr val="6188CD"/>
      </a:accent4>
      <a:accent5>
        <a:srgbClr val="EA0937"/>
      </a:accent5>
      <a:accent6>
        <a:srgbClr val="FDC60E"/>
      </a:accent6>
      <a:hlink>
        <a:srgbClr val="FCC80F"/>
      </a:hlink>
      <a:folHlink>
        <a:srgbClr val="B9C51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5909BD24BE3547A4967442E8D100C2" ma:contentTypeVersion="13" ma:contentTypeDescription="Vytvoří nový dokument" ma:contentTypeScope="" ma:versionID="a678b775b8dba2434dda607b0a67d858">
  <xsd:schema xmlns:xsd="http://www.w3.org/2001/XMLSchema" xmlns:xs="http://www.w3.org/2001/XMLSchema" xmlns:p="http://schemas.microsoft.com/office/2006/metadata/properties" xmlns:ns3="f63b5c6b-9ebb-462f-b649-3ddbca29b762" xmlns:ns4="47b57a67-b742-489f-be0b-07ea514428c4" targetNamespace="http://schemas.microsoft.com/office/2006/metadata/properties" ma:root="true" ma:fieldsID="adee0eed8e01832df4f2c75d80df8b43" ns3:_="" ns4:_="">
    <xsd:import namespace="f63b5c6b-9ebb-462f-b649-3ddbca29b762"/>
    <xsd:import namespace="47b57a67-b742-489f-be0b-07ea514428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b5c6b-9ebb-462f-b649-3ddbca29b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57a67-b742-489f-be0b-07ea51442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640A3-FF3C-4745-A1B0-BC66B7AAE590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47b57a67-b742-489f-be0b-07ea514428c4"/>
    <ds:schemaRef ds:uri="f63b5c6b-9ebb-462f-b649-3ddbca29b76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8A16447-5150-4982-9342-ADF1AFED8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3b5c6b-9ebb-462f-b649-3ddbca29b762"/>
    <ds:schemaRef ds:uri="47b57a67-b742-489f-be0b-07ea51442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5C79EC-ABA1-40EE-A3BE-49B07C521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PVZS_CJ</Template>
  <TotalTime>4435</TotalTime>
  <Words>2779</Words>
  <Application>Microsoft Office PowerPoint</Application>
  <PresentationFormat>Předvádění na obrazovce (4:3)</PresentationFormat>
  <Paragraphs>265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PVZS_CJ</vt:lpstr>
      <vt:lpstr>Vlastní návrh</vt:lpstr>
      <vt:lpstr>Kybernetická  bezpečnost</vt:lpstr>
      <vt:lpstr>Osnova</vt:lpstr>
      <vt:lpstr>Literatura:</vt:lpstr>
      <vt:lpstr>Prezentace aplikace PowerPoint</vt:lpstr>
      <vt:lpstr>Prezentace aplikace PowerPoint</vt:lpstr>
      <vt:lpstr>Prezentace aplikace PowerPoint</vt:lpstr>
      <vt:lpstr>Prezentace aplikace PowerPoint</vt:lpstr>
      <vt:lpstr> Zásady určování prvků kritické infrastruktury</vt:lpstr>
      <vt:lpstr>S účinností zákona č. 205/2017 Sb., kterým se mění  zákon č. 181/2014 Sb., o kybernetické bezpečnosti a  o  změně souvisejících zákonů (zákon o kybernetické bezpečnosti),  ve znění zákona č. 104/2017 Sb., a  některé další zákony, transponujícího směrnici Evropského parlamentu a Rady (EU) 2016/1148 ze  dne 6. července 2016 o opatřeních  k zajištění vysoké  společné úrovně bezpečnosti sítí a informačních  systémů v Unii („směrnice NIS“), byly do zákona o  kybernetické bezpečnosti zavedeny nové povinné  osoby, a to provozovatelé základních služeb, správci  informačních systémů základních služeb a provozovatelé  informačních systémů základních služeb.</vt:lpstr>
      <vt:lpstr> Zásady určování prvků kritické infrastruktury Základní kritéria pro určení prvků kritické infrastruktury jsou jejich:</vt:lpstr>
      <vt:lpstr>Mezi další</vt:lpstr>
      <vt:lpstr>Zákon o kybernetické bezpečnosti svěřuje Národnímu  úřadu pro kybernetickou a informační bezpečnost  („NÚKIB“) úkol určovat provozovatele základních</vt:lpstr>
      <vt:lpstr>Průřezová kritéria</vt:lpstr>
      <vt:lpstr>Prezentace aplikace PowerPoint</vt:lpstr>
      <vt:lpstr>Odvětvová kritéria:</vt:lpstr>
      <vt:lpstr>Prezentace aplikace PowerPoint</vt:lpstr>
      <vt:lpstr>Průřezovým kritériem pro určení prvku kritické (informační)  infrastruktury je hledisko:</vt:lpstr>
      <vt:lpstr>Prezentace aplikace PowerPoint</vt:lpstr>
      <vt:lpstr>Prezentace aplikace PowerPoint</vt:lpstr>
      <vt:lpstr>Prezentace aplikace PowerPoint</vt:lpstr>
      <vt:lpstr>Prezentace aplikace PowerPoint</vt:lpstr>
      <vt:lpstr>Nová dopadová kritéria:</vt:lpstr>
      <vt:lpstr>Základní služba = služba, jejíž poskytování je závislé na sítích nebo  informačních systémech a jejíž narušení by mohlo mít významný  dopad na zabezpečení činností v některém z těchto odvětví:</vt:lpstr>
      <vt:lpstr> Přestupky</vt:lpstr>
      <vt:lpstr>Významný informační systém</vt:lpstr>
      <vt:lpstr>Významný informační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VIS (Příloha č. 1 k vyhlášce č. 317/2014 Sb.)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Vlachová Hana</dc:creator>
  <cp:lastModifiedBy>Hrůza Petr</cp:lastModifiedBy>
  <cp:revision>256</cp:revision>
  <dcterms:created xsi:type="dcterms:W3CDTF">2021-04-08T04:21:11Z</dcterms:created>
  <dcterms:modified xsi:type="dcterms:W3CDTF">2022-11-25T06:32:34Z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0x010100E85909BD24BE3547A4967442E8D100C2</vt:lpwstr>
  </property>
</Properties>
</file>