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5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D47A9A-4F50-43AE-8441-F3B82F368298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3177EF-C8D0-441D-B8F3-2C816FFA30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E3BB-0EB2-44F8-B5E6-D80DF7F0AFCE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9B024-5431-496F-8211-61FC79A0EE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48761-899E-4CE4-9403-59C3D29C8FC4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6E058-A8B8-41E0-8E16-6DEFC9328E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0DE5-F073-4D2C-829C-75ABD76280E9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15210-F22C-4038-8F4C-EBFA96CC0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71D43-4930-470E-963F-8FED67BD95A8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06815-86FD-436A-8D89-EE438C40C8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5C44-1973-4F05-9504-35720D84A906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AA004-E0D1-4931-974E-A6C7E9336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85AE2-FC3F-4831-A1EE-9289B59A2923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7A25A-2C90-4CDA-8735-E6C0CA733E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C705-D5E8-4785-A04B-BB4737126701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D516-F049-4DEF-AACA-6249C45307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CCF89-6D76-4A86-A96F-92C853150531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80E7-B9F3-4CD7-A89E-E587A9187C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BEC4F-BE25-431F-9119-FC346918B56C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F4DF-6885-47B4-A7CA-31A5CA217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7FEA2-F07A-420D-A586-5626C7C25C3C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C00E-6928-43EF-996F-DF83F50FE6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6410D-9C1D-47A1-B1FD-7CBFE7480E9F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862C2-BC1D-44CE-BF16-36AAAD46D8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19A8A77-9815-4157-B07E-0B456D71DE16}" type="datetimeFigureOut">
              <a:rPr lang="cs-CZ"/>
              <a:pPr>
                <a:defRPr/>
              </a:pPr>
              <a:t>25.4.2012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EA8D3B1-FFCA-41E4-BD20-8FD1DD0128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1" r:id="rId2"/>
    <p:sldLayoutId id="2147483913" r:id="rId3"/>
    <p:sldLayoutId id="2147483910" r:id="rId4"/>
    <p:sldLayoutId id="2147483914" r:id="rId5"/>
    <p:sldLayoutId id="2147483909" r:id="rId6"/>
    <p:sldLayoutId id="2147483908" r:id="rId7"/>
    <p:sldLayoutId id="2147483915" r:id="rId8"/>
    <p:sldLayoutId id="2147483907" r:id="rId9"/>
    <p:sldLayoutId id="2147483906" r:id="rId10"/>
    <p:sldLayoutId id="214748390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2205038"/>
            <a:ext cx="7772400" cy="158432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cs-CZ" sz="4900" cap="none" smtClean="0">
                <a:solidFill>
                  <a:schemeClr val="tx1"/>
                </a:solidFill>
                <a:latin typeface="Cambria" pitchFamily="18" charset="0"/>
              </a:rPr>
              <a:t>Bezpečnostní technologie I </a:t>
            </a: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Úvod do kryptografie</a:t>
            </a:r>
            <a:b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200" cap="none" smtClean="0">
                <a:solidFill>
                  <a:schemeClr val="tx1"/>
                </a:solidFill>
                <a:latin typeface="Cambria" pitchFamily="18" charset="0"/>
              </a:rPr>
              <a:t>Josef Kaderka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400" dirty="0" smtClean="0"/>
              <a:t>Operační program Vzdělávání pro konkurenceschopnost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600" dirty="0" smtClean="0"/>
              <a:t>Projekt: </a:t>
            </a:r>
            <a:r>
              <a:rPr lang="cs-CZ" sz="1600" b="1" i="1" dirty="0" smtClean="0"/>
              <a:t>Vzdělávání pro bezpečnostní systém státu</a:t>
            </a:r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1100" dirty="0"/>
              <a:t>(</a:t>
            </a:r>
            <a:r>
              <a:rPr lang="cs-CZ" sz="1100" dirty="0" err="1" smtClean="0"/>
              <a:t>reg</a:t>
            </a:r>
            <a:r>
              <a:rPr lang="cs-CZ" sz="1100" dirty="0"/>
              <a:t>. č.: </a:t>
            </a:r>
            <a:r>
              <a:rPr lang="cs-CZ" sz="1100" dirty="0" smtClean="0"/>
              <a:t>CZ.1.01/2.2.00/15.0070)</a:t>
            </a:r>
            <a:endParaRPr lang="cs-CZ" sz="1100" dirty="0"/>
          </a:p>
          <a:p>
            <a:pPr algn="ctr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cs-CZ" sz="1100" dirty="0"/>
          </a:p>
        </p:txBody>
      </p:sp>
      <p:pic>
        <p:nvPicPr>
          <p:cNvPr id="14339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5954713"/>
            <a:ext cx="4875213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828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Ověření totožnosti asymetrickou šifrou</a:t>
            </a:r>
          </a:p>
        </p:txBody>
      </p:sp>
      <p:sp>
        <p:nvSpPr>
          <p:cNvPr id="2355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Důkaz autorství nějaké informace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Zajdu osobně k příjemci a dám mu svůj veřejný klíč na disketě</a:t>
            </a:r>
            <a:br>
              <a:rPr lang="cs-CZ"/>
            </a:br>
            <a:r>
              <a:rPr lang="cs-CZ"/>
              <a:t>- ověření totožnosti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Zašifruji text svým privátním klíčem</a:t>
            </a:r>
            <a:br>
              <a:rPr lang="cs-CZ"/>
            </a:br>
            <a:r>
              <a:rPr lang="cs-CZ"/>
              <a:t>- to můžu udělat jenom já (nikdo jiný ten klíč nezná)</a:t>
            </a:r>
            <a:br>
              <a:rPr lang="cs-CZ"/>
            </a:br>
            <a:r>
              <a:rPr lang="cs-CZ"/>
              <a:t>- každý si může text dešifrovat mým veřejným klíčem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Nejedná se o utajení přenášené informace!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D6A5FB93-49AD-48E6-B2B9-D01E8B566CAE}" type="slidenum">
              <a:rPr lang="cs-CZ" sz="1200" b="1">
                <a:solidFill>
                  <a:schemeClr val="bg1"/>
                </a:solidFill>
              </a:rPr>
              <a:pPr algn="r" eaLnBrk="0" hangingPunct="0"/>
              <a:t>10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3556" name="Text Box 5"/>
          <p:cNvSpPr txBox="1">
            <a:spLocks noChangeArrowheads="1"/>
          </p:cNvSpPr>
          <p:nvPr/>
        </p:nvSpPr>
        <p:spPr bwMode="auto">
          <a:xfrm>
            <a:off x="838200" y="3810000"/>
            <a:ext cx="3352800" cy="1828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Můj privátní klíč</a:t>
            </a: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990600" y="4343400"/>
            <a:ext cx="3048000" cy="11430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3558" name="Text Box 7"/>
          <p:cNvSpPr txBox="1">
            <a:spLocks noChangeArrowheads="1"/>
          </p:cNvSpPr>
          <p:nvPr/>
        </p:nvSpPr>
        <p:spPr bwMode="auto">
          <a:xfrm>
            <a:off x="5105400" y="4267200"/>
            <a:ext cx="3276600" cy="1371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Můj veřejný klíč uložený u příjemce</a:t>
            </a:r>
          </a:p>
        </p:txBody>
      </p:sp>
      <p:cxnSp>
        <p:nvCxnSpPr>
          <p:cNvPr id="23559" name="AutoShape 8"/>
          <p:cNvCxnSpPr>
            <a:cxnSpLocks noChangeShapeType="1"/>
            <a:stCxn id="23558" idx="1"/>
            <a:endCxn id="23556" idx="3"/>
          </p:cNvCxnSpPr>
          <p:nvPr/>
        </p:nvCxnSpPr>
        <p:spPr bwMode="auto">
          <a:xfrm flipH="1" flipV="1">
            <a:off x="4210050" y="4724400"/>
            <a:ext cx="876300" cy="228600"/>
          </a:xfrm>
          <a:prstGeom prst="straightConnector1">
            <a:avLst/>
          </a:prstGeom>
          <a:noFill/>
          <a:ln w="88900">
            <a:solidFill>
              <a:srgbClr val="969696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5105400" y="3733800"/>
            <a:ext cx="1600200" cy="533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Jméno</a:t>
            </a:r>
          </a:p>
        </p:txBody>
      </p:sp>
      <p:sp>
        <p:nvSpPr>
          <p:cNvPr id="23561" name="Text Box 10"/>
          <p:cNvSpPr txBox="1">
            <a:spLocks noChangeArrowheads="1"/>
          </p:cNvSpPr>
          <p:nvPr/>
        </p:nvSpPr>
        <p:spPr bwMode="auto">
          <a:xfrm>
            <a:off x="6705600" y="3733800"/>
            <a:ext cx="1676400" cy="533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Číslo OP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1143000" y="2743200"/>
            <a:ext cx="5181600" cy="28194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Kolegův veřejný klíč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68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Bezpečný přenos a ověření totožnosti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Bezpečný přenos ověřené informace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Zašifruji to ještě jednou jeho veřejným klíčem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Nevýhoda 2x asymetrické šifrování (pomalé)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B0AE939A-E8C9-46AB-9681-03C0C760BCE6}" type="slidenum">
              <a:rPr lang="cs-CZ" sz="1200" b="1">
                <a:solidFill>
                  <a:schemeClr val="bg1"/>
                </a:solidFill>
              </a:rPr>
              <a:pPr algn="r" eaLnBrk="0" hangingPunct="0"/>
              <a:t>11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819400" y="3581400"/>
            <a:ext cx="3352800" cy="1828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Můj privátní klíč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2971800" y="4114800"/>
            <a:ext cx="3048000" cy="11430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6324600" y="2743200"/>
            <a:ext cx="1371600" cy="2819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Můj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Veřejný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klíč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Hash, message digest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381000" y="1196975"/>
            <a:ext cx="8382000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Spolehlivá identifikace informace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Výsledkem operace je pouze několikabajtová hodnota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Netřeba uchovávat celou původní zprávu a přitom vždy (velmi pravděpodobně) lze poznat, že je to ona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Jednoduchým výpočtem lze zjistit, že zpráva byla změněna</a:t>
            </a:r>
          </a:p>
          <a:p>
            <a:pPr marL="457200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Požadavky na hash (hashovací algoritmus)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Žádná informace o původní zprávě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Zamezení vzniku kolizí – nelze vytvořit různé zprávy dávající stejný hash (velká výpočetní náročnost)</a:t>
            </a:r>
          </a:p>
          <a:p>
            <a:pPr marL="457200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Dnes standardizované algoritmy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600"/>
              <a:t>MD4 </a:t>
            </a:r>
            <a:r>
              <a:rPr lang="cs-CZ" sz="1600"/>
              <a:t>128bit </a:t>
            </a:r>
            <a:r>
              <a:rPr lang="en-US" sz="1600"/>
              <a:t>– message digest (RFC 1320)</a:t>
            </a:r>
            <a:r>
              <a:rPr lang="cs-CZ" sz="1600"/>
              <a:t> </a:t>
            </a:r>
            <a:r>
              <a:rPr lang="cs-CZ" sz="1600">
                <a:solidFill>
                  <a:schemeClr val="tx2"/>
                </a:solidFill>
              </a:rPr>
              <a:t>- nepoužívat</a:t>
            </a:r>
            <a:endParaRPr lang="en-US" sz="1600">
              <a:solidFill>
                <a:schemeClr val="tx2"/>
              </a:solidFill>
            </a:endParaRP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600"/>
              <a:t>MD5 </a:t>
            </a:r>
            <a:r>
              <a:rPr lang="cs-CZ" sz="1600"/>
              <a:t>128bit </a:t>
            </a:r>
            <a:r>
              <a:rPr lang="en-US" sz="1600"/>
              <a:t>– message digest (RFC 1321) </a:t>
            </a:r>
            <a:r>
              <a:rPr lang="cs-CZ" sz="1600">
                <a:solidFill>
                  <a:schemeClr val="tx2"/>
                </a:solidFill>
              </a:rPr>
              <a:t>- nepoužívat</a:t>
            </a:r>
            <a:endParaRPr lang="en-US" sz="1600">
              <a:solidFill>
                <a:schemeClr val="tx2"/>
              </a:solidFill>
            </a:endParaRP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600"/>
              <a:t>HMAC-MD5 – hashed message authentication code (RFC 2104)</a:t>
            </a:r>
            <a:r>
              <a:rPr lang="cs-CZ" sz="1600"/>
              <a:t/>
            </a:r>
            <a:br>
              <a:rPr lang="cs-CZ" sz="1600"/>
            </a:br>
            <a:r>
              <a:rPr lang="cs-CZ" sz="1600"/>
              <a:t>použití hesla jako vstupu do hash algoritmu </a:t>
            </a:r>
            <a:r>
              <a:rPr lang="cs-CZ" sz="1600">
                <a:solidFill>
                  <a:schemeClr val="tx2"/>
                </a:solidFill>
              </a:rPr>
              <a:t>- nepoužívat</a:t>
            </a:r>
            <a:endParaRPr lang="en-US" sz="1600">
              <a:solidFill>
                <a:schemeClr val="tx2"/>
              </a:solidFill>
            </a:endParaRP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600"/>
              <a:t>SHA-1 </a:t>
            </a:r>
            <a:r>
              <a:rPr lang="cs-CZ" sz="1600"/>
              <a:t>128bit, 256bit </a:t>
            </a:r>
            <a:r>
              <a:rPr lang="en-US" sz="1600"/>
              <a:t>– </a:t>
            </a:r>
            <a:r>
              <a:rPr lang="cs-CZ" sz="1600"/>
              <a:t>S</a:t>
            </a:r>
            <a:r>
              <a:rPr lang="en-US" sz="1600"/>
              <a:t>ecure </a:t>
            </a:r>
            <a:r>
              <a:rPr lang="cs-CZ" sz="1600"/>
              <a:t>H</a:t>
            </a:r>
            <a:r>
              <a:rPr lang="en-US" sz="1600"/>
              <a:t>ash </a:t>
            </a:r>
            <a:r>
              <a:rPr lang="cs-CZ" sz="1600"/>
              <a:t>A</a:t>
            </a:r>
            <a:r>
              <a:rPr lang="en-US" sz="1600"/>
              <a:t>lgorithm (RFC 3174)</a:t>
            </a:r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endParaRPr lang="cs-CZ" sz="1600"/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1400"/>
              <a:t>CRC – cyclic redundancy check (ISO 3309)</a:t>
            </a:r>
            <a:endParaRPr lang="cs-CZ" sz="1400"/>
          </a:p>
          <a:p>
            <a:pPr marL="1143000" lvl="1" indent="-45720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400"/>
              <a:t>Parita, …</a:t>
            </a:r>
            <a:endParaRPr lang="en-US" sz="1400"/>
          </a:p>
        </p:txBody>
      </p:sp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DC7FCB5E-CF00-4C44-975C-DB4DC1566730}" type="slidenum">
              <a:rPr lang="cs-CZ" sz="1200" b="1">
                <a:solidFill>
                  <a:schemeClr val="bg1"/>
                </a:solidFill>
              </a:rPr>
              <a:pPr algn="r" eaLnBrk="0" hangingPunct="0"/>
              <a:t>12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320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Příklady hash algoritmů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součet všech znaků ve zprávě</a:t>
            </a:r>
            <a:br>
              <a:rPr lang="cs-CZ"/>
            </a:br>
            <a:r>
              <a:rPr lang="cs-CZ"/>
              <a:t>ahoj = 1 + 8 + 15 + 10 = 34</a:t>
            </a:r>
            <a:br>
              <a:rPr lang="cs-CZ"/>
            </a:br>
            <a:r>
              <a:rPr lang="cs-CZ"/>
              <a:t>problémem je snadné nalezení zprávy se stejnou hash (ioj, aro, …)</a:t>
            </a:r>
            <a:br>
              <a:rPr lang="cs-CZ"/>
            </a:br>
            <a:r>
              <a:rPr lang="cs-CZ"/>
              <a:t>je snadné odhadnout délku původní zprávy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XOR všech znaků ve zprávě</a:t>
            </a:r>
            <a:br>
              <a:rPr lang="cs-CZ"/>
            </a:br>
            <a:r>
              <a:rPr lang="cs-CZ"/>
              <a:t>ahoj = 0x41 XOR 0x48 XOR 0x51 XOR 0x4A = 0x12</a:t>
            </a:r>
            <a:br>
              <a:rPr lang="cs-CZ"/>
            </a:br>
            <a:r>
              <a:rPr lang="cs-CZ"/>
              <a:t>neodhadnu délku původní zprávy</a:t>
            </a:r>
            <a:br>
              <a:rPr lang="cs-CZ"/>
            </a:br>
            <a:r>
              <a:rPr lang="cs-CZ"/>
              <a:t>nalezení zprávy se stejnou hash je pořád jednoduché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</p:txBody>
      </p:sp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4D3B85EF-8C17-41D5-8CA2-C3A9B6E67DB3}" type="slidenum">
              <a:rPr lang="cs-CZ" sz="1200" b="1">
                <a:solidFill>
                  <a:schemeClr val="bg1"/>
                </a:solidFill>
              </a:rPr>
              <a:pPr algn="r" eaLnBrk="0" hangingPunct="0"/>
              <a:t>13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Hash, message digest</a:t>
            </a:r>
          </a:p>
        </p:txBody>
      </p:sp>
      <p:graphicFrame>
        <p:nvGraphicFramePr>
          <p:cNvPr id="41004" name="Group 44"/>
          <p:cNvGraphicFramePr>
            <a:graphicFrameLocks noGrp="1"/>
          </p:cNvGraphicFramePr>
          <p:nvPr/>
        </p:nvGraphicFramePr>
        <p:xfrm>
          <a:off x="1739900" y="4725988"/>
          <a:ext cx="1392238" cy="1981200"/>
        </p:xfrm>
        <a:graphic>
          <a:graphicData uri="http://schemas.openxmlformats.org/drawingml/2006/table">
            <a:tbl>
              <a:tblPr/>
              <a:tblGrid>
                <a:gridCol w="1392238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 Nový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Pavel Vlk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Jana Bílá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 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 Černá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05" name="Group 45"/>
          <p:cNvGraphicFramePr>
            <a:graphicFrameLocks noGrp="1"/>
          </p:cNvGraphicFramePr>
          <p:nvPr/>
        </p:nvGraphicFramePr>
        <p:xfrm>
          <a:off x="5964238" y="4765675"/>
          <a:ext cx="600075" cy="1981200"/>
        </p:xfrm>
        <a:graphic>
          <a:graphicData uri="http://schemas.openxmlformats.org/drawingml/2006/table">
            <a:tbl>
              <a:tblPr/>
              <a:tblGrid>
                <a:gridCol w="600075"/>
              </a:tblGrid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Arial" charset="0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6" name="Text Box 61"/>
          <p:cNvSpPr txBox="1">
            <a:spLocks noChangeArrowheads="1"/>
          </p:cNvSpPr>
          <p:nvPr/>
        </p:nvSpPr>
        <p:spPr bwMode="auto">
          <a:xfrm>
            <a:off x="3924300" y="4149725"/>
            <a:ext cx="136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Hashovací funkce</a:t>
            </a:r>
          </a:p>
        </p:txBody>
      </p:sp>
      <p:sp>
        <p:nvSpPr>
          <p:cNvPr id="26657" name="Text Box 76"/>
          <p:cNvSpPr txBox="1">
            <a:spLocks noChangeArrowheads="1"/>
          </p:cNvSpPr>
          <p:nvPr/>
        </p:nvSpPr>
        <p:spPr bwMode="auto">
          <a:xfrm>
            <a:off x="5580063" y="438150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Hash</a:t>
            </a:r>
          </a:p>
        </p:txBody>
      </p:sp>
      <p:sp>
        <p:nvSpPr>
          <p:cNvPr id="26658" name="Text Box 77"/>
          <p:cNvSpPr txBox="1">
            <a:spLocks noChangeArrowheads="1"/>
          </p:cNvSpPr>
          <p:nvPr/>
        </p:nvSpPr>
        <p:spPr bwMode="auto">
          <a:xfrm>
            <a:off x="1731963" y="4367213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/>
              <a:t>Vstup</a:t>
            </a:r>
          </a:p>
        </p:txBody>
      </p:sp>
      <p:sp>
        <p:nvSpPr>
          <p:cNvPr id="26659" name="Line 78"/>
          <p:cNvSpPr>
            <a:spLocks noChangeShapeType="1"/>
          </p:cNvSpPr>
          <p:nvPr/>
        </p:nvSpPr>
        <p:spPr bwMode="auto">
          <a:xfrm>
            <a:off x="3132138" y="4941888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0" name="Line 79"/>
          <p:cNvSpPr>
            <a:spLocks noChangeShapeType="1"/>
          </p:cNvSpPr>
          <p:nvPr/>
        </p:nvSpPr>
        <p:spPr bwMode="auto">
          <a:xfrm>
            <a:off x="4211638" y="4941888"/>
            <a:ext cx="647700" cy="15827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1" name="Line 81"/>
          <p:cNvSpPr>
            <a:spLocks noChangeShapeType="1"/>
          </p:cNvSpPr>
          <p:nvPr/>
        </p:nvSpPr>
        <p:spPr bwMode="auto">
          <a:xfrm flipV="1">
            <a:off x="4859338" y="6524625"/>
            <a:ext cx="1081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62" name="Rectangle 82"/>
          <p:cNvSpPr>
            <a:spLocks noChangeArrowheads="1"/>
          </p:cNvSpPr>
          <p:nvPr/>
        </p:nvSpPr>
        <p:spPr bwMode="auto">
          <a:xfrm>
            <a:off x="4140200" y="4797425"/>
            <a:ext cx="792163" cy="19446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6663" name="Line 83"/>
          <p:cNvSpPr>
            <a:spLocks noChangeShapeType="1"/>
          </p:cNvSpPr>
          <p:nvPr/>
        </p:nvSpPr>
        <p:spPr bwMode="auto">
          <a:xfrm>
            <a:off x="3132138" y="6165850"/>
            <a:ext cx="10795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4" name="Line 84"/>
          <p:cNvSpPr>
            <a:spLocks noChangeShapeType="1"/>
          </p:cNvSpPr>
          <p:nvPr/>
        </p:nvSpPr>
        <p:spPr bwMode="auto">
          <a:xfrm>
            <a:off x="4211638" y="6165850"/>
            <a:ext cx="647700" cy="3587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5" name="Line 85"/>
          <p:cNvSpPr>
            <a:spLocks noChangeShapeType="1"/>
          </p:cNvSpPr>
          <p:nvPr/>
        </p:nvSpPr>
        <p:spPr bwMode="auto">
          <a:xfrm flipV="1">
            <a:off x="4211638" y="5445125"/>
            <a:ext cx="647700" cy="1079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6" name="Line 86"/>
          <p:cNvSpPr>
            <a:spLocks noChangeShapeType="1"/>
          </p:cNvSpPr>
          <p:nvPr/>
        </p:nvSpPr>
        <p:spPr bwMode="auto">
          <a:xfrm flipV="1">
            <a:off x="4859338" y="5445125"/>
            <a:ext cx="1081087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67" name="Line 87"/>
          <p:cNvSpPr>
            <a:spLocks noChangeShapeType="1"/>
          </p:cNvSpPr>
          <p:nvPr/>
        </p:nvSpPr>
        <p:spPr bwMode="auto">
          <a:xfrm>
            <a:off x="3132138" y="6524625"/>
            <a:ext cx="10795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8" name="Line 88"/>
          <p:cNvSpPr>
            <a:spLocks noChangeShapeType="1"/>
          </p:cNvSpPr>
          <p:nvPr/>
        </p:nvSpPr>
        <p:spPr bwMode="auto">
          <a:xfrm>
            <a:off x="3132138" y="5300663"/>
            <a:ext cx="10795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69" name="Line 89"/>
          <p:cNvSpPr>
            <a:spLocks noChangeShapeType="1"/>
          </p:cNvSpPr>
          <p:nvPr/>
        </p:nvSpPr>
        <p:spPr bwMode="auto">
          <a:xfrm>
            <a:off x="3132138" y="5734050"/>
            <a:ext cx="1079500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0" name="Line 90"/>
          <p:cNvSpPr>
            <a:spLocks noChangeShapeType="1"/>
          </p:cNvSpPr>
          <p:nvPr/>
        </p:nvSpPr>
        <p:spPr bwMode="auto">
          <a:xfrm flipV="1">
            <a:off x="4859338" y="5013325"/>
            <a:ext cx="1081087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71" name="Line 91"/>
          <p:cNvSpPr>
            <a:spLocks noChangeShapeType="1"/>
          </p:cNvSpPr>
          <p:nvPr/>
        </p:nvSpPr>
        <p:spPr bwMode="auto">
          <a:xfrm flipV="1">
            <a:off x="4859338" y="6092825"/>
            <a:ext cx="1081087" cy="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6672" name="Line 92"/>
          <p:cNvSpPr>
            <a:spLocks noChangeShapeType="1"/>
          </p:cNvSpPr>
          <p:nvPr/>
        </p:nvSpPr>
        <p:spPr bwMode="auto">
          <a:xfrm>
            <a:off x="4211638" y="5734050"/>
            <a:ext cx="64770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3" name="Line 93"/>
          <p:cNvSpPr>
            <a:spLocks noChangeShapeType="1"/>
          </p:cNvSpPr>
          <p:nvPr/>
        </p:nvSpPr>
        <p:spPr bwMode="auto">
          <a:xfrm flipV="1">
            <a:off x="4211638" y="5013325"/>
            <a:ext cx="647700" cy="28733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674" name="Text Box 94"/>
          <p:cNvSpPr txBox="1">
            <a:spLocks noChangeArrowheads="1"/>
          </p:cNvSpPr>
          <p:nvPr/>
        </p:nvSpPr>
        <p:spPr bwMode="auto">
          <a:xfrm>
            <a:off x="4716463" y="61658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b="1">
                <a:solidFill>
                  <a:srgbClr val="FF0000"/>
                </a:solidFill>
              </a:rPr>
              <a:t>Kolize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2"/>
          <p:cNvSpPr txBox="1">
            <a:spLocks noChangeArrowheads="1"/>
          </p:cNvSpPr>
          <p:nvPr/>
        </p:nvSpPr>
        <p:spPr bwMode="auto">
          <a:xfrm>
            <a:off x="2971800" y="5391150"/>
            <a:ext cx="3429000" cy="9906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/>
              <a:t>Privátní klíč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912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Použití hash k ověření správnosti textu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381000" y="1125538"/>
            <a:ext cx="8382000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Ověření, že zpráva dorazila beze změny (integrita)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Záměrnou změnu zprávy před odesláním nelze poznat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cs-CZ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Detekce záměrné změny zprávy – důkaz autorství zprávy</a:t>
            </a: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9F3C2DF-AF5A-4B45-9E6D-428AF893DA90}" type="slidenum">
              <a:rPr lang="cs-CZ" sz="1200" b="1">
                <a:solidFill>
                  <a:schemeClr val="bg1"/>
                </a:solidFill>
              </a:rPr>
              <a:pPr algn="r" eaLnBrk="0" hangingPunct="0"/>
              <a:t>14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3429000" y="3124200"/>
            <a:ext cx="2971800" cy="5334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Hash zprávy – 16 B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1524000" y="2057400"/>
            <a:ext cx="4876800" cy="1066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Zpráva – 60 MB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3429000" y="5848350"/>
            <a:ext cx="2971800" cy="5334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Hash zprávy – 16 B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1524000" y="4400550"/>
            <a:ext cx="4876800" cy="990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Zpráva – 60 MB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1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Ověření totožnosti pomocí hash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260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Důkaz autorství informace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Dohoda s příjemcem na tajném heslu (šifrovacím klíči)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„Přidání“tohoto heslo k textu a vytvoření hashe; jeho zaslání spolu s původním textem zprávy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Komunikace není bezpečná (ve smyslu utajená)!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Nevýhoda sdíleného hesla</a:t>
            </a:r>
            <a:br>
              <a:rPr lang="cs-CZ"/>
            </a:br>
            <a:r>
              <a:rPr lang="cs-CZ"/>
              <a:t>(nedá se poznat, která strana text podepsala)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HMAC – Hashed Message Authentication Code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D6BB97C3-2DB2-47ED-8561-994729FEAA4E}" type="slidenum">
              <a:rPr lang="cs-CZ" sz="1200" b="1">
                <a:solidFill>
                  <a:schemeClr val="bg1"/>
                </a:solidFill>
              </a:rPr>
              <a:pPr algn="r" eaLnBrk="0" hangingPunct="0"/>
              <a:t>15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900113" y="4148138"/>
            <a:ext cx="7561262" cy="1728787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Hash</a:t>
            </a: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1116013" y="4725988"/>
            <a:ext cx="5400675" cy="935037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Text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6588125" y="4724400"/>
            <a:ext cx="1679575" cy="9366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Heslo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2338388" y="3429000"/>
            <a:ext cx="4105275" cy="19446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Můj privátní klíč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Digitální podpis a asymetrické šifry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Privátním klíčem zašifrovaný hash dané zprávy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B37A7869-2F61-4858-B7D6-D588055B757C}" type="slidenum">
              <a:rPr lang="cs-CZ" sz="1200" b="1">
                <a:solidFill>
                  <a:schemeClr val="bg1"/>
                </a:solidFill>
              </a:rPr>
              <a:pPr algn="r" eaLnBrk="0" hangingPunct="0"/>
              <a:t>16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843213" y="4437063"/>
            <a:ext cx="3457575" cy="719137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Hash zprávy – 16 B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1547813" y="2060575"/>
            <a:ext cx="4876800" cy="990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Zpráva – 60 MB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/>
          <p:cNvSpPr txBox="1">
            <a:spLocks noChangeArrowheads="1"/>
          </p:cNvSpPr>
          <p:nvPr/>
        </p:nvSpPr>
        <p:spPr bwMode="auto">
          <a:xfrm>
            <a:off x="1143000" y="2743200"/>
            <a:ext cx="5181600" cy="2209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Veřejný klíč příjemce</a:t>
            </a: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Ověření a přenos pomocí hash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Důkaz autorství informace a její bezpečný přenos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Nevýhoda - velmi pomalé šifrování celého textu asymetrickým algoritmem 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3940FCAB-348D-4F5E-B851-0C10D0F48567}" type="slidenum">
              <a:rPr lang="cs-CZ" sz="1200" b="1">
                <a:solidFill>
                  <a:schemeClr val="bg1"/>
                </a:solidFill>
              </a:rPr>
              <a:pPr algn="r" eaLnBrk="0" hangingPunct="0"/>
              <a:t>17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2971800" y="4953000"/>
            <a:ext cx="3352800" cy="12192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Privátní klíč odesílat.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124200" y="5486400"/>
            <a:ext cx="3048000" cy="5334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Hash zprávy</a:t>
            </a: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6324600" y="2743200"/>
            <a:ext cx="1919288" cy="34290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Veřejný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klíč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odesílatele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(certifikát)</a:t>
            </a:r>
          </a:p>
        </p:txBody>
      </p:sp>
      <p:sp>
        <p:nvSpPr>
          <p:cNvPr id="30728" name="Text Box 9"/>
          <p:cNvSpPr txBox="1">
            <a:spLocks noChangeArrowheads="1"/>
          </p:cNvSpPr>
          <p:nvPr/>
        </p:nvSpPr>
        <p:spPr bwMode="auto">
          <a:xfrm>
            <a:off x="1295400" y="3352800"/>
            <a:ext cx="4876800" cy="1447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Zpráva – 60 MB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2"/>
          <p:cNvSpPr txBox="1">
            <a:spLocks noChangeArrowheads="1"/>
          </p:cNvSpPr>
          <p:nvPr/>
        </p:nvSpPr>
        <p:spPr bwMode="auto">
          <a:xfrm>
            <a:off x="3198813" y="2362200"/>
            <a:ext cx="3657600" cy="2209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Náhodný symetrický klíč</a:t>
            </a: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Asymetrické a symetrické šifry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Využití rychlosti symetrické šifry i výhod asymetrického algoritmu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0413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994D32E-3F95-4DCC-9F37-FD3B71C40F32}" type="slidenum">
              <a:rPr lang="cs-CZ" sz="1200" b="1">
                <a:solidFill>
                  <a:schemeClr val="bg1"/>
                </a:solidFill>
              </a:rPr>
              <a:pPr algn="r" eaLnBrk="0" hangingPunct="0"/>
              <a:t>18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3198813" y="4572000"/>
            <a:ext cx="3657600" cy="13716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Privátní klíč odesílatele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3492500" y="5181600"/>
            <a:ext cx="3155950" cy="5334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Hash zprávy 128 bitů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6856413" y="2362200"/>
            <a:ext cx="1814512" cy="3581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Veřejný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klíč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odesílatele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1024 bitů</a:t>
            </a:r>
          </a:p>
        </p:txBody>
      </p:sp>
      <p:sp>
        <p:nvSpPr>
          <p:cNvPr id="31752" name="Text Box 9"/>
          <p:cNvSpPr txBox="1">
            <a:spLocks noChangeArrowheads="1"/>
          </p:cNvSpPr>
          <p:nvPr/>
        </p:nvSpPr>
        <p:spPr bwMode="auto">
          <a:xfrm>
            <a:off x="3351213" y="2971800"/>
            <a:ext cx="3352800" cy="1447800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bg1"/>
                </a:solidFill>
              </a:rPr>
              <a:t>Zpráva 60 MB</a:t>
            </a:r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684213" y="2362200"/>
            <a:ext cx="2514600" cy="3581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Veřejný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klíč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příjemce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836613" y="4419600"/>
            <a:ext cx="2209800" cy="13716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/>
              <a:t>Náhodný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/>
              <a:t>symetrický klíč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/>
              <a:t>128 bitů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/>
          <p:cNvSpPr txBox="1">
            <a:spLocks noChangeArrowheads="1"/>
          </p:cNvSpPr>
          <p:nvPr/>
        </p:nvSpPr>
        <p:spPr bwMode="auto">
          <a:xfrm>
            <a:off x="757238" y="2563813"/>
            <a:ext cx="7559675" cy="367347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Certifikát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Certifikát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Industry standard pro přenos veřejného klíče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X.509,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lze např. zveřejnit na Internetu nebo přidávat k mailům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4BC7585-ABDF-416F-941E-F9AAA0F0371A}" type="slidenum">
              <a:rPr lang="cs-CZ" sz="1200" b="1">
                <a:solidFill>
                  <a:schemeClr val="bg1"/>
                </a:solidFill>
              </a:rPr>
              <a:pPr algn="r" eaLnBrk="0" hangingPunct="0"/>
              <a:t>19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2773" name="Text Box 6"/>
          <p:cNvSpPr txBox="1">
            <a:spLocks noChangeArrowheads="1"/>
          </p:cNvSpPr>
          <p:nvPr/>
        </p:nvSpPr>
        <p:spPr bwMode="auto">
          <a:xfrm>
            <a:off x="974725" y="3140075"/>
            <a:ext cx="7126288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Jméno vlastníka</a:t>
            </a:r>
          </a:p>
        </p:txBody>
      </p:sp>
      <p:sp>
        <p:nvSpPr>
          <p:cNvPr id="32774" name="Text Box 7"/>
          <p:cNvSpPr txBox="1">
            <a:spLocks noChangeArrowheads="1"/>
          </p:cNvSpPr>
          <p:nvPr/>
        </p:nvSpPr>
        <p:spPr bwMode="auto">
          <a:xfrm>
            <a:off x="974725" y="3644900"/>
            <a:ext cx="7126288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Veřejný klíč, jeho typ a algoritmus</a:t>
            </a:r>
          </a:p>
        </p:txBody>
      </p:sp>
      <p:sp>
        <p:nvSpPr>
          <p:cNvPr id="32775" name="Text Box 8"/>
          <p:cNvSpPr txBox="1">
            <a:spLocks noChangeArrowheads="1"/>
          </p:cNvSpPr>
          <p:nvPr/>
        </p:nvSpPr>
        <p:spPr bwMode="auto">
          <a:xfrm>
            <a:off x="973138" y="4149725"/>
            <a:ext cx="7127875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Datum vytvoření</a:t>
            </a:r>
          </a:p>
        </p:txBody>
      </p:sp>
      <p:sp>
        <p:nvSpPr>
          <p:cNvPr id="32776" name="Text Box 9"/>
          <p:cNvSpPr txBox="1">
            <a:spLocks noChangeArrowheads="1"/>
          </p:cNvSpPr>
          <p:nvPr/>
        </p:nvSpPr>
        <p:spPr bwMode="auto">
          <a:xfrm>
            <a:off x="973138" y="4652963"/>
            <a:ext cx="7127875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Datum platnosti</a:t>
            </a:r>
          </a:p>
        </p:txBody>
      </p:sp>
      <p:sp>
        <p:nvSpPr>
          <p:cNvPr id="32777" name="Text Box 10"/>
          <p:cNvSpPr txBox="1">
            <a:spLocks noChangeArrowheads="1"/>
          </p:cNvSpPr>
          <p:nvPr/>
        </p:nvSpPr>
        <p:spPr bwMode="auto">
          <a:xfrm>
            <a:off x="973138" y="5157788"/>
            <a:ext cx="7127875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Thumbprint (hash certifikátu pro rychlé porovnání)</a:t>
            </a:r>
          </a:p>
        </p:txBody>
      </p:sp>
      <p:sp>
        <p:nvSpPr>
          <p:cNvPr id="32778" name="Text Box 11"/>
          <p:cNvSpPr txBox="1">
            <a:spLocks noChangeArrowheads="1"/>
          </p:cNvSpPr>
          <p:nvPr/>
        </p:nvSpPr>
        <p:spPr bwMode="auto">
          <a:xfrm>
            <a:off x="971550" y="5661025"/>
            <a:ext cx="7127875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Možnosti použití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443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Pro</a:t>
            </a:r>
            <a:r>
              <a:rPr lang="cs-CZ" sz="4000">
                <a:solidFill>
                  <a:schemeClr val="tx2"/>
                </a:solidFill>
              </a:rPr>
              <a:t>č kryptografie?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381000" y="1196975"/>
            <a:ext cx="838200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3200"/>
              <a:t>Ochrana proti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Odposlechu tajných informací při přenosu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Změně informací při přenosu (záměrné vs. náhodné)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3200"/>
              <a:t>Potřeba zajistit aby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Příjemce informace věděl, od koho ji dostal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Odesílatel věděl komu informaci posílá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Odesílatel byl schopen prokázat, že informaci skutečně pochází od něho a ne od někoho jiného (případně, abychom to byli schopni dokázat jemu, i když se mu to nebude líbit </a:t>
            </a:r>
            <a:r>
              <a:rPr lang="cs-CZ" sz="2000">
                <a:sym typeface="Wingdings" pitchFamily="2" charset="2"/>
              </a:rPr>
              <a:t>)</a:t>
            </a:r>
            <a:endParaRPr lang="cs-CZ" sz="2000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Odesílatel byl schopen prokázat, že informaci vytvořil v určitém čase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CAE5B40-69AF-4EFB-A001-7B82C7F113C6}" type="slidenum">
              <a:rPr lang="cs-CZ" sz="1200" b="1">
                <a:solidFill>
                  <a:schemeClr val="bg1"/>
                </a:solidFill>
              </a:rPr>
              <a:pPr algn="r" eaLnBrk="0" hangingPunct="0"/>
              <a:t>2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757238" y="3500438"/>
            <a:ext cx="7559675" cy="316865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Certifikát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1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Certifikační autorita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81000" y="1196975"/>
            <a:ext cx="8382000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Certification authority – CA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Organizace vydávající certifikáty osobám, firmám, serverům,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Osoba si vygenerujete svoje dva klíče a k nim certifikát, CA nějakým způsobem ověří její totožnost (CA Policy – například fyzicky) a podepíše její certifikát (CA se nikdy nemusí dozvědět její privátní klíč)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029E36B2-3D8E-4F88-B61F-765A452E91BE}" type="slidenum">
              <a:rPr lang="cs-CZ" sz="1200" b="1">
                <a:solidFill>
                  <a:schemeClr val="bg1"/>
                </a:solidFill>
              </a:rPr>
              <a:pPr algn="r" eaLnBrk="0" hangingPunct="0"/>
              <a:t>20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974725" y="4076700"/>
            <a:ext cx="7126288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Jméno vlastníka ověřené CA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974725" y="4510088"/>
            <a:ext cx="7126288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Veřejný klíč, jeho typ a algoritmus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973138" y="4941888"/>
            <a:ext cx="7127875" cy="36195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…</a:t>
            </a:r>
          </a:p>
        </p:txBody>
      </p:sp>
      <p:sp>
        <p:nvSpPr>
          <p:cNvPr id="33800" name="Text Box 9"/>
          <p:cNvSpPr txBox="1">
            <a:spLocks noChangeArrowheads="1"/>
          </p:cNvSpPr>
          <p:nvPr/>
        </p:nvSpPr>
        <p:spPr bwMode="auto">
          <a:xfrm>
            <a:off x="4029075" y="5518150"/>
            <a:ext cx="3856038" cy="935038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Privátní klíč CA</a:t>
            </a:r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4171950" y="5949950"/>
            <a:ext cx="3552825" cy="360363"/>
          </a:xfrm>
          <a:prstGeom prst="rect">
            <a:avLst/>
          </a:prstGeom>
          <a:solidFill>
            <a:srgbClr val="80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Hash certifikátu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Certifikační autorita a vztah důvěry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317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Vztah důvěry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CA musí být důvěryhodná organizace, které lze věřit, že skutečně nejprve ověřila žadatele (občanský průkaz + rodný list + pas + osobní přítomnost a kontrola fotky)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způsob ověření musí být zveřejněn v CA Policy</a:t>
            </a:r>
            <a:r>
              <a:rPr lang="en-US" sz="2000"/>
              <a:t/>
            </a:r>
            <a:br>
              <a:rPr lang="en-US" sz="2000"/>
            </a:br>
            <a:r>
              <a:rPr lang="cs-CZ" sz="2000"/>
              <a:t>různé úrovně ověření (e-mail, osobní účast, …)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CA si musí dokonale chránit svůj privátní klíč a musí zveřejnit také svůj certifikát (k ověření validity uživatelského certifikátu je také zapotřebí certifikát CA)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C44F1202-BF0E-4EC4-9C97-D15DF6EA5CD1}" type="slidenum">
              <a:rPr lang="cs-CZ" sz="1200" b="1">
                <a:solidFill>
                  <a:schemeClr val="bg1"/>
                </a:solidFill>
              </a:rPr>
              <a:pPr algn="r" eaLnBrk="0" hangingPunct="0"/>
              <a:t>21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1116013" y="4581525"/>
            <a:ext cx="3022600" cy="1295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Certifikát uživatele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4140200" y="4581525"/>
            <a:ext cx="3022600" cy="12954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Certifikát CA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2"/>
          <p:cNvSpPr txBox="1">
            <a:spLocks noChangeArrowheads="1"/>
          </p:cNvSpPr>
          <p:nvPr/>
        </p:nvSpPr>
        <p:spPr bwMode="auto">
          <a:xfrm>
            <a:off x="5003800" y="5661025"/>
            <a:ext cx="2305050" cy="8651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Certifikační autority a jejich vztahy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83820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Ochrana privátního klíče a rozdělení pravomocí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Root CA podepíše certifikáty Subordinate CAs (podřízených CA) a ty potom teprve podepisují certifikáty žadatelům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při prozrazení soukromého klíče jedné autority není nutné vydávat znovu všechny certifikáty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ACC4C4C8-A45D-45B1-8A46-D3F976FCA09F}" type="slidenum">
              <a:rPr lang="cs-CZ" sz="1200" b="1">
                <a:solidFill>
                  <a:schemeClr val="bg1"/>
                </a:solidFill>
              </a:rPr>
              <a:pPr algn="r" eaLnBrk="0" hangingPunct="0"/>
              <a:t>22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5845" name="Text Box 6"/>
          <p:cNvSpPr txBox="1">
            <a:spLocks noChangeArrowheads="1"/>
          </p:cNvSpPr>
          <p:nvPr/>
        </p:nvSpPr>
        <p:spPr bwMode="auto">
          <a:xfrm>
            <a:off x="3635375" y="3213100"/>
            <a:ext cx="1584325" cy="792163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Root CA</a:t>
            </a:r>
          </a:p>
        </p:txBody>
      </p:sp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1116013" y="4292600"/>
            <a:ext cx="1944687" cy="8651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CA</a:t>
            </a:r>
            <a:br>
              <a:rPr lang="cs-CZ" sz="2400"/>
            </a:br>
            <a:r>
              <a:rPr lang="cs-CZ" sz="2400"/>
              <a:t>pro e-mail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419475" y="4292600"/>
            <a:ext cx="1944688" cy="8651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CA pro</a:t>
            </a:r>
            <a:br>
              <a:rPr lang="cs-CZ" sz="2400"/>
            </a:br>
            <a:r>
              <a:rPr lang="cs-CZ" sz="2400"/>
              <a:t>web servery</a:t>
            </a:r>
          </a:p>
        </p:txBody>
      </p:sp>
      <p:sp>
        <p:nvSpPr>
          <p:cNvPr id="35848" name="Text Box 9"/>
          <p:cNvSpPr txBox="1">
            <a:spLocks noChangeArrowheads="1"/>
          </p:cNvSpPr>
          <p:nvPr/>
        </p:nvSpPr>
        <p:spPr bwMode="auto">
          <a:xfrm>
            <a:off x="6011863" y="4292600"/>
            <a:ext cx="1944687" cy="8651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Firemní CA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4932363" y="5588000"/>
            <a:ext cx="2305050" cy="865188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4859338" y="5516563"/>
            <a:ext cx="2305050" cy="865187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Specializované firemní CA</a:t>
            </a:r>
          </a:p>
        </p:txBody>
      </p:sp>
      <p:cxnSp>
        <p:nvCxnSpPr>
          <p:cNvPr id="35851" name="AutoShape 12"/>
          <p:cNvCxnSpPr>
            <a:cxnSpLocks noChangeShapeType="1"/>
            <a:stCxn id="35845" idx="2"/>
            <a:endCxn id="35847" idx="0"/>
          </p:cNvCxnSpPr>
          <p:nvPr/>
        </p:nvCxnSpPr>
        <p:spPr bwMode="auto">
          <a:xfrm rot="5400000">
            <a:off x="4285457" y="4131469"/>
            <a:ext cx="249237" cy="34925"/>
          </a:xfrm>
          <a:prstGeom prst="bentConnector3">
            <a:avLst>
              <a:gd name="adj1" fmla="val 49681"/>
            </a:avLst>
          </a:prstGeom>
          <a:noFill/>
          <a:ln w="101600">
            <a:solidFill>
              <a:srgbClr val="969696"/>
            </a:solidFill>
            <a:miter lim="800000"/>
            <a:headEnd/>
            <a:tailEnd/>
          </a:ln>
        </p:spPr>
      </p:cxnSp>
      <p:cxnSp>
        <p:nvCxnSpPr>
          <p:cNvPr id="35852" name="AutoShape 13"/>
          <p:cNvCxnSpPr>
            <a:cxnSpLocks noChangeShapeType="1"/>
            <a:stCxn id="35845" idx="1"/>
            <a:endCxn id="35846" idx="0"/>
          </p:cNvCxnSpPr>
          <p:nvPr/>
        </p:nvCxnSpPr>
        <p:spPr bwMode="auto">
          <a:xfrm rot="10800000" flipV="1">
            <a:off x="2089150" y="3609975"/>
            <a:ext cx="1527175" cy="663575"/>
          </a:xfrm>
          <a:prstGeom prst="bentConnector2">
            <a:avLst/>
          </a:prstGeom>
          <a:noFill/>
          <a:ln w="101600">
            <a:solidFill>
              <a:srgbClr val="969696"/>
            </a:solidFill>
            <a:miter lim="800000"/>
            <a:headEnd/>
            <a:tailEnd/>
          </a:ln>
        </p:spPr>
      </p:cxnSp>
      <p:cxnSp>
        <p:nvCxnSpPr>
          <p:cNvPr id="35853" name="AutoShape 14"/>
          <p:cNvCxnSpPr>
            <a:cxnSpLocks noChangeShapeType="1"/>
            <a:stCxn id="35845" idx="3"/>
            <a:endCxn id="35848" idx="0"/>
          </p:cNvCxnSpPr>
          <p:nvPr/>
        </p:nvCxnSpPr>
        <p:spPr bwMode="auto">
          <a:xfrm>
            <a:off x="5238750" y="3609975"/>
            <a:ext cx="1746250" cy="663575"/>
          </a:xfrm>
          <a:prstGeom prst="bentConnector2">
            <a:avLst/>
          </a:prstGeom>
          <a:noFill/>
          <a:ln w="101600">
            <a:solidFill>
              <a:srgbClr val="969696"/>
            </a:solidFill>
            <a:miter lim="800000"/>
            <a:headEnd/>
            <a:tailEnd/>
          </a:ln>
        </p:spPr>
      </p:cxnSp>
      <p:cxnSp>
        <p:nvCxnSpPr>
          <p:cNvPr id="35854" name="AutoShape 15"/>
          <p:cNvCxnSpPr>
            <a:cxnSpLocks noChangeShapeType="1"/>
            <a:stCxn id="35848" idx="2"/>
            <a:endCxn id="35850" idx="0"/>
          </p:cNvCxnSpPr>
          <p:nvPr/>
        </p:nvCxnSpPr>
        <p:spPr bwMode="auto">
          <a:xfrm rot="5400000">
            <a:off x="6338094" y="4850607"/>
            <a:ext cx="320675" cy="973137"/>
          </a:xfrm>
          <a:prstGeom prst="bentConnector3">
            <a:avLst>
              <a:gd name="adj1" fmla="val 50000"/>
            </a:avLst>
          </a:prstGeom>
          <a:noFill/>
          <a:ln w="101600">
            <a:solidFill>
              <a:srgbClr val="969696"/>
            </a:solidFill>
            <a:miter lim="800000"/>
            <a:headEnd/>
            <a:tailEnd/>
          </a:ln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1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Autentizace</a:t>
            </a:r>
            <a:endParaRPr lang="cs-CZ" sz="4000">
              <a:solidFill>
                <a:schemeClr val="tx2"/>
              </a:solidFill>
            </a:endParaRPr>
          </a:p>
        </p:txBody>
      </p:sp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Ověření totožnosti (authentication)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A) přímo mezi dvěma stranami, kdy obě znají tajnou autentizační informaci (shared secret)</a:t>
            </a:r>
            <a:br>
              <a:rPr lang="cs-CZ" sz="2000"/>
            </a:br>
            <a:r>
              <a:rPr lang="cs-CZ" sz="2000"/>
              <a:t>- např. telefonuji do banky a znám číslo svého účtu a heslo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B) nepřímo pomocí vztahu důvěry (trust) se třetí autentizující stranou (autoritou)</a:t>
            </a:r>
            <a:br>
              <a:rPr lang="cs-CZ" sz="2000"/>
            </a:br>
            <a:r>
              <a:rPr lang="cs-CZ" sz="2000"/>
              <a:t>- např. občanský průkaz vydaný státní institucí (v půjčovně aut věří dané státní instituci)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Vzájemná autentizace (mutual authentication)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obě entity se ujistí, že jsou skutečně ty pravé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ad A) např. podle telefonního čísla banky, nebo známého hlasu operátorky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ad B) např. vzájemným ukázáním občanky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Vícefaktorová autentizace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např. mám občanku, znám heslo a umím se podepsat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A61513E5-71A3-4034-971F-47A263C0F3C7}" type="slidenum">
              <a:rPr lang="cs-CZ" sz="1200" b="1">
                <a:solidFill>
                  <a:schemeClr val="bg1"/>
                </a:solidFill>
              </a:rPr>
              <a:pPr algn="r" eaLnBrk="0" hangingPunct="0"/>
              <a:t>23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„Asymetrická“ jednostranná autent.</a:t>
            </a:r>
          </a:p>
        </p:txBody>
      </p:sp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Asymetrická kryptografie</a:t>
            </a:r>
            <a:r>
              <a:rPr lang="en-US" sz="2400"/>
              <a:t> – </a:t>
            </a:r>
            <a:r>
              <a:rPr lang="cs-CZ" sz="2400"/>
              <a:t>jednostranná autentizace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Pokud jde nějaký text dešifrovat veřejným klíčem, musel ho někdo zašifrovat svým privátním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Problém je, že server musí mít k dispozici skutečně klientův certifikát</a:t>
            </a:r>
            <a:endParaRPr lang="cs-CZ" sz="2400"/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3D4399B3-F4E7-429F-9927-38B0BD1C3B7B}" type="slidenum">
              <a:rPr lang="cs-CZ" sz="1200" b="1">
                <a:solidFill>
                  <a:schemeClr val="bg1"/>
                </a:solidFill>
              </a:rPr>
              <a:pPr algn="r" eaLnBrk="0" hangingPunct="0"/>
              <a:t>24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7092950" y="3284538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611188" y="3284538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7894" name="AutoShape 7"/>
          <p:cNvCxnSpPr>
            <a:cxnSpLocks noChangeShapeType="1"/>
            <a:stCxn id="37892" idx="1"/>
            <a:endCxn id="37893" idx="3"/>
          </p:cNvCxnSpPr>
          <p:nvPr/>
        </p:nvCxnSpPr>
        <p:spPr bwMode="auto">
          <a:xfrm flipH="1">
            <a:off x="1925638" y="3860800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2843213" y="3355975"/>
            <a:ext cx="3744912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Zašifruj mi tohle svým privátním klíčem</a:t>
            </a: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3132138" y="3789363"/>
            <a:ext cx="3240087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/>
              <a:t>TEXT, KTERÝ MUSÍM NAJÍT V ODPOVĚDI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7092950" y="48688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7898" name="Text Box 11"/>
          <p:cNvSpPr txBox="1">
            <a:spLocks noChangeArrowheads="1"/>
          </p:cNvSpPr>
          <p:nvPr/>
        </p:nvSpPr>
        <p:spPr bwMode="auto">
          <a:xfrm>
            <a:off x="611188" y="48688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7899" name="AutoShape 12"/>
          <p:cNvCxnSpPr>
            <a:cxnSpLocks noChangeShapeType="1"/>
            <a:stCxn id="37898" idx="3"/>
            <a:endCxn id="37897" idx="1"/>
          </p:cNvCxnSpPr>
          <p:nvPr/>
        </p:nvCxnSpPr>
        <p:spPr bwMode="auto">
          <a:xfrm>
            <a:off x="1925638" y="5445125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37900" name="Text Box 13"/>
          <p:cNvSpPr txBox="1">
            <a:spLocks noChangeArrowheads="1"/>
          </p:cNvSpPr>
          <p:nvPr/>
        </p:nvSpPr>
        <p:spPr bwMode="auto">
          <a:xfrm>
            <a:off x="2555875" y="4940300"/>
            <a:ext cx="3744913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Klientův privátní klíč</a:t>
            </a:r>
          </a:p>
        </p:txBody>
      </p:sp>
      <p:sp>
        <p:nvSpPr>
          <p:cNvPr id="37901" name="Text Box 14"/>
          <p:cNvSpPr txBox="1">
            <a:spLocks noChangeArrowheads="1"/>
          </p:cNvSpPr>
          <p:nvPr/>
        </p:nvSpPr>
        <p:spPr bwMode="auto">
          <a:xfrm>
            <a:off x="2844800" y="5373688"/>
            <a:ext cx="3240088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/>
              <a:t>TEXT, KTERÝ MUSÍM NAJÍT V ODPOVĚDI</a:t>
            </a:r>
          </a:p>
        </p:txBody>
      </p:sp>
      <p:sp>
        <p:nvSpPr>
          <p:cNvPr id="37902" name="Text Box 15"/>
          <p:cNvSpPr txBox="1">
            <a:spLocks noChangeArrowheads="1"/>
          </p:cNvSpPr>
          <p:nvPr/>
        </p:nvSpPr>
        <p:spPr bwMode="auto">
          <a:xfrm>
            <a:off x="6804025" y="4579938"/>
            <a:ext cx="1081088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200" b="1"/>
              <a:t>Client’s</a:t>
            </a:r>
            <a:r>
              <a:rPr lang="cs-CZ" sz="1200" b="1"/>
              <a:t> Public Key</a:t>
            </a:r>
            <a:endParaRPr lang="en-US" sz="12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629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„Asymetrická“ vzájemná authentizace</a:t>
            </a:r>
          </a:p>
        </p:txBody>
      </p:sp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Asymetrická kryptografie – vzájemná autentizace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V obou případech to vyžaduje důvěryhodný přenos certifikátu/ů</a:t>
            </a:r>
            <a:br>
              <a:rPr lang="cs-CZ" sz="2000"/>
            </a:br>
            <a:r>
              <a:rPr lang="cs-CZ" sz="2000"/>
              <a:t>např. osobní převzetí diskety v bance, nebo CA</a:t>
            </a:r>
            <a:endParaRPr lang="cs-CZ" sz="2400"/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30D33901-DE8B-49DB-AB55-21CCD9AE7C43}" type="slidenum">
              <a:rPr lang="cs-CZ" sz="1200" b="1">
                <a:solidFill>
                  <a:schemeClr val="bg1"/>
                </a:solidFill>
              </a:rPr>
              <a:pPr algn="r" eaLnBrk="0" hangingPunct="0"/>
              <a:t>25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7165975" y="299561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8917" name="Text Box 6"/>
          <p:cNvSpPr txBox="1">
            <a:spLocks noChangeArrowheads="1"/>
          </p:cNvSpPr>
          <p:nvPr/>
        </p:nvSpPr>
        <p:spPr bwMode="auto">
          <a:xfrm>
            <a:off x="684213" y="299561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8918" name="AutoShape 7"/>
          <p:cNvCxnSpPr>
            <a:cxnSpLocks noChangeShapeType="1"/>
            <a:stCxn id="38916" idx="1"/>
            <a:endCxn id="38917" idx="3"/>
          </p:cNvCxnSpPr>
          <p:nvPr/>
        </p:nvCxnSpPr>
        <p:spPr bwMode="auto">
          <a:xfrm flipH="1">
            <a:off x="1998663" y="3571875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38919" name="Text Box 8"/>
          <p:cNvSpPr txBox="1">
            <a:spLocks noChangeArrowheads="1"/>
          </p:cNvSpPr>
          <p:nvPr/>
        </p:nvSpPr>
        <p:spPr bwMode="auto">
          <a:xfrm>
            <a:off x="2916238" y="3067050"/>
            <a:ext cx="3744912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Serverův privátní klíč</a:t>
            </a:r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3205163" y="3500438"/>
            <a:ext cx="3240087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/>
              <a:t>TEXT, KTERÝ MUSÍM NAJÍT V ODPOVĚDI</a:t>
            </a: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7165975" y="46529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8922" name="Text Box 11"/>
          <p:cNvSpPr txBox="1">
            <a:spLocks noChangeArrowheads="1"/>
          </p:cNvSpPr>
          <p:nvPr/>
        </p:nvSpPr>
        <p:spPr bwMode="auto">
          <a:xfrm>
            <a:off x="684213" y="46529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8923" name="AutoShape 12"/>
          <p:cNvCxnSpPr>
            <a:cxnSpLocks noChangeShapeType="1"/>
            <a:stCxn id="38922" idx="3"/>
            <a:endCxn id="38921" idx="1"/>
          </p:cNvCxnSpPr>
          <p:nvPr/>
        </p:nvCxnSpPr>
        <p:spPr bwMode="auto">
          <a:xfrm>
            <a:off x="1998663" y="5229225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38924" name="Text Box 13"/>
          <p:cNvSpPr txBox="1">
            <a:spLocks noChangeArrowheads="1"/>
          </p:cNvSpPr>
          <p:nvPr/>
        </p:nvSpPr>
        <p:spPr bwMode="auto">
          <a:xfrm>
            <a:off x="2628900" y="4724400"/>
            <a:ext cx="3744913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Clientův privátní klíč</a:t>
            </a:r>
          </a:p>
        </p:txBody>
      </p:sp>
      <p:sp>
        <p:nvSpPr>
          <p:cNvPr id="38925" name="Text Box 14"/>
          <p:cNvSpPr txBox="1">
            <a:spLocks noChangeArrowheads="1"/>
          </p:cNvSpPr>
          <p:nvPr/>
        </p:nvSpPr>
        <p:spPr bwMode="auto">
          <a:xfrm>
            <a:off x="2917825" y="5157788"/>
            <a:ext cx="3240088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/>
              <a:t>TEXT, KTERÝ MUSÍM NAJÍT V ODPOVĚDI</a:t>
            </a:r>
          </a:p>
        </p:txBody>
      </p:sp>
      <p:sp>
        <p:nvSpPr>
          <p:cNvPr id="38926" name="Text Box 15"/>
          <p:cNvSpPr txBox="1">
            <a:spLocks noChangeArrowheads="1"/>
          </p:cNvSpPr>
          <p:nvPr/>
        </p:nvSpPr>
        <p:spPr bwMode="auto">
          <a:xfrm>
            <a:off x="1258888" y="2706688"/>
            <a:ext cx="1081087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Server</a:t>
            </a:r>
            <a:r>
              <a:rPr lang="en-US" sz="1200" b="1"/>
              <a:t>’s</a:t>
            </a:r>
            <a:r>
              <a:rPr lang="cs-CZ" sz="1200" b="1"/>
              <a:t> Public Key</a:t>
            </a:r>
            <a:endParaRPr lang="en-US" sz="1200" b="1"/>
          </a:p>
        </p:txBody>
      </p:sp>
      <p:sp>
        <p:nvSpPr>
          <p:cNvPr id="38927" name="Text Box 16"/>
          <p:cNvSpPr txBox="1">
            <a:spLocks noChangeArrowheads="1"/>
          </p:cNvSpPr>
          <p:nvPr/>
        </p:nvSpPr>
        <p:spPr bwMode="auto">
          <a:xfrm>
            <a:off x="6804025" y="4364038"/>
            <a:ext cx="1081088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200" b="1"/>
              <a:t>Client’s</a:t>
            </a:r>
            <a:r>
              <a:rPr lang="cs-CZ" sz="1200" b="1"/>
              <a:t> Public Key</a:t>
            </a:r>
            <a:endParaRPr lang="en-US" sz="1200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„Shared secret“ autentizace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Jednostranná authentizace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Náchylné na replay attack</a:t>
            </a:r>
            <a:endParaRPr lang="cs-CZ" sz="240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DC15DAE7-A762-4FD3-8E01-3DF52D53604A}" type="slidenum">
              <a:rPr lang="cs-CZ" sz="1200" b="1">
                <a:solidFill>
                  <a:schemeClr val="bg1"/>
                </a:solidFill>
              </a:rPr>
              <a:pPr algn="r" eaLnBrk="0" hangingPunct="0"/>
              <a:t>26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7165975" y="28511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9941" name="Text Box 6"/>
          <p:cNvSpPr txBox="1">
            <a:spLocks noChangeArrowheads="1"/>
          </p:cNvSpPr>
          <p:nvPr/>
        </p:nvSpPr>
        <p:spPr bwMode="auto">
          <a:xfrm>
            <a:off x="684213" y="28511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9942" name="AutoShape 7"/>
          <p:cNvCxnSpPr>
            <a:cxnSpLocks noChangeShapeType="1"/>
            <a:stCxn id="39940" idx="1"/>
            <a:endCxn id="39941" idx="3"/>
          </p:cNvCxnSpPr>
          <p:nvPr/>
        </p:nvCxnSpPr>
        <p:spPr bwMode="auto">
          <a:xfrm flipH="1">
            <a:off x="1998663" y="3427413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 type="triangle" w="med" len="med"/>
            <a:tailEnd/>
          </a:ln>
        </p:spPr>
      </p:cxn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7165975" y="450850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684213" y="450850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39945" name="AutoShape 10"/>
          <p:cNvCxnSpPr>
            <a:cxnSpLocks noChangeShapeType="1"/>
            <a:stCxn id="39944" idx="3"/>
            <a:endCxn id="39943" idx="1"/>
          </p:cNvCxnSpPr>
          <p:nvPr/>
        </p:nvCxnSpPr>
        <p:spPr bwMode="auto">
          <a:xfrm>
            <a:off x="1998663" y="5084763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 type="triangle" w="med" len="med"/>
            <a:tailEnd/>
          </a:ln>
        </p:spPr>
      </p:cxnSp>
      <p:sp>
        <p:nvSpPr>
          <p:cNvPr id="39946" name="Text Box 11"/>
          <p:cNvSpPr txBox="1">
            <a:spLocks noChangeArrowheads="1"/>
          </p:cNvSpPr>
          <p:nvPr/>
        </p:nvSpPr>
        <p:spPr bwMode="auto">
          <a:xfrm>
            <a:off x="1331913" y="2492375"/>
            <a:ext cx="1081087" cy="576263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39947" name="Text Box 12"/>
          <p:cNvSpPr txBox="1">
            <a:spLocks noChangeArrowheads="1"/>
          </p:cNvSpPr>
          <p:nvPr/>
        </p:nvSpPr>
        <p:spPr bwMode="auto">
          <a:xfrm>
            <a:off x="6804025" y="4221163"/>
            <a:ext cx="1081088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39948" name="Text Box 13"/>
          <p:cNvSpPr txBox="1">
            <a:spLocks noChangeArrowheads="1"/>
          </p:cNvSpPr>
          <p:nvPr/>
        </p:nvSpPr>
        <p:spPr bwMode="auto">
          <a:xfrm>
            <a:off x="2987675" y="2708275"/>
            <a:ext cx="2808288" cy="1223963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Chci se přihlásit</a:t>
            </a:r>
          </a:p>
        </p:txBody>
      </p:sp>
      <p:sp>
        <p:nvSpPr>
          <p:cNvPr id="39949" name="Text Box 14"/>
          <p:cNvSpPr txBox="1">
            <a:spLocks noChangeArrowheads="1"/>
          </p:cNvSpPr>
          <p:nvPr/>
        </p:nvSpPr>
        <p:spPr bwMode="auto">
          <a:xfrm>
            <a:off x="3132138" y="3140075"/>
            <a:ext cx="2592387" cy="72072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</a:p>
        </p:txBody>
      </p:sp>
      <p:sp>
        <p:nvSpPr>
          <p:cNvPr id="39950" name="Text Box 15"/>
          <p:cNvSpPr txBox="1">
            <a:spLocks noChangeArrowheads="1"/>
          </p:cNvSpPr>
          <p:nvPr/>
        </p:nvSpPr>
        <p:spPr bwMode="auto">
          <a:xfrm>
            <a:off x="3852863" y="3429000"/>
            <a:ext cx="1800225" cy="360363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Moje jméno: ONDRA</a:t>
            </a:r>
          </a:p>
        </p:txBody>
      </p:sp>
      <p:sp>
        <p:nvSpPr>
          <p:cNvPr id="39951" name="Text Box 16"/>
          <p:cNvSpPr txBox="1">
            <a:spLocks noChangeArrowheads="1"/>
          </p:cNvSpPr>
          <p:nvPr/>
        </p:nvSpPr>
        <p:spPr bwMode="auto">
          <a:xfrm>
            <a:off x="4140200" y="4725988"/>
            <a:ext cx="647700" cy="719137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OK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„Shared secret“ autentizace</a:t>
            </a:r>
          </a:p>
        </p:txBody>
      </p:sp>
      <p:sp>
        <p:nvSpPr>
          <p:cNvPr id="40962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Challenge-Response – jednostranná authentizace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Problém je prvotní uložení „hesla“ na serveru, kde nesmí dojít k jeho odcizení</a:t>
            </a:r>
            <a:endParaRPr lang="cs-CZ" sz="2400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B5E4A16-4592-49DA-B1F8-C1291025E431}" type="slidenum">
              <a:rPr lang="cs-CZ" sz="1200" b="1">
                <a:solidFill>
                  <a:schemeClr val="bg1"/>
                </a:solidFill>
              </a:rPr>
              <a:pPr algn="r" eaLnBrk="0" hangingPunct="0"/>
              <a:t>27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7165975" y="277971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684213" y="277971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0966" name="AutoShape 7"/>
          <p:cNvCxnSpPr>
            <a:cxnSpLocks noChangeShapeType="1"/>
            <a:stCxn id="40964" idx="1"/>
            <a:endCxn id="40965" idx="3"/>
          </p:cNvCxnSpPr>
          <p:nvPr/>
        </p:nvCxnSpPr>
        <p:spPr bwMode="auto">
          <a:xfrm flipH="1">
            <a:off x="1998663" y="3355975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2916238" y="2851150"/>
            <a:ext cx="3744912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Tohle mi zašifruj „heslem“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3205163" y="3284538"/>
            <a:ext cx="3240087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TEXT – Challenge = výzva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7165975" y="44370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684213" y="4437063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0971" name="AutoShape 12"/>
          <p:cNvCxnSpPr>
            <a:cxnSpLocks noChangeShapeType="1"/>
            <a:stCxn id="40970" idx="3"/>
            <a:endCxn id="40969" idx="1"/>
          </p:cNvCxnSpPr>
          <p:nvPr/>
        </p:nvCxnSpPr>
        <p:spPr bwMode="auto">
          <a:xfrm>
            <a:off x="1998663" y="5013325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0972" name="Text Box 13"/>
          <p:cNvSpPr txBox="1">
            <a:spLocks noChangeArrowheads="1"/>
          </p:cNvSpPr>
          <p:nvPr/>
        </p:nvSpPr>
        <p:spPr bwMode="auto">
          <a:xfrm>
            <a:off x="2628900" y="4508500"/>
            <a:ext cx="3744913" cy="865188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Heslo</a:t>
            </a:r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2917825" y="4941888"/>
            <a:ext cx="3240088" cy="360362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TEXT – Challenge = výzva</a:t>
            </a:r>
          </a:p>
        </p:txBody>
      </p:sp>
      <p:sp>
        <p:nvSpPr>
          <p:cNvPr id="40974" name="Text Box 15"/>
          <p:cNvSpPr txBox="1">
            <a:spLocks noChangeArrowheads="1"/>
          </p:cNvSpPr>
          <p:nvPr/>
        </p:nvSpPr>
        <p:spPr bwMode="auto">
          <a:xfrm>
            <a:off x="1258888" y="4149725"/>
            <a:ext cx="1081087" cy="576263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40975" name="Text Box 16"/>
          <p:cNvSpPr txBox="1">
            <a:spLocks noChangeArrowheads="1"/>
          </p:cNvSpPr>
          <p:nvPr/>
        </p:nvSpPr>
        <p:spPr bwMode="auto">
          <a:xfrm>
            <a:off x="6804025" y="4149725"/>
            <a:ext cx="1081088" cy="576263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„Shared secret“ autentizace</a:t>
            </a:r>
          </a:p>
        </p:txBody>
      </p:sp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Challenge-Response – vzájemná authentizace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Chci se ujistit, že server „skutečně zná moje heslo“</a:t>
            </a:r>
            <a:endParaRPr lang="cs-CZ" sz="2400"/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B3668465-DD90-4F55-98BC-8CCCACE3DDEB}" type="slidenum">
              <a:rPr lang="cs-CZ" sz="1200" b="1">
                <a:solidFill>
                  <a:schemeClr val="bg1"/>
                </a:solidFill>
              </a:rPr>
              <a:pPr algn="r" eaLnBrk="0" hangingPunct="0"/>
              <a:t>28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7165975" y="2206625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684213" y="2206625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1990" name="AutoShape 7"/>
          <p:cNvCxnSpPr>
            <a:cxnSpLocks noChangeShapeType="1"/>
            <a:stCxn id="41988" idx="1"/>
            <a:endCxn id="41989" idx="3"/>
          </p:cNvCxnSpPr>
          <p:nvPr/>
        </p:nvCxnSpPr>
        <p:spPr bwMode="auto">
          <a:xfrm flipH="1">
            <a:off x="1998663" y="2782888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2916238" y="2278063"/>
            <a:ext cx="3744912" cy="86518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Tohle mi zašifruj „heslem“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3205163" y="2711450"/>
            <a:ext cx="3240087" cy="360363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Server</a:t>
            </a:r>
            <a:r>
              <a:rPr lang="en-US" sz="1200" b="1"/>
              <a:t>’s</a:t>
            </a:r>
            <a:r>
              <a:rPr lang="cs-CZ" sz="1200" b="1"/>
              <a:t> Challenge</a:t>
            </a: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165975" y="35750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1994" name="Text Box 11"/>
          <p:cNvSpPr txBox="1">
            <a:spLocks noChangeArrowheads="1"/>
          </p:cNvSpPr>
          <p:nvPr/>
        </p:nvSpPr>
        <p:spPr bwMode="auto">
          <a:xfrm>
            <a:off x="684213" y="35750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1995" name="AutoShape 12"/>
          <p:cNvCxnSpPr>
            <a:cxnSpLocks noChangeShapeType="1"/>
            <a:stCxn id="41994" idx="3"/>
            <a:endCxn id="41993" idx="1"/>
          </p:cNvCxnSpPr>
          <p:nvPr/>
        </p:nvCxnSpPr>
        <p:spPr bwMode="auto">
          <a:xfrm>
            <a:off x="1998663" y="4151313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1996" name="Text Box 13"/>
          <p:cNvSpPr txBox="1">
            <a:spLocks noChangeArrowheads="1"/>
          </p:cNvSpPr>
          <p:nvPr/>
        </p:nvSpPr>
        <p:spPr bwMode="auto">
          <a:xfrm>
            <a:off x="2771775" y="3646488"/>
            <a:ext cx="1295400" cy="10064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Heslo</a:t>
            </a:r>
          </a:p>
        </p:txBody>
      </p:sp>
      <p:sp>
        <p:nvSpPr>
          <p:cNvPr id="41997" name="Text Box 14"/>
          <p:cNvSpPr txBox="1">
            <a:spLocks noChangeArrowheads="1"/>
          </p:cNvSpPr>
          <p:nvPr/>
        </p:nvSpPr>
        <p:spPr bwMode="auto">
          <a:xfrm>
            <a:off x="2914650" y="4076700"/>
            <a:ext cx="1008063" cy="504825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Server</a:t>
            </a:r>
            <a:r>
              <a:rPr lang="en-US" sz="1200" b="1"/>
              <a:t>’s</a:t>
            </a:r>
            <a:r>
              <a:rPr lang="cs-CZ" sz="1200" b="1"/>
              <a:t> Challenge</a:t>
            </a:r>
          </a:p>
        </p:txBody>
      </p:sp>
      <p:sp>
        <p:nvSpPr>
          <p:cNvPr id="41998" name="Text Box 15"/>
          <p:cNvSpPr txBox="1">
            <a:spLocks noChangeArrowheads="1"/>
          </p:cNvSpPr>
          <p:nvPr/>
        </p:nvSpPr>
        <p:spPr bwMode="auto">
          <a:xfrm>
            <a:off x="1258888" y="3500438"/>
            <a:ext cx="1081087" cy="363537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41999" name="Text Box 16"/>
          <p:cNvSpPr txBox="1">
            <a:spLocks noChangeArrowheads="1"/>
          </p:cNvSpPr>
          <p:nvPr/>
        </p:nvSpPr>
        <p:spPr bwMode="auto">
          <a:xfrm>
            <a:off x="6804025" y="3500438"/>
            <a:ext cx="1081088" cy="363537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42000" name="Text Box 17"/>
          <p:cNvSpPr txBox="1">
            <a:spLocks noChangeArrowheads="1"/>
          </p:cNvSpPr>
          <p:nvPr/>
        </p:nvSpPr>
        <p:spPr bwMode="auto">
          <a:xfrm>
            <a:off x="4067175" y="3644900"/>
            <a:ext cx="2305050" cy="1006475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/>
              <a:t>A ty zase za</a:t>
            </a:r>
            <a:r>
              <a:rPr lang="cs-CZ" sz="1600"/>
              <a:t>šifruj tohle</a:t>
            </a:r>
          </a:p>
        </p:txBody>
      </p:sp>
      <p:sp>
        <p:nvSpPr>
          <p:cNvPr id="42001" name="Text Box 18"/>
          <p:cNvSpPr txBox="1">
            <a:spLocks noChangeArrowheads="1"/>
          </p:cNvSpPr>
          <p:nvPr/>
        </p:nvSpPr>
        <p:spPr bwMode="auto">
          <a:xfrm>
            <a:off x="4210050" y="4075113"/>
            <a:ext cx="1008063" cy="504825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200" b="1"/>
              <a:t>Client’s</a:t>
            </a:r>
            <a:r>
              <a:rPr lang="cs-CZ" sz="1200" b="1"/>
              <a:t> Challenge</a:t>
            </a:r>
          </a:p>
        </p:txBody>
      </p:sp>
      <p:sp>
        <p:nvSpPr>
          <p:cNvPr id="42002" name="Text Box 19"/>
          <p:cNvSpPr txBox="1">
            <a:spLocks noChangeArrowheads="1"/>
          </p:cNvSpPr>
          <p:nvPr/>
        </p:nvSpPr>
        <p:spPr bwMode="auto">
          <a:xfrm>
            <a:off x="7164388" y="5013325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2003" name="Text Box 20"/>
          <p:cNvSpPr txBox="1">
            <a:spLocks noChangeArrowheads="1"/>
          </p:cNvSpPr>
          <p:nvPr/>
        </p:nvSpPr>
        <p:spPr bwMode="auto">
          <a:xfrm>
            <a:off x="682625" y="5013325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2004" name="AutoShape 21"/>
          <p:cNvCxnSpPr>
            <a:cxnSpLocks noChangeShapeType="1"/>
            <a:stCxn id="42002" idx="1"/>
            <a:endCxn id="42003" idx="3"/>
          </p:cNvCxnSpPr>
          <p:nvPr/>
        </p:nvCxnSpPr>
        <p:spPr bwMode="auto">
          <a:xfrm flipH="1">
            <a:off x="1997075" y="5589588"/>
            <a:ext cx="5148263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2005" name="Text Box 22"/>
          <p:cNvSpPr txBox="1">
            <a:spLocks noChangeArrowheads="1"/>
          </p:cNvSpPr>
          <p:nvPr/>
        </p:nvSpPr>
        <p:spPr bwMode="auto">
          <a:xfrm>
            <a:off x="3562350" y="5084763"/>
            <a:ext cx="1871663" cy="862012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Heslo</a:t>
            </a:r>
          </a:p>
        </p:txBody>
      </p:sp>
      <p:sp>
        <p:nvSpPr>
          <p:cNvPr id="42006" name="Text Box 23"/>
          <p:cNvSpPr txBox="1">
            <a:spLocks noChangeArrowheads="1"/>
          </p:cNvSpPr>
          <p:nvPr/>
        </p:nvSpPr>
        <p:spPr bwMode="auto">
          <a:xfrm>
            <a:off x="3705225" y="5514975"/>
            <a:ext cx="1584325" cy="360363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Client</a:t>
            </a:r>
            <a:r>
              <a:rPr lang="en-US" sz="1200" b="1"/>
              <a:t>’s</a:t>
            </a:r>
            <a:r>
              <a:rPr lang="cs-CZ" sz="1200" b="1"/>
              <a:t> Challenge</a:t>
            </a:r>
          </a:p>
        </p:txBody>
      </p:sp>
      <p:sp>
        <p:nvSpPr>
          <p:cNvPr id="42007" name="Text Box 24"/>
          <p:cNvSpPr txBox="1">
            <a:spLocks noChangeArrowheads="1"/>
          </p:cNvSpPr>
          <p:nvPr/>
        </p:nvSpPr>
        <p:spPr bwMode="auto">
          <a:xfrm>
            <a:off x="6804025" y="4941888"/>
            <a:ext cx="1081088" cy="363537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42008" name="Text Box 25"/>
          <p:cNvSpPr txBox="1">
            <a:spLocks noChangeArrowheads="1"/>
          </p:cNvSpPr>
          <p:nvPr/>
        </p:nvSpPr>
        <p:spPr bwMode="auto">
          <a:xfrm>
            <a:off x="1258888" y="4941888"/>
            <a:ext cx="1081087" cy="363537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Problém hesla na serveru</a:t>
            </a:r>
          </a:p>
        </p:txBody>
      </p:sp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250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Není vhodné na serveru ukládat přímo „heslo“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„Server“ by měl přístup k libovolným autentizačním službám používajícím stejné heslo</a:t>
            </a:r>
            <a:br>
              <a:rPr lang="cs-CZ" sz="2000"/>
            </a:br>
            <a:r>
              <a:rPr lang="cs-CZ" sz="2000"/>
              <a:t>např. stejné heslo do banky, email, PIN na kreditce,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Lepší je uložit pouze hash hesla</a:t>
            </a:r>
            <a:r>
              <a:rPr lang="en-US" sz="2000"/>
              <a:t> (</a:t>
            </a:r>
            <a:r>
              <a:rPr lang="cs-CZ" sz="2000"/>
              <a:t>každá služba má jiný typ </a:t>
            </a:r>
            <a:r>
              <a:rPr lang="cs-CZ" sz="2000">
                <a:sym typeface="Wingdings" pitchFamily="2" charset="2"/>
              </a:rPr>
              <a:t>)</a:t>
            </a:r>
            <a:endParaRPr lang="cs-CZ" sz="2000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Místo šifrování challenge-response pomocí „hesla“ budeme používat „hash hesla“</a:t>
            </a:r>
            <a:endParaRPr lang="cs-CZ" sz="2400"/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1985E9F-F3D7-4D6E-81DB-38F9CC340FD4}" type="slidenum">
              <a:rPr lang="cs-CZ" sz="1200" b="1">
                <a:solidFill>
                  <a:schemeClr val="bg1"/>
                </a:solidFill>
              </a:rPr>
              <a:pPr algn="r" eaLnBrk="0" hangingPunct="0"/>
              <a:t>29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7165975" y="48704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SERVER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684213" y="4870450"/>
            <a:ext cx="1295400" cy="11525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CLIENT</a:t>
            </a:r>
          </a:p>
        </p:txBody>
      </p:sp>
      <p:cxnSp>
        <p:nvCxnSpPr>
          <p:cNvPr id="43014" name="AutoShape 7"/>
          <p:cNvCxnSpPr>
            <a:cxnSpLocks noChangeShapeType="1"/>
            <a:stCxn id="43013" idx="3"/>
            <a:endCxn id="43012" idx="1"/>
          </p:cNvCxnSpPr>
          <p:nvPr/>
        </p:nvCxnSpPr>
        <p:spPr bwMode="auto">
          <a:xfrm>
            <a:off x="1998663" y="5446713"/>
            <a:ext cx="5148262" cy="0"/>
          </a:xfrm>
          <a:prstGeom prst="straightConnector1">
            <a:avLst/>
          </a:prstGeom>
          <a:noFill/>
          <a:ln w="1016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3203575" y="4941888"/>
            <a:ext cx="2447925" cy="865187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H</a:t>
            </a:r>
            <a:r>
              <a:rPr lang="en-US" sz="1600"/>
              <a:t>ASH</a:t>
            </a:r>
            <a:endParaRPr lang="cs-CZ" sz="1600"/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3492500" y="5375275"/>
            <a:ext cx="1870075" cy="360363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Server</a:t>
            </a:r>
            <a:r>
              <a:rPr lang="en-US" sz="1200" b="1"/>
              <a:t>’s challenge</a:t>
            </a:r>
            <a:endParaRPr lang="cs-CZ" sz="1200" b="1"/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627313" y="3860800"/>
            <a:ext cx="1081087" cy="576263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Heslo</a:t>
            </a:r>
            <a:endParaRPr lang="en-US" sz="1200" b="1"/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6804025" y="4583113"/>
            <a:ext cx="1081088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HASH</a:t>
            </a:r>
            <a:endParaRPr lang="en-US" sz="1200" b="1"/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1187450" y="4510088"/>
            <a:ext cx="1081088" cy="576262"/>
          </a:xfrm>
          <a:prstGeom prst="rect">
            <a:avLst/>
          </a:prstGeom>
          <a:solidFill>
            <a:srgbClr val="80808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200" b="1"/>
              <a:t>HASH</a:t>
            </a:r>
            <a:endParaRPr lang="en-US" sz="1200" b="1"/>
          </a:p>
        </p:txBody>
      </p:sp>
      <p:cxnSp>
        <p:nvCxnSpPr>
          <p:cNvPr id="43020" name="AutoShape 13"/>
          <p:cNvCxnSpPr>
            <a:cxnSpLocks noChangeShapeType="1"/>
            <a:stCxn id="43017" idx="1"/>
            <a:endCxn id="43019" idx="0"/>
          </p:cNvCxnSpPr>
          <p:nvPr/>
        </p:nvCxnSpPr>
        <p:spPr bwMode="auto">
          <a:xfrm rot="10800000" flipV="1">
            <a:off x="1728788" y="4149725"/>
            <a:ext cx="879475" cy="341313"/>
          </a:xfrm>
          <a:prstGeom prst="bentConnector2">
            <a:avLst/>
          </a:prstGeom>
          <a:noFill/>
          <a:ln w="50800">
            <a:solidFill>
              <a:srgbClr val="FF6600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Základní pojmy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3200"/>
              <a:t>Šifrování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Obměna původní „čitelné“ informace za účelem skrytí jejího obsahu pře nepovolaným přístupem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Vstup šifrovacího algoritmu</a:t>
            </a:r>
            <a:br>
              <a:rPr lang="cs-CZ" sz="2000"/>
            </a:br>
            <a:r>
              <a:rPr lang="cs-CZ" sz="2000"/>
              <a:t>data, informace, text</a:t>
            </a:r>
            <a:br>
              <a:rPr lang="cs-CZ" sz="2000"/>
            </a:br>
            <a:r>
              <a:rPr lang="cs-CZ" sz="2000"/>
              <a:t>šifrovací klíč (key), heslo (</a:t>
            </a:r>
            <a:r>
              <a:rPr lang="en-US" sz="2000"/>
              <a:t>password</a:t>
            </a:r>
            <a:r>
              <a:rPr lang="cs-CZ" sz="2000"/>
              <a:t>)</a:t>
            </a:r>
            <a:br>
              <a:rPr lang="cs-CZ" sz="2000"/>
            </a:br>
            <a:r>
              <a:rPr lang="en-US" sz="2000"/>
              <a:t>(</a:t>
            </a:r>
            <a:r>
              <a:rPr lang="cs-CZ" sz="2000"/>
              <a:t>zjednodušeně klíč = heslo)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Výstup šifrovacího algoritmu</a:t>
            </a:r>
            <a:br>
              <a:rPr lang="cs-CZ" sz="2000"/>
            </a:br>
            <a:r>
              <a:rPr lang="cs-CZ" sz="2000"/>
              <a:t>šifra (</a:t>
            </a:r>
            <a:r>
              <a:rPr lang="en-US" sz="2000"/>
              <a:t>cipher-text)</a:t>
            </a:r>
            <a:endParaRPr lang="cs-CZ" sz="2000"/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Po dešifrování chceme získat původní text před zašifrováním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B8AA6C1D-D3AA-46D4-A770-7C08B6E8272E}" type="slidenum">
              <a:rPr lang="cs-CZ" sz="1200" b="1">
                <a:solidFill>
                  <a:schemeClr val="bg1"/>
                </a:solidFill>
              </a:rPr>
              <a:pPr algn="r" eaLnBrk="0" hangingPunct="0"/>
              <a:t>3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3276600" y="4984750"/>
            <a:ext cx="2438400" cy="1143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3200"/>
              <a:t>Algoritmus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838200" y="4941888"/>
            <a:ext cx="1752600" cy="609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/>
              <a:t>Text</a:t>
            </a:r>
            <a:endParaRPr lang="cs-CZ" sz="3200"/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838200" y="5703888"/>
            <a:ext cx="1752600" cy="609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3200"/>
              <a:t>Kl</a:t>
            </a:r>
            <a:r>
              <a:rPr lang="cs-CZ" sz="3200"/>
              <a:t>íč</a:t>
            </a:r>
          </a:p>
        </p:txBody>
      </p:sp>
      <p:sp>
        <p:nvSpPr>
          <p:cNvPr id="16391" name="Text Box 8"/>
          <p:cNvSpPr txBox="1">
            <a:spLocks noChangeArrowheads="1"/>
          </p:cNvSpPr>
          <p:nvPr/>
        </p:nvSpPr>
        <p:spPr bwMode="auto">
          <a:xfrm>
            <a:off x="6477000" y="4941888"/>
            <a:ext cx="1752600" cy="6096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3200"/>
              <a:t>Šifra</a:t>
            </a:r>
          </a:p>
        </p:txBody>
      </p:sp>
      <p:cxnSp>
        <p:nvCxnSpPr>
          <p:cNvPr id="16392" name="AutoShape 9"/>
          <p:cNvCxnSpPr>
            <a:cxnSpLocks noChangeShapeType="1"/>
            <a:stCxn id="16389" idx="3"/>
            <a:endCxn id="16388" idx="1"/>
          </p:cNvCxnSpPr>
          <p:nvPr/>
        </p:nvCxnSpPr>
        <p:spPr bwMode="auto">
          <a:xfrm>
            <a:off x="2609850" y="5246688"/>
            <a:ext cx="647700" cy="3095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6393" name="AutoShape 10"/>
          <p:cNvCxnSpPr>
            <a:cxnSpLocks noChangeShapeType="1"/>
            <a:stCxn id="16390" idx="3"/>
            <a:endCxn id="16388" idx="1"/>
          </p:cNvCxnSpPr>
          <p:nvPr/>
        </p:nvCxnSpPr>
        <p:spPr bwMode="auto">
          <a:xfrm flipV="1">
            <a:off x="2609850" y="5556250"/>
            <a:ext cx="647700" cy="452438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6394" name="AutoShape 11"/>
          <p:cNvCxnSpPr>
            <a:cxnSpLocks noChangeShapeType="1"/>
            <a:stCxn id="16388" idx="3"/>
            <a:endCxn id="16391" idx="1"/>
          </p:cNvCxnSpPr>
          <p:nvPr/>
        </p:nvCxnSpPr>
        <p:spPr bwMode="auto">
          <a:xfrm flipV="1">
            <a:off x="5734050" y="5246688"/>
            <a:ext cx="723900" cy="309562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1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Zabezpečení přenosu</a:t>
            </a:r>
          </a:p>
        </p:txBody>
      </p:sp>
      <p:sp>
        <p:nvSpPr>
          <p:cNvPr id="4403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Man-in-the-Middle (MITM) attack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někdo to odposlouchává, nebo dokonce zasahuje do procházející informaci („prostředník“)</a:t>
            </a:r>
            <a:endParaRPr lang="cs-CZ" sz="2400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S kým hovořím?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Autentizace – vím s kým hovořím, ale nemám jistotu, že nedochází k MITM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Zabezpečení proti změně?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Podpis – asymetricky pomocí certifikátů, nebo sdíleným tajemstvím (shared secret, je nutno ho dohodnout)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Pořád to jde odposlouchávat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Zabezpečení proti odposlechu?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Šifrování</a:t>
            </a:r>
            <a:br>
              <a:rPr lang="cs-CZ" sz="2000"/>
            </a:br>
            <a:r>
              <a:rPr lang="cs-CZ" sz="2000"/>
              <a:t>- asymetricky bez problémů (ale je to pomalé)</a:t>
            </a:r>
            <a:br>
              <a:rPr lang="cs-CZ" sz="2000"/>
            </a:br>
            <a:r>
              <a:rPr lang="cs-CZ" sz="2000"/>
              <a:t>- symetricky – je nutné dohodnout tajné heslo</a:t>
            </a: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8F196109-36EC-4377-9286-3CACECB9AF67}" type="slidenum">
              <a:rPr lang="cs-CZ" sz="1200" b="1">
                <a:solidFill>
                  <a:schemeClr val="bg1"/>
                </a:solidFill>
              </a:rPr>
              <a:pPr algn="r" eaLnBrk="0" hangingPunct="0"/>
              <a:t>30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Příklad bezpečné domluvy na hesle</a:t>
            </a:r>
          </a:p>
        </p:txBody>
      </p:sp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Diffie-Hellman Key Agreement Method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Odvození „hesla“ ZZ – shared secret – při nezabezpečené komunikační lince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g, p – velká prvočísla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03032C0-B06D-4A67-8C49-DEEBCF41922C}" type="slidenum">
              <a:rPr lang="cs-CZ" sz="1200" b="1">
                <a:solidFill>
                  <a:schemeClr val="bg1"/>
                </a:solidFill>
              </a:rPr>
              <a:pPr algn="r" eaLnBrk="0" hangingPunct="0"/>
              <a:t>31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684213" y="3068638"/>
            <a:ext cx="504825" cy="2808287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A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7883525" y="2997200"/>
            <a:ext cx="504825" cy="2879725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000"/>
              <a:t>B</a:t>
            </a:r>
          </a:p>
        </p:txBody>
      </p:sp>
      <p:sp>
        <p:nvSpPr>
          <p:cNvPr id="45062" name="Text Box 7"/>
          <p:cNvSpPr txBox="1">
            <a:spLocks noChangeArrowheads="1"/>
          </p:cNvSpPr>
          <p:nvPr/>
        </p:nvSpPr>
        <p:spPr bwMode="auto">
          <a:xfrm>
            <a:off x="755650" y="3787775"/>
            <a:ext cx="641350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Xa</a:t>
            </a:r>
            <a:endParaRPr lang="en-US" b="1"/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1331913" y="3787775"/>
            <a:ext cx="1944687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Ya = g </a:t>
            </a:r>
            <a:r>
              <a:rPr lang="cs-CZ" b="1" baseline="30000"/>
              <a:t>Xa</a:t>
            </a:r>
            <a:r>
              <a:rPr lang="cs-CZ" b="1"/>
              <a:t> mod p</a:t>
            </a:r>
            <a:endParaRPr lang="en-US" b="1"/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5795963" y="3716338"/>
            <a:ext cx="576262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Xb</a:t>
            </a:r>
            <a:endParaRPr lang="en-US" b="1"/>
          </a:p>
        </p:txBody>
      </p:sp>
      <p:cxnSp>
        <p:nvCxnSpPr>
          <p:cNvPr id="45065" name="AutoShape 10"/>
          <p:cNvCxnSpPr>
            <a:cxnSpLocks noChangeShapeType="1"/>
          </p:cNvCxnSpPr>
          <p:nvPr/>
        </p:nvCxnSpPr>
        <p:spPr bwMode="auto">
          <a:xfrm>
            <a:off x="1474788" y="4581525"/>
            <a:ext cx="6192837" cy="0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2195513" y="4365625"/>
            <a:ext cx="504825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Ya</a:t>
            </a:r>
            <a:endParaRPr lang="en-US" sz="1400" b="1"/>
          </a:p>
        </p:txBody>
      </p:sp>
      <p:cxnSp>
        <p:nvCxnSpPr>
          <p:cNvPr id="45067" name="AutoShape 12"/>
          <p:cNvCxnSpPr>
            <a:cxnSpLocks noChangeShapeType="1"/>
          </p:cNvCxnSpPr>
          <p:nvPr/>
        </p:nvCxnSpPr>
        <p:spPr bwMode="auto">
          <a:xfrm flipH="1">
            <a:off x="1474788" y="4941888"/>
            <a:ext cx="6192837" cy="1587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6516688" y="4724400"/>
            <a:ext cx="504825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Yb</a:t>
            </a:r>
            <a:endParaRPr lang="en-US" sz="1400" b="1"/>
          </a:p>
        </p:txBody>
      </p:sp>
      <p:sp>
        <p:nvSpPr>
          <p:cNvPr id="45069" name="Text Box 14"/>
          <p:cNvSpPr txBox="1">
            <a:spLocks noChangeArrowheads="1"/>
          </p:cNvSpPr>
          <p:nvPr/>
        </p:nvSpPr>
        <p:spPr bwMode="auto">
          <a:xfrm>
            <a:off x="6372225" y="3716338"/>
            <a:ext cx="1944688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Yb = g </a:t>
            </a:r>
            <a:r>
              <a:rPr lang="cs-CZ" b="1" baseline="30000"/>
              <a:t>Xb</a:t>
            </a:r>
            <a:r>
              <a:rPr lang="cs-CZ" b="1"/>
              <a:t> mod p</a:t>
            </a:r>
            <a:endParaRPr lang="en-US" b="1"/>
          </a:p>
        </p:txBody>
      </p:sp>
      <p:sp>
        <p:nvSpPr>
          <p:cNvPr id="45070" name="Text Box 15"/>
          <p:cNvSpPr txBox="1">
            <a:spLocks noChangeArrowheads="1"/>
          </p:cNvSpPr>
          <p:nvPr/>
        </p:nvSpPr>
        <p:spPr bwMode="auto">
          <a:xfrm>
            <a:off x="755650" y="5373688"/>
            <a:ext cx="2232025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ZZ = (Yb </a:t>
            </a:r>
            <a:r>
              <a:rPr lang="cs-CZ" b="1" baseline="30000"/>
              <a:t>Xa</a:t>
            </a:r>
            <a:r>
              <a:rPr lang="en-US" b="1"/>
              <a:t>) mod p</a:t>
            </a:r>
          </a:p>
        </p:txBody>
      </p:sp>
      <p:sp>
        <p:nvSpPr>
          <p:cNvPr id="45071" name="Text Box 16"/>
          <p:cNvSpPr txBox="1">
            <a:spLocks noChangeArrowheads="1"/>
          </p:cNvSpPr>
          <p:nvPr/>
        </p:nvSpPr>
        <p:spPr bwMode="auto">
          <a:xfrm>
            <a:off x="6083300" y="5373688"/>
            <a:ext cx="2232025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ZZ = (Ya </a:t>
            </a:r>
            <a:r>
              <a:rPr lang="cs-CZ" b="1" baseline="30000"/>
              <a:t>Xb</a:t>
            </a:r>
            <a:r>
              <a:rPr lang="en-US" b="1"/>
              <a:t>) mod p</a:t>
            </a:r>
          </a:p>
        </p:txBody>
      </p:sp>
      <p:cxnSp>
        <p:nvCxnSpPr>
          <p:cNvPr id="45072" name="AutoShape 17"/>
          <p:cNvCxnSpPr>
            <a:cxnSpLocks noChangeShapeType="1"/>
          </p:cNvCxnSpPr>
          <p:nvPr/>
        </p:nvCxnSpPr>
        <p:spPr bwMode="auto">
          <a:xfrm>
            <a:off x="1474788" y="3355975"/>
            <a:ext cx="6192837" cy="0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5073" name="Text Box 18"/>
          <p:cNvSpPr txBox="1">
            <a:spLocks noChangeArrowheads="1"/>
          </p:cNvSpPr>
          <p:nvPr/>
        </p:nvSpPr>
        <p:spPr bwMode="auto">
          <a:xfrm>
            <a:off x="3924300" y="3140075"/>
            <a:ext cx="50482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</a:t>
            </a:r>
            <a:endParaRPr lang="en-US" sz="1400" b="1"/>
          </a:p>
        </p:txBody>
      </p:sp>
      <p:sp>
        <p:nvSpPr>
          <p:cNvPr id="45074" name="Text Box 19"/>
          <p:cNvSpPr txBox="1">
            <a:spLocks noChangeArrowheads="1"/>
          </p:cNvSpPr>
          <p:nvPr/>
        </p:nvSpPr>
        <p:spPr bwMode="auto">
          <a:xfrm>
            <a:off x="4427538" y="3140075"/>
            <a:ext cx="50482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g</a:t>
            </a:r>
            <a:endParaRPr lang="en-US" sz="1400" b="1"/>
          </a:p>
        </p:txBody>
      </p:sp>
      <p:sp>
        <p:nvSpPr>
          <p:cNvPr id="45075" name="Text Box 20"/>
          <p:cNvSpPr txBox="1">
            <a:spLocks noChangeArrowheads="1"/>
          </p:cNvSpPr>
          <p:nvPr/>
        </p:nvSpPr>
        <p:spPr bwMode="auto">
          <a:xfrm>
            <a:off x="3348038" y="5373688"/>
            <a:ext cx="2376487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ZZ = g </a:t>
            </a:r>
            <a:r>
              <a:rPr lang="en-US" b="1" baseline="30000"/>
              <a:t>(</a:t>
            </a:r>
            <a:r>
              <a:rPr lang="cs-CZ" b="1" baseline="30000"/>
              <a:t>Xb</a:t>
            </a:r>
            <a:r>
              <a:rPr lang="en-US" b="1" baseline="30000"/>
              <a:t> * </a:t>
            </a:r>
            <a:r>
              <a:rPr lang="cs-CZ" b="1" baseline="30000"/>
              <a:t>Xa</a:t>
            </a:r>
            <a:r>
              <a:rPr lang="en-US" b="1" baseline="30000"/>
              <a:t>)</a:t>
            </a:r>
            <a:r>
              <a:rPr lang="en-US" b="1"/>
              <a:t> mod p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Úskalí D-H výměny</a:t>
            </a:r>
          </a:p>
        </p:txBody>
      </p:sp>
      <p:sp>
        <p:nvSpPr>
          <p:cNvPr id="46082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Náchylnost na MITM (Man in the Middle) attack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Pokud je útočník schopen zasahovat do komunikace, aniž bychom si toho všimli, domluvíme si klíče pouze s prostředníkem (= klíče nejsou autentizované)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B26A91B-270A-4C9F-ABE8-E29DE92D0B72}" type="slidenum">
              <a:rPr lang="cs-CZ" sz="1200" b="1">
                <a:solidFill>
                  <a:schemeClr val="bg1"/>
                </a:solidFill>
              </a:rPr>
              <a:pPr algn="r" eaLnBrk="0" hangingPunct="0"/>
              <a:t>32</a:t>
            </a:fld>
            <a:endParaRPr lang="cs-CZ" sz="1200" b="1">
              <a:solidFill>
                <a:schemeClr val="bg1"/>
              </a:solidFill>
            </a:endParaRPr>
          </a:p>
        </p:txBody>
      </p:sp>
      <p:cxnSp>
        <p:nvCxnSpPr>
          <p:cNvPr id="46084" name="AutoShape 5"/>
          <p:cNvCxnSpPr>
            <a:cxnSpLocks noChangeShapeType="1"/>
          </p:cNvCxnSpPr>
          <p:nvPr/>
        </p:nvCxnSpPr>
        <p:spPr bwMode="auto">
          <a:xfrm>
            <a:off x="1331913" y="4005263"/>
            <a:ext cx="2447925" cy="0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1979613" y="3789363"/>
            <a:ext cx="1008062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Public A</a:t>
            </a:r>
            <a:endParaRPr lang="en-US" sz="1400" b="1"/>
          </a:p>
        </p:txBody>
      </p:sp>
      <p:cxnSp>
        <p:nvCxnSpPr>
          <p:cNvPr id="46086" name="AutoShape 7"/>
          <p:cNvCxnSpPr>
            <a:cxnSpLocks noChangeShapeType="1"/>
          </p:cNvCxnSpPr>
          <p:nvPr/>
        </p:nvCxnSpPr>
        <p:spPr bwMode="auto">
          <a:xfrm flipH="1">
            <a:off x="4932363" y="5157788"/>
            <a:ext cx="2376487" cy="1587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5724525" y="4940300"/>
            <a:ext cx="1008063" cy="431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Public B</a:t>
            </a:r>
            <a:endParaRPr lang="en-US" sz="1400" b="1"/>
          </a:p>
        </p:txBody>
      </p:sp>
      <p:sp>
        <p:nvSpPr>
          <p:cNvPr id="46088" name="Text Box 9"/>
          <p:cNvSpPr txBox="1">
            <a:spLocks noChangeArrowheads="1"/>
          </p:cNvSpPr>
          <p:nvPr/>
        </p:nvSpPr>
        <p:spPr bwMode="auto">
          <a:xfrm>
            <a:off x="1042988" y="5734050"/>
            <a:ext cx="3024187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Shared secret A</a:t>
            </a:r>
            <a:endParaRPr lang="en-US" b="1"/>
          </a:p>
        </p:txBody>
      </p:sp>
      <p:sp>
        <p:nvSpPr>
          <p:cNvPr id="46089" name="Text Box 10"/>
          <p:cNvSpPr txBox="1">
            <a:spLocks noChangeArrowheads="1"/>
          </p:cNvSpPr>
          <p:nvPr/>
        </p:nvSpPr>
        <p:spPr bwMode="auto">
          <a:xfrm>
            <a:off x="4643438" y="5734050"/>
            <a:ext cx="3024187" cy="431800"/>
          </a:xfrm>
          <a:prstGeom prst="rect">
            <a:avLst/>
          </a:prstGeom>
          <a:solidFill>
            <a:srgbClr val="339966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b="1"/>
              <a:t>Shared secret B</a:t>
            </a:r>
            <a:endParaRPr lang="en-US" b="1"/>
          </a:p>
        </p:txBody>
      </p:sp>
      <p:cxnSp>
        <p:nvCxnSpPr>
          <p:cNvPr id="46090" name="AutoShape 11"/>
          <p:cNvCxnSpPr>
            <a:cxnSpLocks noChangeShapeType="1"/>
          </p:cNvCxnSpPr>
          <p:nvPr/>
        </p:nvCxnSpPr>
        <p:spPr bwMode="auto">
          <a:xfrm>
            <a:off x="1331913" y="3140075"/>
            <a:ext cx="6048375" cy="1588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6091" name="Text Box 12"/>
          <p:cNvSpPr txBox="1">
            <a:spLocks noChangeArrowheads="1"/>
          </p:cNvSpPr>
          <p:nvPr/>
        </p:nvSpPr>
        <p:spPr bwMode="auto">
          <a:xfrm>
            <a:off x="2124075" y="2924175"/>
            <a:ext cx="50482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</a:t>
            </a:r>
            <a:endParaRPr lang="en-US" sz="1400" b="1"/>
          </a:p>
        </p:txBody>
      </p:sp>
      <p:sp>
        <p:nvSpPr>
          <p:cNvPr id="46092" name="Text Box 13"/>
          <p:cNvSpPr txBox="1">
            <a:spLocks noChangeArrowheads="1"/>
          </p:cNvSpPr>
          <p:nvPr/>
        </p:nvSpPr>
        <p:spPr bwMode="auto">
          <a:xfrm>
            <a:off x="2627313" y="2924175"/>
            <a:ext cx="504825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g</a:t>
            </a:r>
            <a:endParaRPr lang="en-US" sz="1400" b="1"/>
          </a:p>
        </p:txBody>
      </p:sp>
      <p:sp>
        <p:nvSpPr>
          <p:cNvPr id="46093" name="Text Box 14"/>
          <p:cNvSpPr txBox="1">
            <a:spLocks noChangeArrowheads="1"/>
          </p:cNvSpPr>
          <p:nvPr/>
        </p:nvSpPr>
        <p:spPr bwMode="auto">
          <a:xfrm rot="-5400000">
            <a:off x="2844006" y="3933032"/>
            <a:ext cx="3024187" cy="8636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/>
              <a:t>Rošťák</a:t>
            </a:r>
          </a:p>
        </p:txBody>
      </p:sp>
      <p:cxnSp>
        <p:nvCxnSpPr>
          <p:cNvPr id="46094" name="AutoShape 15"/>
          <p:cNvCxnSpPr>
            <a:cxnSpLocks noChangeShapeType="1"/>
          </p:cNvCxnSpPr>
          <p:nvPr/>
        </p:nvCxnSpPr>
        <p:spPr bwMode="auto">
          <a:xfrm>
            <a:off x="4932363" y="4581525"/>
            <a:ext cx="2447925" cy="0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6095" name="Text Box 16"/>
          <p:cNvSpPr txBox="1">
            <a:spLocks noChangeArrowheads="1"/>
          </p:cNvSpPr>
          <p:nvPr/>
        </p:nvSpPr>
        <p:spPr bwMode="auto">
          <a:xfrm>
            <a:off x="5508625" y="4365625"/>
            <a:ext cx="1079500" cy="431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Public XB</a:t>
            </a:r>
            <a:endParaRPr lang="en-US" sz="1400" b="1"/>
          </a:p>
        </p:txBody>
      </p:sp>
      <p:cxnSp>
        <p:nvCxnSpPr>
          <p:cNvPr id="46096" name="AutoShape 17"/>
          <p:cNvCxnSpPr>
            <a:cxnSpLocks noChangeShapeType="1"/>
          </p:cNvCxnSpPr>
          <p:nvPr/>
        </p:nvCxnSpPr>
        <p:spPr bwMode="auto">
          <a:xfrm flipH="1">
            <a:off x="1331913" y="4583113"/>
            <a:ext cx="2376487" cy="1587"/>
          </a:xfrm>
          <a:prstGeom prst="straightConnector1">
            <a:avLst/>
          </a:prstGeom>
          <a:noFill/>
          <a:ln w="762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46097" name="Text Box 18"/>
          <p:cNvSpPr txBox="1">
            <a:spLocks noChangeArrowheads="1"/>
          </p:cNvSpPr>
          <p:nvPr/>
        </p:nvSpPr>
        <p:spPr bwMode="auto">
          <a:xfrm>
            <a:off x="2124075" y="4365625"/>
            <a:ext cx="1079500" cy="4318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400" b="1"/>
              <a:t>Public XA</a:t>
            </a:r>
            <a:endParaRPr lang="en-US" sz="1400" b="1"/>
          </a:p>
        </p:txBody>
      </p:sp>
      <p:sp>
        <p:nvSpPr>
          <p:cNvPr id="46098" name="Text Box 19"/>
          <p:cNvSpPr txBox="1">
            <a:spLocks noChangeArrowheads="1"/>
          </p:cNvSpPr>
          <p:nvPr/>
        </p:nvSpPr>
        <p:spPr bwMode="auto">
          <a:xfrm rot="-5400000">
            <a:off x="-648494" y="4040982"/>
            <a:ext cx="3024187" cy="6477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/>
              <a:t>Adam</a:t>
            </a:r>
          </a:p>
        </p:txBody>
      </p:sp>
      <p:sp>
        <p:nvSpPr>
          <p:cNvPr id="46099" name="Text Box 20"/>
          <p:cNvSpPr txBox="1">
            <a:spLocks noChangeArrowheads="1"/>
          </p:cNvSpPr>
          <p:nvPr/>
        </p:nvSpPr>
        <p:spPr bwMode="auto">
          <a:xfrm rot="-5400000">
            <a:off x="6336506" y="4040982"/>
            <a:ext cx="3024187" cy="6477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2800"/>
              <a:t>Boženka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Čipové karty a další hardware</a:t>
            </a:r>
          </a:p>
        </p:txBody>
      </p:sp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Hardware zařízení poskytující kryptografické služby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Paměťová kapacita (kB - MB)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Čipová karta + čtečka, USB </a:t>
            </a:r>
            <a:r>
              <a:rPr lang="en-TT" sz="2000"/>
              <a:t>token</a:t>
            </a:r>
            <a:r>
              <a:rPr lang="cs-CZ" sz="2000"/>
              <a:t>,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Ochrana soukromých informací pomocí PIN (</a:t>
            </a:r>
            <a:r>
              <a:rPr lang="en-US" sz="2000"/>
              <a:t>Personal Identification Number</a:t>
            </a:r>
            <a:r>
              <a:rPr lang="cs-CZ" sz="2000"/>
              <a:t>)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Bezpečné uložení privátního klíče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Klíč nikdy neopouští kartu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Nelze ho jednoduše získat ani se znalostí PINu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Šifrovací operace s privátním klíčem provádí sám hardware po zadání PINu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K provedení šifrování potřebuju „mít“ předmět a „znát“ pin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Akcelerace šifrování na čipu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Přihlašování do systému (Kerberos)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Vícefaktorová autentizace (znám PIN a mám kartu)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4E5F07F4-52CB-408C-B12A-B14DB1F78B04}" type="slidenum">
              <a:rPr lang="cs-CZ" sz="1200" b="1">
                <a:solidFill>
                  <a:schemeClr val="bg1"/>
                </a:solidFill>
              </a:rPr>
              <a:pPr algn="r" eaLnBrk="0" hangingPunct="0"/>
              <a:t>33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3200"/>
              <a:t>Hešování (hash)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Jednosměrná obměna původní „čitelné“ informace za účelem skrytí jejího obsahu pře nepovolaným přístupem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Z výsledné informace není možné získat jednoznačně původní informaci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3200"/>
              <a:t>Cíl šifrovacích algoritmů 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Neexistuje (není známa) metoda k dešifrování tajné informace bez znalosti klíče (známý algoritmus)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Je velice výpočetně (časově) náročné zkoušet všechny možnosti klíče – současný hardware</a:t>
            </a:r>
          </a:p>
        </p:txBody>
      </p:sp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468870F-7808-4F33-BA99-1324E01BC36B}" type="slidenum">
              <a:rPr lang="cs-CZ" sz="1200" b="1">
                <a:solidFill>
                  <a:schemeClr val="bg1"/>
                </a:solidFill>
              </a:rPr>
              <a:pPr algn="r" eaLnBrk="0" hangingPunct="0"/>
              <a:t>4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Základní pojmy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Základní šifrovací algoritmy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344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Symetrický algoritmus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600"/>
              <a:t>K dešifrování se používá stejný klíč jako k šifrování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endParaRPr lang="cs-CZ" sz="1600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endParaRPr lang="cs-CZ" sz="3200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endParaRPr lang="cs-CZ" sz="3200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endParaRPr lang="cs-CZ" sz="2400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Asymetrický algoritmus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600"/>
              <a:t>Šifrovací a dešifrovací klíč</a:t>
            </a:r>
            <a:r>
              <a:rPr lang="en-US" sz="1600"/>
              <a:t> se </a:t>
            </a:r>
            <a:r>
              <a:rPr lang="cs-CZ" sz="1600"/>
              <a:t>liší (klíčový pár) – veřejný (public) a privátní klíč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1600"/>
              <a:t>Je výpočetně náročné získat z jednoho klíče druhý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F40D4E2B-9096-46AA-93B1-8177545A00D4}" type="slidenum">
              <a:rPr lang="cs-CZ" sz="1200" b="1">
                <a:solidFill>
                  <a:schemeClr val="bg1"/>
                </a:solidFill>
              </a:rPr>
              <a:pPr algn="r" eaLnBrk="0" hangingPunct="0"/>
              <a:t>5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276600" y="2133600"/>
            <a:ext cx="24384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Symetrický Algoritmus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219200" y="2057400"/>
            <a:ext cx="13716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Text</a:t>
            </a: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1219200" y="2514600"/>
            <a:ext cx="13716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Klíč</a:t>
            </a:r>
          </a:p>
        </p:txBody>
      </p:sp>
      <p:sp>
        <p:nvSpPr>
          <p:cNvPr id="18439" name="Text Box 8"/>
          <p:cNvSpPr txBox="1">
            <a:spLocks noChangeArrowheads="1"/>
          </p:cNvSpPr>
          <p:nvPr/>
        </p:nvSpPr>
        <p:spPr bwMode="auto">
          <a:xfrm>
            <a:off x="6553200" y="2362200"/>
            <a:ext cx="13716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Šifra</a:t>
            </a:r>
          </a:p>
        </p:txBody>
      </p:sp>
      <p:cxnSp>
        <p:nvCxnSpPr>
          <p:cNvPr id="18440" name="AutoShape 9"/>
          <p:cNvCxnSpPr>
            <a:cxnSpLocks noChangeShapeType="1"/>
            <a:stCxn id="18437" idx="3"/>
            <a:endCxn id="18436" idx="1"/>
          </p:cNvCxnSpPr>
          <p:nvPr/>
        </p:nvCxnSpPr>
        <p:spPr bwMode="auto">
          <a:xfrm>
            <a:off x="2609850" y="2247900"/>
            <a:ext cx="647700" cy="228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41" name="AutoShape 10"/>
          <p:cNvCxnSpPr>
            <a:cxnSpLocks noChangeShapeType="1"/>
            <a:stCxn id="18438" idx="3"/>
            <a:endCxn id="18436" idx="1"/>
          </p:cNvCxnSpPr>
          <p:nvPr/>
        </p:nvCxnSpPr>
        <p:spPr bwMode="auto">
          <a:xfrm flipV="1">
            <a:off x="2609850" y="2476500"/>
            <a:ext cx="647700" cy="228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42" name="AutoShape 11"/>
          <p:cNvCxnSpPr>
            <a:cxnSpLocks noChangeShapeType="1"/>
            <a:stCxn id="18436" idx="3"/>
            <a:endCxn id="18439" idx="1"/>
          </p:cNvCxnSpPr>
          <p:nvPr/>
        </p:nvCxnSpPr>
        <p:spPr bwMode="auto">
          <a:xfrm>
            <a:off x="5734050" y="2476500"/>
            <a:ext cx="800100" cy="762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6553200" y="2895600"/>
            <a:ext cx="1371600" cy="381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Klíč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3276600" y="2895600"/>
            <a:ext cx="2438400" cy="685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Symetrický Algoritmus</a:t>
            </a: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1219200" y="3200400"/>
            <a:ext cx="1371600" cy="381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Text</a:t>
            </a:r>
          </a:p>
        </p:txBody>
      </p:sp>
      <p:cxnSp>
        <p:nvCxnSpPr>
          <p:cNvPr id="18446" name="AutoShape 15"/>
          <p:cNvCxnSpPr>
            <a:cxnSpLocks noChangeShapeType="1"/>
            <a:stCxn id="18443" idx="1"/>
            <a:endCxn id="18444" idx="3"/>
          </p:cNvCxnSpPr>
          <p:nvPr/>
        </p:nvCxnSpPr>
        <p:spPr bwMode="auto">
          <a:xfrm rot="10800000" flipV="1">
            <a:off x="5734050" y="3086100"/>
            <a:ext cx="800100" cy="152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47" name="AutoShape 16"/>
          <p:cNvCxnSpPr>
            <a:cxnSpLocks noChangeShapeType="1"/>
            <a:stCxn id="18439" idx="1"/>
            <a:endCxn id="18444" idx="3"/>
          </p:cNvCxnSpPr>
          <p:nvPr/>
        </p:nvCxnSpPr>
        <p:spPr bwMode="auto">
          <a:xfrm rot="10800000" flipV="1">
            <a:off x="5734050" y="2552700"/>
            <a:ext cx="800100" cy="685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48" name="AutoShape 17"/>
          <p:cNvCxnSpPr>
            <a:cxnSpLocks noChangeShapeType="1"/>
            <a:stCxn id="18444" idx="1"/>
            <a:endCxn id="18445" idx="3"/>
          </p:cNvCxnSpPr>
          <p:nvPr/>
        </p:nvCxnSpPr>
        <p:spPr bwMode="auto">
          <a:xfrm rot="10800000" flipV="1">
            <a:off x="2609850" y="3238500"/>
            <a:ext cx="647700" cy="152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276600" y="4876800"/>
            <a:ext cx="24384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Asymetrický Algoritmus</a:t>
            </a: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914400" y="4800600"/>
            <a:ext cx="16764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Text</a:t>
            </a:r>
          </a:p>
        </p:txBody>
      </p:sp>
      <p:sp>
        <p:nvSpPr>
          <p:cNvPr id="18451" name="Text Box 20"/>
          <p:cNvSpPr txBox="1">
            <a:spLocks noChangeArrowheads="1"/>
          </p:cNvSpPr>
          <p:nvPr/>
        </p:nvSpPr>
        <p:spPr bwMode="auto">
          <a:xfrm>
            <a:off x="914400" y="5257800"/>
            <a:ext cx="1676400" cy="381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Šifrovací klíč</a:t>
            </a:r>
          </a:p>
        </p:txBody>
      </p:sp>
      <p:sp>
        <p:nvSpPr>
          <p:cNvPr id="18452" name="Text Box 21"/>
          <p:cNvSpPr txBox="1">
            <a:spLocks noChangeArrowheads="1"/>
          </p:cNvSpPr>
          <p:nvPr/>
        </p:nvSpPr>
        <p:spPr bwMode="auto">
          <a:xfrm>
            <a:off x="6553200" y="5105400"/>
            <a:ext cx="16764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Šifra</a:t>
            </a:r>
          </a:p>
        </p:txBody>
      </p:sp>
      <p:cxnSp>
        <p:nvCxnSpPr>
          <p:cNvPr id="18453" name="AutoShape 22"/>
          <p:cNvCxnSpPr>
            <a:cxnSpLocks noChangeShapeType="1"/>
            <a:stCxn id="18450" idx="3"/>
            <a:endCxn id="18449" idx="1"/>
          </p:cNvCxnSpPr>
          <p:nvPr/>
        </p:nvCxnSpPr>
        <p:spPr bwMode="auto">
          <a:xfrm>
            <a:off x="2609850" y="4991100"/>
            <a:ext cx="647700" cy="228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54" name="AutoShape 23"/>
          <p:cNvCxnSpPr>
            <a:cxnSpLocks noChangeShapeType="1"/>
            <a:stCxn id="18451" idx="3"/>
            <a:endCxn id="18449" idx="1"/>
          </p:cNvCxnSpPr>
          <p:nvPr/>
        </p:nvCxnSpPr>
        <p:spPr bwMode="auto">
          <a:xfrm flipV="1">
            <a:off x="2609850" y="5219700"/>
            <a:ext cx="647700" cy="2286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55" name="AutoShape 24"/>
          <p:cNvCxnSpPr>
            <a:cxnSpLocks noChangeShapeType="1"/>
            <a:stCxn id="18449" idx="3"/>
            <a:endCxn id="18452" idx="1"/>
          </p:cNvCxnSpPr>
          <p:nvPr/>
        </p:nvCxnSpPr>
        <p:spPr bwMode="auto">
          <a:xfrm>
            <a:off x="5734050" y="5219700"/>
            <a:ext cx="800100" cy="762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sp>
        <p:nvSpPr>
          <p:cNvPr id="18456" name="Text Box 25"/>
          <p:cNvSpPr txBox="1">
            <a:spLocks noChangeArrowheads="1"/>
          </p:cNvSpPr>
          <p:nvPr/>
        </p:nvSpPr>
        <p:spPr bwMode="auto">
          <a:xfrm>
            <a:off x="6553200" y="5638800"/>
            <a:ext cx="1676400" cy="3810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Dešifrovací klíč</a:t>
            </a:r>
            <a:endParaRPr lang="en-US" sz="1600"/>
          </a:p>
        </p:txBody>
      </p:sp>
      <p:sp>
        <p:nvSpPr>
          <p:cNvPr id="18457" name="Text Box 26"/>
          <p:cNvSpPr txBox="1">
            <a:spLocks noChangeArrowheads="1"/>
          </p:cNvSpPr>
          <p:nvPr/>
        </p:nvSpPr>
        <p:spPr bwMode="auto">
          <a:xfrm>
            <a:off x="3276600" y="5638800"/>
            <a:ext cx="2438400" cy="6858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Asymetrický Algoritmus</a:t>
            </a:r>
          </a:p>
        </p:txBody>
      </p:sp>
      <p:sp>
        <p:nvSpPr>
          <p:cNvPr id="18458" name="Text Box 27"/>
          <p:cNvSpPr txBox="1">
            <a:spLocks noChangeArrowheads="1"/>
          </p:cNvSpPr>
          <p:nvPr/>
        </p:nvSpPr>
        <p:spPr bwMode="auto">
          <a:xfrm>
            <a:off x="914400" y="5943600"/>
            <a:ext cx="1676400" cy="3810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cs-CZ" sz="1600"/>
              <a:t>Text</a:t>
            </a:r>
          </a:p>
        </p:txBody>
      </p:sp>
      <p:cxnSp>
        <p:nvCxnSpPr>
          <p:cNvPr id="18459" name="AutoShape 28"/>
          <p:cNvCxnSpPr>
            <a:cxnSpLocks noChangeShapeType="1"/>
            <a:stCxn id="18456" idx="1"/>
            <a:endCxn id="18457" idx="3"/>
          </p:cNvCxnSpPr>
          <p:nvPr/>
        </p:nvCxnSpPr>
        <p:spPr bwMode="auto">
          <a:xfrm rot="10800000" flipV="1">
            <a:off x="5734050" y="5829300"/>
            <a:ext cx="800100" cy="152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60" name="AutoShape 29"/>
          <p:cNvCxnSpPr>
            <a:cxnSpLocks noChangeShapeType="1"/>
            <a:stCxn id="18452" idx="1"/>
            <a:endCxn id="18457" idx="3"/>
          </p:cNvCxnSpPr>
          <p:nvPr/>
        </p:nvCxnSpPr>
        <p:spPr bwMode="auto">
          <a:xfrm rot="10800000" flipV="1">
            <a:off x="5734050" y="5295900"/>
            <a:ext cx="800100" cy="685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cxnSp>
        <p:nvCxnSpPr>
          <p:cNvPr id="18461" name="AutoShape 30"/>
          <p:cNvCxnSpPr>
            <a:cxnSpLocks noChangeShapeType="1"/>
            <a:stCxn id="18457" idx="1"/>
            <a:endCxn id="18458" idx="3"/>
          </p:cNvCxnSpPr>
          <p:nvPr/>
        </p:nvCxnSpPr>
        <p:spPr bwMode="auto">
          <a:xfrm rot="10800000" flipV="1">
            <a:off x="2609850" y="5981700"/>
            <a:ext cx="647700" cy="152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rgbClr val="969696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177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Symetrické a asymetrické algoritmy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521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Symetrický algoritmus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Dnes velmi rychlé algoritmy hodící se k šifrování velkých objemů dat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Malé délky klíčů (128-bit, 256-bit)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Obě dvě strany musí znát tajný klíč</a:t>
            </a:r>
            <a:br>
              <a:rPr lang="cs-CZ"/>
            </a:br>
            <a:r>
              <a:rPr lang="cs-CZ"/>
              <a:t>- jak takovou informaci budeme přenášet?</a:t>
            </a:r>
            <a:br>
              <a:rPr lang="cs-CZ"/>
            </a:br>
            <a:r>
              <a:rPr lang="cs-CZ"/>
              <a:t>- může se často měnit?</a:t>
            </a:r>
            <a:br>
              <a:rPr lang="cs-CZ"/>
            </a:br>
            <a:r>
              <a:rPr lang="cs-CZ"/>
              <a:t>- nelze prokázat totožnost autora zašifrovaných dat (mohla to zašifrovat kterákoliv strana)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Asymetrický algoritmus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Pomalejší algoritmy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Velké délky klíčů (512-bit, 1024-bit, 2048-bit)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Klíče spolu vzájemně souvisejí – jeden se dá z druhého odvodit</a:t>
            </a:r>
            <a:br>
              <a:rPr lang="cs-CZ"/>
            </a:br>
            <a:r>
              <a:rPr lang="cs-CZ"/>
              <a:t>velká výpočetní (časová) složitost – proto extrémně velká prvočísla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Praxe – kombinace obou tříd algoritmů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Pomocí asymetrického algoritmu se dohodne heslo pro symetrický algoritmus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CD1C7603-AADA-468E-8A4C-439948E25992}" type="slidenum">
              <a:rPr lang="cs-CZ" sz="1200" b="1">
                <a:solidFill>
                  <a:schemeClr val="bg1"/>
                </a:solidFill>
              </a:rPr>
              <a:pPr algn="r" eaLnBrk="0" hangingPunct="0"/>
              <a:t>6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093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Šifrování asymetrickým algoritmem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Asymetrický algoritmus</a:t>
            </a:r>
          </a:p>
          <a:p>
            <a:pPr marL="968375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Šifrování</a:t>
            </a:r>
          </a:p>
          <a:p>
            <a:pPr marL="1343025" lvl="2" indent="-195263">
              <a:lnSpc>
                <a:spcPct val="110000"/>
              </a:lnSpc>
              <a:buFontTx/>
              <a:buChar char="-"/>
            </a:pPr>
            <a:r>
              <a:rPr lang="cs-CZ"/>
              <a:t>Vytvořím dvojici klíčů – veřejný (šifrovací) a privátní (dešifrovací). Veřejný (šifrovací) vystavím na Internetu a privátní (dešifrovací) si schovám.</a:t>
            </a:r>
          </a:p>
          <a:p>
            <a:pPr marL="1343025" lvl="2" indent="-195263">
              <a:lnSpc>
                <a:spcPct val="110000"/>
              </a:lnSpc>
              <a:buFontTx/>
              <a:buChar char="-"/>
            </a:pPr>
            <a:r>
              <a:rPr lang="cs-CZ"/>
              <a:t>Pokud mi někdo chce něco tajně poslat, zašifruje to mým veřejným klíčem a jenom já si to můžu dešifrovat svým privátním klíčem.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3D232CE0-1DAA-4939-ADE5-58B9661E70C0}" type="slidenum">
              <a:rPr lang="cs-CZ" sz="1200" b="1">
                <a:solidFill>
                  <a:schemeClr val="bg1"/>
                </a:solidFill>
              </a:rPr>
              <a:pPr algn="r" eaLnBrk="0" hangingPunct="0"/>
              <a:t>7</a:t>
            </a:fld>
            <a:endParaRPr lang="cs-CZ" sz="1200" b="1">
              <a:solidFill>
                <a:schemeClr val="bg1"/>
              </a:solidFill>
            </a:endParaRP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1143000" y="3657600"/>
            <a:ext cx="1905000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Šifrovací klíč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1143000" y="4140200"/>
            <a:ext cx="1905000" cy="431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Dešifrovací klíč</a:t>
            </a:r>
          </a:p>
        </p:txBody>
      </p:sp>
      <p:cxnSp>
        <p:nvCxnSpPr>
          <p:cNvPr id="20486" name="AutoShape 7"/>
          <p:cNvCxnSpPr>
            <a:cxnSpLocks noChangeShapeType="1"/>
            <a:stCxn id="20484" idx="3"/>
            <a:endCxn id="20487" idx="1"/>
          </p:cNvCxnSpPr>
          <p:nvPr/>
        </p:nvCxnSpPr>
        <p:spPr bwMode="auto">
          <a:xfrm>
            <a:off x="3067050" y="3873500"/>
            <a:ext cx="2552700" cy="469900"/>
          </a:xfrm>
          <a:prstGeom prst="straightConnector1">
            <a:avLst/>
          </a:prstGeom>
          <a:noFill/>
          <a:ln w="88900">
            <a:solidFill>
              <a:srgbClr val="969696"/>
            </a:solidFill>
            <a:round/>
            <a:headEnd/>
            <a:tailEnd type="triangle" w="med" len="med"/>
          </a:ln>
        </p:spPr>
      </p:cxn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638800" y="3657600"/>
            <a:ext cx="2819400" cy="13716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Šifrovací klíč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715000" y="4114800"/>
            <a:ext cx="2667000" cy="8382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Tajná informace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1143000" y="4800600"/>
            <a:ext cx="2819400" cy="1447800"/>
          </a:xfrm>
          <a:prstGeom prst="rect">
            <a:avLst/>
          </a:prstGeom>
          <a:solidFill>
            <a:srgbClr val="FF66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Šifrovací klíč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2819400" y="5257800"/>
            <a:ext cx="2057400" cy="838200"/>
          </a:xfrm>
          <a:prstGeom prst="rect">
            <a:avLst/>
          </a:prstGeom>
          <a:solidFill>
            <a:srgbClr val="FF99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Tajná informace</a:t>
            </a:r>
          </a:p>
        </p:txBody>
      </p:sp>
      <p:cxnSp>
        <p:nvCxnSpPr>
          <p:cNvPr id="20491" name="AutoShape 12"/>
          <p:cNvCxnSpPr>
            <a:cxnSpLocks noChangeShapeType="1"/>
            <a:stCxn id="20487" idx="2"/>
            <a:endCxn id="20490" idx="3"/>
          </p:cNvCxnSpPr>
          <p:nvPr/>
        </p:nvCxnSpPr>
        <p:spPr bwMode="auto">
          <a:xfrm rot="5400000">
            <a:off x="5657850" y="4286250"/>
            <a:ext cx="628650" cy="2152650"/>
          </a:xfrm>
          <a:prstGeom prst="bentConnector2">
            <a:avLst/>
          </a:prstGeom>
          <a:noFill/>
          <a:ln w="88900">
            <a:solidFill>
              <a:srgbClr val="969696"/>
            </a:solidFill>
            <a:miter lim="800000"/>
            <a:headEnd/>
            <a:tailEnd type="triangle" w="med" len="med"/>
          </a:ln>
        </p:spPr>
      </p:cxn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990600" y="5257800"/>
            <a:ext cx="1524000" cy="838200"/>
          </a:xfrm>
          <a:prstGeom prst="rect">
            <a:avLst/>
          </a:prstGeom>
          <a:solidFill>
            <a:srgbClr val="FFCC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Dešifrovací</a:t>
            </a:r>
          </a:p>
          <a:p>
            <a:pPr algn="ctr">
              <a:lnSpc>
                <a:spcPct val="110000"/>
              </a:lnSpc>
              <a:buFont typeface="Wingdings" pitchFamily="2" charset="2"/>
              <a:buNone/>
            </a:pPr>
            <a:r>
              <a:rPr lang="cs-CZ"/>
              <a:t>klíč</a:t>
            </a:r>
          </a:p>
        </p:txBody>
      </p:sp>
      <p:cxnSp>
        <p:nvCxnSpPr>
          <p:cNvPr id="20493" name="AutoShape 14"/>
          <p:cNvCxnSpPr>
            <a:cxnSpLocks noChangeShapeType="1"/>
            <a:stCxn id="20485" idx="1"/>
            <a:endCxn id="20492" idx="1"/>
          </p:cNvCxnSpPr>
          <p:nvPr/>
        </p:nvCxnSpPr>
        <p:spPr bwMode="auto">
          <a:xfrm rot="10800000" flipV="1">
            <a:off x="971550" y="4356100"/>
            <a:ext cx="152400" cy="1320800"/>
          </a:xfrm>
          <a:prstGeom prst="bentConnector3">
            <a:avLst>
              <a:gd name="adj1" fmla="val 307292"/>
            </a:avLst>
          </a:prstGeom>
          <a:noFill/>
          <a:ln w="38100">
            <a:solidFill>
              <a:srgbClr val="969696"/>
            </a:solidFill>
            <a:prstDash val="sysDot"/>
            <a:miter lim="800000"/>
            <a:headEnd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15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Příklady šifrovacích algoritmů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Symetrický algoritmus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Klíč – písmena v opačném pořadí</a:t>
            </a:r>
            <a:br>
              <a:rPr lang="cs-CZ"/>
            </a:br>
            <a:r>
              <a:rPr lang="cs-CZ" sz="1400"/>
              <a:t>Ahoj Ondro … ordnO johA … Ahoj Ondro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XOR, klíč – 01010101 = 0x55</a:t>
            </a:r>
            <a:br>
              <a:rPr lang="cs-CZ"/>
            </a:br>
            <a:r>
              <a:rPr lang="cs-CZ"/>
              <a:t>text – AHOJ</a:t>
            </a:r>
            <a:br>
              <a:rPr lang="cs-CZ"/>
            </a:br>
            <a:r>
              <a:rPr lang="cs-CZ" sz="1400"/>
              <a:t>0x41 = 01000001 … XOR 01010101 = 0x14 = 00010100 … XOR 0x55 = 0x41  </a:t>
            </a:r>
            <a:br>
              <a:rPr lang="cs-CZ" sz="1400"/>
            </a:br>
            <a:r>
              <a:rPr lang="cs-CZ" sz="1400"/>
              <a:t>0x48 = 01001000 … XOR 01010101 = 0x1D = 00011101 … XOR 0x55 = 0x48</a:t>
            </a:r>
            <a:br>
              <a:rPr lang="cs-CZ" sz="1400"/>
            </a:br>
            <a:r>
              <a:rPr lang="cs-CZ" sz="1400"/>
              <a:t>0x51 = 01010001 … XOR 01010101 = 0x04 = 00000100 … XOR 0x55 = 0x51</a:t>
            </a:r>
            <a:br>
              <a:rPr lang="cs-CZ" sz="1400"/>
            </a:br>
            <a:r>
              <a:rPr lang="cs-CZ" sz="1400"/>
              <a:t>0x4A = 01001010 … XOR 01010101 = 0x1F = 00011111 … XOR 0x55 = 0x4A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„Asymetrický“ algoritmus (spíše symetrický - inverzní)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Veřejný klíč +1 znak, Privátní klíč –1 znak (</a:t>
            </a:r>
            <a:r>
              <a:rPr lang="en-US"/>
              <a:t>Caesarova </a:t>
            </a:r>
            <a:r>
              <a:rPr lang="cs-CZ"/>
              <a:t>šifra +3)</a:t>
            </a:r>
            <a:br>
              <a:rPr lang="cs-CZ"/>
            </a:br>
            <a:r>
              <a:rPr lang="cs-CZ"/>
              <a:t>Ahoj Ondro … Bipk</a:t>
            </a:r>
            <a:r>
              <a:rPr lang="en-US"/>
              <a:t>!Poesp … Ahoj Ondro …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endParaRPr lang="en-US"/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400"/>
              <a:t>Problémy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Všechny tyto šifry zachovávají četnosti znaků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/>
              <a:t>Při známém algoritmu jsou délky klíčů malé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C77CF22-B7B9-4F37-9547-8104BAD6E938}" type="slidenum">
              <a:rPr lang="cs-CZ" sz="1200" b="1">
                <a:solidFill>
                  <a:schemeClr val="bg1"/>
                </a:solidFill>
              </a:rPr>
              <a:pPr algn="r" eaLnBrk="0" hangingPunct="0"/>
              <a:t>8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/>
          <p:cNvSpPr txBox="1">
            <a:spLocks noChangeArrowheads="1"/>
          </p:cNvSpPr>
          <p:nvPr/>
        </p:nvSpPr>
        <p:spPr bwMode="auto">
          <a:xfrm>
            <a:off x="304800" y="255588"/>
            <a:ext cx="85883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4000">
                <a:solidFill>
                  <a:schemeClr val="tx2"/>
                </a:solidFill>
              </a:rPr>
              <a:t>Používané moderní algoritmy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382000" cy="404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800"/>
              <a:t>Symetrické algoritmy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DES 56bit – US Data Encryption Standard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000"/>
              <a:t>3-DES 112bit – vylepšená verze s klíčem délky 112 bitů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RC2 64bit – RFC 2268 (RSA Security)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RC4 128bit – RSA Security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IDEA 128bit – International Data Encryption Algorithm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AES (Rijndael) 128bit a 256bit – US Advanced Encryption Standard</a:t>
            </a:r>
            <a:r>
              <a:rPr lang="cs-CZ" sz="2000"/>
              <a:t> – US vládní standard pro příštích cca. 30 let</a:t>
            </a:r>
          </a:p>
          <a:p>
            <a:pPr marL="336550" indent="-336550">
              <a:lnSpc>
                <a:spcPct val="110000"/>
              </a:lnSpc>
              <a:buFont typeface="Wingdings" pitchFamily="2" charset="2"/>
              <a:buChar char="§"/>
            </a:pPr>
            <a:r>
              <a:rPr lang="cs-CZ" sz="2800"/>
              <a:t>Asymetrické algoritmy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RSA 512bit, 1024bit, 2048bit – RSA Security</a:t>
            </a:r>
          </a:p>
          <a:p>
            <a:pPr marL="1033463" lvl="1" indent="-347663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000"/>
              <a:t>Diffie-Hellman Key Exchange – RFC 2631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8458200" y="63246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fld id="{7C6CE672-7EFE-44D4-8A71-B3734142DA5B}" type="slidenum">
              <a:rPr lang="cs-CZ" sz="1200" b="1">
                <a:solidFill>
                  <a:schemeClr val="bg1"/>
                </a:solidFill>
              </a:rPr>
              <a:pPr algn="r" eaLnBrk="0" hangingPunct="0"/>
              <a:t>9</a:t>
            </a:fld>
            <a:endParaRPr lang="cs-CZ" sz="12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řehlednost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99</TotalTime>
  <Words>1911</Words>
  <Application>Microsoft Office PowerPoint</Application>
  <PresentationFormat>Předvádění na obrazovce (4:3)</PresentationFormat>
  <Paragraphs>429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33</vt:i4>
      </vt:variant>
    </vt:vector>
  </HeadingPairs>
  <TitlesOfParts>
    <vt:vector size="42" baseType="lpstr">
      <vt:lpstr>Arial</vt:lpstr>
      <vt:lpstr>Calibri</vt:lpstr>
      <vt:lpstr>Cambria</vt:lpstr>
      <vt:lpstr>Wingdings</vt:lpstr>
      <vt:lpstr>Přehlednost</vt:lpstr>
      <vt:lpstr>Přehlednost</vt:lpstr>
      <vt:lpstr>Přehlednost</vt:lpstr>
      <vt:lpstr>Přehlednost</vt:lpstr>
      <vt:lpstr>Přehlednost</vt:lpstr>
      <vt:lpstr>Bezpečnostní technologie I Úvod do kryptografie Josef Kaderka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  <vt:lpstr>Snímek 30</vt:lpstr>
      <vt:lpstr>Snímek 31</vt:lpstr>
      <vt:lpstr>Snímek 32</vt:lpstr>
      <vt:lpstr>Snímek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kurzu předmětu: XXXXXXXXXXXXXXXX</dc:title>
  <dc:creator>Foltin Pavel</dc:creator>
  <cp:lastModifiedBy>Josef Kaderka</cp:lastModifiedBy>
  <cp:revision>18</cp:revision>
  <dcterms:created xsi:type="dcterms:W3CDTF">2011-12-13T10:02:35Z</dcterms:created>
  <dcterms:modified xsi:type="dcterms:W3CDTF">2012-04-25T12:46:33Z</dcterms:modified>
</cp:coreProperties>
</file>