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63" r:id="rId3"/>
    <p:sldId id="273" r:id="rId4"/>
    <p:sldId id="274" r:id="rId5"/>
    <p:sldId id="264" r:id="rId6"/>
    <p:sldId id="265" r:id="rId7"/>
    <p:sldId id="266" r:id="rId8"/>
    <p:sldId id="267" r:id="rId9"/>
    <p:sldId id="279" r:id="rId10"/>
    <p:sldId id="268" r:id="rId11"/>
    <p:sldId id="269" r:id="rId12"/>
    <p:sldId id="271" r:id="rId13"/>
    <p:sldId id="282" r:id="rId14"/>
    <p:sldId id="272" r:id="rId15"/>
    <p:sldId id="293" r:id="rId16"/>
    <p:sldId id="294" r:id="rId17"/>
    <p:sldId id="295" r:id="rId18"/>
    <p:sldId id="292" r:id="rId19"/>
    <p:sldId id="291" r:id="rId20"/>
    <p:sldId id="287" r:id="rId21"/>
    <p:sldId id="288" r:id="rId22"/>
    <p:sldId id="289" r:id="rId23"/>
    <p:sldId id="290" r:id="rId24"/>
    <p:sldId id="283" r:id="rId25"/>
    <p:sldId id="284" r:id="rId26"/>
    <p:sldId id="285" r:id="rId27"/>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0920" autoAdjust="0"/>
  </p:normalViewPr>
  <p:slideViewPr>
    <p:cSldViewPr>
      <p:cViewPr varScale="1">
        <p:scale>
          <a:sx n="106" d="100"/>
          <a:sy n="106" d="100"/>
        </p:scale>
        <p:origin x="176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69F90C5-47E3-4F1E-ACEF-CA78683DCD7E}"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8DD49F3B-C133-44E3-9C66-82939A130369}">
      <dgm:prSet/>
      <dgm:spPr>
        <a:solidFill>
          <a:srgbClr val="92D050"/>
        </a:solidFill>
      </dgm:spPr>
      <dgm:t>
        <a:bodyPr/>
        <a:lstStyle/>
        <a:p>
          <a:pPr rtl="0"/>
          <a:r>
            <a:rPr lang="cs-CZ" dirty="0" smtClean="0">
              <a:solidFill>
                <a:schemeClr val="tx1"/>
              </a:solidFill>
            </a:rPr>
            <a:t>Obvykle se uskutečňuje po </a:t>
          </a:r>
          <a:r>
            <a:rPr lang="cs-CZ" b="1" dirty="0" smtClean="0">
              <a:solidFill>
                <a:schemeClr val="tx1"/>
              </a:solidFill>
            </a:rPr>
            <a:t>přeskupení</a:t>
          </a:r>
          <a:r>
            <a:rPr lang="cs-CZ" dirty="0" smtClean="0">
              <a:solidFill>
                <a:schemeClr val="tx1"/>
              </a:solidFill>
            </a:rPr>
            <a:t> nebo po </a:t>
          </a:r>
          <a:r>
            <a:rPr lang="cs-CZ" b="1" dirty="0" smtClean="0">
              <a:solidFill>
                <a:schemeClr val="tx1"/>
              </a:solidFill>
            </a:rPr>
            <a:t>vystřídání vojsk</a:t>
          </a:r>
          <a:r>
            <a:rPr lang="cs-CZ" dirty="0" smtClean="0">
              <a:solidFill>
                <a:schemeClr val="tx1"/>
              </a:solidFill>
            </a:rPr>
            <a:t>, která jsou s protivníkem v dotyku.</a:t>
          </a:r>
          <a:endParaRPr lang="cs-CZ" dirty="0">
            <a:solidFill>
              <a:schemeClr val="tx1"/>
            </a:solidFill>
          </a:endParaRPr>
        </a:p>
      </dgm:t>
    </dgm:pt>
    <dgm:pt modelId="{13A29284-8DD3-4529-8B0F-A65A8187CFE1}" type="parTrans" cxnId="{DB17F90D-1DA7-49FF-9E76-21DF1EFDB805}">
      <dgm:prSet/>
      <dgm:spPr/>
      <dgm:t>
        <a:bodyPr/>
        <a:lstStyle/>
        <a:p>
          <a:endParaRPr lang="cs-CZ"/>
        </a:p>
      </dgm:t>
    </dgm:pt>
    <dgm:pt modelId="{23435734-E44B-4809-A5F5-1FFA8C17F461}" type="sibTrans" cxnId="{DB17F90D-1DA7-49FF-9E76-21DF1EFDB805}">
      <dgm:prSet/>
      <dgm:spPr/>
      <dgm:t>
        <a:bodyPr/>
        <a:lstStyle/>
        <a:p>
          <a:endParaRPr lang="cs-CZ"/>
        </a:p>
      </dgm:t>
    </dgm:pt>
    <dgm:pt modelId="{260967E3-9F8D-4B4B-9D22-3373C76D92BA}">
      <dgm:prSet/>
      <dgm:spPr>
        <a:solidFill>
          <a:srgbClr val="FFFF00"/>
        </a:solidFill>
      </dgm:spPr>
      <dgm:t>
        <a:bodyPr/>
        <a:lstStyle/>
        <a:p>
          <a:pPr rtl="0"/>
          <a:r>
            <a:rPr lang="cs-CZ" dirty="0" smtClean="0">
              <a:solidFill>
                <a:schemeClr val="tx1"/>
              </a:solidFill>
            </a:rPr>
            <a:t>Provádí se zpravidla tehdy, jestliže </a:t>
          </a:r>
          <a:r>
            <a:rPr lang="cs-CZ" b="1" dirty="0" smtClean="0">
              <a:solidFill>
                <a:schemeClr val="tx1"/>
              </a:solidFill>
            </a:rPr>
            <a:t>terén neumožňuje nebo velmi ztěžuje útok po přesunu z hloubky.</a:t>
          </a:r>
          <a:endParaRPr lang="cs-CZ" b="1" dirty="0">
            <a:solidFill>
              <a:schemeClr val="tx1"/>
            </a:solidFill>
          </a:endParaRPr>
        </a:p>
      </dgm:t>
    </dgm:pt>
    <dgm:pt modelId="{EE891BC4-6CC3-4A37-B80C-5D3ABAF7820A}" type="parTrans" cxnId="{4951BE5B-733B-4A34-85DD-087E886C88D8}">
      <dgm:prSet/>
      <dgm:spPr/>
      <dgm:t>
        <a:bodyPr/>
        <a:lstStyle/>
        <a:p>
          <a:endParaRPr lang="cs-CZ"/>
        </a:p>
      </dgm:t>
    </dgm:pt>
    <dgm:pt modelId="{89417531-290F-4723-90C4-E7AFDC0AEBD2}" type="sibTrans" cxnId="{4951BE5B-733B-4A34-85DD-087E886C88D8}">
      <dgm:prSet/>
      <dgm:spPr/>
      <dgm:t>
        <a:bodyPr/>
        <a:lstStyle/>
        <a:p>
          <a:endParaRPr lang="cs-CZ"/>
        </a:p>
      </dgm:t>
    </dgm:pt>
    <dgm:pt modelId="{0FDE5008-4B5B-4456-9517-156490559C40}">
      <dgm:prSet/>
      <dgm:spPr>
        <a:solidFill>
          <a:schemeClr val="accent6">
            <a:lumMod val="40000"/>
            <a:lumOff val="60000"/>
          </a:schemeClr>
        </a:solidFill>
      </dgm:spPr>
      <dgm:t>
        <a:bodyPr/>
        <a:lstStyle/>
        <a:p>
          <a:pPr rtl="0"/>
          <a:r>
            <a:rPr lang="cs-CZ" dirty="0" smtClean="0">
              <a:solidFill>
                <a:schemeClr val="tx1"/>
              </a:solidFill>
            </a:rPr>
            <a:t>Útok na bránícího se protivníka z přímého dotyku provádí útočící síly zpravidla v </a:t>
          </a:r>
          <a:r>
            <a:rPr lang="cs-CZ" b="1" dirty="0" smtClean="0">
              <a:solidFill>
                <a:schemeClr val="tx1"/>
              </a:solidFill>
            </a:rPr>
            <a:t>bojové sestavě, </a:t>
          </a:r>
          <a:r>
            <a:rPr lang="cs-CZ" b="0" dirty="0" smtClean="0">
              <a:solidFill>
                <a:schemeClr val="tx1"/>
              </a:solidFill>
            </a:rPr>
            <a:t>kterou zaujmou ve </a:t>
          </a:r>
          <a:r>
            <a:rPr lang="cs-CZ" b="1" dirty="0" smtClean="0">
              <a:solidFill>
                <a:schemeClr val="tx1"/>
              </a:solidFill>
            </a:rPr>
            <a:t>výchozím prostoru pro útok /východišti k útoku.</a:t>
          </a:r>
          <a:endParaRPr lang="cs-CZ" b="1" dirty="0">
            <a:solidFill>
              <a:schemeClr val="tx1"/>
            </a:solidFill>
          </a:endParaRPr>
        </a:p>
      </dgm:t>
    </dgm:pt>
    <dgm:pt modelId="{A50B97AA-3D64-4B40-A53D-E4EAD4A1ECAB}" type="parTrans" cxnId="{F959D2DB-D753-4840-95A6-BB9A59EF0DCB}">
      <dgm:prSet/>
      <dgm:spPr/>
      <dgm:t>
        <a:bodyPr/>
        <a:lstStyle/>
        <a:p>
          <a:endParaRPr lang="cs-CZ"/>
        </a:p>
      </dgm:t>
    </dgm:pt>
    <dgm:pt modelId="{6BA1FA41-6B11-4F01-90B9-51D039C5C641}" type="sibTrans" cxnId="{F959D2DB-D753-4840-95A6-BB9A59EF0DCB}">
      <dgm:prSet/>
      <dgm:spPr/>
      <dgm:t>
        <a:bodyPr/>
        <a:lstStyle/>
        <a:p>
          <a:endParaRPr lang="cs-CZ"/>
        </a:p>
      </dgm:t>
    </dgm:pt>
    <dgm:pt modelId="{58C6E0C4-9B8C-4F81-9A25-6EB584D4DDA8}" type="pres">
      <dgm:prSet presAssocID="{F69F90C5-47E3-4F1E-ACEF-CA78683DCD7E}" presName="linear" presStyleCnt="0">
        <dgm:presLayoutVars>
          <dgm:animLvl val="lvl"/>
          <dgm:resizeHandles val="exact"/>
        </dgm:presLayoutVars>
      </dgm:prSet>
      <dgm:spPr/>
      <dgm:t>
        <a:bodyPr/>
        <a:lstStyle/>
        <a:p>
          <a:endParaRPr lang="cs-CZ"/>
        </a:p>
      </dgm:t>
    </dgm:pt>
    <dgm:pt modelId="{E992FD6C-5B0D-45CB-864C-ED5249DBDE61}" type="pres">
      <dgm:prSet presAssocID="{8DD49F3B-C133-44E3-9C66-82939A130369}" presName="parentText" presStyleLbl="node1" presStyleIdx="0" presStyleCnt="3">
        <dgm:presLayoutVars>
          <dgm:chMax val="0"/>
          <dgm:bulletEnabled val="1"/>
        </dgm:presLayoutVars>
      </dgm:prSet>
      <dgm:spPr/>
      <dgm:t>
        <a:bodyPr/>
        <a:lstStyle/>
        <a:p>
          <a:endParaRPr lang="cs-CZ"/>
        </a:p>
      </dgm:t>
    </dgm:pt>
    <dgm:pt modelId="{0D06A4C7-951A-4C1A-88EA-919F70F065FC}" type="pres">
      <dgm:prSet presAssocID="{23435734-E44B-4809-A5F5-1FFA8C17F461}" presName="spacer" presStyleCnt="0"/>
      <dgm:spPr/>
    </dgm:pt>
    <dgm:pt modelId="{3DE176D9-E605-49F8-80A7-646D2A88BF9F}" type="pres">
      <dgm:prSet presAssocID="{260967E3-9F8D-4B4B-9D22-3373C76D92BA}" presName="parentText" presStyleLbl="node1" presStyleIdx="1" presStyleCnt="3">
        <dgm:presLayoutVars>
          <dgm:chMax val="0"/>
          <dgm:bulletEnabled val="1"/>
        </dgm:presLayoutVars>
      </dgm:prSet>
      <dgm:spPr/>
      <dgm:t>
        <a:bodyPr/>
        <a:lstStyle/>
        <a:p>
          <a:endParaRPr lang="cs-CZ"/>
        </a:p>
      </dgm:t>
    </dgm:pt>
    <dgm:pt modelId="{D4E24F94-1D0D-4322-A710-D15BBBB5D85C}" type="pres">
      <dgm:prSet presAssocID="{89417531-290F-4723-90C4-E7AFDC0AEBD2}" presName="spacer" presStyleCnt="0"/>
      <dgm:spPr/>
    </dgm:pt>
    <dgm:pt modelId="{7E32272C-19A0-47B3-B7CF-7E3D51E4316F}" type="pres">
      <dgm:prSet presAssocID="{0FDE5008-4B5B-4456-9517-156490559C40}" presName="parentText" presStyleLbl="node1" presStyleIdx="2" presStyleCnt="3">
        <dgm:presLayoutVars>
          <dgm:chMax val="0"/>
          <dgm:bulletEnabled val="1"/>
        </dgm:presLayoutVars>
      </dgm:prSet>
      <dgm:spPr/>
      <dgm:t>
        <a:bodyPr/>
        <a:lstStyle/>
        <a:p>
          <a:endParaRPr lang="cs-CZ"/>
        </a:p>
      </dgm:t>
    </dgm:pt>
  </dgm:ptLst>
  <dgm:cxnLst>
    <dgm:cxn modelId="{DB17F90D-1DA7-49FF-9E76-21DF1EFDB805}" srcId="{F69F90C5-47E3-4F1E-ACEF-CA78683DCD7E}" destId="{8DD49F3B-C133-44E3-9C66-82939A130369}" srcOrd="0" destOrd="0" parTransId="{13A29284-8DD3-4529-8B0F-A65A8187CFE1}" sibTransId="{23435734-E44B-4809-A5F5-1FFA8C17F461}"/>
    <dgm:cxn modelId="{58D1CBE5-A678-4FEC-88FE-0B746F783ECB}" type="presOf" srcId="{260967E3-9F8D-4B4B-9D22-3373C76D92BA}" destId="{3DE176D9-E605-49F8-80A7-646D2A88BF9F}" srcOrd="0" destOrd="0" presId="urn:microsoft.com/office/officeart/2005/8/layout/vList2"/>
    <dgm:cxn modelId="{4951BE5B-733B-4A34-85DD-087E886C88D8}" srcId="{F69F90C5-47E3-4F1E-ACEF-CA78683DCD7E}" destId="{260967E3-9F8D-4B4B-9D22-3373C76D92BA}" srcOrd="1" destOrd="0" parTransId="{EE891BC4-6CC3-4A37-B80C-5D3ABAF7820A}" sibTransId="{89417531-290F-4723-90C4-E7AFDC0AEBD2}"/>
    <dgm:cxn modelId="{81EA81FD-99C2-4121-9C30-4E5F47870840}" type="presOf" srcId="{F69F90C5-47E3-4F1E-ACEF-CA78683DCD7E}" destId="{58C6E0C4-9B8C-4F81-9A25-6EB584D4DDA8}" srcOrd="0" destOrd="0" presId="urn:microsoft.com/office/officeart/2005/8/layout/vList2"/>
    <dgm:cxn modelId="{F959D2DB-D753-4840-95A6-BB9A59EF0DCB}" srcId="{F69F90C5-47E3-4F1E-ACEF-CA78683DCD7E}" destId="{0FDE5008-4B5B-4456-9517-156490559C40}" srcOrd="2" destOrd="0" parTransId="{A50B97AA-3D64-4B40-A53D-E4EAD4A1ECAB}" sibTransId="{6BA1FA41-6B11-4F01-90B9-51D039C5C641}"/>
    <dgm:cxn modelId="{F4F5872D-EABF-4302-9DD5-2C7F185C1B76}" type="presOf" srcId="{0FDE5008-4B5B-4456-9517-156490559C40}" destId="{7E32272C-19A0-47B3-B7CF-7E3D51E4316F}" srcOrd="0" destOrd="0" presId="urn:microsoft.com/office/officeart/2005/8/layout/vList2"/>
    <dgm:cxn modelId="{521DC52B-34FD-4B4C-B018-EC6B1BF6F5D5}" type="presOf" srcId="{8DD49F3B-C133-44E3-9C66-82939A130369}" destId="{E992FD6C-5B0D-45CB-864C-ED5249DBDE61}" srcOrd="0" destOrd="0" presId="urn:microsoft.com/office/officeart/2005/8/layout/vList2"/>
    <dgm:cxn modelId="{47F3E182-0CCF-4DA0-A2C0-77AAEB01AD69}" type="presParOf" srcId="{58C6E0C4-9B8C-4F81-9A25-6EB584D4DDA8}" destId="{E992FD6C-5B0D-45CB-864C-ED5249DBDE61}" srcOrd="0" destOrd="0" presId="urn:microsoft.com/office/officeart/2005/8/layout/vList2"/>
    <dgm:cxn modelId="{94BC624A-2C51-4EAC-A552-572FDAD3D442}" type="presParOf" srcId="{58C6E0C4-9B8C-4F81-9A25-6EB584D4DDA8}" destId="{0D06A4C7-951A-4C1A-88EA-919F70F065FC}" srcOrd="1" destOrd="0" presId="urn:microsoft.com/office/officeart/2005/8/layout/vList2"/>
    <dgm:cxn modelId="{E41F20A9-5788-4772-9D85-6F4C324B7D1E}" type="presParOf" srcId="{58C6E0C4-9B8C-4F81-9A25-6EB584D4DDA8}" destId="{3DE176D9-E605-49F8-80A7-646D2A88BF9F}" srcOrd="2" destOrd="0" presId="urn:microsoft.com/office/officeart/2005/8/layout/vList2"/>
    <dgm:cxn modelId="{7E81CC1D-7195-48B8-9600-DE2EED696F0D}" type="presParOf" srcId="{58C6E0C4-9B8C-4F81-9A25-6EB584D4DDA8}" destId="{D4E24F94-1D0D-4322-A710-D15BBBB5D85C}" srcOrd="3" destOrd="0" presId="urn:microsoft.com/office/officeart/2005/8/layout/vList2"/>
    <dgm:cxn modelId="{B01F11A9-B9A4-4DCD-B124-111F2A2F7FC8}" type="presParOf" srcId="{58C6E0C4-9B8C-4F81-9A25-6EB584D4DDA8}" destId="{7E32272C-19A0-47B3-B7CF-7E3D51E4316F}"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C3764419-9AA8-4758-874D-E176124084E5}"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cs-CZ"/>
        </a:p>
      </dgm:t>
    </dgm:pt>
    <dgm:pt modelId="{A2B012E4-6715-4126-929D-5B826A4B4E53}">
      <dgm:prSet/>
      <dgm:spPr>
        <a:solidFill>
          <a:srgbClr val="92D050"/>
        </a:solidFill>
      </dgm:spPr>
      <dgm:t>
        <a:bodyPr/>
        <a:lstStyle/>
        <a:p>
          <a:pPr rtl="0"/>
          <a:r>
            <a:rPr lang="cs-CZ" b="1" dirty="0" smtClean="0">
              <a:solidFill>
                <a:schemeClr val="tx1"/>
              </a:solidFill>
            </a:rPr>
            <a:t>Vystřídání vojsk</a:t>
          </a:r>
          <a:r>
            <a:rPr lang="cs-CZ" dirty="0" smtClean="0">
              <a:solidFill>
                <a:schemeClr val="tx1"/>
              </a:solidFill>
            </a:rPr>
            <a:t> </a:t>
          </a:r>
          <a:endParaRPr lang="cs-CZ" dirty="0">
            <a:solidFill>
              <a:schemeClr val="tx1"/>
            </a:solidFill>
          </a:endParaRPr>
        </a:p>
      </dgm:t>
    </dgm:pt>
    <dgm:pt modelId="{959F2B2E-6B09-4F52-8230-BAB7766E5CCA}" type="parTrans" cxnId="{541AEDD9-30DF-4EF0-8A40-2D644BF6EBD5}">
      <dgm:prSet/>
      <dgm:spPr/>
      <dgm:t>
        <a:bodyPr/>
        <a:lstStyle/>
        <a:p>
          <a:endParaRPr lang="cs-CZ"/>
        </a:p>
      </dgm:t>
    </dgm:pt>
    <dgm:pt modelId="{D77DE28C-D76A-489F-9CB5-073665A26C8D}" type="sibTrans" cxnId="{541AEDD9-30DF-4EF0-8A40-2D644BF6EBD5}">
      <dgm:prSet/>
      <dgm:spPr/>
      <dgm:t>
        <a:bodyPr/>
        <a:lstStyle/>
        <a:p>
          <a:endParaRPr lang="cs-CZ"/>
        </a:p>
      </dgm:t>
    </dgm:pt>
    <dgm:pt modelId="{53CBD5CB-DFAF-4342-9416-C12FDF82EF5B}">
      <dgm:prSet/>
      <dgm:spPr/>
      <dgm:t>
        <a:bodyPr/>
        <a:lstStyle/>
        <a:p>
          <a:pPr algn="just" rtl="0"/>
          <a:r>
            <a:rPr lang="cs-CZ" dirty="0" smtClean="0"/>
            <a:t>představuje manévr, uskutečňovaný z</a:t>
          </a:r>
          <a:r>
            <a:rPr lang="cs-CZ" b="1" dirty="0" smtClean="0"/>
            <a:t>pravidla vynuceně s cílem nahradit (obměnit) </a:t>
          </a:r>
          <a:r>
            <a:rPr lang="cs-CZ" dirty="0" smtClean="0"/>
            <a:t>ty jednotky nebo útvary, u kterých došlo v předchozím průběhu operace v důsledku činnosti nepřítele k výraznému snížení jejich bojeschopnosti, neumožňujícímu jim pokračovat v plnění nastávajících úkolů operace. </a:t>
          </a:r>
          <a:endParaRPr lang="cs-CZ" dirty="0"/>
        </a:p>
      </dgm:t>
    </dgm:pt>
    <dgm:pt modelId="{1B5C5C64-07FF-4536-B246-02157CA014F9}" type="parTrans" cxnId="{D1535E3E-4EB6-451E-B763-7407CCFD4D59}">
      <dgm:prSet/>
      <dgm:spPr/>
      <dgm:t>
        <a:bodyPr/>
        <a:lstStyle/>
        <a:p>
          <a:endParaRPr lang="cs-CZ"/>
        </a:p>
      </dgm:t>
    </dgm:pt>
    <dgm:pt modelId="{1ED3B35D-5F62-4FF3-BE0B-C76A3121B915}" type="sibTrans" cxnId="{D1535E3E-4EB6-451E-B763-7407CCFD4D59}">
      <dgm:prSet/>
      <dgm:spPr/>
      <dgm:t>
        <a:bodyPr/>
        <a:lstStyle/>
        <a:p>
          <a:endParaRPr lang="cs-CZ"/>
        </a:p>
      </dgm:t>
    </dgm:pt>
    <dgm:pt modelId="{E5405412-5A30-4DB1-964C-8DAE93B01D43}">
      <dgm:prSet/>
      <dgm:spPr/>
      <dgm:t>
        <a:bodyPr/>
        <a:lstStyle/>
        <a:p>
          <a:pPr algn="just" rtl="0"/>
          <a:r>
            <a:rPr lang="cs-CZ" dirty="0" smtClean="0"/>
            <a:t>vystřídání vojsk </a:t>
          </a:r>
          <a:r>
            <a:rPr lang="cs-CZ" b="1" dirty="0" smtClean="0"/>
            <a:t>může být prováděno také plánovitě, k zajištění odpočinku a obnovení operačních schopností </a:t>
          </a:r>
          <a:r>
            <a:rPr lang="cs-CZ" dirty="0" smtClean="0"/>
            <a:t>střídané jednotky pro její následné nasazení.</a:t>
          </a:r>
          <a:endParaRPr lang="cs-CZ" dirty="0"/>
        </a:p>
      </dgm:t>
    </dgm:pt>
    <dgm:pt modelId="{14DD1913-FDEE-4D3E-9025-0DA5EE935BDC}" type="parTrans" cxnId="{D65BB997-43B2-4E51-A6CF-BF0A0443A8D4}">
      <dgm:prSet/>
      <dgm:spPr/>
      <dgm:t>
        <a:bodyPr/>
        <a:lstStyle/>
        <a:p>
          <a:endParaRPr lang="cs-CZ"/>
        </a:p>
      </dgm:t>
    </dgm:pt>
    <dgm:pt modelId="{484BA6FE-0890-49CC-847F-7E17022CD5AE}" type="sibTrans" cxnId="{D65BB997-43B2-4E51-A6CF-BF0A0443A8D4}">
      <dgm:prSet/>
      <dgm:spPr/>
      <dgm:t>
        <a:bodyPr/>
        <a:lstStyle/>
        <a:p>
          <a:endParaRPr lang="cs-CZ"/>
        </a:p>
      </dgm:t>
    </dgm:pt>
    <dgm:pt modelId="{406B851E-1E41-4E17-B11C-C37B98876695}" type="pres">
      <dgm:prSet presAssocID="{C3764419-9AA8-4758-874D-E176124084E5}" presName="Name0" presStyleCnt="0">
        <dgm:presLayoutVars>
          <dgm:dir/>
          <dgm:animLvl val="lvl"/>
          <dgm:resizeHandles val="exact"/>
        </dgm:presLayoutVars>
      </dgm:prSet>
      <dgm:spPr/>
      <dgm:t>
        <a:bodyPr/>
        <a:lstStyle/>
        <a:p>
          <a:endParaRPr lang="cs-CZ"/>
        </a:p>
      </dgm:t>
    </dgm:pt>
    <dgm:pt modelId="{B940C293-89C0-4381-AE5F-B38F54DDAA76}" type="pres">
      <dgm:prSet presAssocID="{A2B012E4-6715-4126-929D-5B826A4B4E53}" presName="linNode" presStyleCnt="0"/>
      <dgm:spPr/>
    </dgm:pt>
    <dgm:pt modelId="{0BB010CC-A882-4E05-81F4-789A8E98686A}" type="pres">
      <dgm:prSet presAssocID="{A2B012E4-6715-4126-929D-5B826A4B4E53}" presName="parentText" presStyleLbl="node1" presStyleIdx="0" presStyleCnt="1" custLinFactNeighborX="-1367" custLinFactNeighborY="-14319">
        <dgm:presLayoutVars>
          <dgm:chMax val="1"/>
          <dgm:bulletEnabled val="1"/>
        </dgm:presLayoutVars>
      </dgm:prSet>
      <dgm:spPr/>
      <dgm:t>
        <a:bodyPr/>
        <a:lstStyle/>
        <a:p>
          <a:endParaRPr lang="cs-CZ"/>
        </a:p>
      </dgm:t>
    </dgm:pt>
    <dgm:pt modelId="{001BD0D2-6A7B-4254-B020-346AB1035877}" type="pres">
      <dgm:prSet presAssocID="{A2B012E4-6715-4126-929D-5B826A4B4E53}" presName="descendantText" presStyleLbl="alignAccFollowNode1" presStyleIdx="0" presStyleCnt="1">
        <dgm:presLayoutVars>
          <dgm:bulletEnabled val="1"/>
        </dgm:presLayoutVars>
      </dgm:prSet>
      <dgm:spPr/>
      <dgm:t>
        <a:bodyPr/>
        <a:lstStyle/>
        <a:p>
          <a:endParaRPr lang="cs-CZ"/>
        </a:p>
      </dgm:t>
    </dgm:pt>
  </dgm:ptLst>
  <dgm:cxnLst>
    <dgm:cxn modelId="{A1A98831-0DF6-4222-BBFE-D5F70024D580}" type="presOf" srcId="{A2B012E4-6715-4126-929D-5B826A4B4E53}" destId="{0BB010CC-A882-4E05-81F4-789A8E98686A}" srcOrd="0" destOrd="0" presId="urn:microsoft.com/office/officeart/2005/8/layout/vList5"/>
    <dgm:cxn modelId="{76AB048C-357C-482C-A2EB-BC731184492E}" type="presOf" srcId="{E5405412-5A30-4DB1-964C-8DAE93B01D43}" destId="{001BD0D2-6A7B-4254-B020-346AB1035877}" srcOrd="0" destOrd="1" presId="urn:microsoft.com/office/officeart/2005/8/layout/vList5"/>
    <dgm:cxn modelId="{D1535E3E-4EB6-451E-B763-7407CCFD4D59}" srcId="{A2B012E4-6715-4126-929D-5B826A4B4E53}" destId="{53CBD5CB-DFAF-4342-9416-C12FDF82EF5B}" srcOrd="0" destOrd="0" parTransId="{1B5C5C64-07FF-4536-B246-02157CA014F9}" sibTransId="{1ED3B35D-5F62-4FF3-BE0B-C76A3121B915}"/>
    <dgm:cxn modelId="{98B399E0-238D-4928-A0A5-B6DA42F1C4E4}" type="presOf" srcId="{53CBD5CB-DFAF-4342-9416-C12FDF82EF5B}" destId="{001BD0D2-6A7B-4254-B020-346AB1035877}" srcOrd="0" destOrd="0" presId="urn:microsoft.com/office/officeart/2005/8/layout/vList5"/>
    <dgm:cxn modelId="{FB23DFA2-0090-4368-99B9-E0AF6329F0B7}" type="presOf" srcId="{C3764419-9AA8-4758-874D-E176124084E5}" destId="{406B851E-1E41-4E17-B11C-C37B98876695}" srcOrd="0" destOrd="0" presId="urn:microsoft.com/office/officeart/2005/8/layout/vList5"/>
    <dgm:cxn modelId="{541AEDD9-30DF-4EF0-8A40-2D644BF6EBD5}" srcId="{C3764419-9AA8-4758-874D-E176124084E5}" destId="{A2B012E4-6715-4126-929D-5B826A4B4E53}" srcOrd="0" destOrd="0" parTransId="{959F2B2E-6B09-4F52-8230-BAB7766E5CCA}" sibTransId="{D77DE28C-D76A-489F-9CB5-073665A26C8D}"/>
    <dgm:cxn modelId="{D65BB997-43B2-4E51-A6CF-BF0A0443A8D4}" srcId="{A2B012E4-6715-4126-929D-5B826A4B4E53}" destId="{E5405412-5A30-4DB1-964C-8DAE93B01D43}" srcOrd="1" destOrd="0" parTransId="{14DD1913-FDEE-4D3E-9025-0DA5EE935BDC}" sibTransId="{484BA6FE-0890-49CC-847F-7E17022CD5AE}"/>
    <dgm:cxn modelId="{1F0BB2E6-D44B-4098-B5D1-7556BBE77CFF}" type="presParOf" srcId="{406B851E-1E41-4E17-B11C-C37B98876695}" destId="{B940C293-89C0-4381-AE5F-B38F54DDAA76}" srcOrd="0" destOrd="0" presId="urn:microsoft.com/office/officeart/2005/8/layout/vList5"/>
    <dgm:cxn modelId="{9E9023AC-D1DD-42C7-83FF-4491E12B8A01}" type="presParOf" srcId="{B940C293-89C0-4381-AE5F-B38F54DDAA76}" destId="{0BB010CC-A882-4E05-81F4-789A8E98686A}" srcOrd="0" destOrd="0" presId="urn:microsoft.com/office/officeart/2005/8/layout/vList5"/>
    <dgm:cxn modelId="{957534C3-CAD9-4AFA-968C-CC65BFEEA612}" type="presParOf" srcId="{B940C293-89C0-4381-AE5F-B38F54DDAA76}" destId="{001BD0D2-6A7B-4254-B020-346AB1035877}"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A08FEA62-214F-4ABE-B2C2-A819CFB716E8}"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cs-CZ"/>
        </a:p>
      </dgm:t>
    </dgm:pt>
    <dgm:pt modelId="{FE09D7C5-AE23-4BCB-A95A-300EA2CD3902}">
      <dgm:prSet/>
      <dgm:spPr/>
      <dgm:t>
        <a:bodyPr/>
        <a:lstStyle/>
        <a:p>
          <a:pPr rtl="0"/>
          <a:r>
            <a:rPr lang="cs-CZ" b="1" smtClean="0"/>
            <a:t>Plán vystřídání</a:t>
          </a:r>
          <a:endParaRPr lang="cs-CZ"/>
        </a:p>
      </dgm:t>
    </dgm:pt>
    <dgm:pt modelId="{643BC676-7F81-4AD4-84DB-0835ED280025}" type="parTrans" cxnId="{8130A36B-9605-494A-B174-3B02F2DCCE05}">
      <dgm:prSet/>
      <dgm:spPr/>
      <dgm:t>
        <a:bodyPr/>
        <a:lstStyle/>
        <a:p>
          <a:endParaRPr lang="cs-CZ"/>
        </a:p>
      </dgm:t>
    </dgm:pt>
    <dgm:pt modelId="{A7C22DDF-ECAF-4B80-B726-1162AEDD6A83}" type="sibTrans" cxnId="{8130A36B-9605-494A-B174-3B02F2DCCE05}">
      <dgm:prSet/>
      <dgm:spPr/>
      <dgm:t>
        <a:bodyPr/>
        <a:lstStyle/>
        <a:p>
          <a:endParaRPr lang="cs-CZ"/>
        </a:p>
      </dgm:t>
    </dgm:pt>
    <dgm:pt modelId="{0140BE76-5221-46E5-8FF4-AAA5FCA968A6}">
      <dgm:prSet/>
      <dgm:spPr/>
      <dgm:t>
        <a:bodyPr/>
        <a:lstStyle/>
        <a:p>
          <a:pPr algn="just" rtl="0"/>
          <a:r>
            <a:rPr lang="cs-CZ" b="1" dirty="0" smtClean="0"/>
            <a:t>zpracovává příslušný štáb svazku </a:t>
          </a:r>
          <a:r>
            <a:rPr lang="cs-CZ" dirty="0" smtClean="0"/>
            <a:t>s nezbytným předstihem, umožňujícím včasné vydání úkolů a součinnostních pokynů jednotkám a útvarům, podílejícím se na jeho provedení i zabezpečení, zejména palebném;</a:t>
          </a:r>
          <a:endParaRPr lang="cs-CZ" dirty="0"/>
        </a:p>
      </dgm:t>
    </dgm:pt>
    <dgm:pt modelId="{00E918AC-5886-43D0-A3E9-650E52D194F2}" type="parTrans" cxnId="{0DFB8901-6906-4F79-80D1-3D0CBAC26E25}">
      <dgm:prSet/>
      <dgm:spPr/>
      <dgm:t>
        <a:bodyPr/>
        <a:lstStyle/>
        <a:p>
          <a:endParaRPr lang="cs-CZ"/>
        </a:p>
      </dgm:t>
    </dgm:pt>
    <dgm:pt modelId="{03E5BE7D-55B2-46AD-8942-17AC8D91791C}" type="sibTrans" cxnId="{0DFB8901-6906-4F79-80D1-3D0CBAC26E25}">
      <dgm:prSet/>
      <dgm:spPr/>
      <dgm:t>
        <a:bodyPr/>
        <a:lstStyle/>
        <a:p>
          <a:endParaRPr lang="cs-CZ"/>
        </a:p>
      </dgm:t>
    </dgm:pt>
    <dgm:pt modelId="{8B2228CE-493E-4F90-9F07-B73A90E364E1}">
      <dgm:prSet/>
      <dgm:spPr/>
      <dgm:t>
        <a:bodyPr/>
        <a:lstStyle/>
        <a:p>
          <a:pPr algn="just" rtl="0"/>
          <a:r>
            <a:rPr lang="cs-CZ" dirty="0" smtClean="0"/>
            <a:t>střídajícím jednotkám a útvarům, přebírajícím určený prostor (pásmo, postavení, objekt), se určuje </a:t>
          </a:r>
          <a:r>
            <a:rPr lang="cs-CZ" b="1" dirty="0" smtClean="0"/>
            <a:t>výchozí prostor k vystřídání</a:t>
          </a:r>
          <a:r>
            <a:rPr lang="cs-CZ" dirty="0" smtClean="0"/>
            <a:t>, z něhož střídání zahajují;</a:t>
          </a:r>
          <a:endParaRPr lang="cs-CZ" dirty="0"/>
        </a:p>
      </dgm:t>
    </dgm:pt>
    <dgm:pt modelId="{28AF2E76-DD84-4212-B92E-4A3105723D21}" type="parTrans" cxnId="{40BBD54B-409C-4B65-BC81-AEE9EBBD6122}">
      <dgm:prSet/>
      <dgm:spPr/>
      <dgm:t>
        <a:bodyPr/>
        <a:lstStyle/>
        <a:p>
          <a:endParaRPr lang="cs-CZ"/>
        </a:p>
      </dgm:t>
    </dgm:pt>
    <dgm:pt modelId="{6C01EBB9-6EA1-49ED-8AFB-D06B334FF6E1}" type="sibTrans" cxnId="{40BBD54B-409C-4B65-BC81-AEE9EBBD6122}">
      <dgm:prSet/>
      <dgm:spPr/>
      <dgm:t>
        <a:bodyPr/>
        <a:lstStyle/>
        <a:p>
          <a:endParaRPr lang="cs-CZ"/>
        </a:p>
      </dgm:t>
    </dgm:pt>
    <dgm:pt modelId="{E27E03D3-7668-4505-A985-957924702B70}">
      <dgm:prSet/>
      <dgm:spPr/>
      <dgm:t>
        <a:bodyPr/>
        <a:lstStyle/>
        <a:p>
          <a:pPr algn="just" rtl="0"/>
          <a:r>
            <a:rPr lang="cs-CZ" dirty="0" smtClean="0"/>
            <a:t>střídaným jednotkám a útvarům, předávajícím určený prostor (pásmo, postavení, objekt), se určují </a:t>
          </a:r>
          <a:r>
            <a:rPr lang="cs-CZ" b="1" dirty="0" smtClean="0"/>
            <a:t>shromaždiště (prostory soustředění)</a:t>
          </a:r>
          <a:r>
            <a:rPr lang="cs-CZ" dirty="0" smtClean="0"/>
            <a:t> pro jejich soustředění po jeho opuštění.</a:t>
          </a:r>
          <a:endParaRPr lang="cs-CZ" dirty="0"/>
        </a:p>
      </dgm:t>
    </dgm:pt>
    <dgm:pt modelId="{17998A07-5C4D-4781-B59C-A8BFC3FCAB3B}" type="parTrans" cxnId="{E1792ABC-C929-4761-B9A6-B8B5CB8D6BDC}">
      <dgm:prSet/>
      <dgm:spPr/>
    </dgm:pt>
    <dgm:pt modelId="{7A1AAD47-D6EE-4146-8602-765985F76314}" type="sibTrans" cxnId="{E1792ABC-C929-4761-B9A6-B8B5CB8D6BDC}">
      <dgm:prSet/>
      <dgm:spPr/>
    </dgm:pt>
    <dgm:pt modelId="{CFC0A041-3E4B-46E8-A3E5-F3DAFB18411B}" type="pres">
      <dgm:prSet presAssocID="{A08FEA62-214F-4ABE-B2C2-A819CFB716E8}" presName="Name0" presStyleCnt="0">
        <dgm:presLayoutVars>
          <dgm:dir/>
          <dgm:animLvl val="lvl"/>
          <dgm:resizeHandles val="exact"/>
        </dgm:presLayoutVars>
      </dgm:prSet>
      <dgm:spPr/>
      <dgm:t>
        <a:bodyPr/>
        <a:lstStyle/>
        <a:p>
          <a:endParaRPr lang="cs-CZ"/>
        </a:p>
      </dgm:t>
    </dgm:pt>
    <dgm:pt modelId="{F741F9AE-1629-43D5-9023-AD4AD29160E8}" type="pres">
      <dgm:prSet presAssocID="{FE09D7C5-AE23-4BCB-A95A-300EA2CD3902}" presName="linNode" presStyleCnt="0"/>
      <dgm:spPr/>
    </dgm:pt>
    <dgm:pt modelId="{AEBF27A8-2D9C-4D35-BEFD-517873CB4B1D}" type="pres">
      <dgm:prSet presAssocID="{FE09D7C5-AE23-4BCB-A95A-300EA2CD3902}" presName="parentText" presStyleLbl="node1" presStyleIdx="0" presStyleCnt="1">
        <dgm:presLayoutVars>
          <dgm:chMax val="1"/>
          <dgm:bulletEnabled val="1"/>
        </dgm:presLayoutVars>
      </dgm:prSet>
      <dgm:spPr/>
      <dgm:t>
        <a:bodyPr/>
        <a:lstStyle/>
        <a:p>
          <a:endParaRPr lang="cs-CZ"/>
        </a:p>
      </dgm:t>
    </dgm:pt>
    <dgm:pt modelId="{A2C63956-F5EE-40F7-821C-EC493D8DB166}" type="pres">
      <dgm:prSet presAssocID="{FE09D7C5-AE23-4BCB-A95A-300EA2CD3902}" presName="descendantText" presStyleLbl="alignAccFollowNode1" presStyleIdx="0" presStyleCnt="1">
        <dgm:presLayoutVars>
          <dgm:bulletEnabled val="1"/>
        </dgm:presLayoutVars>
      </dgm:prSet>
      <dgm:spPr/>
      <dgm:t>
        <a:bodyPr/>
        <a:lstStyle/>
        <a:p>
          <a:endParaRPr lang="cs-CZ"/>
        </a:p>
      </dgm:t>
    </dgm:pt>
  </dgm:ptLst>
  <dgm:cxnLst>
    <dgm:cxn modelId="{40BBD54B-409C-4B65-BC81-AEE9EBBD6122}" srcId="{FE09D7C5-AE23-4BCB-A95A-300EA2CD3902}" destId="{8B2228CE-493E-4F90-9F07-B73A90E364E1}" srcOrd="1" destOrd="0" parTransId="{28AF2E76-DD84-4212-B92E-4A3105723D21}" sibTransId="{6C01EBB9-6EA1-49ED-8AFB-D06B334FF6E1}"/>
    <dgm:cxn modelId="{47DA98DA-96A3-44D9-B6E7-DB9CA1603AB4}" type="presOf" srcId="{E27E03D3-7668-4505-A985-957924702B70}" destId="{A2C63956-F5EE-40F7-821C-EC493D8DB166}" srcOrd="0" destOrd="2" presId="urn:microsoft.com/office/officeart/2005/8/layout/vList5"/>
    <dgm:cxn modelId="{D0258A3B-6CAF-4FE7-B107-5B4E598AEB2E}" type="presOf" srcId="{FE09D7C5-AE23-4BCB-A95A-300EA2CD3902}" destId="{AEBF27A8-2D9C-4D35-BEFD-517873CB4B1D}" srcOrd="0" destOrd="0" presId="urn:microsoft.com/office/officeart/2005/8/layout/vList5"/>
    <dgm:cxn modelId="{E1792ABC-C929-4761-B9A6-B8B5CB8D6BDC}" srcId="{FE09D7C5-AE23-4BCB-A95A-300EA2CD3902}" destId="{E27E03D3-7668-4505-A985-957924702B70}" srcOrd="2" destOrd="0" parTransId="{17998A07-5C4D-4781-B59C-A8BFC3FCAB3B}" sibTransId="{7A1AAD47-D6EE-4146-8602-765985F76314}"/>
    <dgm:cxn modelId="{0DFB8901-6906-4F79-80D1-3D0CBAC26E25}" srcId="{FE09D7C5-AE23-4BCB-A95A-300EA2CD3902}" destId="{0140BE76-5221-46E5-8FF4-AAA5FCA968A6}" srcOrd="0" destOrd="0" parTransId="{00E918AC-5886-43D0-A3E9-650E52D194F2}" sibTransId="{03E5BE7D-55B2-46AD-8942-17AC8D91791C}"/>
    <dgm:cxn modelId="{7C02EAE7-390A-4847-946C-4EF10AA85908}" type="presOf" srcId="{8B2228CE-493E-4F90-9F07-B73A90E364E1}" destId="{A2C63956-F5EE-40F7-821C-EC493D8DB166}" srcOrd="0" destOrd="1" presId="urn:microsoft.com/office/officeart/2005/8/layout/vList5"/>
    <dgm:cxn modelId="{5ABE12D0-96D1-44A3-8CEF-643E082262B9}" type="presOf" srcId="{0140BE76-5221-46E5-8FF4-AAA5FCA968A6}" destId="{A2C63956-F5EE-40F7-821C-EC493D8DB166}" srcOrd="0" destOrd="0" presId="urn:microsoft.com/office/officeart/2005/8/layout/vList5"/>
    <dgm:cxn modelId="{8130A36B-9605-494A-B174-3B02F2DCCE05}" srcId="{A08FEA62-214F-4ABE-B2C2-A819CFB716E8}" destId="{FE09D7C5-AE23-4BCB-A95A-300EA2CD3902}" srcOrd="0" destOrd="0" parTransId="{643BC676-7F81-4AD4-84DB-0835ED280025}" sibTransId="{A7C22DDF-ECAF-4B80-B726-1162AEDD6A83}"/>
    <dgm:cxn modelId="{DFE16AD9-5F0A-48DC-8C00-C6D59E0A24FC}" type="presOf" srcId="{A08FEA62-214F-4ABE-B2C2-A819CFB716E8}" destId="{CFC0A041-3E4B-46E8-A3E5-F3DAFB18411B}" srcOrd="0" destOrd="0" presId="urn:microsoft.com/office/officeart/2005/8/layout/vList5"/>
    <dgm:cxn modelId="{4C688FAD-DEE3-4980-80C0-3FD4B760AC15}" type="presParOf" srcId="{CFC0A041-3E4B-46E8-A3E5-F3DAFB18411B}" destId="{F741F9AE-1629-43D5-9023-AD4AD29160E8}" srcOrd="0" destOrd="0" presId="urn:microsoft.com/office/officeart/2005/8/layout/vList5"/>
    <dgm:cxn modelId="{64DCBBC4-A8C7-429B-84DC-DD575D7031AC}" type="presParOf" srcId="{F741F9AE-1629-43D5-9023-AD4AD29160E8}" destId="{AEBF27A8-2D9C-4D35-BEFD-517873CB4B1D}" srcOrd="0" destOrd="0" presId="urn:microsoft.com/office/officeart/2005/8/layout/vList5"/>
    <dgm:cxn modelId="{5DDC1EFD-4C70-42F1-A793-F210BD0B6142}" type="presParOf" srcId="{F741F9AE-1629-43D5-9023-AD4AD29160E8}" destId="{A2C63956-F5EE-40F7-821C-EC493D8DB166}"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89C47CF4-B600-4033-AFE2-4870CA782E1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CF077898-3E35-4B68-ABB9-E0BDFE6507F2}">
      <dgm:prSet custT="1"/>
      <dgm:spPr>
        <a:solidFill>
          <a:srgbClr val="FFC000"/>
        </a:solidFill>
      </dgm:spPr>
      <dgm:t>
        <a:bodyPr/>
        <a:lstStyle/>
        <a:p>
          <a:pPr rtl="0"/>
          <a:r>
            <a:rPr lang="cs-CZ" sz="1800" b="1" dirty="0" smtClean="0">
              <a:solidFill>
                <a:schemeClr val="tx1"/>
              </a:solidFill>
            </a:rPr>
            <a:t>V průběhu střídání řídí činnost vojsk v prostoru střídání velitel střídaného útvaru. </a:t>
          </a:r>
          <a:endParaRPr lang="cs-CZ" sz="1800" b="1" dirty="0">
            <a:solidFill>
              <a:schemeClr val="tx1"/>
            </a:solidFill>
          </a:endParaRPr>
        </a:p>
      </dgm:t>
    </dgm:pt>
    <dgm:pt modelId="{575E86AF-D5E4-4883-B88C-CA20DFE0199D}" type="parTrans" cxnId="{EBDEDBF3-94E9-4AA8-AE57-B68D507829CA}">
      <dgm:prSet/>
      <dgm:spPr/>
      <dgm:t>
        <a:bodyPr/>
        <a:lstStyle/>
        <a:p>
          <a:endParaRPr lang="cs-CZ"/>
        </a:p>
      </dgm:t>
    </dgm:pt>
    <dgm:pt modelId="{D32FE1C3-0252-4B6A-B7CF-4E61DD4DF808}" type="sibTrans" cxnId="{EBDEDBF3-94E9-4AA8-AE57-B68D507829CA}">
      <dgm:prSet/>
      <dgm:spPr/>
      <dgm:t>
        <a:bodyPr/>
        <a:lstStyle/>
        <a:p>
          <a:endParaRPr lang="cs-CZ"/>
        </a:p>
      </dgm:t>
    </dgm:pt>
    <dgm:pt modelId="{20BA120E-70AA-4026-BB86-7F99EF486B52}">
      <dgm:prSet custT="1"/>
      <dgm:spPr>
        <a:solidFill>
          <a:srgbClr val="FF0000">
            <a:alpha val="50000"/>
          </a:srgbClr>
        </a:solidFill>
      </dgm:spPr>
      <dgm:t>
        <a:bodyPr/>
        <a:lstStyle/>
        <a:p>
          <a:pPr rtl="0"/>
          <a:r>
            <a:rPr lang="cs-CZ" sz="1800" dirty="0" smtClean="0">
              <a:solidFill>
                <a:schemeClr val="tx1"/>
              </a:solidFill>
            </a:rPr>
            <a:t>Přejde-li protivník v době střídání do útoku nebo k jiné aktivní činnosti, </a:t>
          </a:r>
          <a:r>
            <a:rPr lang="cs-CZ" sz="1800" b="1" dirty="0" smtClean="0">
              <a:solidFill>
                <a:schemeClr val="tx1"/>
              </a:solidFill>
            </a:rPr>
            <a:t>velí vojskům velitel střídaného útvaru a střídající vojska se mu podřizují. </a:t>
          </a:r>
          <a:endParaRPr lang="cs-CZ" sz="1800" b="1" dirty="0">
            <a:solidFill>
              <a:schemeClr val="tx1"/>
            </a:solidFill>
          </a:endParaRPr>
        </a:p>
      </dgm:t>
    </dgm:pt>
    <dgm:pt modelId="{D8260142-9E60-4E76-8009-9F682D2BEED2}" type="parTrans" cxnId="{5E7A6069-4F6C-44B9-AAF3-278FA5FFA917}">
      <dgm:prSet/>
      <dgm:spPr/>
      <dgm:t>
        <a:bodyPr/>
        <a:lstStyle/>
        <a:p>
          <a:endParaRPr lang="cs-CZ"/>
        </a:p>
      </dgm:t>
    </dgm:pt>
    <dgm:pt modelId="{93679A73-457F-4FC1-A962-E47D9222FE3D}" type="sibTrans" cxnId="{5E7A6069-4F6C-44B9-AAF3-278FA5FFA917}">
      <dgm:prSet/>
      <dgm:spPr/>
      <dgm:t>
        <a:bodyPr/>
        <a:lstStyle/>
        <a:p>
          <a:endParaRPr lang="cs-CZ"/>
        </a:p>
      </dgm:t>
    </dgm:pt>
    <dgm:pt modelId="{42B71578-F589-4C58-94A8-2E1AAC0ACA01}">
      <dgm:prSet custT="1"/>
      <dgm:spPr>
        <a:solidFill>
          <a:srgbClr val="92D050"/>
        </a:solidFill>
      </dgm:spPr>
      <dgm:t>
        <a:bodyPr/>
        <a:lstStyle/>
        <a:p>
          <a:pPr algn="just" rtl="0"/>
          <a:r>
            <a:rPr lang="cs-CZ" sz="1600" dirty="0" smtClean="0">
              <a:solidFill>
                <a:schemeClr val="tx1"/>
              </a:solidFill>
            </a:rPr>
            <a:t>K doprovodu střídajících jednotek se určují </a:t>
          </a:r>
          <a:r>
            <a:rPr lang="cs-CZ" sz="1600" b="1" dirty="0" smtClean="0">
              <a:solidFill>
                <a:schemeClr val="tx1"/>
              </a:solidFill>
            </a:rPr>
            <a:t>průvodci z příslušníků střídaných jednotek</a:t>
          </a:r>
          <a:r>
            <a:rPr lang="cs-CZ" sz="1600" dirty="0" smtClean="0">
              <a:solidFill>
                <a:schemeClr val="tx1"/>
              </a:solidFill>
            </a:rPr>
            <a:t>, stanovují se </a:t>
          </a:r>
          <a:r>
            <a:rPr lang="cs-CZ" sz="1600" b="1" dirty="0" smtClean="0">
              <a:solidFill>
                <a:schemeClr val="tx1"/>
              </a:solidFill>
            </a:rPr>
            <a:t>místa setkání </a:t>
          </a:r>
          <a:r>
            <a:rPr lang="cs-CZ" sz="1600" dirty="0" smtClean="0">
              <a:solidFill>
                <a:schemeClr val="tx1"/>
              </a:solidFill>
            </a:rPr>
            <a:t>a </a:t>
          </a:r>
          <a:r>
            <a:rPr lang="cs-CZ" sz="1600" b="1" dirty="0" smtClean="0">
              <a:solidFill>
                <a:schemeClr val="tx1"/>
              </a:solidFill>
            </a:rPr>
            <a:t>smluvené signály </a:t>
          </a:r>
          <a:r>
            <a:rPr lang="cs-CZ" sz="1600" dirty="0" smtClean="0">
              <a:solidFill>
                <a:schemeClr val="tx1"/>
              </a:solidFill>
            </a:rPr>
            <a:t>pro činnost v možných variantách situace v průběhu střídání.</a:t>
          </a:r>
          <a:endParaRPr lang="cs-CZ" sz="1600" dirty="0">
            <a:solidFill>
              <a:schemeClr val="tx1"/>
            </a:solidFill>
          </a:endParaRPr>
        </a:p>
      </dgm:t>
    </dgm:pt>
    <dgm:pt modelId="{C4D8BD25-32AB-46CF-95DA-D3BBA4FDBA2B}" type="parTrans" cxnId="{C0B1929E-1E17-4986-AB05-8C1F89DDDF6A}">
      <dgm:prSet/>
      <dgm:spPr/>
      <dgm:t>
        <a:bodyPr/>
        <a:lstStyle/>
        <a:p>
          <a:endParaRPr lang="cs-CZ"/>
        </a:p>
      </dgm:t>
    </dgm:pt>
    <dgm:pt modelId="{B7A69FCE-667B-419C-8740-A325D24F4009}" type="sibTrans" cxnId="{C0B1929E-1E17-4986-AB05-8C1F89DDDF6A}">
      <dgm:prSet/>
      <dgm:spPr/>
      <dgm:t>
        <a:bodyPr/>
        <a:lstStyle/>
        <a:p>
          <a:endParaRPr lang="cs-CZ"/>
        </a:p>
      </dgm:t>
    </dgm:pt>
    <dgm:pt modelId="{6C945EFB-B83F-4514-900A-F50EAD5AC93F}">
      <dgm:prSet/>
      <dgm:spPr>
        <a:solidFill>
          <a:schemeClr val="accent5">
            <a:lumMod val="20000"/>
            <a:lumOff val="80000"/>
          </a:schemeClr>
        </a:solidFill>
      </dgm:spPr>
      <dgm:t>
        <a:bodyPr/>
        <a:lstStyle/>
        <a:p>
          <a:pPr algn="just" rtl="0"/>
          <a:r>
            <a:rPr lang="cs-CZ" dirty="0" smtClean="0">
              <a:solidFill>
                <a:schemeClr val="tx1"/>
              </a:solidFill>
            </a:rPr>
            <a:t>Vystřídání se pokládá </a:t>
          </a:r>
          <a:r>
            <a:rPr lang="cs-CZ" b="1" dirty="0" smtClean="0">
              <a:solidFill>
                <a:schemeClr val="tx1"/>
              </a:solidFill>
            </a:rPr>
            <a:t>za ukončené</a:t>
          </a:r>
          <a:r>
            <a:rPr lang="cs-CZ" dirty="0" smtClean="0">
              <a:solidFill>
                <a:schemeClr val="tx1"/>
              </a:solidFill>
            </a:rPr>
            <a:t>, jakmile </a:t>
          </a:r>
          <a:r>
            <a:rPr lang="cs-CZ" b="1" dirty="0" smtClean="0">
              <a:solidFill>
                <a:schemeClr val="tx1"/>
              </a:solidFill>
            </a:rPr>
            <a:t>velitel střídajícího útvaru hlásí nadřízenému veliteli ukončení vystřídání a převzetí jemu určeného prostoru činnosti do vlastní odpovědnosti.</a:t>
          </a:r>
          <a:r>
            <a:rPr lang="cs-CZ" dirty="0" smtClean="0">
              <a:solidFill>
                <a:schemeClr val="tx1"/>
              </a:solidFill>
            </a:rPr>
            <a:t> </a:t>
          </a:r>
          <a:endParaRPr lang="cs-CZ" dirty="0">
            <a:solidFill>
              <a:schemeClr val="tx1"/>
            </a:solidFill>
          </a:endParaRPr>
        </a:p>
      </dgm:t>
    </dgm:pt>
    <dgm:pt modelId="{B96BD01B-BF9F-4497-8A00-D0212F320A8C}" type="parTrans" cxnId="{4B358076-266D-4409-8DF4-D60356431C20}">
      <dgm:prSet/>
      <dgm:spPr/>
      <dgm:t>
        <a:bodyPr/>
        <a:lstStyle/>
        <a:p>
          <a:endParaRPr lang="cs-CZ"/>
        </a:p>
      </dgm:t>
    </dgm:pt>
    <dgm:pt modelId="{20F373A2-1B6B-424F-A2D4-6F451A5506F3}" type="sibTrans" cxnId="{4B358076-266D-4409-8DF4-D60356431C20}">
      <dgm:prSet/>
      <dgm:spPr/>
      <dgm:t>
        <a:bodyPr/>
        <a:lstStyle/>
        <a:p>
          <a:endParaRPr lang="cs-CZ"/>
        </a:p>
      </dgm:t>
    </dgm:pt>
    <dgm:pt modelId="{F839A4A1-0FE0-415F-B8D7-50299FD59DDC}">
      <dgm:prSet/>
      <dgm:spPr>
        <a:solidFill>
          <a:schemeClr val="accent5">
            <a:lumMod val="20000"/>
            <a:lumOff val="80000"/>
          </a:schemeClr>
        </a:solidFill>
      </dgm:spPr>
      <dgm:t>
        <a:bodyPr/>
        <a:lstStyle/>
        <a:p>
          <a:pPr rtl="0"/>
          <a:r>
            <a:rPr lang="cs-CZ" dirty="0" smtClean="0">
              <a:solidFill>
                <a:schemeClr val="tx1"/>
              </a:solidFill>
            </a:rPr>
            <a:t>Střídajícím vojskům (štábům) </a:t>
          </a:r>
          <a:r>
            <a:rPr lang="cs-CZ" b="1" dirty="0" smtClean="0">
              <a:solidFill>
                <a:schemeClr val="tx1"/>
              </a:solidFill>
            </a:rPr>
            <a:t>předává střídaný štáb </a:t>
          </a:r>
          <a:r>
            <a:rPr lang="cs-CZ" dirty="0" smtClean="0">
              <a:solidFill>
                <a:schemeClr val="tx1"/>
              </a:solidFill>
            </a:rPr>
            <a:t>v průběhu (pokud možno s předstihem nebo na začátku) střídání </a:t>
          </a:r>
          <a:r>
            <a:rPr lang="cs-CZ" b="1" dirty="0" smtClean="0">
              <a:solidFill>
                <a:schemeClr val="tx1"/>
              </a:solidFill>
            </a:rPr>
            <a:t>bojové dokumenty a informace, vztahující se k činnosti vlastních vojsk a protivníka v předávaném (přebíraném) prostoru činnosti.</a:t>
          </a:r>
          <a:endParaRPr lang="cs-CZ" b="1" dirty="0">
            <a:solidFill>
              <a:schemeClr val="tx1"/>
            </a:solidFill>
          </a:endParaRPr>
        </a:p>
      </dgm:t>
    </dgm:pt>
    <dgm:pt modelId="{46D328D3-5A4C-4C87-8984-C2DF66BE7B0F}" type="parTrans" cxnId="{DA2FA018-E78E-48CF-BBCA-4622BCBD457A}">
      <dgm:prSet/>
      <dgm:spPr/>
      <dgm:t>
        <a:bodyPr/>
        <a:lstStyle/>
        <a:p>
          <a:endParaRPr lang="cs-CZ"/>
        </a:p>
      </dgm:t>
    </dgm:pt>
    <dgm:pt modelId="{0AC900A3-1A7B-4635-AA66-7BE2913FDD7D}" type="sibTrans" cxnId="{DA2FA018-E78E-48CF-BBCA-4622BCBD457A}">
      <dgm:prSet/>
      <dgm:spPr/>
      <dgm:t>
        <a:bodyPr/>
        <a:lstStyle/>
        <a:p>
          <a:endParaRPr lang="cs-CZ"/>
        </a:p>
      </dgm:t>
    </dgm:pt>
    <dgm:pt modelId="{10AD7553-12DD-47D9-A017-2B76466F22C0}" type="pres">
      <dgm:prSet presAssocID="{89C47CF4-B600-4033-AFE2-4870CA782E16}" presName="linear" presStyleCnt="0">
        <dgm:presLayoutVars>
          <dgm:animLvl val="lvl"/>
          <dgm:resizeHandles val="exact"/>
        </dgm:presLayoutVars>
      </dgm:prSet>
      <dgm:spPr/>
      <dgm:t>
        <a:bodyPr/>
        <a:lstStyle/>
        <a:p>
          <a:endParaRPr lang="cs-CZ"/>
        </a:p>
      </dgm:t>
    </dgm:pt>
    <dgm:pt modelId="{E5BD89B4-1DA6-480D-9757-B2F9E9A910AE}" type="pres">
      <dgm:prSet presAssocID="{CF077898-3E35-4B68-ABB9-E0BDFE6507F2}" presName="parentText" presStyleLbl="node1" presStyleIdx="0" presStyleCnt="5">
        <dgm:presLayoutVars>
          <dgm:chMax val="0"/>
          <dgm:bulletEnabled val="1"/>
        </dgm:presLayoutVars>
      </dgm:prSet>
      <dgm:spPr/>
      <dgm:t>
        <a:bodyPr/>
        <a:lstStyle/>
        <a:p>
          <a:endParaRPr lang="cs-CZ"/>
        </a:p>
      </dgm:t>
    </dgm:pt>
    <dgm:pt modelId="{844050CB-9E1E-445D-B0B9-9A73965513A1}" type="pres">
      <dgm:prSet presAssocID="{D32FE1C3-0252-4B6A-B7CF-4E61DD4DF808}" presName="spacer" presStyleCnt="0"/>
      <dgm:spPr/>
    </dgm:pt>
    <dgm:pt modelId="{A51B630B-DF68-47FC-876C-FEB462244ECE}" type="pres">
      <dgm:prSet presAssocID="{20BA120E-70AA-4026-BB86-7F99EF486B52}" presName="parentText" presStyleLbl="node1" presStyleIdx="1" presStyleCnt="5">
        <dgm:presLayoutVars>
          <dgm:chMax val="0"/>
          <dgm:bulletEnabled val="1"/>
        </dgm:presLayoutVars>
      </dgm:prSet>
      <dgm:spPr/>
      <dgm:t>
        <a:bodyPr/>
        <a:lstStyle/>
        <a:p>
          <a:endParaRPr lang="cs-CZ"/>
        </a:p>
      </dgm:t>
    </dgm:pt>
    <dgm:pt modelId="{F38874A2-9ABA-4CF3-B0EF-92A7BC94D8FC}" type="pres">
      <dgm:prSet presAssocID="{93679A73-457F-4FC1-A962-E47D9222FE3D}" presName="spacer" presStyleCnt="0"/>
      <dgm:spPr/>
    </dgm:pt>
    <dgm:pt modelId="{D946B7A0-7422-4E34-8FAF-2AB9496FE9C8}" type="pres">
      <dgm:prSet presAssocID="{42B71578-F589-4C58-94A8-2E1AAC0ACA01}" presName="parentText" presStyleLbl="node1" presStyleIdx="2" presStyleCnt="5">
        <dgm:presLayoutVars>
          <dgm:chMax val="0"/>
          <dgm:bulletEnabled val="1"/>
        </dgm:presLayoutVars>
      </dgm:prSet>
      <dgm:spPr/>
      <dgm:t>
        <a:bodyPr/>
        <a:lstStyle/>
        <a:p>
          <a:endParaRPr lang="cs-CZ"/>
        </a:p>
      </dgm:t>
    </dgm:pt>
    <dgm:pt modelId="{82A94CF6-41E7-46C7-A769-35B4B433CD3F}" type="pres">
      <dgm:prSet presAssocID="{B7A69FCE-667B-419C-8740-A325D24F4009}" presName="spacer" presStyleCnt="0"/>
      <dgm:spPr/>
    </dgm:pt>
    <dgm:pt modelId="{3B1EBA59-B69F-458A-9C5E-E7AC51E26FAE}" type="pres">
      <dgm:prSet presAssocID="{6C945EFB-B83F-4514-900A-F50EAD5AC93F}" presName="parentText" presStyleLbl="node1" presStyleIdx="3" presStyleCnt="5" custLinFactY="-1159" custLinFactNeighborX="126" custLinFactNeighborY="-100000">
        <dgm:presLayoutVars>
          <dgm:chMax val="0"/>
          <dgm:bulletEnabled val="1"/>
        </dgm:presLayoutVars>
      </dgm:prSet>
      <dgm:spPr/>
      <dgm:t>
        <a:bodyPr/>
        <a:lstStyle/>
        <a:p>
          <a:endParaRPr lang="cs-CZ"/>
        </a:p>
      </dgm:t>
    </dgm:pt>
    <dgm:pt modelId="{91153647-243F-439F-B92E-DCE8E4BC0512}" type="pres">
      <dgm:prSet presAssocID="{20F373A2-1B6B-424F-A2D4-6F451A5506F3}" presName="spacer" presStyleCnt="0"/>
      <dgm:spPr/>
    </dgm:pt>
    <dgm:pt modelId="{9A98230B-176D-4E79-BB49-21D253E8457D}" type="pres">
      <dgm:prSet presAssocID="{F839A4A1-0FE0-415F-B8D7-50299FD59DDC}" presName="parentText" presStyleLbl="node1" presStyleIdx="4" presStyleCnt="5">
        <dgm:presLayoutVars>
          <dgm:chMax val="0"/>
          <dgm:bulletEnabled val="1"/>
        </dgm:presLayoutVars>
      </dgm:prSet>
      <dgm:spPr/>
      <dgm:t>
        <a:bodyPr/>
        <a:lstStyle/>
        <a:p>
          <a:endParaRPr lang="cs-CZ"/>
        </a:p>
      </dgm:t>
    </dgm:pt>
  </dgm:ptLst>
  <dgm:cxnLst>
    <dgm:cxn modelId="{5E7A6069-4F6C-44B9-AAF3-278FA5FFA917}" srcId="{89C47CF4-B600-4033-AFE2-4870CA782E16}" destId="{20BA120E-70AA-4026-BB86-7F99EF486B52}" srcOrd="1" destOrd="0" parTransId="{D8260142-9E60-4E76-8009-9F682D2BEED2}" sibTransId="{93679A73-457F-4FC1-A962-E47D9222FE3D}"/>
    <dgm:cxn modelId="{EBDEDBF3-94E9-4AA8-AE57-B68D507829CA}" srcId="{89C47CF4-B600-4033-AFE2-4870CA782E16}" destId="{CF077898-3E35-4B68-ABB9-E0BDFE6507F2}" srcOrd="0" destOrd="0" parTransId="{575E86AF-D5E4-4883-B88C-CA20DFE0199D}" sibTransId="{D32FE1C3-0252-4B6A-B7CF-4E61DD4DF808}"/>
    <dgm:cxn modelId="{DA2FA018-E78E-48CF-BBCA-4622BCBD457A}" srcId="{89C47CF4-B600-4033-AFE2-4870CA782E16}" destId="{F839A4A1-0FE0-415F-B8D7-50299FD59DDC}" srcOrd="4" destOrd="0" parTransId="{46D328D3-5A4C-4C87-8984-C2DF66BE7B0F}" sibTransId="{0AC900A3-1A7B-4635-AA66-7BE2913FDD7D}"/>
    <dgm:cxn modelId="{A2684776-6DAB-4F0B-9469-93612F264518}" type="presOf" srcId="{CF077898-3E35-4B68-ABB9-E0BDFE6507F2}" destId="{E5BD89B4-1DA6-480D-9757-B2F9E9A910AE}" srcOrd="0" destOrd="0" presId="urn:microsoft.com/office/officeart/2005/8/layout/vList2"/>
    <dgm:cxn modelId="{C0B1929E-1E17-4986-AB05-8C1F89DDDF6A}" srcId="{89C47CF4-B600-4033-AFE2-4870CA782E16}" destId="{42B71578-F589-4C58-94A8-2E1AAC0ACA01}" srcOrd="2" destOrd="0" parTransId="{C4D8BD25-32AB-46CF-95DA-D3BBA4FDBA2B}" sibTransId="{B7A69FCE-667B-419C-8740-A325D24F4009}"/>
    <dgm:cxn modelId="{03C3480F-69FC-49BA-A496-288FDB5088A2}" type="presOf" srcId="{42B71578-F589-4C58-94A8-2E1AAC0ACA01}" destId="{D946B7A0-7422-4E34-8FAF-2AB9496FE9C8}" srcOrd="0" destOrd="0" presId="urn:microsoft.com/office/officeart/2005/8/layout/vList2"/>
    <dgm:cxn modelId="{4B358076-266D-4409-8DF4-D60356431C20}" srcId="{89C47CF4-B600-4033-AFE2-4870CA782E16}" destId="{6C945EFB-B83F-4514-900A-F50EAD5AC93F}" srcOrd="3" destOrd="0" parTransId="{B96BD01B-BF9F-4497-8A00-D0212F320A8C}" sibTransId="{20F373A2-1B6B-424F-A2D4-6F451A5506F3}"/>
    <dgm:cxn modelId="{058F4FDC-F130-45BB-87AE-CA0D2EDBA781}" type="presOf" srcId="{F839A4A1-0FE0-415F-B8D7-50299FD59DDC}" destId="{9A98230B-176D-4E79-BB49-21D253E8457D}" srcOrd="0" destOrd="0" presId="urn:microsoft.com/office/officeart/2005/8/layout/vList2"/>
    <dgm:cxn modelId="{454F94F7-A0D0-4B55-972E-9CFF59EB0808}" type="presOf" srcId="{89C47CF4-B600-4033-AFE2-4870CA782E16}" destId="{10AD7553-12DD-47D9-A017-2B76466F22C0}" srcOrd="0" destOrd="0" presId="urn:microsoft.com/office/officeart/2005/8/layout/vList2"/>
    <dgm:cxn modelId="{1756A6A0-FA03-4840-991F-FEAF503A7D20}" type="presOf" srcId="{6C945EFB-B83F-4514-900A-F50EAD5AC93F}" destId="{3B1EBA59-B69F-458A-9C5E-E7AC51E26FAE}" srcOrd="0" destOrd="0" presId="urn:microsoft.com/office/officeart/2005/8/layout/vList2"/>
    <dgm:cxn modelId="{89DE451D-06D3-4EB1-B259-BD314B3D2B96}" type="presOf" srcId="{20BA120E-70AA-4026-BB86-7F99EF486B52}" destId="{A51B630B-DF68-47FC-876C-FEB462244ECE}" srcOrd="0" destOrd="0" presId="urn:microsoft.com/office/officeart/2005/8/layout/vList2"/>
    <dgm:cxn modelId="{4375AB1D-2497-4298-9633-298847FA9DB2}" type="presParOf" srcId="{10AD7553-12DD-47D9-A017-2B76466F22C0}" destId="{E5BD89B4-1DA6-480D-9757-B2F9E9A910AE}" srcOrd="0" destOrd="0" presId="urn:microsoft.com/office/officeart/2005/8/layout/vList2"/>
    <dgm:cxn modelId="{D5BCD5EF-7411-4221-BDCD-E56B36D1D5CA}" type="presParOf" srcId="{10AD7553-12DD-47D9-A017-2B76466F22C0}" destId="{844050CB-9E1E-445D-B0B9-9A73965513A1}" srcOrd="1" destOrd="0" presId="urn:microsoft.com/office/officeart/2005/8/layout/vList2"/>
    <dgm:cxn modelId="{DBD6D0BA-133A-44F4-BCBB-B2B08D9D457B}" type="presParOf" srcId="{10AD7553-12DD-47D9-A017-2B76466F22C0}" destId="{A51B630B-DF68-47FC-876C-FEB462244ECE}" srcOrd="2" destOrd="0" presId="urn:microsoft.com/office/officeart/2005/8/layout/vList2"/>
    <dgm:cxn modelId="{113345ED-A02A-49E9-B213-B52ADAD7FAF1}" type="presParOf" srcId="{10AD7553-12DD-47D9-A017-2B76466F22C0}" destId="{F38874A2-9ABA-4CF3-B0EF-92A7BC94D8FC}" srcOrd="3" destOrd="0" presId="urn:microsoft.com/office/officeart/2005/8/layout/vList2"/>
    <dgm:cxn modelId="{78226BD2-A357-40EE-9180-A0DFC451E27A}" type="presParOf" srcId="{10AD7553-12DD-47D9-A017-2B76466F22C0}" destId="{D946B7A0-7422-4E34-8FAF-2AB9496FE9C8}" srcOrd="4" destOrd="0" presId="urn:microsoft.com/office/officeart/2005/8/layout/vList2"/>
    <dgm:cxn modelId="{D32F840B-DE33-4BF4-9F57-0ABD523E4CB1}" type="presParOf" srcId="{10AD7553-12DD-47D9-A017-2B76466F22C0}" destId="{82A94CF6-41E7-46C7-A769-35B4B433CD3F}" srcOrd="5" destOrd="0" presId="urn:microsoft.com/office/officeart/2005/8/layout/vList2"/>
    <dgm:cxn modelId="{B62CF7BE-4F5C-44D1-B18C-4CADE51B1F81}" type="presParOf" srcId="{10AD7553-12DD-47D9-A017-2B76466F22C0}" destId="{3B1EBA59-B69F-458A-9C5E-E7AC51E26FAE}" srcOrd="6" destOrd="0" presId="urn:microsoft.com/office/officeart/2005/8/layout/vList2"/>
    <dgm:cxn modelId="{B4355FCE-49FD-4CA1-BB7D-F703FCDA9627}" type="presParOf" srcId="{10AD7553-12DD-47D9-A017-2B76466F22C0}" destId="{91153647-243F-439F-B92E-DCE8E4BC0512}" srcOrd="7" destOrd="0" presId="urn:microsoft.com/office/officeart/2005/8/layout/vList2"/>
    <dgm:cxn modelId="{384BFFD0-8E0F-4246-BFD1-A5E72FCD9F7F}" type="presParOf" srcId="{10AD7553-12DD-47D9-A017-2B76466F22C0}" destId="{9A98230B-176D-4E79-BB49-21D253E8457D}"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E275729-5B5B-4184-A183-98A08E718C77}"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cs-CZ"/>
        </a:p>
      </dgm:t>
    </dgm:pt>
    <dgm:pt modelId="{6C17DA68-BB3A-4485-BD8A-F1959766A903}">
      <dgm:prSet/>
      <dgm:spPr>
        <a:solidFill>
          <a:srgbClr val="92D050"/>
        </a:solidFill>
      </dgm:spPr>
      <dgm:t>
        <a:bodyPr/>
        <a:lstStyle/>
        <a:p>
          <a:pPr rtl="0"/>
          <a:r>
            <a:rPr lang="cs-CZ" b="1" dirty="0" smtClean="0">
              <a:solidFill>
                <a:schemeClr val="tx1"/>
              </a:solidFill>
            </a:rPr>
            <a:t>Výchozí prostor</a:t>
          </a:r>
          <a:endParaRPr lang="cs-CZ" dirty="0">
            <a:solidFill>
              <a:schemeClr val="tx1"/>
            </a:solidFill>
          </a:endParaRPr>
        </a:p>
      </dgm:t>
    </dgm:pt>
    <dgm:pt modelId="{EDB3EF6D-3869-46A9-909E-185867FB3BCF}" type="parTrans" cxnId="{704ACDE2-04D7-426B-9E31-37280BA3C1D9}">
      <dgm:prSet/>
      <dgm:spPr/>
      <dgm:t>
        <a:bodyPr/>
        <a:lstStyle/>
        <a:p>
          <a:endParaRPr lang="cs-CZ"/>
        </a:p>
      </dgm:t>
    </dgm:pt>
    <dgm:pt modelId="{DBD2C1D7-B5FE-43B0-B76B-7AEC271C545F}" type="sibTrans" cxnId="{704ACDE2-04D7-426B-9E31-37280BA3C1D9}">
      <dgm:prSet/>
      <dgm:spPr/>
      <dgm:t>
        <a:bodyPr/>
        <a:lstStyle/>
        <a:p>
          <a:endParaRPr lang="cs-CZ"/>
        </a:p>
      </dgm:t>
    </dgm:pt>
    <dgm:pt modelId="{F5360869-037C-4597-B9B7-F05B42129352}">
      <dgm:prSet/>
      <dgm:spPr/>
      <dgm:t>
        <a:bodyPr/>
        <a:lstStyle/>
        <a:p>
          <a:pPr algn="just" rtl="0"/>
          <a:r>
            <a:rPr lang="cs-CZ" dirty="0" smtClean="0"/>
            <a:t>prostor, který zaujímají svazky a útvary před plněním určitého úkolu;</a:t>
          </a:r>
          <a:endParaRPr lang="cs-CZ" dirty="0"/>
        </a:p>
      </dgm:t>
    </dgm:pt>
    <dgm:pt modelId="{EFD212A2-C5A1-4BF8-A5BA-B6FA4612E37F}" type="parTrans" cxnId="{EFC937B1-BF28-46DB-B886-BF65A5BAA859}">
      <dgm:prSet/>
      <dgm:spPr/>
      <dgm:t>
        <a:bodyPr/>
        <a:lstStyle/>
        <a:p>
          <a:endParaRPr lang="cs-CZ"/>
        </a:p>
      </dgm:t>
    </dgm:pt>
    <dgm:pt modelId="{AA454C08-334B-45F0-B03D-04BB39C55902}" type="sibTrans" cxnId="{EFC937B1-BF28-46DB-B886-BF65A5BAA859}">
      <dgm:prSet/>
      <dgm:spPr/>
      <dgm:t>
        <a:bodyPr/>
        <a:lstStyle/>
        <a:p>
          <a:endParaRPr lang="cs-CZ"/>
        </a:p>
      </dgm:t>
    </dgm:pt>
    <dgm:pt modelId="{18A35FA0-0D3A-4C3E-99BC-53614BE87CC4}">
      <dgm:prSet/>
      <dgm:spPr/>
      <dgm:t>
        <a:bodyPr/>
        <a:lstStyle/>
        <a:p>
          <a:pPr algn="just" rtl="0"/>
          <a:r>
            <a:rPr lang="cs-CZ" b="1" dirty="0" smtClean="0"/>
            <a:t>výchozí prostor pro útok (východiště k útoku)</a:t>
          </a:r>
          <a:r>
            <a:rPr lang="cs-CZ" dirty="0" smtClean="0"/>
            <a:t> musí umožňovat skryté rozmístění vojsk, jejich co nejmenší zranitelnost údery nepřátelských zbraní a výhodné podmínky pro přechod do útoku; </a:t>
          </a:r>
          <a:endParaRPr lang="cs-CZ" dirty="0"/>
        </a:p>
      </dgm:t>
    </dgm:pt>
    <dgm:pt modelId="{B593B171-8F72-48B9-BDD2-6242CB540DB3}" type="parTrans" cxnId="{04D05260-6E08-4476-8A30-41835B540BC7}">
      <dgm:prSet/>
      <dgm:spPr/>
      <dgm:t>
        <a:bodyPr/>
        <a:lstStyle/>
        <a:p>
          <a:endParaRPr lang="cs-CZ"/>
        </a:p>
      </dgm:t>
    </dgm:pt>
    <dgm:pt modelId="{1051B525-3662-45FD-8268-7617E899A73E}" type="sibTrans" cxnId="{04D05260-6E08-4476-8A30-41835B540BC7}">
      <dgm:prSet/>
      <dgm:spPr/>
      <dgm:t>
        <a:bodyPr/>
        <a:lstStyle/>
        <a:p>
          <a:endParaRPr lang="cs-CZ"/>
        </a:p>
      </dgm:t>
    </dgm:pt>
    <dgm:pt modelId="{1EFC3FA9-182B-4913-9C79-402A0DCEEC8F}">
      <dgm:prSet/>
      <dgm:spPr/>
      <dgm:t>
        <a:bodyPr/>
        <a:lstStyle/>
        <a:p>
          <a:pPr algn="just" rtl="0"/>
          <a:r>
            <a:rPr lang="cs-CZ" b="1" dirty="0" smtClean="0"/>
            <a:t>buduje se a ženijně se upravuje se zřetelem k učleněné bojové sestavy</a:t>
          </a:r>
          <a:r>
            <a:rPr lang="cs-CZ" dirty="0" smtClean="0"/>
            <a:t>;</a:t>
          </a:r>
          <a:endParaRPr lang="cs-CZ" dirty="0"/>
        </a:p>
      </dgm:t>
    </dgm:pt>
    <dgm:pt modelId="{9AD29838-D0BC-41A0-9151-AD83AE209B44}" type="parTrans" cxnId="{4B3D6D2A-173E-4C49-83B4-1BE9CEAA7B38}">
      <dgm:prSet/>
      <dgm:spPr/>
      <dgm:t>
        <a:bodyPr/>
        <a:lstStyle/>
        <a:p>
          <a:endParaRPr lang="cs-CZ"/>
        </a:p>
      </dgm:t>
    </dgm:pt>
    <dgm:pt modelId="{88D30527-59EC-418F-B4AD-3213CB0A5536}" type="sibTrans" cxnId="{4B3D6D2A-173E-4C49-83B4-1BE9CEAA7B38}">
      <dgm:prSet/>
      <dgm:spPr/>
      <dgm:t>
        <a:bodyPr/>
        <a:lstStyle/>
        <a:p>
          <a:endParaRPr lang="cs-CZ"/>
        </a:p>
      </dgm:t>
    </dgm:pt>
    <dgm:pt modelId="{22910D73-A169-4D7A-8BC6-9F2DC4B7D776}">
      <dgm:prSet/>
      <dgm:spPr/>
      <dgm:t>
        <a:bodyPr/>
        <a:lstStyle/>
        <a:p>
          <a:pPr algn="just" rtl="0"/>
          <a:r>
            <a:rPr lang="cs-CZ" dirty="0" smtClean="0"/>
            <a:t>v průběhu přípravy útoku a budování uvedených prostorů, prováděné převážně v noci, se </a:t>
          </a:r>
          <a:r>
            <a:rPr lang="cs-CZ" b="1" dirty="0" smtClean="0"/>
            <a:t>zpravidla předstírá zesilování obrany a vybudované objekty se pečlivě maskují.</a:t>
          </a:r>
          <a:endParaRPr lang="cs-CZ" b="1" dirty="0"/>
        </a:p>
      </dgm:t>
    </dgm:pt>
    <dgm:pt modelId="{556738F3-EE10-430C-B9BD-244447C9C3A9}" type="parTrans" cxnId="{14DF722D-34A7-4349-A153-C68374FBF5CB}">
      <dgm:prSet/>
      <dgm:spPr/>
      <dgm:t>
        <a:bodyPr/>
        <a:lstStyle/>
        <a:p>
          <a:endParaRPr lang="cs-CZ"/>
        </a:p>
      </dgm:t>
    </dgm:pt>
    <dgm:pt modelId="{DC8C4747-7AE4-4294-83DC-A02DF837F478}" type="sibTrans" cxnId="{14DF722D-34A7-4349-A153-C68374FBF5CB}">
      <dgm:prSet/>
      <dgm:spPr/>
      <dgm:t>
        <a:bodyPr/>
        <a:lstStyle/>
        <a:p>
          <a:endParaRPr lang="cs-CZ"/>
        </a:p>
      </dgm:t>
    </dgm:pt>
    <dgm:pt modelId="{87FB4EF9-1F44-4375-A9A5-3624C8C376BB}" type="pres">
      <dgm:prSet presAssocID="{1E275729-5B5B-4184-A183-98A08E718C77}" presName="Name0" presStyleCnt="0">
        <dgm:presLayoutVars>
          <dgm:dir/>
          <dgm:animLvl val="lvl"/>
          <dgm:resizeHandles val="exact"/>
        </dgm:presLayoutVars>
      </dgm:prSet>
      <dgm:spPr/>
      <dgm:t>
        <a:bodyPr/>
        <a:lstStyle/>
        <a:p>
          <a:endParaRPr lang="cs-CZ"/>
        </a:p>
      </dgm:t>
    </dgm:pt>
    <dgm:pt modelId="{D0D2B788-4A39-499A-A0A2-5E94EFE1EDA4}" type="pres">
      <dgm:prSet presAssocID="{6C17DA68-BB3A-4485-BD8A-F1959766A903}" presName="linNode" presStyleCnt="0"/>
      <dgm:spPr/>
    </dgm:pt>
    <dgm:pt modelId="{61F21D70-2BAC-4C61-8189-F83AEDB46128}" type="pres">
      <dgm:prSet presAssocID="{6C17DA68-BB3A-4485-BD8A-F1959766A903}" presName="parentText" presStyleLbl="node1" presStyleIdx="0" presStyleCnt="1">
        <dgm:presLayoutVars>
          <dgm:chMax val="1"/>
          <dgm:bulletEnabled val="1"/>
        </dgm:presLayoutVars>
      </dgm:prSet>
      <dgm:spPr/>
      <dgm:t>
        <a:bodyPr/>
        <a:lstStyle/>
        <a:p>
          <a:endParaRPr lang="cs-CZ"/>
        </a:p>
      </dgm:t>
    </dgm:pt>
    <dgm:pt modelId="{257361C1-37B5-4BF7-B209-9304E1B43C91}" type="pres">
      <dgm:prSet presAssocID="{6C17DA68-BB3A-4485-BD8A-F1959766A903}" presName="descendantText" presStyleLbl="alignAccFollowNode1" presStyleIdx="0" presStyleCnt="1">
        <dgm:presLayoutVars>
          <dgm:bulletEnabled val="1"/>
        </dgm:presLayoutVars>
      </dgm:prSet>
      <dgm:spPr/>
      <dgm:t>
        <a:bodyPr/>
        <a:lstStyle/>
        <a:p>
          <a:endParaRPr lang="cs-CZ"/>
        </a:p>
      </dgm:t>
    </dgm:pt>
  </dgm:ptLst>
  <dgm:cxnLst>
    <dgm:cxn modelId="{04D05260-6E08-4476-8A30-41835B540BC7}" srcId="{6C17DA68-BB3A-4485-BD8A-F1959766A903}" destId="{18A35FA0-0D3A-4C3E-99BC-53614BE87CC4}" srcOrd="1" destOrd="0" parTransId="{B593B171-8F72-48B9-BDD2-6242CB540DB3}" sibTransId="{1051B525-3662-45FD-8268-7617E899A73E}"/>
    <dgm:cxn modelId="{67C46E31-8488-4E3A-A665-425D705DF31A}" type="presOf" srcId="{18A35FA0-0D3A-4C3E-99BC-53614BE87CC4}" destId="{257361C1-37B5-4BF7-B209-9304E1B43C91}" srcOrd="0" destOrd="1" presId="urn:microsoft.com/office/officeart/2005/8/layout/vList5"/>
    <dgm:cxn modelId="{DCC39856-5858-4597-8B0B-BCD98B483284}" type="presOf" srcId="{1E275729-5B5B-4184-A183-98A08E718C77}" destId="{87FB4EF9-1F44-4375-A9A5-3624C8C376BB}" srcOrd="0" destOrd="0" presId="urn:microsoft.com/office/officeart/2005/8/layout/vList5"/>
    <dgm:cxn modelId="{7585C2D7-3AAB-402E-A255-55BFF906E0A8}" type="presOf" srcId="{22910D73-A169-4D7A-8BC6-9F2DC4B7D776}" destId="{257361C1-37B5-4BF7-B209-9304E1B43C91}" srcOrd="0" destOrd="3" presId="urn:microsoft.com/office/officeart/2005/8/layout/vList5"/>
    <dgm:cxn modelId="{4B3D6D2A-173E-4C49-83B4-1BE9CEAA7B38}" srcId="{6C17DA68-BB3A-4485-BD8A-F1959766A903}" destId="{1EFC3FA9-182B-4913-9C79-402A0DCEEC8F}" srcOrd="2" destOrd="0" parTransId="{9AD29838-D0BC-41A0-9151-AD83AE209B44}" sibTransId="{88D30527-59EC-418F-B4AD-3213CB0A5536}"/>
    <dgm:cxn modelId="{20F74C07-6097-4740-A3CA-CC8485D59844}" type="presOf" srcId="{F5360869-037C-4597-B9B7-F05B42129352}" destId="{257361C1-37B5-4BF7-B209-9304E1B43C91}" srcOrd="0" destOrd="0" presId="urn:microsoft.com/office/officeart/2005/8/layout/vList5"/>
    <dgm:cxn modelId="{5108D425-EE17-44FE-B66B-719742A28DFE}" type="presOf" srcId="{6C17DA68-BB3A-4485-BD8A-F1959766A903}" destId="{61F21D70-2BAC-4C61-8189-F83AEDB46128}" srcOrd="0" destOrd="0" presId="urn:microsoft.com/office/officeart/2005/8/layout/vList5"/>
    <dgm:cxn modelId="{9449E484-EC1C-404B-8AF1-CFA4FD3A16C8}" type="presOf" srcId="{1EFC3FA9-182B-4913-9C79-402A0DCEEC8F}" destId="{257361C1-37B5-4BF7-B209-9304E1B43C91}" srcOrd="0" destOrd="2" presId="urn:microsoft.com/office/officeart/2005/8/layout/vList5"/>
    <dgm:cxn modelId="{704ACDE2-04D7-426B-9E31-37280BA3C1D9}" srcId="{1E275729-5B5B-4184-A183-98A08E718C77}" destId="{6C17DA68-BB3A-4485-BD8A-F1959766A903}" srcOrd="0" destOrd="0" parTransId="{EDB3EF6D-3869-46A9-909E-185867FB3BCF}" sibTransId="{DBD2C1D7-B5FE-43B0-B76B-7AEC271C545F}"/>
    <dgm:cxn modelId="{14DF722D-34A7-4349-A153-C68374FBF5CB}" srcId="{6C17DA68-BB3A-4485-BD8A-F1959766A903}" destId="{22910D73-A169-4D7A-8BC6-9F2DC4B7D776}" srcOrd="3" destOrd="0" parTransId="{556738F3-EE10-430C-B9BD-244447C9C3A9}" sibTransId="{DC8C4747-7AE4-4294-83DC-A02DF837F478}"/>
    <dgm:cxn modelId="{EFC937B1-BF28-46DB-B886-BF65A5BAA859}" srcId="{6C17DA68-BB3A-4485-BD8A-F1959766A903}" destId="{F5360869-037C-4597-B9B7-F05B42129352}" srcOrd="0" destOrd="0" parTransId="{EFD212A2-C5A1-4BF8-A5BA-B6FA4612E37F}" sibTransId="{AA454C08-334B-45F0-B03D-04BB39C55902}"/>
    <dgm:cxn modelId="{C90DDD8F-0889-4FFF-8D16-17AECAEDBED1}" type="presParOf" srcId="{87FB4EF9-1F44-4375-A9A5-3624C8C376BB}" destId="{D0D2B788-4A39-499A-A0A2-5E94EFE1EDA4}" srcOrd="0" destOrd="0" presId="urn:microsoft.com/office/officeart/2005/8/layout/vList5"/>
    <dgm:cxn modelId="{EC021C53-4164-484F-8796-AEDD83C56D87}" type="presParOf" srcId="{D0D2B788-4A39-499A-A0A2-5E94EFE1EDA4}" destId="{61F21D70-2BAC-4C61-8189-F83AEDB46128}" srcOrd="0" destOrd="0" presId="urn:microsoft.com/office/officeart/2005/8/layout/vList5"/>
    <dgm:cxn modelId="{C5D8D76A-695A-44B1-A5E9-9339D5452A22}" type="presParOf" srcId="{D0D2B788-4A39-499A-A0A2-5E94EFE1EDA4}" destId="{257361C1-37B5-4BF7-B209-9304E1B43C91}"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6E541BA-B652-4AE4-BFF8-7092DCB93D1D}"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cs-CZ"/>
        </a:p>
      </dgm:t>
    </dgm:pt>
    <dgm:pt modelId="{32C34C08-6F03-4628-9154-0F49D1ED2D74}">
      <dgm:prSet/>
      <dgm:spPr>
        <a:solidFill>
          <a:srgbClr val="92D050"/>
        </a:solidFill>
      </dgm:spPr>
      <dgm:t>
        <a:bodyPr/>
        <a:lstStyle/>
        <a:p>
          <a:pPr rtl="0"/>
          <a:r>
            <a:rPr lang="cs-CZ" b="1" dirty="0" smtClean="0">
              <a:solidFill>
                <a:schemeClr val="tx1"/>
              </a:solidFill>
            </a:rPr>
            <a:t>Východiště (výchozí postavení pro útok)</a:t>
          </a:r>
          <a:endParaRPr lang="cs-CZ" dirty="0">
            <a:solidFill>
              <a:schemeClr val="tx1"/>
            </a:solidFill>
          </a:endParaRPr>
        </a:p>
      </dgm:t>
    </dgm:pt>
    <dgm:pt modelId="{175C59DE-86B6-4589-AD08-6B253CD69E9B}" type="parTrans" cxnId="{1B19836D-79FA-42A6-8124-1B906A7134E8}">
      <dgm:prSet/>
      <dgm:spPr/>
      <dgm:t>
        <a:bodyPr/>
        <a:lstStyle/>
        <a:p>
          <a:endParaRPr lang="cs-CZ"/>
        </a:p>
      </dgm:t>
    </dgm:pt>
    <dgm:pt modelId="{A1E18CDC-7FE8-4C66-A39E-B68401E8A0F2}" type="sibTrans" cxnId="{1B19836D-79FA-42A6-8124-1B906A7134E8}">
      <dgm:prSet/>
      <dgm:spPr/>
      <dgm:t>
        <a:bodyPr/>
        <a:lstStyle/>
        <a:p>
          <a:endParaRPr lang="cs-CZ"/>
        </a:p>
      </dgm:t>
    </dgm:pt>
    <dgm:pt modelId="{21644264-4001-489D-8802-459B453D816C}">
      <dgm:prSet/>
      <dgm:spPr/>
      <dgm:t>
        <a:bodyPr/>
        <a:lstStyle/>
        <a:p>
          <a:pPr algn="just" rtl="0"/>
          <a:r>
            <a:rPr lang="cs-CZ" dirty="0" smtClean="0"/>
            <a:t>poslední postavení, které útočný sled zaujímá před překročením výchozí čáry;</a:t>
          </a:r>
          <a:endParaRPr lang="cs-CZ" dirty="0"/>
        </a:p>
      </dgm:t>
    </dgm:pt>
    <dgm:pt modelId="{73B6F3BF-9A5C-43FE-9222-F6E67CF6FD79}" type="parTrans" cxnId="{52A117F7-533A-478B-8F16-F8B5473C0FEC}">
      <dgm:prSet/>
      <dgm:spPr/>
      <dgm:t>
        <a:bodyPr/>
        <a:lstStyle/>
        <a:p>
          <a:endParaRPr lang="cs-CZ"/>
        </a:p>
      </dgm:t>
    </dgm:pt>
    <dgm:pt modelId="{5B0BEBBD-5FED-4E33-8A7D-C10D5C19B8DA}" type="sibTrans" cxnId="{52A117F7-533A-478B-8F16-F8B5473C0FEC}">
      <dgm:prSet/>
      <dgm:spPr/>
      <dgm:t>
        <a:bodyPr/>
        <a:lstStyle/>
        <a:p>
          <a:endParaRPr lang="cs-CZ"/>
        </a:p>
      </dgm:t>
    </dgm:pt>
    <dgm:pt modelId="{293C72C0-A9AD-4BCE-B122-B2E0D3478E60}">
      <dgm:prSet/>
      <dgm:spPr/>
      <dgm:t>
        <a:bodyPr/>
        <a:lstStyle/>
        <a:p>
          <a:pPr algn="just" rtl="0"/>
          <a:r>
            <a:rPr lang="cs-CZ" dirty="0" smtClean="0"/>
            <a:t>je to přesně určená (vymezená) část výchozího prostoru, ve které se jednotky připravují k útoku a z níž </a:t>
          </a:r>
          <a:r>
            <a:rPr lang="cs-CZ" b="1" dirty="0" smtClean="0"/>
            <a:t>zahajují zteč</a:t>
          </a:r>
          <a:r>
            <a:rPr lang="cs-CZ" dirty="0" smtClean="0"/>
            <a:t> předního okraje obrany protivníka – </a:t>
          </a:r>
          <a:r>
            <a:rPr lang="cs-CZ" b="1" dirty="0" smtClean="0"/>
            <a:t>zpravidla v bojové sestavě.</a:t>
          </a:r>
          <a:endParaRPr lang="cs-CZ" dirty="0"/>
        </a:p>
      </dgm:t>
    </dgm:pt>
    <dgm:pt modelId="{286BC24C-D204-4968-88D3-D3D4859A1142}" type="parTrans" cxnId="{B343DA1C-58B1-4322-94B6-75C947DD27A7}">
      <dgm:prSet/>
      <dgm:spPr/>
      <dgm:t>
        <a:bodyPr/>
        <a:lstStyle/>
        <a:p>
          <a:endParaRPr lang="cs-CZ"/>
        </a:p>
      </dgm:t>
    </dgm:pt>
    <dgm:pt modelId="{E0CC388E-A0E5-4207-9F0D-0AD6A44011E4}" type="sibTrans" cxnId="{B343DA1C-58B1-4322-94B6-75C947DD27A7}">
      <dgm:prSet/>
      <dgm:spPr/>
      <dgm:t>
        <a:bodyPr/>
        <a:lstStyle/>
        <a:p>
          <a:endParaRPr lang="cs-CZ"/>
        </a:p>
      </dgm:t>
    </dgm:pt>
    <dgm:pt modelId="{C1770872-CC76-41C5-929C-47517E02D85A}" type="pres">
      <dgm:prSet presAssocID="{06E541BA-B652-4AE4-BFF8-7092DCB93D1D}" presName="Name0" presStyleCnt="0">
        <dgm:presLayoutVars>
          <dgm:dir/>
          <dgm:animLvl val="lvl"/>
          <dgm:resizeHandles val="exact"/>
        </dgm:presLayoutVars>
      </dgm:prSet>
      <dgm:spPr/>
      <dgm:t>
        <a:bodyPr/>
        <a:lstStyle/>
        <a:p>
          <a:endParaRPr lang="cs-CZ"/>
        </a:p>
      </dgm:t>
    </dgm:pt>
    <dgm:pt modelId="{C448129F-0238-41CA-B748-6303FA88CE7A}" type="pres">
      <dgm:prSet presAssocID="{32C34C08-6F03-4628-9154-0F49D1ED2D74}" presName="linNode" presStyleCnt="0"/>
      <dgm:spPr/>
    </dgm:pt>
    <dgm:pt modelId="{8A766CDA-B865-4A5B-A79F-FBCAF660C03A}" type="pres">
      <dgm:prSet presAssocID="{32C34C08-6F03-4628-9154-0F49D1ED2D74}" presName="parentText" presStyleLbl="node1" presStyleIdx="0" presStyleCnt="1">
        <dgm:presLayoutVars>
          <dgm:chMax val="1"/>
          <dgm:bulletEnabled val="1"/>
        </dgm:presLayoutVars>
      </dgm:prSet>
      <dgm:spPr/>
      <dgm:t>
        <a:bodyPr/>
        <a:lstStyle/>
        <a:p>
          <a:endParaRPr lang="cs-CZ"/>
        </a:p>
      </dgm:t>
    </dgm:pt>
    <dgm:pt modelId="{62475A9E-46D8-47E4-84AF-D5C798A37984}" type="pres">
      <dgm:prSet presAssocID="{32C34C08-6F03-4628-9154-0F49D1ED2D74}" presName="descendantText" presStyleLbl="alignAccFollowNode1" presStyleIdx="0" presStyleCnt="1">
        <dgm:presLayoutVars>
          <dgm:bulletEnabled val="1"/>
        </dgm:presLayoutVars>
      </dgm:prSet>
      <dgm:spPr/>
      <dgm:t>
        <a:bodyPr/>
        <a:lstStyle/>
        <a:p>
          <a:endParaRPr lang="cs-CZ"/>
        </a:p>
      </dgm:t>
    </dgm:pt>
  </dgm:ptLst>
  <dgm:cxnLst>
    <dgm:cxn modelId="{897CEE5B-9A1C-4048-8961-32B53943C718}" type="presOf" srcId="{32C34C08-6F03-4628-9154-0F49D1ED2D74}" destId="{8A766CDA-B865-4A5B-A79F-FBCAF660C03A}" srcOrd="0" destOrd="0" presId="urn:microsoft.com/office/officeart/2005/8/layout/vList5"/>
    <dgm:cxn modelId="{8FFC8558-0126-4142-99E5-B801E3DB6751}" type="presOf" srcId="{21644264-4001-489D-8802-459B453D816C}" destId="{62475A9E-46D8-47E4-84AF-D5C798A37984}" srcOrd="0" destOrd="0" presId="urn:microsoft.com/office/officeart/2005/8/layout/vList5"/>
    <dgm:cxn modelId="{52A117F7-533A-478B-8F16-F8B5473C0FEC}" srcId="{32C34C08-6F03-4628-9154-0F49D1ED2D74}" destId="{21644264-4001-489D-8802-459B453D816C}" srcOrd="0" destOrd="0" parTransId="{73B6F3BF-9A5C-43FE-9222-F6E67CF6FD79}" sibTransId="{5B0BEBBD-5FED-4E33-8A7D-C10D5C19B8DA}"/>
    <dgm:cxn modelId="{B1E1B222-B158-4AA5-B4CB-A6904DA471FB}" type="presOf" srcId="{06E541BA-B652-4AE4-BFF8-7092DCB93D1D}" destId="{C1770872-CC76-41C5-929C-47517E02D85A}" srcOrd="0" destOrd="0" presId="urn:microsoft.com/office/officeart/2005/8/layout/vList5"/>
    <dgm:cxn modelId="{B343DA1C-58B1-4322-94B6-75C947DD27A7}" srcId="{32C34C08-6F03-4628-9154-0F49D1ED2D74}" destId="{293C72C0-A9AD-4BCE-B122-B2E0D3478E60}" srcOrd="1" destOrd="0" parTransId="{286BC24C-D204-4968-88D3-D3D4859A1142}" sibTransId="{E0CC388E-A0E5-4207-9F0D-0AD6A44011E4}"/>
    <dgm:cxn modelId="{85239FB2-B2C9-4326-89CC-A9ABECBCEC57}" type="presOf" srcId="{293C72C0-A9AD-4BCE-B122-B2E0D3478E60}" destId="{62475A9E-46D8-47E4-84AF-D5C798A37984}" srcOrd="0" destOrd="1" presId="urn:microsoft.com/office/officeart/2005/8/layout/vList5"/>
    <dgm:cxn modelId="{1B19836D-79FA-42A6-8124-1B906A7134E8}" srcId="{06E541BA-B652-4AE4-BFF8-7092DCB93D1D}" destId="{32C34C08-6F03-4628-9154-0F49D1ED2D74}" srcOrd="0" destOrd="0" parTransId="{175C59DE-86B6-4589-AD08-6B253CD69E9B}" sibTransId="{A1E18CDC-7FE8-4C66-A39E-B68401E8A0F2}"/>
    <dgm:cxn modelId="{66C0AA95-72B5-4A29-BEAA-70D5737D9443}" type="presParOf" srcId="{C1770872-CC76-41C5-929C-47517E02D85A}" destId="{C448129F-0238-41CA-B748-6303FA88CE7A}" srcOrd="0" destOrd="0" presId="urn:microsoft.com/office/officeart/2005/8/layout/vList5"/>
    <dgm:cxn modelId="{B0679325-C4D2-4412-927B-2DF4EFCF1503}" type="presParOf" srcId="{C448129F-0238-41CA-B748-6303FA88CE7A}" destId="{8A766CDA-B865-4A5B-A79F-FBCAF660C03A}" srcOrd="0" destOrd="0" presId="urn:microsoft.com/office/officeart/2005/8/layout/vList5"/>
    <dgm:cxn modelId="{E2278CBA-4300-4CBE-A74D-D5A7E6EAE39B}" type="presParOf" srcId="{C448129F-0238-41CA-B748-6303FA88CE7A}" destId="{62475A9E-46D8-47E4-84AF-D5C798A37984}"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3E6AB4C-BCDC-4B5B-A812-A53E3AE31CEE}"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55B89C3A-E72D-4112-838F-8A86DEA1779D}">
      <dgm:prSet/>
      <dgm:spPr>
        <a:solidFill>
          <a:srgbClr val="92D050"/>
        </a:solidFill>
      </dgm:spPr>
      <dgm:t>
        <a:bodyPr/>
        <a:lstStyle/>
        <a:p>
          <a:pPr algn="just" rtl="0"/>
          <a:r>
            <a:rPr lang="cs-CZ" b="1" dirty="0" smtClean="0">
              <a:solidFill>
                <a:schemeClr val="tx1"/>
              </a:solidFill>
            </a:rPr>
            <a:t>Přeskupení</a:t>
          </a:r>
          <a:r>
            <a:rPr lang="cs-CZ" dirty="0" smtClean="0">
              <a:solidFill>
                <a:schemeClr val="tx1"/>
              </a:solidFill>
            </a:rPr>
            <a:t> a </a:t>
          </a:r>
          <a:r>
            <a:rPr lang="cs-CZ" b="1" dirty="0" smtClean="0">
              <a:solidFill>
                <a:schemeClr val="tx1"/>
              </a:solidFill>
            </a:rPr>
            <a:t>vystřídání</a:t>
          </a:r>
          <a:r>
            <a:rPr lang="cs-CZ" dirty="0" smtClean="0">
              <a:solidFill>
                <a:schemeClr val="tx1"/>
              </a:solidFill>
            </a:rPr>
            <a:t> jsou druhy manévru, umožňující provést v důsledku aktuálně vzniklé (operační, bojové) situace změny v uspořádání bojové (operační) sestavy.</a:t>
          </a:r>
          <a:endParaRPr lang="cs-CZ" dirty="0">
            <a:solidFill>
              <a:schemeClr val="tx1"/>
            </a:solidFill>
          </a:endParaRPr>
        </a:p>
      </dgm:t>
    </dgm:pt>
    <dgm:pt modelId="{A482ADD0-6682-421C-A0F0-4CE5082F7DC4}" type="parTrans" cxnId="{75F0593D-D345-4C54-91DA-F9DF859496CA}">
      <dgm:prSet/>
      <dgm:spPr/>
      <dgm:t>
        <a:bodyPr/>
        <a:lstStyle/>
        <a:p>
          <a:endParaRPr lang="cs-CZ"/>
        </a:p>
      </dgm:t>
    </dgm:pt>
    <dgm:pt modelId="{68684B83-0FA5-4F3F-9B60-62501CEAB79D}" type="sibTrans" cxnId="{75F0593D-D345-4C54-91DA-F9DF859496CA}">
      <dgm:prSet/>
      <dgm:spPr/>
      <dgm:t>
        <a:bodyPr/>
        <a:lstStyle/>
        <a:p>
          <a:endParaRPr lang="cs-CZ"/>
        </a:p>
      </dgm:t>
    </dgm:pt>
    <dgm:pt modelId="{04C2FA38-621C-4BCE-B4D4-1BCEA5FE32D4}">
      <dgm:prSet/>
      <dgm:spPr>
        <a:solidFill>
          <a:schemeClr val="accent6">
            <a:lumMod val="20000"/>
            <a:lumOff val="80000"/>
          </a:schemeClr>
        </a:solidFill>
      </dgm:spPr>
      <dgm:t>
        <a:bodyPr/>
        <a:lstStyle/>
        <a:p>
          <a:pPr algn="just" rtl="0"/>
          <a:r>
            <a:rPr lang="cs-CZ" b="1" dirty="0" smtClean="0">
              <a:solidFill>
                <a:schemeClr val="tx1"/>
              </a:solidFill>
            </a:rPr>
            <a:t>Rozsah, způsob a doba provedení přeskupení i vystřídání vojsk (sil a prostředků) závisí na vývoji aktuální situace a na záměru nadřízeného velitele. </a:t>
          </a:r>
        </a:p>
        <a:p>
          <a:pPr algn="just" rtl="0"/>
          <a:r>
            <a:rPr lang="cs-CZ" b="0" dirty="0" smtClean="0">
              <a:solidFill>
                <a:schemeClr val="tx1"/>
              </a:solidFill>
            </a:rPr>
            <a:t>Přeskupení nebo vystřídání vojsk přitom mohou být provedeny jako </a:t>
          </a:r>
          <a:r>
            <a:rPr lang="cs-CZ" b="1" dirty="0" smtClean="0">
              <a:solidFill>
                <a:schemeClr val="tx1"/>
              </a:solidFill>
            </a:rPr>
            <a:t>samostatné, na sobě nezávislé činnosti nebo se mohou vzájemně prolínat. </a:t>
          </a:r>
          <a:endParaRPr lang="cs-CZ" b="1" dirty="0">
            <a:solidFill>
              <a:schemeClr val="tx1"/>
            </a:solidFill>
          </a:endParaRPr>
        </a:p>
      </dgm:t>
    </dgm:pt>
    <dgm:pt modelId="{77603BA7-D3F2-40D2-A5DB-C6AE2BBFAFD4}" type="parTrans" cxnId="{2019B4B1-0324-4046-ADE9-C8F7CC6D2A04}">
      <dgm:prSet/>
      <dgm:spPr/>
      <dgm:t>
        <a:bodyPr/>
        <a:lstStyle/>
        <a:p>
          <a:endParaRPr lang="cs-CZ"/>
        </a:p>
      </dgm:t>
    </dgm:pt>
    <dgm:pt modelId="{37A394CE-5286-4816-9B36-7102AAE89108}" type="sibTrans" cxnId="{2019B4B1-0324-4046-ADE9-C8F7CC6D2A04}">
      <dgm:prSet/>
      <dgm:spPr/>
      <dgm:t>
        <a:bodyPr/>
        <a:lstStyle/>
        <a:p>
          <a:endParaRPr lang="cs-CZ"/>
        </a:p>
      </dgm:t>
    </dgm:pt>
    <dgm:pt modelId="{DA8F29A4-860A-4584-8C8F-8904F072D884}" type="pres">
      <dgm:prSet presAssocID="{D3E6AB4C-BCDC-4B5B-A812-A53E3AE31CEE}" presName="linear" presStyleCnt="0">
        <dgm:presLayoutVars>
          <dgm:animLvl val="lvl"/>
          <dgm:resizeHandles val="exact"/>
        </dgm:presLayoutVars>
      </dgm:prSet>
      <dgm:spPr/>
      <dgm:t>
        <a:bodyPr/>
        <a:lstStyle/>
        <a:p>
          <a:endParaRPr lang="cs-CZ"/>
        </a:p>
      </dgm:t>
    </dgm:pt>
    <dgm:pt modelId="{D9E07996-228A-487B-9544-D2ABC5B6819C}" type="pres">
      <dgm:prSet presAssocID="{55B89C3A-E72D-4112-838F-8A86DEA1779D}" presName="parentText" presStyleLbl="node1" presStyleIdx="0" presStyleCnt="2">
        <dgm:presLayoutVars>
          <dgm:chMax val="0"/>
          <dgm:bulletEnabled val="1"/>
        </dgm:presLayoutVars>
      </dgm:prSet>
      <dgm:spPr/>
      <dgm:t>
        <a:bodyPr/>
        <a:lstStyle/>
        <a:p>
          <a:endParaRPr lang="cs-CZ"/>
        </a:p>
      </dgm:t>
    </dgm:pt>
    <dgm:pt modelId="{D649C6AC-99B0-416E-BA6C-05B8FBBE6DE8}" type="pres">
      <dgm:prSet presAssocID="{68684B83-0FA5-4F3F-9B60-62501CEAB79D}" presName="spacer" presStyleCnt="0"/>
      <dgm:spPr/>
    </dgm:pt>
    <dgm:pt modelId="{99436442-7151-44E9-B11C-479AA94EB945}" type="pres">
      <dgm:prSet presAssocID="{04C2FA38-621C-4BCE-B4D4-1BCEA5FE32D4}" presName="parentText" presStyleLbl="node1" presStyleIdx="1" presStyleCnt="2">
        <dgm:presLayoutVars>
          <dgm:chMax val="0"/>
          <dgm:bulletEnabled val="1"/>
        </dgm:presLayoutVars>
      </dgm:prSet>
      <dgm:spPr/>
      <dgm:t>
        <a:bodyPr/>
        <a:lstStyle/>
        <a:p>
          <a:endParaRPr lang="cs-CZ"/>
        </a:p>
      </dgm:t>
    </dgm:pt>
  </dgm:ptLst>
  <dgm:cxnLst>
    <dgm:cxn modelId="{EFD7646C-D61C-45FC-A97C-DE6D1481261A}" type="presOf" srcId="{55B89C3A-E72D-4112-838F-8A86DEA1779D}" destId="{D9E07996-228A-487B-9544-D2ABC5B6819C}" srcOrd="0" destOrd="0" presId="urn:microsoft.com/office/officeart/2005/8/layout/vList2"/>
    <dgm:cxn modelId="{2670287F-C8FB-48A3-B70E-ED419462E0CE}" type="presOf" srcId="{04C2FA38-621C-4BCE-B4D4-1BCEA5FE32D4}" destId="{99436442-7151-44E9-B11C-479AA94EB945}" srcOrd="0" destOrd="0" presId="urn:microsoft.com/office/officeart/2005/8/layout/vList2"/>
    <dgm:cxn modelId="{75F0593D-D345-4C54-91DA-F9DF859496CA}" srcId="{D3E6AB4C-BCDC-4B5B-A812-A53E3AE31CEE}" destId="{55B89C3A-E72D-4112-838F-8A86DEA1779D}" srcOrd="0" destOrd="0" parTransId="{A482ADD0-6682-421C-A0F0-4CE5082F7DC4}" sibTransId="{68684B83-0FA5-4F3F-9B60-62501CEAB79D}"/>
    <dgm:cxn modelId="{3B85C0D7-FECB-4B8C-B53A-E6560D581C0E}" type="presOf" srcId="{D3E6AB4C-BCDC-4B5B-A812-A53E3AE31CEE}" destId="{DA8F29A4-860A-4584-8C8F-8904F072D884}" srcOrd="0" destOrd="0" presId="urn:microsoft.com/office/officeart/2005/8/layout/vList2"/>
    <dgm:cxn modelId="{2019B4B1-0324-4046-ADE9-C8F7CC6D2A04}" srcId="{D3E6AB4C-BCDC-4B5B-A812-A53E3AE31CEE}" destId="{04C2FA38-621C-4BCE-B4D4-1BCEA5FE32D4}" srcOrd="1" destOrd="0" parTransId="{77603BA7-D3F2-40D2-A5DB-C6AE2BBFAFD4}" sibTransId="{37A394CE-5286-4816-9B36-7102AAE89108}"/>
    <dgm:cxn modelId="{9EE01745-EDC2-4618-92E5-534AB75C6308}" type="presParOf" srcId="{DA8F29A4-860A-4584-8C8F-8904F072D884}" destId="{D9E07996-228A-487B-9544-D2ABC5B6819C}" srcOrd="0" destOrd="0" presId="urn:microsoft.com/office/officeart/2005/8/layout/vList2"/>
    <dgm:cxn modelId="{407CCFE4-C3C7-4368-AC6E-96A1E2B05BA4}" type="presParOf" srcId="{DA8F29A4-860A-4584-8C8F-8904F072D884}" destId="{D649C6AC-99B0-416E-BA6C-05B8FBBE6DE8}" srcOrd="1" destOrd="0" presId="urn:microsoft.com/office/officeart/2005/8/layout/vList2"/>
    <dgm:cxn modelId="{6BA5CA50-C0A8-4D39-8622-496643755AED}" type="presParOf" srcId="{DA8F29A4-860A-4584-8C8F-8904F072D884}" destId="{99436442-7151-44E9-B11C-479AA94EB945}"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34D7D09-F7C6-496B-8466-55B03C167F9D}"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cs-CZ"/>
        </a:p>
      </dgm:t>
    </dgm:pt>
    <dgm:pt modelId="{686894FB-9856-4E66-B58C-C512808CEF76}">
      <dgm:prSet/>
      <dgm:spPr>
        <a:solidFill>
          <a:srgbClr val="92D050"/>
        </a:solidFill>
      </dgm:spPr>
      <dgm:t>
        <a:bodyPr/>
        <a:lstStyle/>
        <a:p>
          <a:pPr rtl="0"/>
          <a:r>
            <a:rPr lang="cs-CZ" b="1" dirty="0" smtClean="0">
              <a:solidFill>
                <a:schemeClr val="tx1"/>
              </a:solidFill>
            </a:rPr>
            <a:t>Přeskupení</a:t>
          </a:r>
          <a:r>
            <a:rPr lang="cs-CZ" dirty="0" smtClean="0">
              <a:solidFill>
                <a:schemeClr val="tx1"/>
              </a:solidFill>
            </a:rPr>
            <a:t> představuje jeden z velmi složitých druhů manévru </a:t>
          </a:r>
          <a:endParaRPr lang="cs-CZ" dirty="0">
            <a:solidFill>
              <a:schemeClr val="tx1"/>
            </a:solidFill>
          </a:endParaRPr>
        </a:p>
      </dgm:t>
    </dgm:pt>
    <dgm:pt modelId="{77C651DD-3E86-4B70-923F-DD2AAACC417B}" type="parTrans" cxnId="{CB93422F-1BD1-4E90-93B0-0F7A7D3A8774}">
      <dgm:prSet/>
      <dgm:spPr/>
      <dgm:t>
        <a:bodyPr/>
        <a:lstStyle/>
        <a:p>
          <a:endParaRPr lang="cs-CZ"/>
        </a:p>
      </dgm:t>
    </dgm:pt>
    <dgm:pt modelId="{63BF3C62-369A-4F6B-A999-71C59B0ECDD8}" type="sibTrans" cxnId="{CB93422F-1BD1-4E90-93B0-0F7A7D3A8774}">
      <dgm:prSet/>
      <dgm:spPr/>
      <dgm:t>
        <a:bodyPr/>
        <a:lstStyle/>
        <a:p>
          <a:endParaRPr lang="cs-CZ"/>
        </a:p>
      </dgm:t>
    </dgm:pt>
    <dgm:pt modelId="{A5E1BED4-88E3-489C-8AB0-1FC6F83ABEF2}">
      <dgm:prSet/>
      <dgm:spPr/>
      <dgm:t>
        <a:bodyPr/>
        <a:lstStyle/>
        <a:p>
          <a:pPr algn="just" rtl="0"/>
          <a:r>
            <a:rPr lang="cs-CZ" dirty="0" smtClean="0"/>
            <a:t>je prováděno zpravidla v situaci, kdy </a:t>
          </a:r>
          <a:r>
            <a:rPr lang="cs-CZ" b="1" dirty="0" smtClean="0"/>
            <a:t>některá z částí (jednotek, útvarů) prvního sledu není schopna pokračovat v plnění úkolu</a:t>
          </a:r>
          <a:r>
            <a:rPr lang="cs-CZ" dirty="0" smtClean="0"/>
            <a:t> ve svém stanoveném pásmu (prostoru) činnosti; </a:t>
          </a:r>
          <a:endParaRPr lang="cs-CZ" dirty="0"/>
        </a:p>
      </dgm:t>
    </dgm:pt>
    <dgm:pt modelId="{931C6592-9BDC-4D5D-B94A-0BF11A299267}" type="parTrans" cxnId="{FD69BB84-74E7-4D61-8241-102B17A57B09}">
      <dgm:prSet/>
      <dgm:spPr/>
      <dgm:t>
        <a:bodyPr/>
        <a:lstStyle/>
        <a:p>
          <a:endParaRPr lang="cs-CZ"/>
        </a:p>
      </dgm:t>
    </dgm:pt>
    <dgm:pt modelId="{0F80DA8E-4F05-4E2D-9874-C87C2DDB2201}" type="sibTrans" cxnId="{FD69BB84-74E7-4D61-8241-102B17A57B09}">
      <dgm:prSet/>
      <dgm:spPr/>
      <dgm:t>
        <a:bodyPr/>
        <a:lstStyle/>
        <a:p>
          <a:endParaRPr lang="cs-CZ"/>
        </a:p>
      </dgm:t>
    </dgm:pt>
    <dgm:pt modelId="{09481B5E-7D91-4BDE-8D44-1D88292D9D82}">
      <dgm:prSet/>
      <dgm:spPr/>
      <dgm:t>
        <a:bodyPr/>
        <a:lstStyle/>
        <a:p>
          <a:pPr algn="just" rtl="0"/>
          <a:r>
            <a:rPr lang="cs-CZ" dirty="0" smtClean="0"/>
            <a:t>dále je prováděno </a:t>
          </a:r>
          <a:r>
            <a:rPr lang="cs-CZ" b="1" dirty="0" smtClean="0"/>
            <a:t>při záměrném nebo vynuceném přechodu k jinému druhu boje</a:t>
          </a:r>
          <a:r>
            <a:rPr lang="cs-CZ" dirty="0" smtClean="0"/>
            <a:t>, k přenesení úsilí v průběhu boje na nový (jiný) směr nebo k obnovení nebo zesílení dosavadního uskupení.</a:t>
          </a:r>
          <a:endParaRPr lang="cs-CZ" dirty="0"/>
        </a:p>
      </dgm:t>
    </dgm:pt>
    <dgm:pt modelId="{E06A998A-737E-4018-AAE6-711F154D7E20}" type="parTrans" cxnId="{8D989394-D63B-4FD2-942E-754E86A8A106}">
      <dgm:prSet/>
      <dgm:spPr/>
      <dgm:t>
        <a:bodyPr/>
        <a:lstStyle/>
        <a:p>
          <a:endParaRPr lang="cs-CZ"/>
        </a:p>
      </dgm:t>
    </dgm:pt>
    <dgm:pt modelId="{B42D1FA3-B7FE-40E5-858B-59DC65CF190F}" type="sibTrans" cxnId="{8D989394-D63B-4FD2-942E-754E86A8A106}">
      <dgm:prSet/>
      <dgm:spPr/>
      <dgm:t>
        <a:bodyPr/>
        <a:lstStyle/>
        <a:p>
          <a:endParaRPr lang="cs-CZ"/>
        </a:p>
      </dgm:t>
    </dgm:pt>
    <dgm:pt modelId="{4FE6FFB8-C048-4214-84FE-542E20F30D6D}" type="pres">
      <dgm:prSet presAssocID="{734D7D09-F7C6-496B-8466-55B03C167F9D}" presName="Name0" presStyleCnt="0">
        <dgm:presLayoutVars>
          <dgm:dir/>
          <dgm:animLvl val="lvl"/>
          <dgm:resizeHandles val="exact"/>
        </dgm:presLayoutVars>
      </dgm:prSet>
      <dgm:spPr/>
      <dgm:t>
        <a:bodyPr/>
        <a:lstStyle/>
        <a:p>
          <a:endParaRPr lang="cs-CZ"/>
        </a:p>
      </dgm:t>
    </dgm:pt>
    <dgm:pt modelId="{FE729A76-065E-4AD5-8A43-2901A6DE8FE2}" type="pres">
      <dgm:prSet presAssocID="{686894FB-9856-4E66-B58C-C512808CEF76}" presName="linNode" presStyleCnt="0"/>
      <dgm:spPr/>
    </dgm:pt>
    <dgm:pt modelId="{4E8412D9-4B02-446B-AEE4-93009E258A6A}" type="pres">
      <dgm:prSet presAssocID="{686894FB-9856-4E66-B58C-C512808CEF76}" presName="parentText" presStyleLbl="node1" presStyleIdx="0" presStyleCnt="1" custLinFactNeighborY="-2174">
        <dgm:presLayoutVars>
          <dgm:chMax val="1"/>
          <dgm:bulletEnabled val="1"/>
        </dgm:presLayoutVars>
      </dgm:prSet>
      <dgm:spPr/>
      <dgm:t>
        <a:bodyPr/>
        <a:lstStyle/>
        <a:p>
          <a:endParaRPr lang="cs-CZ"/>
        </a:p>
      </dgm:t>
    </dgm:pt>
    <dgm:pt modelId="{D5EA1949-B6ED-4710-BD23-F351867AAB35}" type="pres">
      <dgm:prSet presAssocID="{686894FB-9856-4E66-B58C-C512808CEF76}" presName="descendantText" presStyleLbl="alignAccFollowNode1" presStyleIdx="0" presStyleCnt="1">
        <dgm:presLayoutVars>
          <dgm:bulletEnabled val="1"/>
        </dgm:presLayoutVars>
      </dgm:prSet>
      <dgm:spPr/>
      <dgm:t>
        <a:bodyPr/>
        <a:lstStyle/>
        <a:p>
          <a:endParaRPr lang="cs-CZ"/>
        </a:p>
      </dgm:t>
    </dgm:pt>
  </dgm:ptLst>
  <dgm:cxnLst>
    <dgm:cxn modelId="{4AB0F120-AEC2-49CB-9FE9-7288D71FF36A}" type="presOf" srcId="{686894FB-9856-4E66-B58C-C512808CEF76}" destId="{4E8412D9-4B02-446B-AEE4-93009E258A6A}" srcOrd="0" destOrd="0" presId="urn:microsoft.com/office/officeart/2005/8/layout/vList5"/>
    <dgm:cxn modelId="{973D7278-3867-4754-ACA3-B6F0A9AD5B7E}" type="presOf" srcId="{A5E1BED4-88E3-489C-8AB0-1FC6F83ABEF2}" destId="{D5EA1949-B6ED-4710-BD23-F351867AAB35}" srcOrd="0" destOrd="0" presId="urn:microsoft.com/office/officeart/2005/8/layout/vList5"/>
    <dgm:cxn modelId="{FFD69DEE-B1B1-4BDB-879F-BB3CE5196B4B}" type="presOf" srcId="{09481B5E-7D91-4BDE-8D44-1D88292D9D82}" destId="{D5EA1949-B6ED-4710-BD23-F351867AAB35}" srcOrd="0" destOrd="1" presId="urn:microsoft.com/office/officeart/2005/8/layout/vList5"/>
    <dgm:cxn modelId="{8963A5BE-6CC2-4EDB-A92A-F652B70ADD5B}" type="presOf" srcId="{734D7D09-F7C6-496B-8466-55B03C167F9D}" destId="{4FE6FFB8-C048-4214-84FE-542E20F30D6D}" srcOrd="0" destOrd="0" presId="urn:microsoft.com/office/officeart/2005/8/layout/vList5"/>
    <dgm:cxn modelId="{CB93422F-1BD1-4E90-93B0-0F7A7D3A8774}" srcId="{734D7D09-F7C6-496B-8466-55B03C167F9D}" destId="{686894FB-9856-4E66-B58C-C512808CEF76}" srcOrd="0" destOrd="0" parTransId="{77C651DD-3E86-4B70-923F-DD2AAACC417B}" sibTransId="{63BF3C62-369A-4F6B-A999-71C59B0ECDD8}"/>
    <dgm:cxn modelId="{8D989394-D63B-4FD2-942E-754E86A8A106}" srcId="{686894FB-9856-4E66-B58C-C512808CEF76}" destId="{09481B5E-7D91-4BDE-8D44-1D88292D9D82}" srcOrd="1" destOrd="0" parTransId="{E06A998A-737E-4018-AAE6-711F154D7E20}" sibTransId="{B42D1FA3-B7FE-40E5-858B-59DC65CF190F}"/>
    <dgm:cxn modelId="{FD69BB84-74E7-4D61-8241-102B17A57B09}" srcId="{686894FB-9856-4E66-B58C-C512808CEF76}" destId="{A5E1BED4-88E3-489C-8AB0-1FC6F83ABEF2}" srcOrd="0" destOrd="0" parTransId="{931C6592-9BDC-4D5D-B94A-0BF11A299267}" sibTransId="{0F80DA8E-4F05-4E2D-9874-C87C2DDB2201}"/>
    <dgm:cxn modelId="{6815D356-8328-4B31-B04B-3F3149ABBDD8}" type="presParOf" srcId="{4FE6FFB8-C048-4214-84FE-542E20F30D6D}" destId="{FE729A76-065E-4AD5-8A43-2901A6DE8FE2}" srcOrd="0" destOrd="0" presId="urn:microsoft.com/office/officeart/2005/8/layout/vList5"/>
    <dgm:cxn modelId="{32463DBF-1313-48E7-8115-C7B647B00248}" type="presParOf" srcId="{FE729A76-065E-4AD5-8A43-2901A6DE8FE2}" destId="{4E8412D9-4B02-446B-AEE4-93009E258A6A}" srcOrd="0" destOrd="0" presId="urn:microsoft.com/office/officeart/2005/8/layout/vList5"/>
    <dgm:cxn modelId="{6A96E5BA-D2D6-49D5-A917-07548E35DB6E}" type="presParOf" srcId="{FE729A76-065E-4AD5-8A43-2901A6DE8FE2}" destId="{D5EA1949-B6ED-4710-BD23-F351867AAB35}"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8C37ECB-CA25-4F40-82F2-A8171F05EDA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B2BDF843-48DE-4943-8884-9CD45B016B67}">
      <dgm:prSet custT="1"/>
      <dgm:spPr>
        <a:solidFill>
          <a:srgbClr val="FFFF00"/>
        </a:solidFill>
      </dgm:spPr>
      <dgm:t>
        <a:bodyPr/>
        <a:lstStyle/>
        <a:p>
          <a:pPr algn="just" rtl="0"/>
          <a:r>
            <a:rPr lang="cs-CZ" sz="2400" b="1" dirty="0" smtClean="0">
              <a:solidFill>
                <a:schemeClr val="tx1"/>
              </a:solidFill>
            </a:rPr>
            <a:t>Cílem</a:t>
          </a:r>
          <a:r>
            <a:rPr lang="cs-CZ" sz="2400" dirty="0" smtClean="0">
              <a:solidFill>
                <a:schemeClr val="tx1"/>
              </a:solidFill>
            </a:rPr>
            <a:t> přeskupení je </a:t>
          </a:r>
          <a:r>
            <a:rPr lang="cs-CZ" sz="2400" b="1" dirty="0" smtClean="0">
              <a:solidFill>
                <a:schemeClr val="tx1"/>
              </a:solidFill>
            </a:rPr>
            <a:t>provést změnu</a:t>
          </a:r>
          <a:r>
            <a:rPr lang="cs-CZ" sz="2400" dirty="0" smtClean="0">
              <a:solidFill>
                <a:schemeClr val="tx1"/>
              </a:solidFill>
            </a:rPr>
            <a:t> v uspořádání sil a prostředků (operační nebo bojové sestavě) tak, aby byly vytvořeny výhodnější podmínky </a:t>
          </a:r>
          <a:r>
            <a:rPr lang="cs-CZ" sz="2400" b="1" dirty="0" smtClean="0">
              <a:solidFill>
                <a:schemeClr val="tx1"/>
              </a:solidFill>
            </a:rPr>
            <a:t>pro plnění nastávajícího (operačního) úkolu a dosažení cíle operace.</a:t>
          </a:r>
          <a:r>
            <a:rPr lang="cs-CZ" sz="2400" dirty="0" smtClean="0">
              <a:solidFill>
                <a:schemeClr val="tx1"/>
              </a:solidFill>
            </a:rPr>
            <a:t> </a:t>
          </a:r>
          <a:endParaRPr lang="cs-CZ" sz="2400" dirty="0">
            <a:solidFill>
              <a:schemeClr val="tx1"/>
            </a:solidFill>
          </a:endParaRPr>
        </a:p>
      </dgm:t>
    </dgm:pt>
    <dgm:pt modelId="{A6CA9908-2D16-4641-9DC2-62F5BD98AA37}" type="sibTrans" cxnId="{37FA1583-72D8-4252-9ADF-D6BD186E6B17}">
      <dgm:prSet/>
      <dgm:spPr/>
      <dgm:t>
        <a:bodyPr/>
        <a:lstStyle/>
        <a:p>
          <a:endParaRPr lang="cs-CZ"/>
        </a:p>
      </dgm:t>
    </dgm:pt>
    <dgm:pt modelId="{60C75D93-070E-4740-B7D5-27A1009C8E5E}" type="parTrans" cxnId="{37FA1583-72D8-4252-9ADF-D6BD186E6B17}">
      <dgm:prSet/>
      <dgm:spPr/>
      <dgm:t>
        <a:bodyPr/>
        <a:lstStyle/>
        <a:p>
          <a:endParaRPr lang="cs-CZ"/>
        </a:p>
      </dgm:t>
    </dgm:pt>
    <dgm:pt modelId="{3EB2E53F-CEA0-4321-AB35-49B2A1AA1721}" type="pres">
      <dgm:prSet presAssocID="{C8C37ECB-CA25-4F40-82F2-A8171F05EDA9}" presName="linear" presStyleCnt="0">
        <dgm:presLayoutVars>
          <dgm:animLvl val="lvl"/>
          <dgm:resizeHandles val="exact"/>
        </dgm:presLayoutVars>
      </dgm:prSet>
      <dgm:spPr/>
      <dgm:t>
        <a:bodyPr/>
        <a:lstStyle/>
        <a:p>
          <a:endParaRPr lang="cs-CZ"/>
        </a:p>
      </dgm:t>
    </dgm:pt>
    <dgm:pt modelId="{8CD326A6-0F1F-45F7-9AEB-8A494CE53488}" type="pres">
      <dgm:prSet presAssocID="{B2BDF843-48DE-4943-8884-9CD45B016B67}" presName="parentText" presStyleLbl="node1" presStyleIdx="0" presStyleCnt="1">
        <dgm:presLayoutVars>
          <dgm:chMax val="0"/>
          <dgm:bulletEnabled val="1"/>
        </dgm:presLayoutVars>
      </dgm:prSet>
      <dgm:spPr/>
      <dgm:t>
        <a:bodyPr/>
        <a:lstStyle/>
        <a:p>
          <a:endParaRPr lang="cs-CZ"/>
        </a:p>
      </dgm:t>
    </dgm:pt>
  </dgm:ptLst>
  <dgm:cxnLst>
    <dgm:cxn modelId="{37FA1583-72D8-4252-9ADF-D6BD186E6B17}" srcId="{C8C37ECB-CA25-4F40-82F2-A8171F05EDA9}" destId="{B2BDF843-48DE-4943-8884-9CD45B016B67}" srcOrd="0" destOrd="0" parTransId="{60C75D93-070E-4740-B7D5-27A1009C8E5E}" sibTransId="{A6CA9908-2D16-4641-9DC2-62F5BD98AA37}"/>
    <dgm:cxn modelId="{82F96C9B-9DD1-47BC-8B82-0E40177AAACF}" type="presOf" srcId="{C8C37ECB-CA25-4F40-82F2-A8171F05EDA9}" destId="{3EB2E53F-CEA0-4321-AB35-49B2A1AA1721}" srcOrd="0" destOrd="0" presId="urn:microsoft.com/office/officeart/2005/8/layout/vList2"/>
    <dgm:cxn modelId="{F4ABB295-132A-41E2-970D-5B60FBABE90F}" type="presOf" srcId="{B2BDF843-48DE-4943-8884-9CD45B016B67}" destId="{8CD326A6-0F1F-45F7-9AEB-8A494CE53488}" srcOrd="0" destOrd="0" presId="urn:microsoft.com/office/officeart/2005/8/layout/vList2"/>
    <dgm:cxn modelId="{AA1C26D6-692E-4578-A695-E615B53D9D2A}" type="presParOf" srcId="{3EB2E53F-CEA0-4321-AB35-49B2A1AA1721}" destId="{8CD326A6-0F1F-45F7-9AEB-8A494CE53488}" srcOrd="0" destOrd="0" presId="urn:microsoft.com/office/officeart/2005/8/layout/vList2"/>
  </dgm:cxnLst>
  <dgm:bg>
    <a:solidFill>
      <a:schemeClr val="bg1"/>
    </a:solidFill>
  </dgm:bg>
  <dgm:whole/>
  <dgm:extLst>
    <a:ext uri="http://schemas.microsoft.com/office/drawing/2008/diagram">
      <dsp:dataModelExt xmlns:dsp="http://schemas.microsoft.com/office/drawing/2008/diagram" relId="rId11"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E59BE5A-AA23-4FB9-9E60-51AC7F8AA7FA}"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cs-CZ"/>
        </a:p>
      </dgm:t>
    </dgm:pt>
    <dgm:pt modelId="{1847D307-8A09-4F30-8620-CDB6BCFADC20}">
      <dgm:prSet/>
      <dgm:spPr/>
      <dgm:t>
        <a:bodyPr/>
        <a:lstStyle/>
        <a:p>
          <a:pPr rtl="0"/>
          <a:r>
            <a:rPr lang="cs-CZ" smtClean="0"/>
            <a:t>Přeskupení vyžaduje:</a:t>
          </a:r>
          <a:endParaRPr lang="cs-CZ"/>
        </a:p>
      </dgm:t>
    </dgm:pt>
    <dgm:pt modelId="{7C3AF3F0-1C99-4BF0-9F42-2CCC1C726594}" type="parTrans" cxnId="{C61D22C4-B5F6-40D1-ACB0-A720D4C9F213}">
      <dgm:prSet/>
      <dgm:spPr/>
      <dgm:t>
        <a:bodyPr/>
        <a:lstStyle/>
        <a:p>
          <a:endParaRPr lang="cs-CZ"/>
        </a:p>
      </dgm:t>
    </dgm:pt>
    <dgm:pt modelId="{2E19DA9A-C266-4ACF-9541-DC88180D4485}" type="sibTrans" cxnId="{C61D22C4-B5F6-40D1-ACB0-A720D4C9F213}">
      <dgm:prSet/>
      <dgm:spPr/>
      <dgm:t>
        <a:bodyPr/>
        <a:lstStyle/>
        <a:p>
          <a:endParaRPr lang="cs-CZ"/>
        </a:p>
      </dgm:t>
    </dgm:pt>
    <dgm:pt modelId="{76F4D3F8-5C55-4988-8B3F-3DD4AE04EB86}">
      <dgm:prSet/>
      <dgm:spPr/>
      <dgm:t>
        <a:bodyPr/>
        <a:lstStyle/>
        <a:p>
          <a:pPr algn="just" rtl="0"/>
          <a:r>
            <a:rPr lang="cs-CZ" dirty="0" smtClean="0"/>
            <a:t>důsledné promyšlení;</a:t>
          </a:r>
          <a:endParaRPr lang="cs-CZ" dirty="0"/>
        </a:p>
      </dgm:t>
    </dgm:pt>
    <dgm:pt modelId="{CD3794AB-CE54-49F6-AF97-3E5727656CB2}" type="parTrans" cxnId="{2324D147-8F0B-4749-A0A8-5B42CCAF6F64}">
      <dgm:prSet/>
      <dgm:spPr/>
      <dgm:t>
        <a:bodyPr/>
        <a:lstStyle/>
        <a:p>
          <a:endParaRPr lang="cs-CZ"/>
        </a:p>
      </dgm:t>
    </dgm:pt>
    <dgm:pt modelId="{0A3E779B-6A90-4A29-A412-3A4578DF9EDB}" type="sibTrans" cxnId="{2324D147-8F0B-4749-A0A8-5B42CCAF6F64}">
      <dgm:prSet/>
      <dgm:spPr/>
      <dgm:t>
        <a:bodyPr/>
        <a:lstStyle/>
        <a:p>
          <a:endParaRPr lang="cs-CZ"/>
        </a:p>
      </dgm:t>
    </dgm:pt>
    <dgm:pt modelId="{8B224456-E4E3-4E49-87A9-59770D458CCF}">
      <dgm:prSet/>
      <dgm:spPr/>
      <dgm:t>
        <a:bodyPr/>
        <a:lstStyle/>
        <a:p>
          <a:pPr algn="just" rtl="0"/>
          <a:r>
            <a:rPr lang="cs-CZ" dirty="0" smtClean="0"/>
            <a:t>včasnou přípravu;</a:t>
          </a:r>
          <a:endParaRPr lang="cs-CZ" dirty="0"/>
        </a:p>
      </dgm:t>
    </dgm:pt>
    <dgm:pt modelId="{078BB0D5-4B6C-40CA-B9CE-CEC6A7A8BE4B}" type="parTrans" cxnId="{2CA4D668-F241-49D4-8112-16BAA80C302E}">
      <dgm:prSet/>
      <dgm:spPr/>
      <dgm:t>
        <a:bodyPr/>
        <a:lstStyle/>
        <a:p>
          <a:endParaRPr lang="cs-CZ"/>
        </a:p>
      </dgm:t>
    </dgm:pt>
    <dgm:pt modelId="{D33704D1-97FC-487E-B6D4-360609E91804}" type="sibTrans" cxnId="{2CA4D668-F241-49D4-8112-16BAA80C302E}">
      <dgm:prSet/>
      <dgm:spPr/>
      <dgm:t>
        <a:bodyPr/>
        <a:lstStyle/>
        <a:p>
          <a:endParaRPr lang="cs-CZ"/>
        </a:p>
      </dgm:t>
    </dgm:pt>
    <dgm:pt modelId="{6EE140A8-5AD0-43BF-BC3D-9CAFA820BAC8}">
      <dgm:prSet/>
      <dgm:spPr/>
      <dgm:t>
        <a:bodyPr/>
        <a:lstStyle/>
        <a:p>
          <a:pPr algn="just" rtl="0"/>
          <a:r>
            <a:rPr lang="cs-CZ" dirty="0" smtClean="0"/>
            <a:t>všestranné </a:t>
          </a:r>
          <a:r>
            <a:rPr lang="cs-CZ" b="1" dirty="0" smtClean="0"/>
            <a:t>sladění činnosti všech vojsk </a:t>
          </a:r>
          <a:r>
            <a:rPr lang="cs-CZ" dirty="0" smtClean="0"/>
            <a:t>(sil a prostředků, jednotek a útvarů), které se podílejí na jeho realizaci i na jeho palebném nebo jiném zabezpečení;</a:t>
          </a:r>
          <a:endParaRPr lang="cs-CZ" dirty="0"/>
        </a:p>
      </dgm:t>
    </dgm:pt>
    <dgm:pt modelId="{099C6EFE-26E1-4E2C-92F3-477B3C59D2CC}" type="parTrans" cxnId="{DBAFC8F2-B8DA-4C23-A730-ADA777A1D21E}">
      <dgm:prSet/>
      <dgm:spPr/>
      <dgm:t>
        <a:bodyPr/>
        <a:lstStyle/>
        <a:p>
          <a:endParaRPr lang="cs-CZ"/>
        </a:p>
      </dgm:t>
    </dgm:pt>
    <dgm:pt modelId="{88699815-B61F-405A-81FE-DFA45F0979C7}" type="sibTrans" cxnId="{DBAFC8F2-B8DA-4C23-A730-ADA777A1D21E}">
      <dgm:prSet/>
      <dgm:spPr/>
      <dgm:t>
        <a:bodyPr/>
        <a:lstStyle/>
        <a:p>
          <a:endParaRPr lang="cs-CZ"/>
        </a:p>
      </dgm:t>
    </dgm:pt>
    <dgm:pt modelId="{E6094BD5-4157-47FB-84BF-532C9525C814}">
      <dgm:prSet/>
      <dgm:spPr/>
      <dgm:t>
        <a:bodyPr/>
        <a:lstStyle/>
        <a:p>
          <a:pPr algn="just" rtl="0"/>
          <a:r>
            <a:rPr lang="cs-CZ" dirty="0" smtClean="0"/>
            <a:t>plánovat a provádět co </a:t>
          </a:r>
          <a:r>
            <a:rPr lang="cs-CZ" b="1" dirty="0" smtClean="0"/>
            <a:t>nejjednodušším způsobem</a:t>
          </a:r>
          <a:r>
            <a:rPr lang="cs-CZ" dirty="0" smtClean="0"/>
            <a:t>, rychle a skrytě, s využitím terénu, dostupných opatření klamání (maskování) a dalších opatření podpory i zabezpečení.</a:t>
          </a:r>
          <a:endParaRPr lang="cs-CZ" dirty="0"/>
        </a:p>
      </dgm:t>
    </dgm:pt>
    <dgm:pt modelId="{2B88E5AB-F2D4-45AD-876F-137B1FC172F7}" type="parTrans" cxnId="{77ED5B1B-2064-4E51-8552-0BD0611FB017}">
      <dgm:prSet/>
      <dgm:spPr/>
      <dgm:t>
        <a:bodyPr/>
        <a:lstStyle/>
        <a:p>
          <a:endParaRPr lang="cs-CZ"/>
        </a:p>
      </dgm:t>
    </dgm:pt>
    <dgm:pt modelId="{47FEE939-FDC6-46F0-8EA0-55B61DBBBBF5}" type="sibTrans" cxnId="{77ED5B1B-2064-4E51-8552-0BD0611FB017}">
      <dgm:prSet/>
      <dgm:spPr/>
      <dgm:t>
        <a:bodyPr/>
        <a:lstStyle/>
        <a:p>
          <a:endParaRPr lang="cs-CZ"/>
        </a:p>
      </dgm:t>
    </dgm:pt>
    <dgm:pt modelId="{4E82072E-34DF-408B-B795-687959230B4F}" type="pres">
      <dgm:prSet presAssocID="{AE59BE5A-AA23-4FB9-9E60-51AC7F8AA7FA}" presName="Name0" presStyleCnt="0">
        <dgm:presLayoutVars>
          <dgm:dir/>
          <dgm:animLvl val="lvl"/>
          <dgm:resizeHandles val="exact"/>
        </dgm:presLayoutVars>
      </dgm:prSet>
      <dgm:spPr/>
      <dgm:t>
        <a:bodyPr/>
        <a:lstStyle/>
        <a:p>
          <a:endParaRPr lang="cs-CZ"/>
        </a:p>
      </dgm:t>
    </dgm:pt>
    <dgm:pt modelId="{99C811E2-9320-4DFA-A331-3B6F548102C7}" type="pres">
      <dgm:prSet presAssocID="{1847D307-8A09-4F30-8620-CDB6BCFADC20}" presName="composite" presStyleCnt="0"/>
      <dgm:spPr/>
    </dgm:pt>
    <dgm:pt modelId="{BAA7E58D-E661-4E40-A69D-C22B33D502EB}" type="pres">
      <dgm:prSet presAssocID="{1847D307-8A09-4F30-8620-CDB6BCFADC20}" presName="parTx" presStyleLbl="alignNode1" presStyleIdx="0" presStyleCnt="1">
        <dgm:presLayoutVars>
          <dgm:chMax val="0"/>
          <dgm:chPref val="0"/>
          <dgm:bulletEnabled val="1"/>
        </dgm:presLayoutVars>
      </dgm:prSet>
      <dgm:spPr/>
      <dgm:t>
        <a:bodyPr/>
        <a:lstStyle/>
        <a:p>
          <a:endParaRPr lang="cs-CZ"/>
        </a:p>
      </dgm:t>
    </dgm:pt>
    <dgm:pt modelId="{2EB08372-F52F-4824-9F90-B1079FCE5484}" type="pres">
      <dgm:prSet presAssocID="{1847D307-8A09-4F30-8620-CDB6BCFADC20}" presName="desTx" presStyleLbl="alignAccFollowNode1" presStyleIdx="0" presStyleCnt="1">
        <dgm:presLayoutVars>
          <dgm:bulletEnabled val="1"/>
        </dgm:presLayoutVars>
      </dgm:prSet>
      <dgm:spPr/>
      <dgm:t>
        <a:bodyPr/>
        <a:lstStyle/>
        <a:p>
          <a:endParaRPr lang="cs-CZ"/>
        </a:p>
      </dgm:t>
    </dgm:pt>
  </dgm:ptLst>
  <dgm:cxnLst>
    <dgm:cxn modelId="{948539EE-44B5-4B9B-B547-DB52F1B01BC0}" type="presOf" srcId="{76F4D3F8-5C55-4988-8B3F-3DD4AE04EB86}" destId="{2EB08372-F52F-4824-9F90-B1079FCE5484}" srcOrd="0" destOrd="0" presId="urn:microsoft.com/office/officeart/2005/8/layout/hList1"/>
    <dgm:cxn modelId="{78B319F4-0D50-44A3-8733-970BAEB148F0}" type="presOf" srcId="{6EE140A8-5AD0-43BF-BC3D-9CAFA820BAC8}" destId="{2EB08372-F52F-4824-9F90-B1079FCE5484}" srcOrd="0" destOrd="2" presId="urn:microsoft.com/office/officeart/2005/8/layout/hList1"/>
    <dgm:cxn modelId="{2CA4D668-F241-49D4-8112-16BAA80C302E}" srcId="{1847D307-8A09-4F30-8620-CDB6BCFADC20}" destId="{8B224456-E4E3-4E49-87A9-59770D458CCF}" srcOrd="1" destOrd="0" parTransId="{078BB0D5-4B6C-40CA-B9CE-CEC6A7A8BE4B}" sibTransId="{D33704D1-97FC-487E-B6D4-360609E91804}"/>
    <dgm:cxn modelId="{C61D22C4-B5F6-40D1-ACB0-A720D4C9F213}" srcId="{AE59BE5A-AA23-4FB9-9E60-51AC7F8AA7FA}" destId="{1847D307-8A09-4F30-8620-CDB6BCFADC20}" srcOrd="0" destOrd="0" parTransId="{7C3AF3F0-1C99-4BF0-9F42-2CCC1C726594}" sibTransId="{2E19DA9A-C266-4ACF-9541-DC88180D4485}"/>
    <dgm:cxn modelId="{2324D147-8F0B-4749-A0A8-5B42CCAF6F64}" srcId="{1847D307-8A09-4F30-8620-CDB6BCFADC20}" destId="{76F4D3F8-5C55-4988-8B3F-3DD4AE04EB86}" srcOrd="0" destOrd="0" parTransId="{CD3794AB-CE54-49F6-AF97-3E5727656CB2}" sibTransId="{0A3E779B-6A90-4A29-A412-3A4578DF9EDB}"/>
    <dgm:cxn modelId="{2117C387-644B-4797-AF59-87608CD39D20}" type="presOf" srcId="{AE59BE5A-AA23-4FB9-9E60-51AC7F8AA7FA}" destId="{4E82072E-34DF-408B-B795-687959230B4F}" srcOrd="0" destOrd="0" presId="urn:microsoft.com/office/officeart/2005/8/layout/hList1"/>
    <dgm:cxn modelId="{77ED5B1B-2064-4E51-8552-0BD0611FB017}" srcId="{1847D307-8A09-4F30-8620-CDB6BCFADC20}" destId="{E6094BD5-4157-47FB-84BF-532C9525C814}" srcOrd="3" destOrd="0" parTransId="{2B88E5AB-F2D4-45AD-876F-137B1FC172F7}" sibTransId="{47FEE939-FDC6-46F0-8EA0-55B61DBBBBF5}"/>
    <dgm:cxn modelId="{DBAFC8F2-B8DA-4C23-A730-ADA777A1D21E}" srcId="{1847D307-8A09-4F30-8620-CDB6BCFADC20}" destId="{6EE140A8-5AD0-43BF-BC3D-9CAFA820BAC8}" srcOrd="2" destOrd="0" parTransId="{099C6EFE-26E1-4E2C-92F3-477B3C59D2CC}" sibTransId="{88699815-B61F-405A-81FE-DFA45F0979C7}"/>
    <dgm:cxn modelId="{3B0A715A-F111-4ABB-B6B0-25BA4010E6BB}" type="presOf" srcId="{1847D307-8A09-4F30-8620-CDB6BCFADC20}" destId="{BAA7E58D-E661-4E40-A69D-C22B33D502EB}" srcOrd="0" destOrd="0" presId="urn:microsoft.com/office/officeart/2005/8/layout/hList1"/>
    <dgm:cxn modelId="{9D4510CA-6052-4AAC-B767-9E83CBD82EDE}" type="presOf" srcId="{8B224456-E4E3-4E49-87A9-59770D458CCF}" destId="{2EB08372-F52F-4824-9F90-B1079FCE5484}" srcOrd="0" destOrd="1" presId="urn:microsoft.com/office/officeart/2005/8/layout/hList1"/>
    <dgm:cxn modelId="{0F96B379-64C3-400F-A75B-6109989B62A9}" type="presOf" srcId="{E6094BD5-4157-47FB-84BF-532C9525C814}" destId="{2EB08372-F52F-4824-9F90-B1079FCE5484}" srcOrd="0" destOrd="3" presId="urn:microsoft.com/office/officeart/2005/8/layout/hList1"/>
    <dgm:cxn modelId="{7C5017DE-0E94-42F2-B720-ABB97B85C4C5}" type="presParOf" srcId="{4E82072E-34DF-408B-B795-687959230B4F}" destId="{99C811E2-9320-4DFA-A331-3B6F548102C7}" srcOrd="0" destOrd="0" presId="urn:microsoft.com/office/officeart/2005/8/layout/hList1"/>
    <dgm:cxn modelId="{E1AFC0DD-3057-46BA-B4CC-FE18496D4EA4}" type="presParOf" srcId="{99C811E2-9320-4DFA-A331-3B6F548102C7}" destId="{BAA7E58D-E661-4E40-A69D-C22B33D502EB}" srcOrd="0" destOrd="0" presId="urn:microsoft.com/office/officeart/2005/8/layout/hList1"/>
    <dgm:cxn modelId="{8738596B-9AE5-4511-AA9F-73F7022F34D9}" type="presParOf" srcId="{99C811E2-9320-4DFA-A331-3B6F548102C7}" destId="{2EB08372-F52F-4824-9F90-B1079FCE5484}"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5645E46B-117D-46D8-B64D-E881BA66DCBF}"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cs-CZ"/>
        </a:p>
      </dgm:t>
    </dgm:pt>
    <dgm:pt modelId="{5FCF6024-415A-43CD-9DA2-3A6FBF385F37}">
      <dgm:prSet/>
      <dgm:spPr>
        <a:solidFill>
          <a:srgbClr val="92D050"/>
        </a:solidFill>
      </dgm:spPr>
      <dgm:t>
        <a:bodyPr/>
        <a:lstStyle/>
        <a:p>
          <a:pPr rtl="0"/>
          <a:r>
            <a:rPr lang="cs-CZ" dirty="0" smtClean="0">
              <a:solidFill>
                <a:schemeClr val="tx1"/>
              </a:solidFill>
            </a:rPr>
            <a:t>K zajištění organizovaného a utajeného průběhu přeskupení ve stanovené době musí být k jeho provedení </a:t>
          </a:r>
          <a:r>
            <a:rPr lang="cs-CZ" b="1" dirty="0" smtClean="0">
              <a:solidFill>
                <a:schemeClr val="tx1"/>
              </a:solidFill>
            </a:rPr>
            <a:t>zpracován Plán přeskupení (např. formou FRAGO)</a:t>
          </a:r>
          <a:r>
            <a:rPr lang="cs-CZ" dirty="0" smtClean="0">
              <a:solidFill>
                <a:schemeClr val="tx1"/>
              </a:solidFill>
            </a:rPr>
            <a:t> obsahující:</a:t>
          </a:r>
          <a:endParaRPr lang="cs-CZ" dirty="0">
            <a:solidFill>
              <a:schemeClr val="tx1"/>
            </a:solidFill>
          </a:endParaRPr>
        </a:p>
      </dgm:t>
    </dgm:pt>
    <dgm:pt modelId="{E64885DD-546C-4264-9486-49EC4EBBEE25}" type="parTrans" cxnId="{C180CF26-74E0-4529-87C5-65C763E8F456}">
      <dgm:prSet/>
      <dgm:spPr/>
      <dgm:t>
        <a:bodyPr/>
        <a:lstStyle/>
        <a:p>
          <a:endParaRPr lang="cs-CZ"/>
        </a:p>
      </dgm:t>
    </dgm:pt>
    <dgm:pt modelId="{F00D0A26-EA1F-49E3-945C-DD6F6F85B74F}" type="sibTrans" cxnId="{C180CF26-74E0-4529-87C5-65C763E8F456}">
      <dgm:prSet/>
      <dgm:spPr/>
      <dgm:t>
        <a:bodyPr/>
        <a:lstStyle/>
        <a:p>
          <a:endParaRPr lang="cs-CZ"/>
        </a:p>
      </dgm:t>
    </dgm:pt>
    <dgm:pt modelId="{DA568959-823E-4DFC-AA97-81A552F235E8}">
      <dgm:prSet/>
      <dgm:spPr/>
      <dgm:t>
        <a:bodyPr/>
        <a:lstStyle/>
        <a:p>
          <a:pPr algn="just" rtl="0"/>
          <a:r>
            <a:rPr lang="cs-CZ" dirty="0" smtClean="0"/>
            <a:t>původní a nově určená rozhraní mezi sousedními (spolupůsobícími) jednotkami (útvary); </a:t>
          </a:r>
          <a:endParaRPr lang="cs-CZ" dirty="0"/>
        </a:p>
      </dgm:t>
    </dgm:pt>
    <dgm:pt modelId="{FB0CC33B-4CCD-44CD-89D0-B1AFC8634201}" type="parTrans" cxnId="{A63A62E8-6A41-46F1-8F9B-9B5A7D8726F6}">
      <dgm:prSet/>
      <dgm:spPr/>
      <dgm:t>
        <a:bodyPr/>
        <a:lstStyle/>
        <a:p>
          <a:endParaRPr lang="cs-CZ"/>
        </a:p>
      </dgm:t>
    </dgm:pt>
    <dgm:pt modelId="{DB8E3FC7-740F-4357-B90B-B911E5ACE083}" type="sibTrans" cxnId="{A63A62E8-6A41-46F1-8F9B-9B5A7D8726F6}">
      <dgm:prSet/>
      <dgm:spPr/>
      <dgm:t>
        <a:bodyPr/>
        <a:lstStyle/>
        <a:p>
          <a:endParaRPr lang="cs-CZ"/>
        </a:p>
      </dgm:t>
    </dgm:pt>
    <dgm:pt modelId="{D85DEFCB-132C-4F0C-B70F-B3CA18C5DB67}">
      <dgm:prSet/>
      <dgm:spPr/>
      <dgm:t>
        <a:bodyPr/>
        <a:lstStyle/>
        <a:p>
          <a:pPr algn="just" rtl="0"/>
          <a:r>
            <a:rPr lang="cs-CZ" dirty="0" smtClean="0"/>
            <a:t>pořadí, doba a způsob zaujetí (opuštění) jim určených prostorů (pásem) činnosti; </a:t>
          </a:r>
          <a:endParaRPr lang="cs-CZ" dirty="0"/>
        </a:p>
      </dgm:t>
    </dgm:pt>
    <dgm:pt modelId="{97BF2804-A284-46F7-8FEF-3232D90EEF81}" type="parTrans" cxnId="{CB287D46-917E-4F92-937E-63AAA1D22B95}">
      <dgm:prSet/>
      <dgm:spPr/>
      <dgm:t>
        <a:bodyPr/>
        <a:lstStyle/>
        <a:p>
          <a:endParaRPr lang="cs-CZ"/>
        </a:p>
      </dgm:t>
    </dgm:pt>
    <dgm:pt modelId="{8493835B-9133-4239-A3FA-4BB606BCEAD2}" type="sibTrans" cxnId="{CB287D46-917E-4F92-937E-63AAA1D22B95}">
      <dgm:prSet/>
      <dgm:spPr/>
      <dgm:t>
        <a:bodyPr/>
        <a:lstStyle/>
        <a:p>
          <a:endParaRPr lang="cs-CZ"/>
        </a:p>
      </dgm:t>
    </dgm:pt>
    <dgm:pt modelId="{97969CD8-D799-4F20-9550-0D58279223FF}">
      <dgm:prSet/>
      <dgm:spPr/>
      <dgm:t>
        <a:bodyPr/>
        <a:lstStyle/>
        <a:p>
          <a:pPr algn="just" rtl="0"/>
          <a:r>
            <a:rPr lang="cs-CZ" dirty="0" smtClean="0"/>
            <a:t>způsob palebného zabezpečení přeskupení (manévru vojsk);</a:t>
          </a:r>
          <a:endParaRPr lang="cs-CZ" dirty="0"/>
        </a:p>
      </dgm:t>
    </dgm:pt>
    <dgm:pt modelId="{03308242-BA4B-488E-BEA9-9DB5A1F9090A}" type="parTrans" cxnId="{7FBD0B17-2EE2-4BED-85F4-AE92EB3D4351}">
      <dgm:prSet/>
      <dgm:spPr/>
      <dgm:t>
        <a:bodyPr/>
        <a:lstStyle/>
        <a:p>
          <a:endParaRPr lang="cs-CZ"/>
        </a:p>
      </dgm:t>
    </dgm:pt>
    <dgm:pt modelId="{C6F8C15A-7239-45C5-8498-74FBACE68214}" type="sibTrans" cxnId="{7FBD0B17-2EE2-4BED-85F4-AE92EB3D4351}">
      <dgm:prSet/>
      <dgm:spPr/>
      <dgm:t>
        <a:bodyPr/>
        <a:lstStyle/>
        <a:p>
          <a:endParaRPr lang="cs-CZ"/>
        </a:p>
      </dgm:t>
    </dgm:pt>
    <dgm:pt modelId="{8FF974F2-A1D6-418D-9B00-DFC20F7B60CF}">
      <dgm:prSet/>
      <dgm:spPr/>
      <dgm:t>
        <a:bodyPr/>
        <a:lstStyle/>
        <a:p>
          <a:pPr algn="just" rtl="0"/>
          <a:r>
            <a:rPr lang="cs-CZ" dirty="0" smtClean="0"/>
            <a:t>způsob velení a součinnosti mezi přeskupujícími se silami a prostředky v jeho průběhu, zejména v případě činnosti protivníka, směřující k narušení přeskupení. </a:t>
          </a:r>
          <a:endParaRPr lang="cs-CZ" dirty="0"/>
        </a:p>
      </dgm:t>
    </dgm:pt>
    <dgm:pt modelId="{20465551-7F49-429B-9C03-39EF864AE815}" type="parTrans" cxnId="{9281E360-8C3E-442F-8206-43B74FE029E4}">
      <dgm:prSet/>
      <dgm:spPr/>
      <dgm:t>
        <a:bodyPr/>
        <a:lstStyle/>
        <a:p>
          <a:endParaRPr lang="cs-CZ"/>
        </a:p>
      </dgm:t>
    </dgm:pt>
    <dgm:pt modelId="{AD9AFBC4-D585-4783-981E-8DCBE4C6F53D}" type="sibTrans" cxnId="{9281E360-8C3E-442F-8206-43B74FE029E4}">
      <dgm:prSet/>
      <dgm:spPr/>
      <dgm:t>
        <a:bodyPr/>
        <a:lstStyle/>
        <a:p>
          <a:endParaRPr lang="cs-CZ"/>
        </a:p>
      </dgm:t>
    </dgm:pt>
    <dgm:pt modelId="{90381198-F427-43BF-83D8-CB5C3604A4AB}" type="pres">
      <dgm:prSet presAssocID="{5645E46B-117D-46D8-B64D-E881BA66DCBF}" presName="Name0" presStyleCnt="0">
        <dgm:presLayoutVars>
          <dgm:dir/>
          <dgm:animLvl val="lvl"/>
          <dgm:resizeHandles val="exact"/>
        </dgm:presLayoutVars>
      </dgm:prSet>
      <dgm:spPr/>
      <dgm:t>
        <a:bodyPr/>
        <a:lstStyle/>
        <a:p>
          <a:endParaRPr lang="cs-CZ"/>
        </a:p>
      </dgm:t>
    </dgm:pt>
    <dgm:pt modelId="{E8AEBF25-49C1-4BDC-90D3-46D43AB89AD7}" type="pres">
      <dgm:prSet presAssocID="{5FCF6024-415A-43CD-9DA2-3A6FBF385F37}" presName="linNode" presStyleCnt="0"/>
      <dgm:spPr/>
    </dgm:pt>
    <dgm:pt modelId="{E2CEA6E7-24B6-4DF7-87AB-20E9AF746D11}" type="pres">
      <dgm:prSet presAssocID="{5FCF6024-415A-43CD-9DA2-3A6FBF385F37}" presName="parentText" presStyleLbl="node1" presStyleIdx="0" presStyleCnt="1">
        <dgm:presLayoutVars>
          <dgm:chMax val="1"/>
          <dgm:bulletEnabled val="1"/>
        </dgm:presLayoutVars>
      </dgm:prSet>
      <dgm:spPr/>
      <dgm:t>
        <a:bodyPr/>
        <a:lstStyle/>
        <a:p>
          <a:endParaRPr lang="cs-CZ"/>
        </a:p>
      </dgm:t>
    </dgm:pt>
    <dgm:pt modelId="{3006DF2A-E73C-4618-8105-5FBD8DAC939B}" type="pres">
      <dgm:prSet presAssocID="{5FCF6024-415A-43CD-9DA2-3A6FBF385F37}" presName="descendantText" presStyleLbl="alignAccFollowNode1" presStyleIdx="0" presStyleCnt="1">
        <dgm:presLayoutVars>
          <dgm:bulletEnabled val="1"/>
        </dgm:presLayoutVars>
      </dgm:prSet>
      <dgm:spPr/>
      <dgm:t>
        <a:bodyPr/>
        <a:lstStyle/>
        <a:p>
          <a:endParaRPr lang="cs-CZ"/>
        </a:p>
      </dgm:t>
    </dgm:pt>
  </dgm:ptLst>
  <dgm:cxnLst>
    <dgm:cxn modelId="{9281E360-8C3E-442F-8206-43B74FE029E4}" srcId="{5FCF6024-415A-43CD-9DA2-3A6FBF385F37}" destId="{8FF974F2-A1D6-418D-9B00-DFC20F7B60CF}" srcOrd="3" destOrd="0" parTransId="{20465551-7F49-429B-9C03-39EF864AE815}" sibTransId="{AD9AFBC4-D585-4783-981E-8DCBE4C6F53D}"/>
    <dgm:cxn modelId="{C180CF26-74E0-4529-87C5-65C763E8F456}" srcId="{5645E46B-117D-46D8-B64D-E881BA66DCBF}" destId="{5FCF6024-415A-43CD-9DA2-3A6FBF385F37}" srcOrd="0" destOrd="0" parTransId="{E64885DD-546C-4264-9486-49EC4EBBEE25}" sibTransId="{F00D0A26-EA1F-49E3-945C-DD6F6F85B74F}"/>
    <dgm:cxn modelId="{FA4F126A-FC5C-4FE5-A5D6-C5C8EC253694}" type="presOf" srcId="{DA568959-823E-4DFC-AA97-81A552F235E8}" destId="{3006DF2A-E73C-4618-8105-5FBD8DAC939B}" srcOrd="0" destOrd="0" presId="urn:microsoft.com/office/officeart/2005/8/layout/vList5"/>
    <dgm:cxn modelId="{78F43E88-4172-4CFF-BCC5-15C232A7A059}" type="presOf" srcId="{97969CD8-D799-4F20-9550-0D58279223FF}" destId="{3006DF2A-E73C-4618-8105-5FBD8DAC939B}" srcOrd="0" destOrd="2" presId="urn:microsoft.com/office/officeart/2005/8/layout/vList5"/>
    <dgm:cxn modelId="{4BA8ADF6-B6C8-49F2-9A7C-4455300DE430}" type="presOf" srcId="{8FF974F2-A1D6-418D-9B00-DFC20F7B60CF}" destId="{3006DF2A-E73C-4618-8105-5FBD8DAC939B}" srcOrd="0" destOrd="3" presId="urn:microsoft.com/office/officeart/2005/8/layout/vList5"/>
    <dgm:cxn modelId="{CB287D46-917E-4F92-937E-63AAA1D22B95}" srcId="{5FCF6024-415A-43CD-9DA2-3A6FBF385F37}" destId="{D85DEFCB-132C-4F0C-B70F-B3CA18C5DB67}" srcOrd="1" destOrd="0" parTransId="{97BF2804-A284-46F7-8FEF-3232D90EEF81}" sibTransId="{8493835B-9133-4239-A3FA-4BB606BCEAD2}"/>
    <dgm:cxn modelId="{7FBD0B17-2EE2-4BED-85F4-AE92EB3D4351}" srcId="{5FCF6024-415A-43CD-9DA2-3A6FBF385F37}" destId="{97969CD8-D799-4F20-9550-0D58279223FF}" srcOrd="2" destOrd="0" parTransId="{03308242-BA4B-488E-BEA9-9DB5A1F9090A}" sibTransId="{C6F8C15A-7239-45C5-8498-74FBACE68214}"/>
    <dgm:cxn modelId="{7B59798B-6BF6-4B21-98C8-57F0EF6A1553}" type="presOf" srcId="{5645E46B-117D-46D8-B64D-E881BA66DCBF}" destId="{90381198-F427-43BF-83D8-CB5C3604A4AB}" srcOrd="0" destOrd="0" presId="urn:microsoft.com/office/officeart/2005/8/layout/vList5"/>
    <dgm:cxn modelId="{F7456E6A-E90B-44E5-BA6A-2607EC968DA5}" type="presOf" srcId="{D85DEFCB-132C-4F0C-B70F-B3CA18C5DB67}" destId="{3006DF2A-E73C-4618-8105-5FBD8DAC939B}" srcOrd="0" destOrd="1" presId="urn:microsoft.com/office/officeart/2005/8/layout/vList5"/>
    <dgm:cxn modelId="{A63A62E8-6A41-46F1-8F9B-9B5A7D8726F6}" srcId="{5FCF6024-415A-43CD-9DA2-3A6FBF385F37}" destId="{DA568959-823E-4DFC-AA97-81A552F235E8}" srcOrd="0" destOrd="0" parTransId="{FB0CC33B-4CCD-44CD-89D0-B1AFC8634201}" sibTransId="{DB8E3FC7-740F-4357-B90B-B911E5ACE083}"/>
    <dgm:cxn modelId="{F38A72C5-DCDE-47E0-B4CF-689439319690}" type="presOf" srcId="{5FCF6024-415A-43CD-9DA2-3A6FBF385F37}" destId="{E2CEA6E7-24B6-4DF7-87AB-20E9AF746D11}" srcOrd="0" destOrd="0" presId="urn:microsoft.com/office/officeart/2005/8/layout/vList5"/>
    <dgm:cxn modelId="{0D8DD027-6ACB-44AD-A1D5-B5DD1211BCBE}" type="presParOf" srcId="{90381198-F427-43BF-83D8-CB5C3604A4AB}" destId="{E8AEBF25-49C1-4BDC-90D3-46D43AB89AD7}" srcOrd="0" destOrd="0" presId="urn:microsoft.com/office/officeart/2005/8/layout/vList5"/>
    <dgm:cxn modelId="{235A4A16-C443-4F2C-BE7C-852B0BB7E3E9}" type="presParOf" srcId="{E8AEBF25-49C1-4BDC-90D3-46D43AB89AD7}" destId="{E2CEA6E7-24B6-4DF7-87AB-20E9AF746D11}" srcOrd="0" destOrd="0" presId="urn:microsoft.com/office/officeart/2005/8/layout/vList5"/>
    <dgm:cxn modelId="{8722371F-7FFD-4372-B44F-65F5A4E7219C}" type="presParOf" srcId="{E8AEBF25-49C1-4BDC-90D3-46D43AB89AD7}" destId="{3006DF2A-E73C-4618-8105-5FBD8DAC939B}"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290D35D0-427D-4431-92E5-E1C9ED0E569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BEDE7F74-77AB-43AA-956F-095AD1491D1E}">
      <dgm:prSet/>
      <dgm:spPr>
        <a:solidFill>
          <a:srgbClr val="FFFF00"/>
        </a:solidFill>
      </dgm:spPr>
      <dgm:t>
        <a:bodyPr/>
        <a:lstStyle/>
        <a:p>
          <a:pPr algn="just" rtl="0"/>
          <a:r>
            <a:rPr lang="cs-CZ" b="1" dirty="0" smtClean="0">
              <a:solidFill>
                <a:schemeClr val="tx1"/>
              </a:solidFill>
            </a:rPr>
            <a:t>Přeskupení k čáře dotyku</a:t>
          </a:r>
          <a:r>
            <a:rPr lang="cs-CZ" dirty="0" smtClean="0">
              <a:solidFill>
                <a:schemeClr val="tx1"/>
              </a:solidFill>
            </a:rPr>
            <a:t> spočívá zpravidla v </a:t>
          </a:r>
          <a:r>
            <a:rPr lang="cs-CZ" b="1" dirty="0" smtClean="0">
              <a:solidFill>
                <a:schemeClr val="tx1"/>
              </a:solidFill>
            </a:rPr>
            <a:t>přesunu a nasazení vojsk </a:t>
          </a:r>
          <a:r>
            <a:rPr lang="cs-CZ" dirty="0" smtClean="0">
              <a:solidFill>
                <a:schemeClr val="tx1"/>
              </a:solidFill>
            </a:rPr>
            <a:t>(druhých sledů, záloh) z hloubky do mezer nebo uvolněných prostorů mezi útvary a  jednotky prvního sledu. </a:t>
          </a:r>
          <a:endParaRPr lang="cs-CZ" dirty="0">
            <a:solidFill>
              <a:schemeClr val="tx1"/>
            </a:solidFill>
          </a:endParaRPr>
        </a:p>
      </dgm:t>
    </dgm:pt>
    <dgm:pt modelId="{B8F63374-DEE0-4202-A745-DCBE907080BE}" type="parTrans" cxnId="{23338C17-C544-4F16-AC56-86C333CEF595}">
      <dgm:prSet/>
      <dgm:spPr/>
      <dgm:t>
        <a:bodyPr/>
        <a:lstStyle/>
        <a:p>
          <a:endParaRPr lang="cs-CZ"/>
        </a:p>
      </dgm:t>
    </dgm:pt>
    <dgm:pt modelId="{D09F4988-CC9C-49E8-93AC-EEB78CDECD74}" type="sibTrans" cxnId="{23338C17-C544-4F16-AC56-86C333CEF595}">
      <dgm:prSet/>
      <dgm:spPr/>
      <dgm:t>
        <a:bodyPr/>
        <a:lstStyle/>
        <a:p>
          <a:endParaRPr lang="cs-CZ"/>
        </a:p>
      </dgm:t>
    </dgm:pt>
    <dgm:pt modelId="{0A3A63DB-8A78-44E9-85F5-05A2C2FB659B}">
      <dgm:prSet/>
      <dgm:spPr>
        <a:solidFill>
          <a:schemeClr val="accent6">
            <a:lumMod val="20000"/>
            <a:lumOff val="80000"/>
          </a:schemeClr>
        </a:solidFill>
      </dgm:spPr>
      <dgm:t>
        <a:bodyPr/>
        <a:lstStyle/>
        <a:p>
          <a:pPr algn="just" rtl="0"/>
          <a:r>
            <a:rPr lang="cs-CZ" b="0" dirty="0" smtClean="0">
              <a:solidFill>
                <a:schemeClr val="tx1"/>
              </a:solidFill>
            </a:rPr>
            <a:t>Obvykle je spojeno se </a:t>
          </a:r>
          <a:r>
            <a:rPr lang="cs-CZ" b="1" dirty="0" smtClean="0">
              <a:solidFill>
                <a:schemeClr val="tx1"/>
              </a:solidFill>
            </a:rPr>
            <a:t>změnou šířek pásem útoku </a:t>
          </a:r>
          <a:r>
            <a:rPr lang="cs-CZ" b="0" dirty="0" smtClean="0">
              <a:solidFill>
                <a:schemeClr val="tx1"/>
              </a:solidFill>
            </a:rPr>
            <a:t>(prostorů obrany) vojsk prvního sledu a s jejich souběžným přeskupováním podél čáry dotyku. </a:t>
          </a:r>
          <a:endParaRPr lang="cs-CZ" b="0" dirty="0">
            <a:solidFill>
              <a:schemeClr val="tx1"/>
            </a:solidFill>
          </a:endParaRPr>
        </a:p>
      </dgm:t>
    </dgm:pt>
    <dgm:pt modelId="{A6E775DD-3DE9-42CB-9D57-76AA3589B371}" type="parTrans" cxnId="{DF4966E0-EA02-4A38-A5F7-79EA2D5F888A}">
      <dgm:prSet/>
      <dgm:spPr/>
      <dgm:t>
        <a:bodyPr/>
        <a:lstStyle/>
        <a:p>
          <a:endParaRPr lang="cs-CZ"/>
        </a:p>
      </dgm:t>
    </dgm:pt>
    <dgm:pt modelId="{8E74AB0D-D480-48D1-BA91-CB69BBDC4F2B}" type="sibTrans" cxnId="{DF4966E0-EA02-4A38-A5F7-79EA2D5F888A}">
      <dgm:prSet/>
      <dgm:spPr/>
      <dgm:t>
        <a:bodyPr/>
        <a:lstStyle/>
        <a:p>
          <a:endParaRPr lang="cs-CZ"/>
        </a:p>
      </dgm:t>
    </dgm:pt>
    <dgm:pt modelId="{E54D22DF-2AE6-46B0-8E50-78D5ED274CF2}">
      <dgm:prSet/>
      <dgm:spPr>
        <a:solidFill>
          <a:srgbClr val="92D050"/>
        </a:solidFill>
      </dgm:spPr>
      <dgm:t>
        <a:bodyPr/>
        <a:lstStyle/>
        <a:p>
          <a:pPr algn="just" rtl="0"/>
          <a:r>
            <a:rPr lang="cs-CZ" dirty="0" smtClean="0">
              <a:solidFill>
                <a:schemeClr val="tx1"/>
              </a:solidFill>
            </a:rPr>
            <a:t>V útoku může být přeskupení spojeno se </a:t>
          </a:r>
          <a:r>
            <a:rPr lang="cs-CZ" b="1" dirty="0" smtClean="0">
              <a:solidFill>
                <a:schemeClr val="tx1"/>
              </a:solidFill>
            </a:rPr>
            <a:t>zaujímáním bojové sestavy pro provedení útoku z přímého dotyku </a:t>
          </a:r>
          <a:r>
            <a:rPr lang="cs-CZ" dirty="0" smtClean="0">
              <a:solidFill>
                <a:schemeClr val="tx1"/>
              </a:solidFill>
            </a:rPr>
            <a:t>nebo, zpravidla podstatně častěji, </a:t>
          </a:r>
          <a:r>
            <a:rPr lang="cs-CZ" b="1" dirty="0" smtClean="0">
              <a:solidFill>
                <a:schemeClr val="tx1"/>
              </a:solidFill>
            </a:rPr>
            <a:t>v průběhu útoku se zasazením druhého sledu (zálohy velitele) </a:t>
          </a:r>
          <a:r>
            <a:rPr lang="cs-CZ" dirty="0" smtClean="0">
              <a:solidFill>
                <a:schemeClr val="tx1"/>
              </a:solidFill>
            </a:rPr>
            <a:t>do prvního sledu k jeho posílení a k rozvíjení útoku do hloubky sestavy protivníka.</a:t>
          </a:r>
          <a:endParaRPr lang="cs-CZ" dirty="0">
            <a:solidFill>
              <a:schemeClr val="tx1"/>
            </a:solidFill>
          </a:endParaRPr>
        </a:p>
      </dgm:t>
    </dgm:pt>
    <dgm:pt modelId="{BAF11973-6D8F-4274-A904-78840DE48F00}" type="parTrans" cxnId="{5F2A55E3-4BD1-4CCF-A35C-E5BA422BE68B}">
      <dgm:prSet/>
      <dgm:spPr/>
      <dgm:t>
        <a:bodyPr/>
        <a:lstStyle/>
        <a:p>
          <a:endParaRPr lang="cs-CZ"/>
        </a:p>
      </dgm:t>
    </dgm:pt>
    <dgm:pt modelId="{215EB999-13E0-487A-BE05-731270E4D183}" type="sibTrans" cxnId="{5F2A55E3-4BD1-4CCF-A35C-E5BA422BE68B}">
      <dgm:prSet/>
      <dgm:spPr/>
      <dgm:t>
        <a:bodyPr/>
        <a:lstStyle/>
        <a:p>
          <a:endParaRPr lang="cs-CZ"/>
        </a:p>
      </dgm:t>
    </dgm:pt>
    <dgm:pt modelId="{C8AF6BC9-EF0F-4FA3-9710-50F3EC851A23}" type="pres">
      <dgm:prSet presAssocID="{290D35D0-427D-4431-92E5-E1C9ED0E5690}" presName="linear" presStyleCnt="0">
        <dgm:presLayoutVars>
          <dgm:animLvl val="lvl"/>
          <dgm:resizeHandles val="exact"/>
        </dgm:presLayoutVars>
      </dgm:prSet>
      <dgm:spPr/>
      <dgm:t>
        <a:bodyPr/>
        <a:lstStyle/>
        <a:p>
          <a:endParaRPr lang="cs-CZ"/>
        </a:p>
      </dgm:t>
    </dgm:pt>
    <dgm:pt modelId="{648C730A-505D-46F5-A25A-41FFA43D4F04}" type="pres">
      <dgm:prSet presAssocID="{BEDE7F74-77AB-43AA-956F-095AD1491D1E}" presName="parentText" presStyleLbl="node1" presStyleIdx="0" presStyleCnt="3">
        <dgm:presLayoutVars>
          <dgm:chMax val="0"/>
          <dgm:bulletEnabled val="1"/>
        </dgm:presLayoutVars>
      </dgm:prSet>
      <dgm:spPr/>
      <dgm:t>
        <a:bodyPr/>
        <a:lstStyle/>
        <a:p>
          <a:endParaRPr lang="cs-CZ"/>
        </a:p>
      </dgm:t>
    </dgm:pt>
    <dgm:pt modelId="{F9279300-3C51-4B3D-8391-C04465B41531}" type="pres">
      <dgm:prSet presAssocID="{D09F4988-CC9C-49E8-93AC-EEB78CDECD74}" presName="spacer" presStyleCnt="0"/>
      <dgm:spPr/>
    </dgm:pt>
    <dgm:pt modelId="{A8E78262-4947-48F4-8B13-6276E20DA2DB}" type="pres">
      <dgm:prSet presAssocID="{0A3A63DB-8A78-44E9-85F5-05A2C2FB659B}" presName="parentText" presStyleLbl="node1" presStyleIdx="1" presStyleCnt="3">
        <dgm:presLayoutVars>
          <dgm:chMax val="0"/>
          <dgm:bulletEnabled val="1"/>
        </dgm:presLayoutVars>
      </dgm:prSet>
      <dgm:spPr/>
      <dgm:t>
        <a:bodyPr/>
        <a:lstStyle/>
        <a:p>
          <a:endParaRPr lang="cs-CZ"/>
        </a:p>
      </dgm:t>
    </dgm:pt>
    <dgm:pt modelId="{C11676CF-0FB4-4B68-ACF3-DE57B0BD79C0}" type="pres">
      <dgm:prSet presAssocID="{8E74AB0D-D480-48D1-BA91-CB69BBDC4F2B}" presName="spacer" presStyleCnt="0"/>
      <dgm:spPr/>
    </dgm:pt>
    <dgm:pt modelId="{31267EBC-877A-4E90-94E6-C75416AFD088}" type="pres">
      <dgm:prSet presAssocID="{E54D22DF-2AE6-46B0-8E50-78D5ED274CF2}" presName="parentText" presStyleLbl="node1" presStyleIdx="2" presStyleCnt="3">
        <dgm:presLayoutVars>
          <dgm:chMax val="0"/>
          <dgm:bulletEnabled val="1"/>
        </dgm:presLayoutVars>
      </dgm:prSet>
      <dgm:spPr/>
      <dgm:t>
        <a:bodyPr/>
        <a:lstStyle/>
        <a:p>
          <a:endParaRPr lang="cs-CZ"/>
        </a:p>
      </dgm:t>
    </dgm:pt>
  </dgm:ptLst>
  <dgm:cxnLst>
    <dgm:cxn modelId="{33EB5DF4-0DBC-4168-87D6-23A028CBD91F}" type="presOf" srcId="{290D35D0-427D-4431-92E5-E1C9ED0E5690}" destId="{C8AF6BC9-EF0F-4FA3-9710-50F3EC851A23}" srcOrd="0" destOrd="0" presId="urn:microsoft.com/office/officeart/2005/8/layout/vList2"/>
    <dgm:cxn modelId="{E06C2559-0250-4518-8C50-57708924248A}" type="presOf" srcId="{E54D22DF-2AE6-46B0-8E50-78D5ED274CF2}" destId="{31267EBC-877A-4E90-94E6-C75416AFD088}" srcOrd="0" destOrd="0" presId="urn:microsoft.com/office/officeart/2005/8/layout/vList2"/>
    <dgm:cxn modelId="{1FE0FE71-5C75-4DA5-8433-B96F7240B0AC}" type="presOf" srcId="{0A3A63DB-8A78-44E9-85F5-05A2C2FB659B}" destId="{A8E78262-4947-48F4-8B13-6276E20DA2DB}" srcOrd="0" destOrd="0" presId="urn:microsoft.com/office/officeart/2005/8/layout/vList2"/>
    <dgm:cxn modelId="{23338C17-C544-4F16-AC56-86C333CEF595}" srcId="{290D35D0-427D-4431-92E5-E1C9ED0E5690}" destId="{BEDE7F74-77AB-43AA-956F-095AD1491D1E}" srcOrd="0" destOrd="0" parTransId="{B8F63374-DEE0-4202-A745-DCBE907080BE}" sibTransId="{D09F4988-CC9C-49E8-93AC-EEB78CDECD74}"/>
    <dgm:cxn modelId="{DF4966E0-EA02-4A38-A5F7-79EA2D5F888A}" srcId="{290D35D0-427D-4431-92E5-E1C9ED0E5690}" destId="{0A3A63DB-8A78-44E9-85F5-05A2C2FB659B}" srcOrd="1" destOrd="0" parTransId="{A6E775DD-3DE9-42CB-9D57-76AA3589B371}" sibTransId="{8E74AB0D-D480-48D1-BA91-CB69BBDC4F2B}"/>
    <dgm:cxn modelId="{5F2A55E3-4BD1-4CCF-A35C-E5BA422BE68B}" srcId="{290D35D0-427D-4431-92E5-E1C9ED0E5690}" destId="{E54D22DF-2AE6-46B0-8E50-78D5ED274CF2}" srcOrd="2" destOrd="0" parTransId="{BAF11973-6D8F-4274-A904-78840DE48F00}" sibTransId="{215EB999-13E0-487A-BE05-731270E4D183}"/>
    <dgm:cxn modelId="{03E976B9-B17F-4A09-9782-B04FAC2DA2BC}" type="presOf" srcId="{BEDE7F74-77AB-43AA-956F-095AD1491D1E}" destId="{648C730A-505D-46F5-A25A-41FFA43D4F04}" srcOrd="0" destOrd="0" presId="urn:microsoft.com/office/officeart/2005/8/layout/vList2"/>
    <dgm:cxn modelId="{9B9778C5-2BC5-432C-99FD-25FE3850064C}" type="presParOf" srcId="{C8AF6BC9-EF0F-4FA3-9710-50F3EC851A23}" destId="{648C730A-505D-46F5-A25A-41FFA43D4F04}" srcOrd="0" destOrd="0" presId="urn:microsoft.com/office/officeart/2005/8/layout/vList2"/>
    <dgm:cxn modelId="{4742EB7F-6AEA-4419-9123-DBBBB0DC172A}" type="presParOf" srcId="{C8AF6BC9-EF0F-4FA3-9710-50F3EC851A23}" destId="{F9279300-3C51-4B3D-8391-C04465B41531}" srcOrd="1" destOrd="0" presId="urn:microsoft.com/office/officeart/2005/8/layout/vList2"/>
    <dgm:cxn modelId="{AE4364DA-6D21-4A32-BFEE-95D06CFE0A78}" type="presParOf" srcId="{C8AF6BC9-EF0F-4FA3-9710-50F3EC851A23}" destId="{A8E78262-4947-48F4-8B13-6276E20DA2DB}" srcOrd="2" destOrd="0" presId="urn:microsoft.com/office/officeart/2005/8/layout/vList2"/>
    <dgm:cxn modelId="{C0E49C55-C21F-467C-99A9-F9DCB7D10891}" type="presParOf" srcId="{C8AF6BC9-EF0F-4FA3-9710-50F3EC851A23}" destId="{C11676CF-0FB4-4B68-ACF3-DE57B0BD79C0}" srcOrd="3" destOrd="0" presId="urn:microsoft.com/office/officeart/2005/8/layout/vList2"/>
    <dgm:cxn modelId="{B98D00D4-D55D-4406-A423-F72B06E10844}" type="presParOf" srcId="{C8AF6BC9-EF0F-4FA3-9710-50F3EC851A23}" destId="{31267EBC-877A-4E90-94E6-C75416AFD088}"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92FD6C-5B0D-45CB-864C-ED5249DBDE61}">
      <dsp:nvSpPr>
        <dsp:cNvPr id="0" name=""/>
        <dsp:cNvSpPr/>
      </dsp:nvSpPr>
      <dsp:spPr>
        <a:xfrm>
          <a:off x="0" y="6417"/>
          <a:ext cx="8229600" cy="1454456"/>
        </a:xfrm>
        <a:prstGeom prst="roundRect">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rtl="0">
            <a:lnSpc>
              <a:spcPct val="90000"/>
            </a:lnSpc>
            <a:spcBef>
              <a:spcPct val="0"/>
            </a:spcBef>
            <a:spcAft>
              <a:spcPct val="35000"/>
            </a:spcAft>
          </a:pPr>
          <a:r>
            <a:rPr lang="cs-CZ" sz="2600" kern="1200" dirty="0" smtClean="0">
              <a:solidFill>
                <a:schemeClr val="tx1"/>
              </a:solidFill>
            </a:rPr>
            <a:t>Obvykle se uskutečňuje po </a:t>
          </a:r>
          <a:r>
            <a:rPr lang="cs-CZ" sz="2600" b="1" kern="1200" dirty="0" smtClean="0">
              <a:solidFill>
                <a:schemeClr val="tx1"/>
              </a:solidFill>
            </a:rPr>
            <a:t>přeskupení</a:t>
          </a:r>
          <a:r>
            <a:rPr lang="cs-CZ" sz="2600" kern="1200" dirty="0" smtClean="0">
              <a:solidFill>
                <a:schemeClr val="tx1"/>
              </a:solidFill>
            </a:rPr>
            <a:t> nebo po </a:t>
          </a:r>
          <a:r>
            <a:rPr lang="cs-CZ" sz="2600" b="1" kern="1200" dirty="0" smtClean="0">
              <a:solidFill>
                <a:schemeClr val="tx1"/>
              </a:solidFill>
            </a:rPr>
            <a:t>vystřídání vojsk</a:t>
          </a:r>
          <a:r>
            <a:rPr lang="cs-CZ" sz="2600" kern="1200" dirty="0" smtClean="0">
              <a:solidFill>
                <a:schemeClr val="tx1"/>
              </a:solidFill>
            </a:rPr>
            <a:t>, která jsou s protivníkem v dotyku.</a:t>
          </a:r>
          <a:endParaRPr lang="cs-CZ" sz="2600" kern="1200" dirty="0">
            <a:solidFill>
              <a:schemeClr val="tx1"/>
            </a:solidFill>
          </a:endParaRPr>
        </a:p>
      </dsp:txBody>
      <dsp:txXfrm>
        <a:off x="71001" y="77418"/>
        <a:ext cx="8087598" cy="1312454"/>
      </dsp:txXfrm>
    </dsp:sp>
    <dsp:sp modelId="{3DE176D9-E605-49F8-80A7-646D2A88BF9F}">
      <dsp:nvSpPr>
        <dsp:cNvPr id="0" name=""/>
        <dsp:cNvSpPr/>
      </dsp:nvSpPr>
      <dsp:spPr>
        <a:xfrm>
          <a:off x="0" y="1535753"/>
          <a:ext cx="8229600" cy="1454456"/>
        </a:xfrm>
        <a:prstGeom prst="roundRect">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rtl="0">
            <a:lnSpc>
              <a:spcPct val="90000"/>
            </a:lnSpc>
            <a:spcBef>
              <a:spcPct val="0"/>
            </a:spcBef>
            <a:spcAft>
              <a:spcPct val="35000"/>
            </a:spcAft>
          </a:pPr>
          <a:r>
            <a:rPr lang="cs-CZ" sz="2600" kern="1200" dirty="0" smtClean="0">
              <a:solidFill>
                <a:schemeClr val="tx1"/>
              </a:solidFill>
            </a:rPr>
            <a:t>Provádí se zpravidla tehdy, jestliže </a:t>
          </a:r>
          <a:r>
            <a:rPr lang="cs-CZ" sz="2600" b="1" kern="1200" dirty="0" smtClean="0">
              <a:solidFill>
                <a:schemeClr val="tx1"/>
              </a:solidFill>
            </a:rPr>
            <a:t>terén neumožňuje nebo velmi ztěžuje útok po přesunu z hloubky.</a:t>
          </a:r>
          <a:endParaRPr lang="cs-CZ" sz="2600" b="1" kern="1200" dirty="0">
            <a:solidFill>
              <a:schemeClr val="tx1"/>
            </a:solidFill>
          </a:endParaRPr>
        </a:p>
      </dsp:txBody>
      <dsp:txXfrm>
        <a:off x="71001" y="1606754"/>
        <a:ext cx="8087598" cy="1312454"/>
      </dsp:txXfrm>
    </dsp:sp>
    <dsp:sp modelId="{7E32272C-19A0-47B3-B7CF-7E3D51E4316F}">
      <dsp:nvSpPr>
        <dsp:cNvPr id="0" name=""/>
        <dsp:cNvSpPr/>
      </dsp:nvSpPr>
      <dsp:spPr>
        <a:xfrm>
          <a:off x="0" y="3065089"/>
          <a:ext cx="8229600" cy="1454456"/>
        </a:xfrm>
        <a:prstGeom prst="roundRect">
          <a:avLst/>
        </a:prstGeom>
        <a:solidFill>
          <a:schemeClr val="accent6">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rtl="0">
            <a:lnSpc>
              <a:spcPct val="90000"/>
            </a:lnSpc>
            <a:spcBef>
              <a:spcPct val="0"/>
            </a:spcBef>
            <a:spcAft>
              <a:spcPct val="35000"/>
            </a:spcAft>
          </a:pPr>
          <a:r>
            <a:rPr lang="cs-CZ" sz="2600" kern="1200" dirty="0" smtClean="0">
              <a:solidFill>
                <a:schemeClr val="tx1"/>
              </a:solidFill>
            </a:rPr>
            <a:t>Útok na bránícího se protivníka z přímého dotyku provádí útočící síly zpravidla v </a:t>
          </a:r>
          <a:r>
            <a:rPr lang="cs-CZ" sz="2600" b="1" kern="1200" dirty="0" smtClean="0">
              <a:solidFill>
                <a:schemeClr val="tx1"/>
              </a:solidFill>
            </a:rPr>
            <a:t>bojové sestavě, </a:t>
          </a:r>
          <a:r>
            <a:rPr lang="cs-CZ" sz="2600" b="0" kern="1200" dirty="0" smtClean="0">
              <a:solidFill>
                <a:schemeClr val="tx1"/>
              </a:solidFill>
            </a:rPr>
            <a:t>kterou zaujmou ve </a:t>
          </a:r>
          <a:r>
            <a:rPr lang="cs-CZ" sz="2600" b="1" kern="1200" dirty="0" smtClean="0">
              <a:solidFill>
                <a:schemeClr val="tx1"/>
              </a:solidFill>
            </a:rPr>
            <a:t>výchozím prostoru pro útok /východišti k útoku.</a:t>
          </a:r>
          <a:endParaRPr lang="cs-CZ" sz="2600" b="1" kern="1200" dirty="0">
            <a:solidFill>
              <a:schemeClr val="tx1"/>
            </a:solidFill>
          </a:endParaRPr>
        </a:p>
      </dsp:txBody>
      <dsp:txXfrm>
        <a:off x="71001" y="3136090"/>
        <a:ext cx="8087598" cy="1312454"/>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1BD0D2-6A7B-4254-B020-346AB1035877}">
      <dsp:nvSpPr>
        <dsp:cNvPr id="0" name=""/>
        <dsp:cNvSpPr/>
      </dsp:nvSpPr>
      <dsp:spPr>
        <a:xfrm rot="5400000">
          <a:off x="3785742" y="-370490"/>
          <a:ext cx="3620770"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36195" rIns="72390" bIns="36195" numCol="1" spcCol="1270" anchor="ctr" anchorCtr="0">
          <a:noAutofit/>
        </a:bodyPr>
        <a:lstStyle/>
        <a:p>
          <a:pPr marL="171450" lvl="1" indent="-171450" algn="just" defTabSz="844550" rtl="0">
            <a:lnSpc>
              <a:spcPct val="90000"/>
            </a:lnSpc>
            <a:spcBef>
              <a:spcPct val="0"/>
            </a:spcBef>
            <a:spcAft>
              <a:spcPct val="15000"/>
            </a:spcAft>
            <a:buChar char="••"/>
          </a:pPr>
          <a:r>
            <a:rPr lang="cs-CZ" sz="1900" kern="1200" dirty="0" smtClean="0"/>
            <a:t>představuje manévr, uskutečňovaný z</a:t>
          </a:r>
          <a:r>
            <a:rPr lang="cs-CZ" sz="1900" b="1" kern="1200" dirty="0" smtClean="0"/>
            <a:t>pravidla vynuceně s cílem nahradit (obměnit) </a:t>
          </a:r>
          <a:r>
            <a:rPr lang="cs-CZ" sz="1900" kern="1200" dirty="0" smtClean="0"/>
            <a:t>ty jednotky nebo útvary, u kterých došlo v předchozím průběhu operace v důsledku činnosti nepřítele k výraznému snížení jejich bojeschopnosti, neumožňujícímu jim pokračovat v plnění nastávajících úkolů operace. </a:t>
          </a:r>
          <a:endParaRPr lang="cs-CZ" sz="1900" kern="1200" dirty="0"/>
        </a:p>
        <a:p>
          <a:pPr marL="171450" lvl="1" indent="-171450" algn="just" defTabSz="844550" rtl="0">
            <a:lnSpc>
              <a:spcPct val="90000"/>
            </a:lnSpc>
            <a:spcBef>
              <a:spcPct val="0"/>
            </a:spcBef>
            <a:spcAft>
              <a:spcPct val="15000"/>
            </a:spcAft>
            <a:buChar char="••"/>
          </a:pPr>
          <a:r>
            <a:rPr lang="cs-CZ" sz="1900" kern="1200" dirty="0" smtClean="0"/>
            <a:t>vystřídání vojsk </a:t>
          </a:r>
          <a:r>
            <a:rPr lang="cs-CZ" sz="1900" b="1" kern="1200" dirty="0" smtClean="0"/>
            <a:t>může být prováděno také plánovitě, k zajištění odpočinku a obnovení operačních schopností </a:t>
          </a:r>
          <a:r>
            <a:rPr lang="cs-CZ" sz="1900" kern="1200" dirty="0" smtClean="0"/>
            <a:t>střídané jednotky pro její následné nasazení.</a:t>
          </a:r>
          <a:endParaRPr lang="cs-CZ" sz="1900" kern="1200" dirty="0"/>
        </a:p>
      </dsp:txBody>
      <dsp:txXfrm rot="-5400000">
        <a:off x="2962656" y="629347"/>
        <a:ext cx="5090193" cy="3267268"/>
      </dsp:txXfrm>
    </dsp:sp>
    <dsp:sp modelId="{0BB010CC-A882-4E05-81F4-789A8E98686A}">
      <dsp:nvSpPr>
        <dsp:cNvPr id="0" name=""/>
        <dsp:cNvSpPr/>
      </dsp:nvSpPr>
      <dsp:spPr>
        <a:xfrm>
          <a:off x="0" y="0"/>
          <a:ext cx="2962656" cy="4525963"/>
        </a:xfrm>
        <a:prstGeom prst="roundRect">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81915" rIns="163830" bIns="81915" numCol="1" spcCol="1270" anchor="ctr" anchorCtr="0">
          <a:noAutofit/>
        </a:bodyPr>
        <a:lstStyle/>
        <a:p>
          <a:pPr lvl="0" algn="ctr" defTabSz="1911350" rtl="0">
            <a:lnSpc>
              <a:spcPct val="90000"/>
            </a:lnSpc>
            <a:spcBef>
              <a:spcPct val="0"/>
            </a:spcBef>
            <a:spcAft>
              <a:spcPct val="35000"/>
            </a:spcAft>
          </a:pPr>
          <a:r>
            <a:rPr lang="cs-CZ" sz="4300" b="1" kern="1200" dirty="0" smtClean="0">
              <a:solidFill>
                <a:schemeClr val="tx1"/>
              </a:solidFill>
            </a:rPr>
            <a:t>Vystřídání vojsk</a:t>
          </a:r>
          <a:r>
            <a:rPr lang="cs-CZ" sz="4300" kern="1200" dirty="0" smtClean="0">
              <a:solidFill>
                <a:schemeClr val="tx1"/>
              </a:solidFill>
            </a:rPr>
            <a:t> </a:t>
          </a:r>
          <a:endParaRPr lang="cs-CZ" sz="4300" kern="1200" dirty="0">
            <a:solidFill>
              <a:schemeClr val="tx1"/>
            </a:solidFill>
          </a:endParaRPr>
        </a:p>
      </dsp:txBody>
      <dsp:txXfrm>
        <a:off x="144625" y="144625"/>
        <a:ext cx="2673406" cy="4236713"/>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C63956-F5EE-40F7-821C-EC493D8DB166}">
      <dsp:nvSpPr>
        <dsp:cNvPr id="0" name=""/>
        <dsp:cNvSpPr/>
      </dsp:nvSpPr>
      <dsp:spPr>
        <a:xfrm rot="5400000">
          <a:off x="3785742" y="-370490"/>
          <a:ext cx="3620770"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just" defTabSz="755650" rtl="0">
            <a:lnSpc>
              <a:spcPct val="90000"/>
            </a:lnSpc>
            <a:spcBef>
              <a:spcPct val="0"/>
            </a:spcBef>
            <a:spcAft>
              <a:spcPct val="15000"/>
            </a:spcAft>
            <a:buChar char="••"/>
          </a:pPr>
          <a:r>
            <a:rPr lang="cs-CZ" sz="1700" b="1" kern="1200" dirty="0" smtClean="0"/>
            <a:t>zpracovává příslušný štáb svazku </a:t>
          </a:r>
          <a:r>
            <a:rPr lang="cs-CZ" sz="1700" kern="1200" dirty="0" smtClean="0"/>
            <a:t>s nezbytným předstihem, umožňujícím včasné vydání úkolů a součinnostních pokynů jednotkám a útvarům, podílejícím se na jeho provedení i zabezpečení, zejména palebném;</a:t>
          </a:r>
          <a:endParaRPr lang="cs-CZ" sz="1700" kern="1200" dirty="0"/>
        </a:p>
        <a:p>
          <a:pPr marL="171450" lvl="1" indent="-171450" algn="just" defTabSz="755650" rtl="0">
            <a:lnSpc>
              <a:spcPct val="90000"/>
            </a:lnSpc>
            <a:spcBef>
              <a:spcPct val="0"/>
            </a:spcBef>
            <a:spcAft>
              <a:spcPct val="15000"/>
            </a:spcAft>
            <a:buChar char="••"/>
          </a:pPr>
          <a:r>
            <a:rPr lang="cs-CZ" sz="1700" kern="1200" dirty="0" smtClean="0"/>
            <a:t>střídajícím jednotkám a útvarům, přebírajícím určený prostor (pásmo, postavení, objekt), se určuje </a:t>
          </a:r>
          <a:r>
            <a:rPr lang="cs-CZ" sz="1700" b="1" kern="1200" dirty="0" smtClean="0"/>
            <a:t>výchozí prostor k vystřídání</a:t>
          </a:r>
          <a:r>
            <a:rPr lang="cs-CZ" sz="1700" kern="1200" dirty="0" smtClean="0"/>
            <a:t>, z něhož střídání zahajují;</a:t>
          </a:r>
          <a:endParaRPr lang="cs-CZ" sz="1700" kern="1200" dirty="0"/>
        </a:p>
        <a:p>
          <a:pPr marL="171450" lvl="1" indent="-171450" algn="just" defTabSz="755650" rtl="0">
            <a:lnSpc>
              <a:spcPct val="90000"/>
            </a:lnSpc>
            <a:spcBef>
              <a:spcPct val="0"/>
            </a:spcBef>
            <a:spcAft>
              <a:spcPct val="15000"/>
            </a:spcAft>
            <a:buChar char="••"/>
          </a:pPr>
          <a:r>
            <a:rPr lang="cs-CZ" sz="1700" kern="1200" dirty="0" smtClean="0"/>
            <a:t>střídaným jednotkám a útvarům, předávajícím určený prostor (pásmo, postavení, objekt), se určují </a:t>
          </a:r>
          <a:r>
            <a:rPr lang="cs-CZ" sz="1700" b="1" kern="1200" dirty="0" smtClean="0"/>
            <a:t>shromaždiště (prostory soustředění)</a:t>
          </a:r>
          <a:r>
            <a:rPr lang="cs-CZ" sz="1700" kern="1200" dirty="0" smtClean="0"/>
            <a:t> pro jejich soustředění po jeho opuštění.</a:t>
          </a:r>
          <a:endParaRPr lang="cs-CZ" sz="1700" kern="1200" dirty="0"/>
        </a:p>
      </dsp:txBody>
      <dsp:txXfrm rot="-5400000">
        <a:off x="2962656" y="629347"/>
        <a:ext cx="5090193" cy="3267268"/>
      </dsp:txXfrm>
    </dsp:sp>
    <dsp:sp modelId="{AEBF27A8-2D9C-4D35-BEFD-517873CB4B1D}">
      <dsp:nvSpPr>
        <dsp:cNvPr id="0" name=""/>
        <dsp:cNvSpPr/>
      </dsp:nvSpPr>
      <dsp:spPr>
        <a:xfrm>
          <a:off x="0" y="0"/>
          <a:ext cx="2962656" cy="452596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83820" rIns="167640" bIns="83820" numCol="1" spcCol="1270" anchor="ctr" anchorCtr="0">
          <a:noAutofit/>
        </a:bodyPr>
        <a:lstStyle/>
        <a:p>
          <a:pPr lvl="0" algn="ctr" defTabSz="1955800" rtl="0">
            <a:lnSpc>
              <a:spcPct val="90000"/>
            </a:lnSpc>
            <a:spcBef>
              <a:spcPct val="0"/>
            </a:spcBef>
            <a:spcAft>
              <a:spcPct val="35000"/>
            </a:spcAft>
          </a:pPr>
          <a:r>
            <a:rPr lang="cs-CZ" sz="4400" b="1" kern="1200" smtClean="0"/>
            <a:t>Plán vystřídání</a:t>
          </a:r>
          <a:endParaRPr lang="cs-CZ" sz="4400" kern="1200"/>
        </a:p>
      </dsp:txBody>
      <dsp:txXfrm>
        <a:off x="144625" y="144625"/>
        <a:ext cx="2673406" cy="4236713"/>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BD89B4-1DA6-480D-9757-B2F9E9A910AE}">
      <dsp:nvSpPr>
        <dsp:cNvPr id="0" name=""/>
        <dsp:cNvSpPr/>
      </dsp:nvSpPr>
      <dsp:spPr>
        <a:xfrm>
          <a:off x="0" y="67465"/>
          <a:ext cx="8229600" cy="933276"/>
        </a:xfrm>
        <a:prstGeom prst="round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cs-CZ" sz="1800" b="1" kern="1200" dirty="0" smtClean="0">
              <a:solidFill>
                <a:schemeClr val="tx1"/>
              </a:solidFill>
            </a:rPr>
            <a:t>V průběhu střídání řídí činnost vojsk v prostoru střídání velitel střídaného útvaru. </a:t>
          </a:r>
          <a:endParaRPr lang="cs-CZ" sz="1800" b="1" kern="1200" dirty="0">
            <a:solidFill>
              <a:schemeClr val="tx1"/>
            </a:solidFill>
          </a:endParaRPr>
        </a:p>
      </dsp:txBody>
      <dsp:txXfrm>
        <a:off x="45559" y="113024"/>
        <a:ext cx="8138482" cy="842158"/>
      </dsp:txXfrm>
    </dsp:sp>
    <dsp:sp modelId="{A51B630B-DF68-47FC-876C-FEB462244ECE}">
      <dsp:nvSpPr>
        <dsp:cNvPr id="0" name=""/>
        <dsp:cNvSpPr/>
      </dsp:nvSpPr>
      <dsp:spPr>
        <a:xfrm>
          <a:off x="0" y="1049701"/>
          <a:ext cx="8229600" cy="933276"/>
        </a:xfrm>
        <a:prstGeom prst="roundRect">
          <a:avLst/>
        </a:prstGeom>
        <a:solidFill>
          <a:srgbClr val="FF0000">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cs-CZ" sz="1800" kern="1200" dirty="0" smtClean="0">
              <a:solidFill>
                <a:schemeClr val="tx1"/>
              </a:solidFill>
            </a:rPr>
            <a:t>Přejde-li protivník v době střídání do útoku nebo k jiné aktivní činnosti, </a:t>
          </a:r>
          <a:r>
            <a:rPr lang="cs-CZ" sz="1800" b="1" kern="1200" dirty="0" smtClean="0">
              <a:solidFill>
                <a:schemeClr val="tx1"/>
              </a:solidFill>
            </a:rPr>
            <a:t>velí vojskům velitel střídaného útvaru a střídající vojska se mu podřizují. </a:t>
          </a:r>
          <a:endParaRPr lang="cs-CZ" sz="1800" b="1" kern="1200" dirty="0">
            <a:solidFill>
              <a:schemeClr val="tx1"/>
            </a:solidFill>
          </a:endParaRPr>
        </a:p>
      </dsp:txBody>
      <dsp:txXfrm>
        <a:off x="45559" y="1095260"/>
        <a:ext cx="8138482" cy="842158"/>
      </dsp:txXfrm>
    </dsp:sp>
    <dsp:sp modelId="{D946B7A0-7422-4E34-8FAF-2AB9496FE9C8}">
      <dsp:nvSpPr>
        <dsp:cNvPr id="0" name=""/>
        <dsp:cNvSpPr/>
      </dsp:nvSpPr>
      <dsp:spPr>
        <a:xfrm>
          <a:off x="0" y="2031937"/>
          <a:ext cx="8229600" cy="933276"/>
        </a:xfrm>
        <a:prstGeom prst="roundRect">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just" defTabSz="711200" rtl="0">
            <a:lnSpc>
              <a:spcPct val="90000"/>
            </a:lnSpc>
            <a:spcBef>
              <a:spcPct val="0"/>
            </a:spcBef>
            <a:spcAft>
              <a:spcPct val="35000"/>
            </a:spcAft>
          </a:pPr>
          <a:r>
            <a:rPr lang="cs-CZ" sz="1600" kern="1200" dirty="0" smtClean="0">
              <a:solidFill>
                <a:schemeClr val="tx1"/>
              </a:solidFill>
            </a:rPr>
            <a:t>K doprovodu střídajících jednotek se určují </a:t>
          </a:r>
          <a:r>
            <a:rPr lang="cs-CZ" sz="1600" b="1" kern="1200" dirty="0" smtClean="0">
              <a:solidFill>
                <a:schemeClr val="tx1"/>
              </a:solidFill>
            </a:rPr>
            <a:t>průvodci z příslušníků střídaných jednotek</a:t>
          </a:r>
          <a:r>
            <a:rPr lang="cs-CZ" sz="1600" kern="1200" dirty="0" smtClean="0">
              <a:solidFill>
                <a:schemeClr val="tx1"/>
              </a:solidFill>
            </a:rPr>
            <a:t>, stanovují se </a:t>
          </a:r>
          <a:r>
            <a:rPr lang="cs-CZ" sz="1600" b="1" kern="1200" dirty="0" smtClean="0">
              <a:solidFill>
                <a:schemeClr val="tx1"/>
              </a:solidFill>
            </a:rPr>
            <a:t>místa setkání </a:t>
          </a:r>
          <a:r>
            <a:rPr lang="cs-CZ" sz="1600" kern="1200" dirty="0" smtClean="0">
              <a:solidFill>
                <a:schemeClr val="tx1"/>
              </a:solidFill>
            </a:rPr>
            <a:t>a </a:t>
          </a:r>
          <a:r>
            <a:rPr lang="cs-CZ" sz="1600" b="1" kern="1200" dirty="0" smtClean="0">
              <a:solidFill>
                <a:schemeClr val="tx1"/>
              </a:solidFill>
            </a:rPr>
            <a:t>smluvené signály </a:t>
          </a:r>
          <a:r>
            <a:rPr lang="cs-CZ" sz="1600" kern="1200" dirty="0" smtClean="0">
              <a:solidFill>
                <a:schemeClr val="tx1"/>
              </a:solidFill>
            </a:rPr>
            <a:t>pro činnost v možných variantách situace v průběhu střídání.</a:t>
          </a:r>
          <a:endParaRPr lang="cs-CZ" sz="1600" kern="1200" dirty="0">
            <a:solidFill>
              <a:schemeClr val="tx1"/>
            </a:solidFill>
          </a:endParaRPr>
        </a:p>
      </dsp:txBody>
      <dsp:txXfrm>
        <a:off x="45559" y="2077496"/>
        <a:ext cx="8138482" cy="842158"/>
      </dsp:txXfrm>
    </dsp:sp>
    <dsp:sp modelId="{3B1EBA59-B69F-458A-9C5E-E7AC51E26FAE}">
      <dsp:nvSpPr>
        <dsp:cNvPr id="0" name=""/>
        <dsp:cNvSpPr/>
      </dsp:nvSpPr>
      <dsp:spPr>
        <a:xfrm>
          <a:off x="0" y="2954397"/>
          <a:ext cx="8229600" cy="933276"/>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just" defTabSz="755650" rtl="0">
            <a:lnSpc>
              <a:spcPct val="90000"/>
            </a:lnSpc>
            <a:spcBef>
              <a:spcPct val="0"/>
            </a:spcBef>
            <a:spcAft>
              <a:spcPct val="35000"/>
            </a:spcAft>
          </a:pPr>
          <a:r>
            <a:rPr lang="cs-CZ" sz="1700" kern="1200" dirty="0" smtClean="0">
              <a:solidFill>
                <a:schemeClr val="tx1"/>
              </a:solidFill>
            </a:rPr>
            <a:t>Vystřídání se pokládá </a:t>
          </a:r>
          <a:r>
            <a:rPr lang="cs-CZ" sz="1700" b="1" kern="1200" dirty="0" smtClean="0">
              <a:solidFill>
                <a:schemeClr val="tx1"/>
              </a:solidFill>
            </a:rPr>
            <a:t>za ukončené</a:t>
          </a:r>
          <a:r>
            <a:rPr lang="cs-CZ" sz="1700" kern="1200" dirty="0" smtClean="0">
              <a:solidFill>
                <a:schemeClr val="tx1"/>
              </a:solidFill>
            </a:rPr>
            <a:t>, jakmile </a:t>
          </a:r>
          <a:r>
            <a:rPr lang="cs-CZ" sz="1700" b="1" kern="1200" dirty="0" smtClean="0">
              <a:solidFill>
                <a:schemeClr val="tx1"/>
              </a:solidFill>
            </a:rPr>
            <a:t>velitel střídajícího útvaru hlásí nadřízenému veliteli ukončení vystřídání a převzetí jemu určeného prostoru činnosti do vlastní odpovědnosti.</a:t>
          </a:r>
          <a:r>
            <a:rPr lang="cs-CZ" sz="1700" kern="1200" dirty="0" smtClean="0">
              <a:solidFill>
                <a:schemeClr val="tx1"/>
              </a:solidFill>
            </a:rPr>
            <a:t> </a:t>
          </a:r>
          <a:endParaRPr lang="cs-CZ" sz="1700" kern="1200" dirty="0">
            <a:solidFill>
              <a:schemeClr val="tx1"/>
            </a:solidFill>
          </a:endParaRPr>
        </a:p>
      </dsp:txBody>
      <dsp:txXfrm>
        <a:off x="45559" y="2999956"/>
        <a:ext cx="8138482" cy="842158"/>
      </dsp:txXfrm>
    </dsp:sp>
    <dsp:sp modelId="{9A98230B-176D-4E79-BB49-21D253E8457D}">
      <dsp:nvSpPr>
        <dsp:cNvPr id="0" name=""/>
        <dsp:cNvSpPr/>
      </dsp:nvSpPr>
      <dsp:spPr>
        <a:xfrm>
          <a:off x="0" y="3996410"/>
          <a:ext cx="8229600" cy="933276"/>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cs-CZ" sz="1700" kern="1200" dirty="0" smtClean="0">
              <a:solidFill>
                <a:schemeClr val="tx1"/>
              </a:solidFill>
            </a:rPr>
            <a:t>Střídajícím vojskům (štábům) </a:t>
          </a:r>
          <a:r>
            <a:rPr lang="cs-CZ" sz="1700" b="1" kern="1200" dirty="0" smtClean="0">
              <a:solidFill>
                <a:schemeClr val="tx1"/>
              </a:solidFill>
            </a:rPr>
            <a:t>předává střídaný štáb </a:t>
          </a:r>
          <a:r>
            <a:rPr lang="cs-CZ" sz="1700" kern="1200" dirty="0" smtClean="0">
              <a:solidFill>
                <a:schemeClr val="tx1"/>
              </a:solidFill>
            </a:rPr>
            <a:t>v průběhu (pokud možno s předstihem nebo na začátku) střídání </a:t>
          </a:r>
          <a:r>
            <a:rPr lang="cs-CZ" sz="1700" b="1" kern="1200" dirty="0" smtClean="0">
              <a:solidFill>
                <a:schemeClr val="tx1"/>
              </a:solidFill>
            </a:rPr>
            <a:t>bojové dokumenty a informace, vztahující se k činnosti vlastních vojsk a protivníka v předávaném (přebíraném) prostoru činnosti.</a:t>
          </a:r>
          <a:endParaRPr lang="cs-CZ" sz="1700" b="1" kern="1200" dirty="0">
            <a:solidFill>
              <a:schemeClr val="tx1"/>
            </a:solidFill>
          </a:endParaRPr>
        </a:p>
      </dsp:txBody>
      <dsp:txXfrm>
        <a:off x="45559" y="4041969"/>
        <a:ext cx="8138482" cy="84215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7361C1-37B5-4BF7-B209-9304E1B43C91}">
      <dsp:nvSpPr>
        <dsp:cNvPr id="0" name=""/>
        <dsp:cNvSpPr/>
      </dsp:nvSpPr>
      <dsp:spPr>
        <a:xfrm rot="5400000">
          <a:off x="3785742" y="-370490"/>
          <a:ext cx="3620770"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34290" rIns="68580" bIns="34290" numCol="1" spcCol="1270" anchor="ctr" anchorCtr="0">
          <a:noAutofit/>
        </a:bodyPr>
        <a:lstStyle/>
        <a:p>
          <a:pPr marL="171450" lvl="1" indent="-171450" algn="just" defTabSz="800100" rtl="0">
            <a:lnSpc>
              <a:spcPct val="90000"/>
            </a:lnSpc>
            <a:spcBef>
              <a:spcPct val="0"/>
            </a:spcBef>
            <a:spcAft>
              <a:spcPct val="15000"/>
            </a:spcAft>
            <a:buChar char="••"/>
          </a:pPr>
          <a:r>
            <a:rPr lang="cs-CZ" sz="1800" kern="1200" dirty="0" smtClean="0"/>
            <a:t>prostor, který zaujímají svazky a útvary před plněním určitého úkolu;</a:t>
          </a:r>
          <a:endParaRPr lang="cs-CZ" sz="1800" kern="1200" dirty="0"/>
        </a:p>
        <a:p>
          <a:pPr marL="171450" lvl="1" indent="-171450" algn="just" defTabSz="800100" rtl="0">
            <a:lnSpc>
              <a:spcPct val="90000"/>
            </a:lnSpc>
            <a:spcBef>
              <a:spcPct val="0"/>
            </a:spcBef>
            <a:spcAft>
              <a:spcPct val="15000"/>
            </a:spcAft>
            <a:buChar char="••"/>
          </a:pPr>
          <a:r>
            <a:rPr lang="cs-CZ" sz="1800" b="1" kern="1200" dirty="0" smtClean="0"/>
            <a:t>výchozí prostor pro útok (východiště k útoku)</a:t>
          </a:r>
          <a:r>
            <a:rPr lang="cs-CZ" sz="1800" kern="1200" dirty="0" smtClean="0"/>
            <a:t> musí umožňovat skryté rozmístění vojsk, jejich co nejmenší zranitelnost údery nepřátelských zbraní a výhodné podmínky pro přechod do útoku; </a:t>
          </a:r>
          <a:endParaRPr lang="cs-CZ" sz="1800" kern="1200" dirty="0"/>
        </a:p>
        <a:p>
          <a:pPr marL="171450" lvl="1" indent="-171450" algn="just" defTabSz="800100" rtl="0">
            <a:lnSpc>
              <a:spcPct val="90000"/>
            </a:lnSpc>
            <a:spcBef>
              <a:spcPct val="0"/>
            </a:spcBef>
            <a:spcAft>
              <a:spcPct val="15000"/>
            </a:spcAft>
            <a:buChar char="••"/>
          </a:pPr>
          <a:r>
            <a:rPr lang="cs-CZ" sz="1800" b="1" kern="1200" dirty="0" smtClean="0"/>
            <a:t>buduje se a ženijně se upravuje se zřetelem k učleněné bojové sestavy</a:t>
          </a:r>
          <a:r>
            <a:rPr lang="cs-CZ" sz="1800" kern="1200" dirty="0" smtClean="0"/>
            <a:t>;</a:t>
          </a:r>
          <a:endParaRPr lang="cs-CZ" sz="1800" kern="1200" dirty="0"/>
        </a:p>
        <a:p>
          <a:pPr marL="171450" lvl="1" indent="-171450" algn="just" defTabSz="800100" rtl="0">
            <a:lnSpc>
              <a:spcPct val="90000"/>
            </a:lnSpc>
            <a:spcBef>
              <a:spcPct val="0"/>
            </a:spcBef>
            <a:spcAft>
              <a:spcPct val="15000"/>
            </a:spcAft>
            <a:buChar char="••"/>
          </a:pPr>
          <a:r>
            <a:rPr lang="cs-CZ" sz="1800" kern="1200" dirty="0" smtClean="0"/>
            <a:t>v průběhu přípravy útoku a budování uvedených prostorů, prováděné převážně v noci, se </a:t>
          </a:r>
          <a:r>
            <a:rPr lang="cs-CZ" sz="1800" b="1" kern="1200" dirty="0" smtClean="0"/>
            <a:t>zpravidla předstírá zesilování obrany a vybudované objekty se pečlivě maskují.</a:t>
          </a:r>
          <a:endParaRPr lang="cs-CZ" sz="1800" b="1" kern="1200" dirty="0"/>
        </a:p>
      </dsp:txBody>
      <dsp:txXfrm rot="-5400000">
        <a:off x="2962656" y="629347"/>
        <a:ext cx="5090193" cy="3267268"/>
      </dsp:txXfrm>
    </dsp:sp>
    <dsp:sp modelId="{61F21D70-2BAC-4C61-8189-F83AEDB46128}">
      <dsp:nvSpPr>
        <dsp:cNvPr id="0" name=""/>
        <dsp:cNvSpPr/>
      </dsp:nvSpPr>
      <dsp:spPr>
        <a:xfrm>
          <a:off x="0" y="0"/>
          <a:ext cx="2962656" cy="4525963"/>
        </a:xfrm>
        <a:prstGeom prst="roundRect">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0" tIns="104775" rIns="209550" bIns="104775" numCol="1" spcCol="1270" anchor="ctr" anchorCtr="0">
          <a:noAutofit/>
        </a:bodyPr>
        <a:lstStyle/>
        <a:p>
          <a:pPr lvl="0" algn="ctr" defTabSz="2444750" rtl="0">
            <a:lnSpc>
              <a:spcPct val="90000"/>
            </a:lnSpc>
            <a:spcBef>
              <a:spcPct val="0"/>
            </a:spcBef>
            <a:spcAft>
              <a:spcPct val="35000"/>
            </a:spcAft>
          </a:pPr>
          <a:r>
            <a:rPr lang="cs-CZ" sz="5500" b="1" kern="1200" dirty="0" smtClean="0">
              <a:solidFill>
                <a:schemeClr val="tx1"/>
              </a:solidFill>
            </a:rPr>
            <a:t>Výchozí prostor</a:t>
          </a:r>
          <a:endParaRPr lang="cs-CZ" sz="5500" kern="1200" dirty="0">
            <a:solidFill>
              <a:schemeClr val="tx1"/>
            </a:solidFill>
          </a:endParaRPr>
        </a:p>
      </dsp:txBody>
      <dsp:txXfrm>
        <a:off x="144625" y="144625"/>
        <a:ext cx="2673406" cy="423671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475A9E-46D8-47E4-84AF-D5C798A37984}">
      <dsp:nvSpPr>
        <dsp:cNvPr id="0" name=""/>
        <dsp:cNvSpPr/>
      </dsp:nvSpPr>
      <dsp:spPr>
        <a:xfrm rot="5400000">
          <a:off x="3785742" y="-370490"/>
          <a:ext cx="3620770"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45720" rIns="91440" bIns="45720" numCol="1" spcCol="1270" anchor="ctr" anchorCtr="0">
          <a:noAutofit/>
        </a:bodyPr>
        <a:lstStyle/>
        <a:p>
          <a:pPr marL="228600" lvl="1" indent="-228600" algn="just" defTabSz="1066800" rtl="0">
            <a:lnSpc>
              <a:spcPct val="90000"/>
            </a:lnSpc>
            <a:spcBef>
              <a:spcPct val="0"/>
            </a:spcBef>
            <a:spcAft>
              <a:spcPct val="15000"/>
            </a:spcAft>
            <a:buChar char="••"/>
          </a:pPr>
          <a:r>
            <a:rPr lang="cs-CZ" sz="2400" kern="1200" dirty="0" smtClean="0"/>
            <a:t>poslední postavení, které útočný sled zaujímá před překročením výchozí čáry;</a:t>
          </a:r>
          <a:endParaRPr lang="cs-CZ" sz="2400" kern="1200" dirty="0"/>
        </a:p>
        <a:p>
          <a:pPr marL="228600" lvl="1" indent="-228600" algn="just" defTabSz="1066800" rtl="0">
            <a:lnSpc>
              <a:spcPct val="90000"/>
            </a:lnSpc>
            <a:spcBef>
              <a:spcPct val="0"/>
            </a:spcBef>
            <a:spcAft>
              <a:spcPct val="15000"/>
            </a:spcAft>
            <a:buChar char="••"/>
          </a:pPr>
          <a:r>
            <a:rPr lang="cs-CZ" sz="2400" kern="1200" dirty="0" smtClean="0"/>
            <a:t>je to přesně určená (vymezená) část výchozího prostoru, ve které se jednotky připravují k útoku a z níž </a:t>
          </a:r>
          <a:r>
            <a:rPr lang="cs-CZ" sz="2400" b="1" kern="1200" dirty="0" smtClean="0"/>
            <a:t>zahajují zteč</a:t>
          </a:r>
          <a:r>
            <a:rPr lang="cs-CZ" sz="2400" kern="1200" dirty="0" smtClean="0"/>
            <a:t> předního okraje obrany protivníka – </a:t>
          </a:r>
          <a:r>
            <a:rPr lang="cs-CZ" sz="2400" b="1" kern="1200" dirty="0" smtClean="0"/>
            <a:t>zpravidla v bojové sestavě.</a:t>
          </a:r>
          <a:endParaRPr lang="cs-CZ" sz="2400" kern="1200" dirty="0"/>
        </a:p>
      </dsp:txBody>
      <dsp:txXfrm rot="-5400000">
        <a:off x="2962656" y="629347"/>
        <a:ext cx="5090193" cy="3267268"/>
      </dsp:txXfrm>
    </dsp:sp>
    <dsp:sp modelId="{8A766CDA-B865-4A5B-A79F-FBCAF660C03A}">
      <dsp:nvSpPr>
        <dsp:cNvPr id="0" name=""/>
        <dsp:cNvSpPr/>
      </dsp:nvSpPr>
      <dsp:spPr>
        <a:xfrm>
          <a:off x="0" y="0"/>
          <a:ext cx="2962656" cy="4525963"/>
        </a:xfrm>
        <a:prstGeom prst="roundRect">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76200" rIns="152400" bIns="76200" numCol="1" spcCol="1270" anchor="ctr" anchorCtr="0">
          <a:noAutofit/>
        </a:bodyPr>
        <a:lstStyle/>
        <a:p>
          <a:pPr lvl="0" algn="ctr" defTabSz="1778000" rtl="0">
            <a:lnSpc>
              <a:spcPct val="90000"/>
            </a:lnSpc>
            <a:spcBef>
              <a:spcPct val="0"/>
            </a:spcBef>
            <a:spcAft>
              <a:spcPct val="35000"/>
            </a:spcAft>
          </a:pPr>
          <a:r>
            <a:rPr lang="cs-CZ" sz="4000" b="1" kern="1200" dirty="0" smtClean="0">
              <a:solidFill>
                <a:schemeClr val="tx1"/>
              </a:solidFill>
            </a:rPr>
            <a:t>Východiště (výchozí postavení pro útok)</a:t>
          </a:r>
          <a:endParaRPr lang="cs-CZ" sz="4000" kern="1200" dirty="0">
            <a:solidFill>
              <a:schemeClr val="tx1"/>
            </a:solidFill>
          </a:endParaRPr>
        </a:p>
      </dsp:txBody>
      <dsp:txXfrm>
        <a:off x="144625" y="144625"/>
        <a:ext cx="2673406" cy="423671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E07996-228A-487B-9544-D2ABC5B6819C}">
      <dsp:nvSpPr>
        <dsp:cNvPr id="0" name=""/>
        <dsp:cNvSpPr/>
      </dsp:nvSpPr>
      <dsp:spPr>
        <a:xfrm>
          <a:off x="0" y="378268"/>
          <a:ext cx="8229600" cy="1855912"/>
        </a:xfrm>
        <a:prstGeom prst="roundRect">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just" defTabSz="889000" rtl="0">
            <a:lnSpc>
              <a:spcPct val="90000"/>
            </a:lnSpc>
            <a:spcBef>
              <a:spcPct val="0"/>
            </a:spcBef>
            <a:spcAft>
              <a:spcPct val="35000"/>
            </a:spcAft>
          </a:pPr>
          <a:r>
            <a:rPr lang="cs-CZ" sz="2000" b="1" kern="1200" dirty="0" smtClean="0">
              <a:solidFill>
                <a:schemeClr val="tx1"/>
              </a:solidFill>
            </a:rPr>
            <a:t>Přeskupení</a:t>
          </a:r>
          <a:r>
            <a:rPr lang="cs-CZ" sz="2000" kern="1200" dirty="0" smtClean="0">
              <a:solidFill>
                <a:schemeClr val="tx1"/>
              </a:solidFill>
            </a:rPr>
            <a:t> a </a:t>
          </a:r>
          <a:r>
            <a:rPr lang="cs-CZ" sz="2000" b="1" kern="1200" dirty="0" smtClean="0">
              <a:solidFill>
                <a:schemeClr val="tx1"/>
              </a:solidFill>
            </a:rPr>
            <a:t>vystřídání</a:t>
          </a:r>
          <a:r>
            <a:rPr lang="cs-CZ" sz="2000" kern="1200" dirty="0" smtClean="0">
              <a:solidFill>
                <a:schemeClr val="tx1"/>
              </a:solidFill>
            </a:rPr>
            <a:t> jsou druhy manévru, umožňující provést v důsledku aktuálně vzniklé (operační, bojové) situace změny v uspořádání bojové (operační) sestavy.</a:t>
          </a:r>
          <a:endParaRPr lang="cs-CZ" sz="2000" kern="1200" dirty="0">
            <a:solidFill>
              <a:schemeClr val="tx1"/>
            </a:solidFill>
          </a:endParaRPr>
        </a:p>
      </dsp:txBody>
      <dsp:txXfrm>
        <a:off x="90598" y="468866"/>
        <a:ext cx="8048404" cy="1674716"/>
      </dsp:txXfrm>
    </dsp:sp>
    <dsp:sp modelId="{99436442-7151-44E9-B11C-479AA94EB945}">
      <dsp:nvSpPr>
        <dsp:cNvPr id="0" name=""/>
        <dsp:cNvSpPr/>
      </dsp:nvSpPr>
      <dsp:spPr>
        <a:xfrm>
          <a:off x="0" y="2291781"/>
          <a:ext cx="8229600" cy="1855912"/>
        </a:xfrm>
        <a:prstGeom prst="roundRect">
          <a:avLst/>
        </a:prstGeom>
        <a:solidFill>
          <a:schemeClr val="accent6">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just" defTabSz="889000" rtl="0">
            <a:lnSpc>
              <a:spcPct val="90000"/>
            </a:lnSpc>
            <a:spcBef>
              <a:spcPct val="0"/>
            </a:spcBef>
            <a:spcAft>
              <a:spcPct val="35000"/>
            </a:spcAft>
          </a:pPr>
          <a:r>
            <a:rPr lang="cs-CZ" sz="2000" b="1" kern="1200" dirty="0" smtClean="0">
              <a:solidFill>
                <a:schemeClr val="tx1"/>
              </a:solidFill>
            </a:rPr>
            <a:t>Rozsah, způsob a doba provedení přeskupení i vystřídání vojsk (sil a prostředků) závisí na vývoji aktuální situace a na záměru nadřízeného velitele. </a:t>
          </a:r>
        </a:p>
        <a:p>
          <a:pPr lvl="0" algn="just" defTabSz="889000" rtl="0">
            <a:lnSpc>
              <a:spcPct val="90000"/>
            </a:lnSpc>
            <a:spcBef>
              <a:spcPct val="0"/>
            </a:spcBef>
            <a:spcAft>
              <a:spcPct val="35000"/>
            </a:spcAft>
          </a:pPr>
          <a:r>
            <a:rPr lang="cs-CZ" sz="2000" b="0" kern="1200" dirty="0" smtClean="0">
              <a:solidFill>
                <a:schemeClr val="tx1"/>
              </a:solidFill>
            </a:rPr>
            <a:t>Přeskupení nebo vystřídání vojsk přitom mohou být provedeny jako </a:t>
          </a:r>
          <a:r>
            <a:rPr lang="cs-CZ" sz="2000" b="1" kern="1200" dirty="0" smtClean="0">
              <a:solidFill>
                <a:schemeClr val="tx1"/>
              </a:solidFill>
            </a:rPr>
            <a:t>samostatné, na sobě nezávislé činnosti nebo se mohou vzájemně prolínat. </a:t>
          </a:r>
          <a:endParaRPr lang="cs-CZ" sz="2000" b="1" kern="1200" dirty="0">
            <a:solidFill>
              <a:schemeClr val="tx1"/>
            </a:solidFill>
          </a:endParaRPr>
        </a:p>
      </dsp:txBody>
      <dsp:txXfrm>
        <a:off x="90598" y="2382379"/>
        <a:ext cx="8048404" cy="167471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EA1949-B6ED-4710-BD23-F351867AAB35}">
      <dsp:nvSpPr>
        <dsp:cNvPr id="0" name=""/>
        <dsp:cNvSpPr/>
      </dsp:nvSpPr>
      <dsp:spPr>
        <a:xfrm rot="5400000">
          <a:off x="4271180" y="-977288"/>
          <a:ext cx="2649894"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34290" rIns="68580" bIns="34290" numCol="1" spcCol="1270" anchor="ctr" anchorCtr="0">
          <a:noAutofit/>
        </a:bodyPr>
        <a:lstStyle/>
        <a:p>
          <a:pPr marL="171450" lvl="1" indent="-171450" algn="just" defTabSz="800100" rtl="0">
            <a:lnSpc>
              <a:spcPct val="90000"/>
            </a:lnSpc>
            <a:spcBef>
              <a:spcPct val="0"/>
            </a:spcBef>
            <a:spcAft>
              <a:spcPct val="15000"/>
            </a:spcAft>
            <a:buChar char="••"/>
          </a:pPr>
          <a:r>
            <a:rPr lang="cs-CZ" sz="1800" kern="1200" dirty="0" smtClean="0"/>
            <a:t>je prováděno zpravidla v situaci, kdy </a:t>
          </a:r>
          <a:r>
            <a:rPr lang="cs-CZ" sz="1800" b="1" kern="1200" dirty="0" smtClean="0"/>
            <a:t>některá z částí (jednotek, útvarů) prvního sledu není schopna pokračovat v plnění úkolu</a:t>
          </a:r>
          <a:r>
            <a:rPr lang="cs-CZ" sz="1800" kern="1200" dirty="0" smtClean="0"/>
            <a:t> ve svém stanoveném pásmu (prostoru) činnosti; </a:t>
          </a:r>
          <a:endParaRPr lang="cs-CZ" sz="1800" kern="1200" dirty="0"/>
        </a:p>
        <a:p>
          <a:pPr marL="171450" lvl="1" indent="-171450" algn="just" defTabSz="800100" rtl="0">
            <a:lnSpc>
              <a:spcPct val="90000"/>
            </a:lnSpc>
            <a:spcBef>
              <a:spcPct val="0"/>
            </a:spcBef>
            <a:spcAft>
              <a:spcPct val="15000"/>
            </a:spcAft>
            <a:buChar char="••"/>
          </a:pPr>
          <a:r>
            <a:rPr lang="cs-CZ" sz="1800" kern="1200" dirty="0" smtClean="0"/>
            <a:t>dále je prováděno </a:t>
          </a:r>
          <a:r>
            <a:rPr lang="cs-CZ" sz="1800" b="1" kern="1200" dirty="0" smtClean="0"/>
            <a:t>při záměrném nebo vynuceném přechodu k jinému druhu boje</a:t>
          </a:r>
          <a:r>
            <a:rPr lang="cs-CZ" sz="1800" kern="1200" dirty="0" smtClean="0"/>
            <a:t>, k přenesení úsilí v průběhu boje na nový (jiný) směr nebo k obnovení nebo zesílení dosavadního uskupení.</a:t>
          </a:r>
          <a:endParaRPr lang="cs-CZ" sz="1800" kern="1200" dirty="0"/>
        </a:p>
      </dsp:txBody>
      <dsp:txXfrm rot="-5400000">
        <a:off x="2962656" y="460593"/>
        <a:ext cx="5137587" cy="2391180"/>
      </dsp:txXfrm>
    </dsp:sp>
    <dsp:sp modelId="{4E8412D9-4B02-446B-AEE4-93009E258A6A}">
      <dsp:nvSpPr>
        <dsp:cNvPr id="0" name=""/>
        <dsp:cNvSpPr/>
      </dsp:nvSpPr>
      <dsp:spPr>
        <a:xfrm>
          <a:off x="0" y="0"/>
          <a:ext cx="2962656" cy="3312368"/>
        </a:xfrm>
        <a:prstGeom prst="roundRect">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64770" rIns="129540" bIns="64770" numCol="1" spcCol="1270" anchor="ctr" anchorCtr="0">
          <a:noAutofit/>
        </a:bodyPr>
        <a:lstStyle/>
        <a:p>
          <a:pPr lvl="0" algn="ctr" defTabSz="1511300" rtl="0">
            <a:lnSpc>
              <a:spcPct val="90000"/>
            </a:lnSpc>
            <a:spcBef>
              <a:spcPct val="0"/>
            </a:spcBef>
            <a:spcAft>
              <a:spcPct val="35000"/>
            </a:spcAft>
          </a:pPr>
          <a:r>
            <a:rPr lang="cs-CZ" sz="3400" b="1" kern="1200" dirty="0" smtClean="0">
              <a:solidFill>
                <a:schemeClr val="tx1"/>
              </a:solidFill>
            </a:rPr>
            <a:t>Přeskupení</a:t>
          </a:r>
          <a:r>
            <a:rPr lang="cs-CZ" sz="3400" kern="1200" dirty="0" smtClean="0">
              <a:solidFill>
                <a:schemeClr val="tx1"/>
              </a:solidFill>
            </a:rPr>
            <a:t> představuje jeden z velmi složitých druhů manévru </a:t>
          </a:r>
          <a:endParaRPr lang="cs-CZ" sz="3400" kern="1200" dirty="0">
            <a:solidFill>
              <a:schemeClr val="tx1"/>
            </a:solidFill>
          </a:endParaRPr>
        </a:p>
      </dsp:txBody>
      <dsp:txXfrm>
        <a:off x="144625" y="144625"/>
        <a:ext cx="2673406" cy="302311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D326A6-0F1F-45F7-9AEB-8A494CE53488}">
      <dsp:nvSpPr>
        <dsp:cNvPr id="0" name=""/>
        <dsp:cNvSpPr/>
      </dsp:nvSpPr>
      <dsp:spPr>
        <a:xfrm>
          <a:off x="0" y="339"/>
          <a:ext cx="8064896" cy="1655504"/>
        </a:xfrm>
        <a:prstGeom prst="roundRect">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just" defTabSz="1066800" rtl="0">
            <a:lnSpc>
              <a:spcPct val="90000"/>
            </a:lnSpc>
            <a:spcBef>
              <a:spcPct val="0"/>
            </a:spcBef>
            <a:spcAft>
              <a:spcPct val="35000"/>
            </a:spcAft>
          </a:pPr>
          <a:r>
            <a:rPr lang="cs-CZ" sz="2400" b="1" kern="1200" dirty="0" smtClean="0">
              <a:solidFill>
                <a:schemeClr val="tx1"/>
              </a:solidFill>
            </a:rPr>
            <a:t>Cílem</a:t>
          </a:r>
          <a:r>
            <a:rPr lang="cs-CZ" sz="2400" kern="1200" dirty="0" smtClean="0">
              <a:solidFill>
                <a:schemeClr val="tx1"/>
              </a:solidFill>
            </a:rPr>
            <a:t> přeskupení je </a:t>
          </a:r>
          <a:r>
            <a:rPr lang="cs-CZ" sz="2400" b="1" kern="1200" dirty="0" smtClean="0">
              <a:solidFill>
                <a:schemeClr val="tx1"/>
              </a:solidFill>
            </a:rPr>
            <a:t>provést změnu</a:t>
          </a:r>
          <a:r>
            <a:rPr lang="cs-CZ" sz="2400" kern="1200" dirty="0" smtClean="0">
              <a:solidFill>
                <a:schemeClr val="tx1"/>
              </a:solidFill>
            </a:rPr>
            <a:t> v uspořádání sil a prostředků (operační nebo bojové sestavě) tak, aby byly vytvořeny výhodnější podmínky </a:t>
          </a:r>
          <a:r>
            <a:rPr lang="cs-CZ" sz="2400" b="1" kern="1200" dirty="0" smtClean="0">
              <a:solidFill>
                <a:schemeClr val="tx1"/>
              </a:solidFill>
            </a:rPr>
            <a:t>pro plnění nastávajícího (operačního) úkolu a dosažení cíle operace.</a:t>
          </a:r>
          <a:r>
            <a:rPr lang="cs-CZ" sz="2400" kern="1200" dirty="0" smtClean="0">
              <a:solidFill>
                <a:schemeClr val="tx1"/>
              </a:solidFill>
            </a:rPr>
            <a:t> </a:t>
          </a:r>
          <a:endParaRPr lang="cs-CZ" sz="2400" kern="1200" dirty="0">
            <a:solidFill>
              <a:schemeClr val="tx1"/>
            </a:solidFill>
          </a:endParaRPr>
        </a:p>
      </dsp:txBody>
      <dsp:txXfrm>
        <a:off x="80815" y="81154"/>
        <a:ext cx="7903266" cy="149387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A7E58D-E661-4E40-A69D-C22B33D502EB}">
      <dsp:nvSpPr>
        <dsp:cNvPr id="0" name=""/>
        <dsp:cNvSpPr/>
      </dsp:nvSpPr>
      <dsp:spPr>
        <a:xfrm>
          <a:off x="0" y="221669"/>
          <a:ext cx="8229600" cy="7200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01600" rIns="177800" bIns="101600" numCol="1" spcCol="1270" anchor="ctr" anchorCtr="0">
          <a:noAutofit/>
        </a:bodyPr>
        <a:lstStyle/>
        <a:p>
          <a:pPr lvl="0" algn="ctr" defTabSz="1111250" rtl="0">
            <a:lnSpc>
              <a:spcPct val="90000"/>
            </a:lnSpc>
            <a:spcBef>
              <a:spcPct val="0"/>
            </a:spcBef>
            <a:spcAft>
              <a:spcPct val="35000"/>
            </a:spcAft>
          </a:pPr>
          <a:r>
            <a:rPr lang="cs-CZ" sz="2500" kern="1200" smtClean="0"/>
            <a:t>Přeskupení vyžaduje:</a:t>
          </a:r>
          <a:endParaRPr lang="cs-CZ" sz="2500" kern="1200"/>
        </a:p>
      </dsp:txBody>
      <dsp:txXfrm>
        <a:off x="0" y="221669"/>
        <a:ext cx="8229600" cy="720000"/>
      </dsp:txXfrm>
    </dsp:sp>
    <dsp:sp modelId="{2EB08372-F52F-4824-9F90-B1079FCE5484}">
      <dsp:nvSpPr>
        <dsp:cNvPr id="0" name=""/>
        <dsp:cNvSpPr/>
      </dsp:nvSpPr>
      <dsp:spPr>
        <a:xfrm>
          <a:off x="0" y="941669"/>
          <a:ext cx="8229600" cy="3362625"/>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0" tIns="133350" rIns="177800" bIns="200025" numCol="1" spcCol="1270" anchor="t" anchorCtr="0">
          <a:noAutofit/>
        </a:bodyPr>
        <a:lstStyle/>
        <a:p>
          <a:pPr marL="228600" lvl="1" indent="-228600" algn="just" defTabSz="1111250" rtl="0">
            <a:lnSpc>
              <a:spcPct val="90000"/>
            </a:lnSpc>
            <a:spcBef>
              <a:spcPct val="0"/>
            </a:spcBef>
            <a:spcAft>
              <a:spcPct val="15000"/>
            </a:spcAft>
            <a:buChar char="••"/>
          </a:pPr>
          <a:r>
            <a:rPr lang="cs-CZ" sz="2500" kern="1200" dirty="0" smtClean="0"/>
            <a:t>důsledné promyšlení;</a:t>
          </a:r>
          <a:endParaRPr lang="cs-CZ" sz="2500" kern="1200" dirty="0"/>
        </a:p>
        <a:p>
          <a:pPr marL="228600" lvl="1" indent="-228600" algn="just" defTabSz="1111250" rtl="0">
            <a:lnSpc>
              <a:spcPct val="90000"/>
            </a:lnSpc>
            <a:spcBef>
              <a:spcPct val="0"/>
            </a:spcBef>
            <a:spcAft>
              <a:spcPct val="15000"/>
            </a:spcAft>
            <a:buChar char="••"/>
          </a:pPr>
          <a:r>
            <a:rPr lang="cs-CZ" sz="2500" kern="1200" dirty="0" smtClean="0"/>
            <a:t>včasnou přípravu;</a:t>
          </a:r>
          <a:endParaRPr lang="cs-CZ" sz="2500" kern="1200" dirty="0"/>
        </a:p>
        <a:p>
          <a:pPr marL="228600" lvl="1" indent="-228600" algn="just" defTabSz="1111250" rtl="0">
            <a:lnSpc>
              <a:spcPct val="90000"/>
            </a:lnSpc>
            <a:spcBef>
              <a:spcPct val="0"/>
            </a:spcBef>
            <a:spcAft>
              <a:spcPct val="15000"/>
            </a:spcAft>
            <a:buChar char="••"/>
          </a:pPr>
          <a:r>
            <a:rPr lang="cs-CZ" sz="2500" kern="1200" dirty="0" smtClean="0"/>
            <a:t>všestranné </a:t>
          </a:r>
          <a:r>
            <a:rPr lang="cs-CZ" sz="2500" b="1" kern="1200" dirty="0" smtClean="0"/>
            <a:t>sladění činnosti všech vojsk </a:t>
          </a:r>
          <a:r>
            <a:rPr lang="cs-CZ" sz="2500" kern="1200" dirty="0" smtClean="0"/>
            <a:t>(sil a prostředků, jednotek a útvarů), které se podílejí na jeho realizaci i na jeho palebném nebo jiném zabezpečení;</a:t>
          </a:r>
          <a:endParaRPr lang="cs-CZ" sz="2500" kern="1200" dirty="0"/>
        </a:p>
        <a:p>
          <a:pPr marL="228600" lvl="1" indent="-228600" algn="just" defTabSz="1111250" rtl="0">
            <a:lnSpc>
              <a:spcPct val="90000"/>
            </a:lnSpc>
            <a:spcBef>
              <a:spcPct val="0"/>
            </a:spcBef>
            <a:spcAft>
              <a:spcPct val="15000"/>
            </a:spcAft>
            <a:buChar char="••"/>
          </a:pPr>
          <a:r>
            <a:rPr lang="cs-CZ" sz="2500" kern="1200" dirty="0" smtClean="0"/>
            <a:t>plánovat a provádět co </a:t>
          </a:r>
          <a:r>
            <a:rPr lang="cs-CZ" sz="2500" b="1" kern="1200" dirty="0" smtClean="0"/>
            <a:t>nejjednodušším způsobem</a:t>
          </a:r>
          <a:r>
            <a:rPr lang="cs-CZ" sz="2500" kern="1200" dirty="0" smtClean="0"/>
            <a:t>, rychle a skrytě, s využitím terénu, dostupných opatření klamání (maskování) a dalších opatření podpory i zabezpečení.</a:t>
          </a:r>
          <a:endParaRPr lang="cs-CZ" sz="2500" kern="1200" dirty="0"/>
        </a:p>
      </dsp:txBody>
      <dsp:txXfrm>
        <a:off x="0" y="941669"/>
        <a:ext cx="8229600" cy="3362625"/>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06DF2A-E73C-4618-8105-5FBD8DAC939B}">
      <dsp:nvSpPr>
        <dsp:cNvPr id="0" name=""/>
        <dsp:cNvSpPr/>
      </dsp:nvSpPr>
      <dsp:spPr>
        <a:xfrm rot="5400000">
          <a:off x="3785742" y="-370490"/>
          <a:ext cx="3620770"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36195" rIns="72390" bIns="36195" numCol="1" spcCol="1270" anchor="ctr" anchorCtr="0">
          <a:noAutofit/>
        </a:bodyPr>
        <a:lstStyle/>
        <a:p>
          <a:pPr marL="171450" lvl="1" indent="-171450" algn="just" defTabSz="844550" rtl="0">
            <a:lnSpc>
              <a:spcPct val="90000"/>
            </a:lnSpc>
            <a:spcBef>
              <a:spcPct val="0"/>
            </a:spcBef>
            <a:spcAft>
              <a:spcPct val="15000"/>
            </a:spcAft>
            <a:buChar char="••"/>
          </a:pPr>
          <a:r>
            <a:rPr lang="cs-CZ" sz="1900" kern="1200" dirty="0" smtClean="0"/>
            <a:t>původní a nově určená rozhraní mezi sousedními (spolupůsobícími) jednotkami (útvary); </a:t>
          </a:r>
          <a:endParaRPr lang="cs-CZ" sz="1900" kern="1200" dirty="0"/>
        </a:p>
        <a:p>
          <a:pPr marL="171450" lvl="1" indent="-171450" algn="just" defTabSz="844550" rtl="0">
            <a:lnSpc>
              <a:spcPct val="90000"/>
            </a:lnSpc>
            <a:spcBef>
              <a:spcPct val="0"/>
            </a:spcBef>
            <a:spcAft>
              <a:spcPct val="15000"/>
            </a:spcAft>
            <a:buChar char="••"/>
          </a:pPr>
          <a:r>
            <a:rPr lang="cs-CZ" sz="1900" kern="1200" dirty="0" smtClean="0"/>
            <a:t>pořadí, doba a způsob zaujetí (opuštění) jim určených prostorů (pásem) činnosti; </a:t>
          </a:r>
          <a:endParaRPr lang="cs-CZ" sz="1900" kern="1200" dirty="0"/>
        </a:p>
        <a:p>
          <a:pPr marL="171450" lvl="1" indent="-171450" algn="just" defTabSz="844550" rtl="0">
            <a:lnSpc>
              <a:spcPct val="90000"/>
            </a:lnSpc>
            <a:spcBef>
              <a:spcPct val="0"/>
            </a:spcBef>
            <a:spcAft>
              <a:spcPct val="15000"/>
            </a:spcAft>
            <a:buChar char="••"/>
          </a:pPr>
          <a:r>
            <a:rPr lang="cs-CZ" sz="1900" kern="1200" dirty="0" smtClean="0"/>
            <a:t>způsob palebného zabezpečení přeskupení (manévru vojsk);</a:t>
          </a:r>
          <a:endParaRPr lang="cs-CZ" sz="1900" kern="1200" dirty="0"/>
        </a:p>
        <a:p>
          <a:pPr marL="171450" lvl="1" indent="-171450" algn="just" defTabSz="844550" rtl="0">
            <a:lnSpc>
              <a:spcPct val="90000"/>
            </a:lnSpc>
            <a:spcBef>
              <a:spcPct val="0"/>
            </a:spcBef>
            <a:spcAft>
              <a:spcPct val="15000"/>
            </a:spcAft>
            <a:buChar char="••"/>
          </a:pPr>
          <a:r>
            <a:rPr lang="cs-CZ" sz="1900" kern="1200" dirty="0" smtClean="0"/>
            <a:t>způsob velení a součinnosti mezi přeskupujícími se silami a prostředky v jeho průběhu, zejména v případě činnosti protivníka, směřující k narušení přeskupení. </a:t>
          </a:r>
          <a:endParaRPr lang="cs-CZ" sz="1900" kern="1200" dirty="0"/>
        </a:p>
      </dsp:txBody>
      <dsp:txXfrm rot="-5400000">
        <a:off x="2962656" y="629347"/>
        <a:ext cx="5090193" cy="3267268"/>
      </dsp:txXfrm>
    </dsp:sp>
    <dsp:sp modelId="{E2CEA6E7-24B6-4DF7-87AB-20E9AF746D11}">
      <dsp:nvSpPr>
        <dsp:cNvPr id="0" name=""/>
        <dsp:cNvSpPr/>
      </dsp:nvSpPr>
      <dsp:spPr>
        <a:xfrm>
          <a:off x="0" y="0"/>
          <a:ext cx="2962656" cy="4525963"/>
        </a:xfrm>
        <a:prstGeom prst="roundRect">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rtl="0">
            <a:lnSpc>
              <a:spcPct val="90000"/>
            </a:lnSpc>
            <a:spcBef>
              <a:spcPct val="0"/>
            </a:spcBef>
            <a:spcAft>
              <a:spcPct val="35000"/>
            </a:spcAft>
          </a:pPr>
          <a:r>
            <a:rPr lang="cs-CZ" sz="2400" kern="1200" dirty="0" smtClean="0">
              <a:solidFill>
                <a:schemeClr val="tx1"/>
              </a:solidFill>
            </a:rPr>
            <a:t>K zajištění organizovaného a utajeného průběhu přeskupení ve stanovené době musí být k jeho provedení </a:t>
          </a:r>
          <a:r>
            <a:rPr lang="cs-CZ" sz="2400" b="1" kern="1200" dirty="0" smtClean="0">
              <a:solidFill>
                <a:schemeClr val="tx1"/>
              </a:solidFill>
            </a:rPr>
            <a:t>zpracován Plán přeskupení (např. formou FRAGO)</a:t>
          </a:r>
          <a:r>
            <a:rPr lang="cs-CZ" sz="2400" kern="1200" dirty="0" smtClean="0">
              <a:solidFill>
                <a:schemeClr val="tx1"/>
              </a:solidFill>
            </a:rPr>
            <a:t> obsahující:</a:t>
          </a:r>
          <a:endParaRPr lang="cs-CZ" sz="2400" kern="1200" dirty="0">
            <a:solidFill>
              <a:schemeClr val="tx1"/>
            </a:solidFill>
          </a:endParaRPr>
        </a:p>
      </dsp:txBody>
      <dsp:txXfrm>
        <a:off x="144625" y="144625"/>
        <a:ext cx="2673406" cy="4236713"/>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8C730A-505D-46F5-A25A-41FFA43D4F04}">
      <dsp:nvSpPr>
        <dsp:cNvPr id="0" name=""/>
        <dsp:cNvSpPr/>
      </dsp:nvSpPr>
      <dsp:spPr>
        <a:xfrm>
          <a:off x="0" y="91703"/>
          <a:ext cx="8229600" cy="1409118"/>
        </a:xfrm>
        <a:prstGeom prst="roundRect">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just" defTabSz="889000" rtl="0">
            <a:lnSpc>
              <a:spcPct val="90000"/>
            </a:lnSpc>
            <a:spcBef>
              <a:spcPct val="0"/>
            </a:spcBef>
            <a:spcAft>
              <a:spcPct val="35000"/>
            </a:spcAft>
          </a:pPr>
          <a:r>
            <a:rPr lang="cs-CZ" sz="2000" b="1" kern="1200" dirty="0" smtClean="0">
              <a:solidFill>
                <a:schemeClr val="tx1"/>
              </a:solidFill>
            </a:rPr>
            <a:t>Přeskupení k čáře dotyku</a:t>
          </a:r>
          <a:r>
            <a:rPr lang="cs-CZ" sz="2000" kern="1200" dirty="0" smtClean="0">
              <a:solidFill>
                <a:schemeClr val="tx1"/>
              </a:solidFill>
            </a:rPr>
            <a:t> spočívá zpravidla v </a:t>
          </a:r>
          <a:r>
            <a:rPr lang="cs-CZ" sz="2000" b="1" kern="1200" dirty="0" smtClean="0">
              <a:solidFill>
                <a:schemeClr val="tx1"/>
              </a:solidFill>
            </a:rPr>
            <a:t>přesunu a nasazení vojsk </a:t>
          </a:r>
          <a:r>
            <a:rPr lang="cs-CZ" sz="2000" kern="1200" dirty="0" smtClean="0">
              <a:solidFill>
                <a:schemeClr val="tx1"/>
              </a:solidFill>
            </a:rPr>
            <a:t>(druhých sledů, záloh) z hloubky do mezer nebo uvolněných prostorů mezi útvary a  jednotky prvního sledu. </a:t>
          </a:r>
          <a:endParaRPr lang="cs-CZ" sz="2000" kern="1200" dirty="0">
            <a:solidFill>
              <a:schemeClr val="tx1"/>
            </a:solidFill>
          </a:endParaRPr>
        </a:p>
      </dsp:txBody>
      <dsp:txXfrm>
        <a:off x="68787" y="160490"/>
        <a:ext cx="8092026" cy="1271544"/>
      </dsp:txXfrm>
    </dsp:sp>
    <dsp:sp modelId="{A8E78262-4947-48F4-8B13-6276E20DA2DB}">
      <dsp:nvSpPr>
        <dsp:cNvPr id="0" name=""/>
        <dsp:cNvSpPr/>
      </dsp:nvSpPr>
      <dsp:spPr>
        <a:xfrm>
          <a:off x="0" y="1558422"/>
          <a:ext cx="8229600" cy="1409118"/>
        </a:xfrm>
        <a:prstGeom prst="roundRect">
          <a:avLst/>
        </a:prstGeom>
        <a:solidFill>
          <a:schemeClr val="accent6">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just" defTabSz="889000" rtl="0">
            <a:lnSpc>
              <a:spcPct val="90000"/>
            </a:lnSpc>
            <a:spcBef>
              <a:spcPct val="0"/>
            </a:spcBef>
            <a:spcAft>
              <a:spcPct val="35000"/>
            </a:spcAft>
          </a:pPr>
          <a:r>
            <a:rPr lang="cs-CZ" sz="2000" b="0" kern="1200" dirty="0" smtClean="0">
              <a:solidFill>
                <a:schemeClr val="tx1"/>
              </a:solidFill>
            </a:rPr>
            <a:t>Obvykle je spojeno se </a:t>
          </a:r>
          <a:r>
            <a:rPr lang="cs-CZ" sz="2000" b="1" kern="1200" dirty="0" smtClean="0">
              <a:solidFill>
                <a:schemeClr val="tx1"/>
              </a:solidFill>
            </a:rPr>
            <a:t>změnou šířek pásem útoku </a:t>
          </a:r>
          <a:r>
            <a:rPr lang="cs-CZ" sz="2000" b="0" kern="1200" dirty="0" smtClean="0">
              <a:solidFill>
                <a:schemeClr val="tx1"/>
              </a:solidFill>
            </a:rPr>
            <a:t>(prostorů obrany) vojsk prvního sledu a s jejich souběžným přeskupováním podél čáry dotyku. </a:t>
          </a:r>
          <a:endParaRPr lang="cs-CZ" sz="2000" b="0" kern="1200" dirty="0">
            <a:solidFill>
              <a:schemeClr val="tx1"/>
            </a:solidFill>
          </a:endParaRPr>
        </a:p>
      </dsp:txBody>
      <dsp:txXfrm>
        <a:off x="68787" y="1627209"/>
        <a:ext cx="8092026" cy="1271544"/>
      </dsp:txXfrm>
    </dsp:sp>
    <dsp:sp modelId="{31267EBC-877A-4E90-94E6-C75416AFD088}">
      <dsp:nvSpPr>
        <dsp:cNvPr id="0" name=""/>
        <dsp:cNvSpPr/>
      </dsp:nvSpPr>
      <dsp:spPr>
        <a:xfrm>
          <a:off x="0" y="3025140"/>
          <a:ext cx="8229600" cy="1409118"/>
        </a:xfrm>
        <a:prstGeom prst="roundRect">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just" defTabSz="889000" rtl="0">
            <a:lnSpc>
              <a:spcPct val="90000"/>
            </a:lnSpc>
            <a:spcBef>
              <a:spcPct val="0"/>
            </a:spcBef>
            <a:spcAft>
              <a:spcPct val="35000"/>
            </a:spcAft>
          </a:pPr>
          <a:r>
            <a:rPr lang="cs-CZ" sz="2000" kern="1200" dirty="0" smtClean="0">
              <a:solidFill>
                <a:schemeClr val="tx1"/>
              </a:solidFill>
            </a:rPr>
            <a:t>V útoku může být přeskupení spojeno se </a:t>
          </a:r>
          <a:r>
            <a:rPr lang="cs-CZ" sz="2000" b="1" kern="1200" dirty="0" smtClean="0">
              <a:solidFill>
                <a:schemeClr val="tx1"/>
              </a:solidFill>
            </a:rPr>
            <a:t>zaujímáním bojové sestavy pro provedení útoku z přímého dotyku </a:t>
          </a:r>
          <a:r>
            <a:rPr lang="cs-CZ" sz="2000" kern="1200" dirty="0" smtClean="0">
              <a:solidFill>
                <a:schemeClr val="tx1"/>
              </a:solidFill>
            </a:rPr>
            <a:t>nebo, zpravidla podstatně častěji, </a:t>
          </a:r>
          <a:r>
            <a:rPr lang="cs-CZ" sz="2000" b="1" kern="1200" dirty="0" smtClean="0">
              <a:solidFill>
                <a:schemeClr val="tx1"/>
              </a:solidFill>
            </a:rPr>
            <a:t>v průběhu útoku se zasazením druhého sledu (zálohy velitele) </a:t>
          </a:r>
          <a:r>
            <a:rPr lang="cs-CZ" sz="2000" kern="1200" dirty="0" smtClean="0">
              <a:solidFill>
                <a:schemeClr val="tx1"/>
              </a:solidFill>
            </a:rPr>
            <a:t>do prvního sledu k jeho posílení a k rozvíjení útoku do hloubky sestavy protivníka.</a:t>
          </a:r>
          <a:endParaRPr lang="cs-CZ" sz="2000" kern="1200" dirty="0">
            <a:solidFill>
              <a:schemeClr val="tx1"/>
            </a:solidFill>
          </a:endParaRPr>
        </a:p>
      </dsp:txBody>
      <dsp:txXfrm>
        <a:off x="68787" y="3093927"/>
        <a:ext cx="8092026" cy="127154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1C164A-109D-4850-99D5-FE1AFD60F12C}" type="datetimeFigureOut">
              <a:rPr lang="cs-CZ" smtClean="0"/>
              <a:pPr/>
              <a:t>21.11.2023</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02CD4C-0F1F-454C-880A-E36B74F900BD}" type="slidenum">
              <a:rPr lang="cs-CZ" smtClean="0"/>
              <a:pPr/>
              <a:t>‹#›</a:t>
            </a:fld>
            <a:endParaRPr lang="cs-CZ"/>
          </a:p>
        </p:txBody>
      </p:sp>
    </p:spTree>
    <p:extLst>
      <p:ext uri="{BB962C8B-B14F-4D97-AF65-F5344CB8AC3E}">
        <p14:creationId xmlns:p14="http://schemas.microsoft.com/office/powerpoint/2010/main" val="40894204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7FD298F8-AE12-4760-8115-BBAA7B702BDF}" type="slidenum">
              <a:rPr lang="cs-CZ" smtClean="0"/>
              <a:pPr/>
              <a:t>18</a:t>
            </a:fld>
            <a:endParaRPr lang="cs-CZ"/>
          </a:p>
        </p:txBody>
      </p:sp>
    </p:spTree>
    <p:extLst>
      <p:ext uri="{BB962C8B-B14F-4D97-AF65-F5344CB8AC3E}">
        <p14:creationId xmlns:p14="http://schemas.microsoft.com/office/powerpoint/2010/main" val="41352781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7FD298F8-AE12-4760-8115-BBAA7B702BDF}" type="slidenum">
              <a:rPr lang="cs-CZ" smtClean="0"/>
              <a:pPr/>
              <a:t>19</a:t>
            </a:fld>
            <a:endParaRPr lang="cs-CZ"/>
          </a:p>
        </p:txBody>
      </p:sp>
    </p:spTree>
    <p:extLst>
      <p:ext uri="{BB962C8B-B14F-4D97-AF65-F5344CB8AC3E}">
        <p14:creationId xmlns:p14="http://schemas.microsoft.com/office/powerpoint/2010/main" val="41352781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64AF10-0BCC-496E-AEC0-E9BBBDA40CC8}" type="slidenum">
              <a:rPr lang="cs-CZ" smtClean="0"/>
              <a:pPr/>
              <a:t>20</a:t>
            </a:fld>
            <a:endParaRPr lang="cs-CZ"/>
          </a:p>
        </p:txBody>
      </p:sp>
    </p:spTree>
    <p:extLst>
      <p:ext uri="{BB962C8B-B14F-4D97-AF65-F5344CB8AC3E}">
        <p14:creationId xmlns:p14="http://schemas.microsoft.com/office/powerpoint/2010/main" val="19362660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64AF10-0BCC-496E-AEC0-E9BBBDA40CC8}" type="slidenum">
              <a:rPr lang="cs-CZ" smtClean="0"/>
              <a:pPr/>
              <a:t>21</a:t>
            </a:fld>
            <a:endParaRPr lang="cs-CZ"/>
          </a:p>
        </p:txBody>
      </p:sp>
    </p:spTree>
    <p:extLst>
      <p:ext uri="{BB962C8B-B14F-4D97-AF65-F5344CB8AC3E}">
        <p14:creationId xmlns:p14="http://schemas.microsoft.com/office/powerpoint/2010/main" val="19362660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64AF10-0BCC-496E-AEC0-E9BBBDA40CC8}" type="slidenum">
              <a:rPr lang="cs-CZ" smtClean="0"/>
              <a:pPr/>
              <a:t>22</a:t>
            </a:fld>
            <a:endParaRPr lang="cs-CZ"/>
          </a:p>
        </p:txBody>
      </p:sp>
    </p:spTree>
    <p:extLst>
      <p:ext uri="{BB962C8B-B14F-4D97-AF65-F5344CB8AC3E}">
        <p14:creationId xmlns:p14="http://schemas.microsoft.com/office/powerpoint/2010/main" val="19362660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A55887-BB5A-495B-9857-556F8821A011}" type="slidenum">
              <a:rPr lang="cs-CZ"/>
              <a:pPr/>
              <a:t>24</a:t>
            </a:fld>
            <a:endParaRPr lang="cs-CZ"/>
          </a:p>
        </p:txBody>
      </p:sp>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p:txBody>
          <a:bodyPr/>
          <a:lstStyle/>
          <a:p>
            <a:r>
              <a:rPr lang="cs-CZ"/>
              <a:t>Co to představuje pro logistiku?</a:t>
            </a:r>
          </a:p>
          <a:p>
            <a:endParaRPr lang="cs-CZ"/>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F7DC7D-F958-407E-A87E-175E991623CA}" type="slidenum">
              <a:rPr lang="cs-CZ"/>
              <a:pPr/>
              <a:t>25</a:t>
            </a:fld>
            <a:endParaRPr lang="cs-CZ"/>
          </a:p>
        </p:txBody>
      </p:sp>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p:txBody>
          <a:bodyPr/>
          <a:lstStyle/>
          <a:p>
            <a:r>
              <a:rPr lang="cs-CZ"/>
              <a:t>Opatření logistiky v přípravě k útoku:</a:t>
            </a:r>
          </a:p>
          <a:p>
            <a:pPr>
              <a:buFontTx/>
              <a:buChar char="-"/>
            </a:pPr>
            <a:r>
              <a:rPr lang="cs-CZ"/>
              <a:t>Předsunutí zásob před zahájením útoku</a:t>
            </a:r>
          </a:p>
          <a:p>
            <a:pPr>
              <a:buFontTx/>
              <a:buChar char="-"/>
            </a:pPr>
            <a:r>
              <a:rPr lang="cs-CZ"/>
              <a:t>Předsunutí částí opravárenských a odsunových kapacit co nejdál dopředu</a:t>
            </a:r>
          </a:p>
          <a:p>
            <a:pPr>
              <a:buFontTx/>
              <a:buChar char="-"/>
            </a:pPr>
            <a:r>
              <a:rPr lang="cs-CZ"/>
              <a:t>V průběhu útoku postupují SaP (Munice, PHM, + TEZ) za I.sledem praporů; prlog za II sledem brigády;</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532443E-BFA8-49F7-8CF1-0A31E97259CB}" type="slidenum">
              <a:rPr lang="cs-CZ"/>
              <a:pPr/>
              <a:t>26</a:t>
            </a:fld>
            <a:endParaRPr lang="cs-CZ"/>
          </a:p>
        </p:txBody>
      </p:sp>
      <p:sp>
        <p:nvSpPr>
          <p:cNvPr id="14338"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p:txBody>
          <a:bodyPr/>
          <a:lstStyle/>
          <a:p>
            <a:pPr>
              <a:lnSpc>
                <a:spcPct val="80000"/>
              </a:lnSpc>
            </a:pPr>
            <a:r>
              <a:rPr lang="cs-CZ" sz="1600">
                <a:latin typeface="Calibri" pitchFamily="34" charset="0"/>
              </a:rPr>
              <a:t>V průběhu </a:t>
            </a:r>
            <a:r>
              <a:rPr lang="cs-CZ" sz="1600" b="1">
                <a:latin typeface="Calibri" pitchFamily="34" charset="0"/>
              </a:rPr>
              <a:t>střídání </a:t>
            </a:r>
            <a:r>
              <a:rPr lang="cs-CZ" sz="1600">
                <a:latin typeface="Calibri" pitchFamily="34" charset="0"/>
              </a:rPr>
              <a:t>mají s odsunem raněných, řízením provozu, odsunem vozidel, paliva a munice pomáhat, v rámci možností, stacionární síly. </a:t>
            </a:r>
          </a:p>
          <a:p>
            <a:pPr>
              <a:lnSpc>
                <a:spcPct val="80000"/>
              </a:lnSpc>
            </a:pPr>
            <a:endParaRPr lang="cs-CZ" sz="1600">
              <a:latin typeface="Calibri" pitchFamily="34" charset="0"/>
            </a:endParaRPr>
          </a:p>
          <a:p>
            <a:pPr>
              <a:lnSpc>
                <a:spcPct val="80000"/>
              </a:lnSpc>
            </a:pPr>
            <a:r>
              <a:rPr lang="cs-CZ" sz="1600">
                <a:latin typeface="Calibri" pitchFamily="34" charset="0"/>
              </a:rPr>
              <a:t>Síly, které přebírají odpovědnost za další vedení bojové činnosti, by měly být doplněny na plný stav.</a:t>
            </a:r>
          </a:p>
          <a:p>
            <a:pPr>
              <a:lnSpc>
                <a:spcPct val="80000"/>
              </a:lnSpc>
            </a:pPr>
            <a:endParaRPr lang="cs-CZ" sz="1600">
              <a:latin typeface="Calibri" pitchFamily="34" charset="0"/>
            </a:endParaRPr>
          </a:p>
          <a:p>
            <a:pPr>
              <a:lnSpc>
                <a:spcPct val="80000"/>
              </a:lnSpc>
            </a:pPr>
            <a:r>
              <a:rPr lang="cs-CZ" sz="1600">
                <a:latin typeface="Calibri" pitchFamily="34" charset="0"/>
              </a:rPr>
              <a:t>Nadřízený velitel může nařídit, aby střídané síly předaly střídajícím zásoby a materiál, které nejsou požadovány pro jejich následný úkol. </a:t>
            </a:r>
          </a:p>
          <a:p>
            <a:pPr>
              <a:lnSpc>
                <a:spcPct val="80000"/>
              </a:lnSpc>
            </a:pPr>
            <a:endParaRPr lang="cs-CZ" sz="1600">
              <a:latin typeface="Calibri" pitchFamily="34" charset="0"/>
            </a:endParaRPr>
          </a:p>
          <a:p>
            <a:pPr>
              <a:lnSpc>
                <a:spcPct val="80000"/>
              </a:lnSpc>
            </a:pPr>
            <a:r>
              <a:rPr lang="cs-CZ" sz="1600">
                <a:latin typeface="Calibri" pitchFamily="34" charset="0"/>
              </a:rPr>
              <a:t>K tomu je třeba před vystřídáním překontrolovat jejich kompatibilnost, protože to může zásadně ovlivnit splnění plánu vystřídání.</a:t>
            </a:r>
          </a:p>
          <a:p>
            <a:pPr>
              <a:lnSpc>
                <a:spcPct val="80000"/>
              </a:lnSpc>
            </a:pPr>
            <a:endParaRPr lang="cs-CZ" sz="1600">
              <a:latin typeface="Calibri" pitchFamily="34" charset="0"/>
            </a:endParaRPr>
          </a:p>
          <a:p>
            <a:pPr>
              <a:lnSpc>
                <a:spcPct val="80000"/>
              </a:lnSpc>
            </a:pPr>
            <a:r>
              <a:rPr lang="cs-CZ" sz="1600">
                <a:latin typeface="Calibri" pitchFamily="34" charset="0"/>
              </a:rPr>
              <a:t>Jednotky CSS se musejí přesunout mezi prvními tak, aby byly na místě při příchodu hlavních sil. </a:t>
            </a:r>
          </a:p>
          <a:p>
            <a:pPr>
              <a:lnSpc>
                <a:spcPct val="80000"/>
              </a:lnSpc>
            </a:pPr>
            <a:endParaRPr lang="cs-CZ" sz="1600">
              <a:latin typeface="Calibri" pitchFamily="34" charset="0"/>
            </a:endParaRPr>
          </a:p>
          <a:p>
            <a:pPr>
              <a:lnSpc>
                <a:spcPct val="80000"/>
              </a:lnSpc>
            </a:pPr>
            <a:r>
              <a:rPr lang="cs-CZ" sz="1600">
                <a:latin typeface="Calibri" pitchFamily="34" charset="0"/>
              </a:rPr>
              <a:t>Pokud se síly CSS přesunují za hlavními silami, je třeba v plánu zohlednit snížení nebo přerušení zásobování.</a:t>
            </a:r>
          </a:p>
          <a:p>
            <a:pPr>
              <a:lnSpc>
                <a:spcPct val="80000"/>
              </a:lnSpc>
            </a:pPr>
            <a:endParaRPr lang="cs-CZ" sz="1600" b="1">
              <a:latin typeface="Calibri" pitchFamily="34" charset="0"/>
            </a:endParaRPr>
          </a:p>
          <a:p>
            <a:pPr>
              <a:lnSpc>
                <a:spcPct val="80000"/>
              </a:lnSpc>
            </a:pPr>
            <a:r>
              <a:rPr lang="cs-CZ" sz="1600">
                <a:latin typeface="Calibri" pitchFamily="34" charset="0"/>
              </a:rPr>
              <a:t>přísně zachovávat dosavadní ráz činnosti vojsk v pásmu (prostoru) střídání</a:t>
            </a:r>
          </a:p>
          <a:p>
            <a:pPr>
              <a:lnSpc>
                <a:spcPct val="80000"/>
              </a:lnSpc>
            </a:pPr>
            <a:endParaRPr lang="cs-CZ" sz="1600">
              <a:latin typeface="Calibri" pitchFamily="34" charset="0"/>
            </a:endParaRPr>
          </a:p>
          <a:p>
            <a:pPr>
              <a:lnSpc>
                <a:spcPct val="80000"/>
              </a:lnSpc>
            </a:pPr>
            <a:r>
              <a:rPr lang="cs-CZ" sz="1600">
                <a:latin typeface="Calibri" pitchFamily="34" charset="0"/>
              </a:rPr>
              <a:t>přijímat opatření k utajení všech přesunů vojsk do výchozích prostorů k vystřídání (k čáře dotyku) a do prostorů shromaždišť po vystřídání (od čáry dotyku)</a:t>
            </a:r>
          </a:p>
          <a:p>
            <a:pPr>
              <a:lnSpc>
                <a:spcPct val="80000"/>
              </a:lnSpc>
            </a:pPr>
            <a:endParaRPr lang="cs-CZ" sz="1600">
              <a:latin typeface="Calibri" pitchFamily="34" charset="0"/>
            </a:endParaRPr>
          </a:p>
          <a:p>
            <a:pPr>
              <a:lnSpc>
                <a:spcPct val="80000"/>
              </a:lnSpc>
            </a:pPr>
            <a:r>
              <a:rPr lang="cs-CZ" sz="1600">
                <a:latin typeface="Calibri" pitchFamily="34" charset="0"/>
              </a:rPr>
              <a:t>vystřídání se zpravidla zahajuje odsunem zdravotnických zařízení (etap, obvazišť) s raněnými, logistických jednotek a zařízení, jednotek (útvarů) druhů vojsk a jako poslední ho ukončují síly a prostředky prvního sledu střídaných jednotek (útvarů).  </a:t>
            </a:r>
          </a:p>
          <a:p>
            <a:pPr>
              <a:lnSpc>
                <a:spcPct val="80000"/>
              </a:lnSpc>
            </a:pPr>
            <a:endParaRPr lang="cs-CZ" sz="1600">
              <a:latin typeface="Calibri" pitchFamily="34" charset="0"/>
            </a:endParaRPr>
          </a:p>
          <a:p>
            <a:pPr>
              <a:lnSpc>
                <a:spcPct val="80000"/>
              </a:lnSpc>
            </a:pPr>
            <a:endParaRPr lang="cs-CZ" sz="16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423980C9-D9F4-44F1-97D1-6B6AA07E8E1B}" type="datetimeFigureOut">
              <a:rPr lang="cs-CZ" smtClean="0"/>
              <a:pPr/>
              <a:t>21.11.2023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A8C7D76-4ECB-4102-8DA0-C91DE3D1FDCE}"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423980C9-D9F4-44F1-97D1-6B6AA07E8E1B}" type="datetimeFigureOut">
              <a:rPr lang="cs-CZ" smtClean="0"/>
              <a:pPr/>
              <a:t>21.11.2023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A8C7D76-4ECB-4102-8DA0-C91DE3D1FDCE}"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423980C9-D9F4-44F1-97D1-6B6AA07E8E1B}" type="datetimeFigureOut">
              <a:rPr lang="cs-CZ" smtClean="0"/>
              <a:pPr/>
              <a:t>21.11.2023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A8C7D76-4ECB-4102-8DA0-C91DE3D1FDCE}"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423980C9-D9F4-44F1-97D1-6B6AA07E8E1B}" type="datetimeFigureOut">
              <a:rPr lang="cs-CZ" smtClean="0"/>
              <a:pPr/>
              <a:t>21.11.2023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A8C7D76-4ECB-4102-8DA0-C91DE3D1FDCE}"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423980C9-D9F4-44F1-97D1-6B6AA07E8E1B}" type="datetimeFigureOut">
              <a:rPr lang="cs-CZ" smtClean="0"/>
              <a:pPr/>
              <a:t>21.11.2023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A8C7D76-4ECB-4102-8DA0-C91DE3D1FDCE}"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423980C9-D9F4-44F1-97D1-6B6AA07E8E1B}" type="datetimeFigureOut">
              <a:rPr lang="cs-CZ" smtClean="0"/>
              <a:pPr/>
              <a:t>21.11.2023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A8C7D76-4ECB-4102-8DA0-C91DE3D1FDCE}"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423980C9-D9F4-44F1-97D1-6B6AA07E8E1B}" type="datetimeFigureOut">
              <a:rPr lang="cs-CZ" smtClean="0"/>
              <a:pPr/>
              <a:t>21.11.2023</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FA8C7D76-4ECB-4102-8DA0-C91DE3D1FDCE}"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423980C9-D9F4-44F1-97D1-6B6AA07E8E1B}" type="datetimeFigureOut">
              <a:rPr lang="cs-CZ" smtClean="0"/>
              <a:pPr/>
              <a:t>21.11.2023</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FA8C7D76-4ECB-4102-8DA0-C91DE3D1FDCE}"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423980C9-D9F4-44F1-97D1-6B6AA07E8E1B}" type="datetimeFigureOut">
              <a:rPr lang="cs-CZ" smtClean="0"/>
              <a:pPr/>
              <a:t>21.11.2023</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FA8C7D76-4ECB-4102-8DA0-C91DE3D1FDCE}"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423980C9-D9F4-44F1-97D1-6B6AA07E8E1B}" type="datetimeFigureOut">
              <a:rPr lang="cs-CZ" smtClean="0"/>
              <a:pPr/>
              <a:t>21.11.2023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A8C7D76-4ECB-4102-8DA0-C91DE3D1FDCE}"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423980C9-D9F4-44F1-97D1-6B6AA07E8E1B}" type="datetimeFigureOut">
              <a:rPr lang="cs-CZ" smtClean="0"/>
              <a:pPr/>
              <a:t>21.11.2023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A8C7D76-4ECB-4102-8DA0-C91DE3D1FDCE}"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3980C9-D9F4-44F1-97D1-6B6AA07E8E1B}" type="datetimeFigureOut">
              <a:rPr lang="cs-CZ" smtClean="0"/>
              <a:pPr/>
              <a:t>21.11.2023</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8C7D76-4ECB-4102-8DA0-C91DE3D1FDCE}"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3.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jpeg"/><Relationship Id="rId12" Type="http://schemas.openxmlformats.org/officeDocument/2006/relationships/image" Target="../media/image11.jpe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5.jpeg"/><Relationship Id="rId11" Type="http://schemas.openxmlformats.org/officeDocument/2006/relationships/image" Target="../media/image8.jpeg"/><Relationship Id="rId5" Type="http://schemas.openxmlformats.org/officeDocument/2006/relationships/image" Target="../media/image4.jpeg"/><Relationship Id="rId10" Type="http://schemas.openxmlformats.org/officeDocument/2006/relationships/image" Target="../media/image9.jpeg"/><Relationship Id="rId4" Type="http://schemas.openxmlformats.org/officeDocument/2006/relationships/image" Target="../media/image3.png"/><Relationship Id="rId9" Type="http://schemas.openxmlformats.org/officeDocument/2006/relationships/image" Target="../media/image10.jpeg"/></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8" Type="http://schemas.openxmlformats.org/officeDocument/2006/relationships/diagramLayout" Target="../diagrams/layout6.xml"/><Relationship Id="rId3" Type="http://schemas.openxmlformats.org/officeDocument/2006/relationships/diagramLayout" Target="../diagrams/layout5.xml"/><Relationship Id="rId7" Type="http://schemas.openxmlformats.org/officeDocument/2006/relationships/diagramData" Target="../diagrams/data6.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11" Type="http://schemas.microsoft.com/office/2007/relationships/diagramDrawing" Target="../diagrams/drawing6.xml"/><Relationship Id="rId5" Type="http://schemas.openxmlformats.org/officeDocument/2006/relationships/diagramColors" Target="../diagrams/colors5.xml"/><Relationship Id="rId10" Type="http://schemas.openxmlformats.org/officeDocument/2006/relationships/diagramColors" Target="../diagrams/colors6.xml"/><Relationship Id="rId4" Type="http://schemas.openxmlformats.org/officeDocument/2006/relationships/diagramQuickStyle" Target="../diagrams/quickStyle5.xml"/><Relationship Id="rId9" Type="http://schemas.openxmlformats.org/officeDocument/2006/relationships/diagramQuickStyle" Target="../diagrams/quickStyle6.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9.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jpeg"/><Relationship Id="rId12" Type="http://schemas.openxmlformats.org/officeDocument/2006/relationships/image" Target="../media/image11.jpe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5.jpeg"/><Relationship Id="rId11" Type="http://schemas.openxmlformats.org/officeDocument/2006/relationships/image" Target="../media/image10.jpeg"/><Relationship Id="rId5" Type="http://schemas.openxmlformats.org/officeDocument/2006/relationships/image" Target="../media/image4.jpeg"/><Relationship Id="rId10" Type="http://schemas.openxmlformats.org/officeDocument/2006/relationships/image" Target="../media/image9.jpeg"/><Relationship Id="rId4" Type="http://schemas.openxmlformats.org/officeDocument/2006/relationships/image" Target="../media/image3.png"/><Relationship Id="rId9"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83568" y="2348880"/>
            <a:ext cx="7772400" cy="1470025"/>
          </a:xfrm>
          <a:gradFill>
            <a:gsLst>
              <a:gs pos="0">
                <a:srgbClr val="DDEBCF"/>
              </a:gs>
              <a:gs pos="50000">
                <a:srgbClr val="9CB86E"/>
              </a:gs>
              <a:gs pos="100000">
                <a:srgbClr val="156B13"/>
              </a:gs>
            </a:gsLst>
            <a:lin ang="5400000" scaled="0"/>
          </a:gradFill>
          <a:scene3d>
            <a:camera prst="orthographicFront"/>
            <a:lightRig rig="threePt" dir="t"/>
          </a:scene3d>
          <a:sp3d>
            <a:bevelT w="165100" prst="coolSlant"/>
          </a:sp3d>
        </p:spPr>
        <p:txBody>
          <a:bodyPr>
            <a:normAutofit/>
          </a:bodyPr>
          <a:lstStyle/>
          <a:p>
            <a:r>
              <a:rPr lang="cs-CZ" sz="3600" dirty="0" smtClean="0"/>
              <a:t>Přechod </a:t>
            </a:r>
            <a:r>
              <a:rPr lang="cs-CZ" sz="3600" dirty="0" smtClean="0"/>
              <a:t>do </a:t>
            </a:r>
            <a:r>
              <a:rPr lang="cs-CZ" sz="3600" dirty="0" smtClean="0"/>
              <a:t>útoku z přímého dotyku</a:t>
            </a:r>
            <a:endParaRPr lang="cs-CZ" sz="3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rgbClr val="92D050"/>
          </a:solidFill>
          <a:scene3d>
            <a:camera prst="orthographicFront"/>
            <a:lightRig rig="threePt" dir="t"/>
          </a:scene3d>
          <a:sp3d>
            <a:bevelT w="165100" prst="coolSlant"/>
          </a:sp3d>
        </p:spPr>
        <p:txBody>
          <a:bodyPr>
            <a:normAutofit/>
          </a:bodyPr>
          <a:lstStyle/>
          <a:p>
            <a:pPr marL="742950" indent="-742950"/>
            <a:r>
              <a:rPr lang="cs-CZ" sz="2800" b="1" dirty="0" smtClean="0"/>
              <a:t>Průběh přeskupení k čáře dotyku</a:t>
            </a:r>
            <a:endParaRPr lang="cs-CZ" sz="2800" b="1"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595492925"/>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4">
                                            <p:graphicEl>
                                              <a:dgm id="{648C730A-505D-46F5-A25A-41FFA43D4F04}"/>
                                            </p:graphicEl>
                                          </p:spTgt>
                                        </p:tgtEl>
                                        <p:attrNameLst>
                                          <p:attrName>style.visibility</p:attrName>
                                        </p:attrNameLst>
                                      </p:cBhvr>
                                      <p:to>
                                        <p:strVal val="visible"/>
                                      </p:to>
                                    </p:set>
                                    <p:anim calcmode="lin" valueType="num">
                                      <p:cBhvr additive="base">
                                        <p:cTn id="7" dur="500" fill="hold"/>
                                        <p:tgtEl>
                                          <p:spTgt spid="4">
                                            <p:graphicEl>
                                              <a:dgm id="{648C730A-505D-46F5-A25A-41FFA43D4F04}"/>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graphicEl>
                                              <a:dgm id="{648C730A-505D-46F5-A25A-41FFA43D4F04}"/>
                                            </p:graphic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2000"/>
                                  </p:stCondLst>
                                  <p:childTnLst>
                                    <p:set>
                                      <p:cBhvr>
                                        <p:cTn id="11" dur="1" fill="hold">
                                          <p:stCondLst>
                                            <p:cond delay="0"/>
                                          </p:stCondLst>
                                        </p:cTn>
                                        <p:tgtEl>
                                          <p:spTgt spid="4">
                                            <p:graphicEl>
                                              <a:dgm id="{A8E78262-4947-48F4-8B13-6276E20DA2DB}"/>
                                            </p:graphicEl>
                                          </p:spTgt>
                                        </p:tgtEl>
                                        <p:attrNameLst>
                                          <p:attrName>style.visibility</p:attrName>
                                        </p:attrNameLst>
                                      </p:cBhvr>
                                      <p:to>
                                        <p:strVal val="visible"/>
                                      </p:to>
                                    </p:set>
                                    <p:anim calcmode="lin" valueType="num">
                                      <p:cBhvr additive="base">
                                        <p:cTn id="12" dur="500" fill="hold"/>
                                        <p:tgtEl>
                                          <p:spTgt spid="4">
                                            <p:graphicEl>
                                              <a:dgm id="{A8E78262-4947-48F4-8B13-6276E20DA2DB}"/>
                                            </p:graphicEl>
                                          </p:spTgt>
                                        </p:tgtEl>
                                        <p:attrNameLst>
                                          <p:attrName>ppt_x</p:attrName>
                                        </p:attrNameLst>
                                      </p:cBhvr>
                                      <p:tavLst>
                                        <p:tav tm="0">
                                          <p:val>
                                            <p:strVal val="#ppt_x"/>
                                          </p:val>
                                        </p:tav>
                                        <p:tav tm="100000">
                                          <p:val>
                                            <p:strVal val="#ppt_x"/>
                                          </p:val>
                                        </p:tav>
                                      </p:tavLst>
                                    </p:anim>
                                    <p:anim calcmode="lin" valueType="num">
                                      <p:cBhvr additive="base">
                                        <p:cTn id="13" dur="500" fill="hold"/>
                                        <p:tgtEl>
                                          <p:spTgt spid="4">
                                            <p:graphicEl>
                                              <a:dgm id="{A8E78262-4947-48F4-8B13-6276E20DA2DB}"/>
                                            </p:graphicEl>
                                          </p:spTgt>
                                        </p:tgtEl>
                                        <p:attrNameLst>
                                          <p:attrName>ppt_y</p:attrName>
                                        </p:attrNameLst>
                                      </p:cBhvr>
                                      <p:tavLst>
                                        <p:tav tm="0">
                                          <p:val>
                                            <p:strVal val="1+#ppt_h/2"/>
                                          </p:val>
                                        </p:tav>
                                        <p:tav tm="100000">
                                          <p:val>
                                            <p:strVal val="#ppt_y"/>
                                          </p:val>
                                        </p:tav>
                                      </p:tavLst>
                                    </p:anim>
                                  </p:childTnLst>
                                </p:cTn>
                              </p:par>
                            </p:childTnLst>
                          </p:cTn>
                        </p:par>
                        <p:par>
                          <p:cTn id="14" fill="hold">
                            <p:stCondLst>
                              <p:cond delay="3000"/>
                            </p:stCondLst>
                            <p:childTnLst>
                              <p:par>
                                <p:cTn id="15" presetID="2" presetClass="entr" presetSubtype="4" fill="hold" grpId="0" nodeType="afterEffect">
                                  <p:stCondLst>
                                    <p:cond delay="2000"/>
                                  </p:stCondLst>
                                  <p:childTnLst>
                                    <p:set>
                                      <p:cBhvr>
                                        <p:cTn id="16" dur="1" fill="hold">
                                          <p:stCondLst>
                                            <p:cond delay="0"/>
                                          </p:stCondLst>
                                        </p:cTn>
                                        <p:tgtEl>
                                          <p:spTgt spid="4">
                                            <p:graphicEl>
                                              <a:dgm id="{31267EBC-877A-4E90-94E6-C75416AFD088}"/>
                                            </p:graphicEl>
                                          </p:spTgt>
                                        </p:tgtEl>
                                        <p:attrNameLst>
                                          <p:attrName>style.visibility</p:attrName>
                                        </p:attrNameLst>
                                      </p:cBhvr>
                                      <p:to>
                                        <p:strVal val="visible"/>
                                      </p:to>
                                    </p:set>
                                    <p:anim calcmode="lin" valueType="num">
                                      <p:cBhvr additive="base">
                                        <p:cTn id="17" dur="500" fill="hold"/>
                                        <p:tgtEl>
                                          <p:spTgt spid="4">
                                            <p:graphicEl>
                                              <a:dgm id="{31267EBC-877A-4E90-94E6-C75416AFD088}"/>
                                            </p:graphic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graphicEl>
                                              <a:dgm id="{31267EBC-877A-4E90-94E6-C75416AFD088}"/>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Dgm bld="one"/>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Zástupný symbol pro obsah 3"/>
          <p:cNvGraphicFramePr>
            <a:graphicFrameLocks noGrp="1"/>
          </p:cNvGraphicFramePr>
          <p:nvPr>
            <p:ph idx="1"/>
            <p:extLst>
              <p:ext uri="{D42A27DB-BD31-4B8C-83A1-F6EECF244321}">
                <p14:modId xmlns:p14="http://schemas.microsoft.com/office/powerpoint/2010/main" val="1566630792"/>
              </p:ext>
            </p:extLst>
          </p:nvPr>
        </p:nvGraphicFramePr>
        <p:xfrm>
          <a:off x="395536" y="260648"/>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3" name="Skupina 2"/>
          <p:cNvGrpSpPr/>
          <p:nvPr/>
        </p:nvGrpSpPr>
        <p:grpSpPr>
          <a:xfrm>
            <a:off x="549454" y="4797152"/>
            <a:ext cx="8229600" cy="1889830"/>
            <a:chOff x="0" y="41492"/>
            <a:chExt cx="8229600" cy="1889830"/>
          </a:xfrm>
        </p:grpSpPr>
        <p:sp>
          <p:nvSpPr>
            <p:cNvPr id="5" name="Zaoblený obdélník 4"/>
            <p:cNvSpPr/>
            <p:nvPr/>
          </p:nvSpPr>
          <p:spPr>
            <a:xfrm>
              <a:off x="0" y="41492"/>
              <a:ext cx="8229600" cy="1889830"/>
            </a:xfrm>
            <a:prstGeom prst="roundRect">
              <a:avLst/>
            </a:prstGeom>
            <a:solidFill>
              <a:schemeClr val="accent6">
                <a:lumMod val="20000"/>
                <a:lumOff val="8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 name="Zaoblený obdélník 4"/>
            <p:cNvSpPr/>
            <p:nvPr/>
          </p:nvSpPr>
          <p:spPr>
            <a:xfrm>
              <a:off x="92254" y="133746"/>
              <a:ext cx="8045092" cy="170532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9060" tIns="99060" rIns="99060" bIns="99060" numCol="1" spcCol="1270" anchor="ctr" anchorCtr="0">
              <a:noAutofit/>
            </a:bodyPr>
            <a:lstStyle/>
            <a:p>
              <a:pPr lvl="0" algn="just" defTabSz="1155700" rtl="0">
                <a:lnSpc>
                  <a:spcPct val="90000"/>
                </a:lnSpc>
                <a:spcBef>
                  <a:spcPct val="0"/>
                </a:spcBef>
                <a:spcAft>
                  <a:spcPct val="35000"/>
                </a:spcAft>
              </a:pPr>
              <a:r>
                <a:rPr lang="cs-CZ" sz="2600" b="1" kern="1200" dirty="0" smtClean="0">
                  <a:solidFill>
                    <a:schemeClr val="tx1"/>
                  </a:solidFill>
                </a:rPr>
                <a:t>Způsob a pořadí provedení vystřídání</a:t>
              </a:r>
              <a:r>
                <a:rPr lang="cs-CZ" sz="2600" kern="1200" dirty="0" smtClean="0">
                  <a:solidFill>
                    <a:schemeClr val="tx1"/>
                  </a:solidFill>
                </a:rPr>
                <a:t> (střídání) vojsk </a:t>
              </a:r>
              <a:r>
                <a:rPr lang="cs-CZ" sz="2600" b="1" kern="1200" dirty="0" smtClean="0">
                  <a:solidFill>
                    <a:schemeClr val="tx1"/>
                  </a:solidFill>
                </a:rPr>
                <a:t>stanovuje nadřízený velitel</a:t>
              </a:r>
              <a:r>
                <a:rPr lang="cs-CZ" sz="2600" kern="1200" dirty="0" smtClean="0">
                  <a:solidFill>
                    <a:schemeClr val="tx1"/>
                  </a:solidFill>
                </a:rPr>
                <a:t> v závislosti na charakteru operace, aktuální situaci střídaných a střídajících vojsk a jejich předpokládaných operačních úkolech. </a:t>
              </a:r>
              <a:endParaRPr lang="cs-CZ" sz="2600" kern="1200" dirty="0">
                <a:solidFill>
                  <a:schemeClr val="tx1"/>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bg2">
              <a:lumMod val="75000"/>
            </a:schemeClr>
          </a:solidFill>
          <a:scene3d>
            <a:camera prst="orthographicFront"/>
            <a:lightRig rig="threePt" dir="t"/>
          </a:scene3d>
          <a:sp3d>
            <a:bevelT w="165100" prst="coolSlant"/>
          </a:sp3d>
        </p:spPr>
        <p:txBody>
          <a:bodyPr>
            <a:normAutofit/>
          </a:bodyPr>
          <a:lstStyle/>
          <a:p>
            <a:r>
              <a:rPr lang="cs-CZ" sz="2800" b="1" dirty="0" smtClean="0"/>
              <a:t>Plán vystřídání</a:t>
            </a:r>
            <a:endParaRPr lang="cs-CZ" sz="2800" b="1"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2201682745"/>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Skupina 2"/>
          <p:cNvGrpSpPr/>
          <p:nvPr/>
        </p:nvGrpSpPr>
        <p:grpSpPr>
          <a:xfrm>
            <a:off x="539552" y="1916832"/>
            <a:ext cx="1146106" cy="4311557"/>
            <a:chOff x="1900649" y="2351941"/>
            <a:chExt cx="1146106" cy="4311557"/>
          </a:xfrm>
        </p:grpSpPr>
        <p:sp>
          <p:nvSpPr>
            <p:cNvPr id="160" name="AutoShape 69"/>
            <p:cNvSpPr>
              <a:spLocks noChangeArrowheads="1"/>
            </p:cNvSpPr>
            <p:nvPr/>
          </p:nvSpPr>
          <p:spPr bwMode="auto">
            <a:xfrm rot="19617509">
              <a:off x="2818155" y="2351941"/>
              <a:ext cx="228600" cy="228600"/>
            </a:xfrm>
            <a:prstGeom prst="flowChartSummingJunction">
              <a:avLst/>
            </a:prstGeom>
            <a:noFill/>
            <a:ln w="25400">
              <a:solidFill>
                <a:srgbClr val="FF00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62" name="AutoShape 69"/>
            <p:cNvSpPr>
              <a:spLocks noChangeArrowheads="1"/>
            </p:cNvSpPr>
            <p:nvPr/>
          </p:nvSpPr>
          <p:spPr bwMode="auto">
            <a:xfrm rot="19617509">
              <a:off x="2314099" y="5160252"/>
              <a:ext cx="228600" cy="228600"/>
            </a:xfrm>
            <a:prstGeom prst="flowChartSummingJunction">
              <a:avLst/>
            </a:prstGeom>
            <a:noFill/>
            <a:ln w="25400">
              <a:solidFill>
                <a:srgbClr val="FF00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grpSp>
          <p:nvGrpSpPr>
            <p:cNvPr id="3" name="Skupina 192"/>
            <p:cNvGrpSpPr>
              <a:grpSpLocks noChangeAspect="1"/>
            </p:cNvGrpSpPr>
            <p:nvPr/>
          </p:nvGrpSpPr>
          <p:grpSpPr>
            <a:xfrm rot="600905">
              <a:off x="2660814" y="2581401"/>
              <a:ext cx="243000" cy="1200305"/>
              <a:chOff x="7812360" y="4005064"/>
              <a:chExt cx="432048" cy="2304256"/>
            </a:xfrm>
          </p:grpSpPr>
          <p:sp>
            <p:nvSpPr>
              <p:cNvPr id="185" name="Oblouk 184"/>
              <p:cNvSpPr/>
              <p:nvPr/>
            </p:nvSpPr>
            <p:spPr>
              <a:xfrm>
                <a:off x="7812360" y="5157192"/>
                <a:ext cx="432048" cy="288032"/>
              </a:xfrm>
              <a:prstGeom prst="arc">
                <a:avLst>
                  <a:gd name="adj1" fmla="val 16200000"/>
                  <a:gd name="adj2" fmla="val 5539612"/>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186" name="Oblouk 185"/>
              <p:cNvSpPr/>
              <p:nvPr/>
            </p:nvSpPr>
            <p:spPr>
              <a:xfrm>
                <a:off x="7812360" y="5445224"/>
                <a:ext cx="432048" cy="288032"/>
              </a:xfrm>
              <a:prstGeom prst="arc">
                <a:avLst>
                  <a:gd name="adj1" fmla="val 16200000"/>
                  <a:gd name="adj2" fmla="val 5539612"/>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187" name="Oblouk 186"/>
              <p:cNvSpPr/>
              <p:nvPr/>
            </p:nvSpPr>
            <p:spPr>
              <a:xfrm>
                <a:off x="7812360" y="5733256"/>
                <a:ext cx="432048" cy="288032"/>
              </a:xfrm>
              <a:prstGeom prst="arc">
                <a:avLst>
                  <a:gd name="adj1" fmla="val 16200000"/>
                  <a:gd name="adj2" fmla="val 5539612"/>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188" name="Oblouk 187"/>
              <p:cNvSpPr/>
              <p:nvPr/>
            </p:nvSpPr>
            <p:spPr>
              <a:xfrm>
                <a:off x="7812360" y="4293096"/>
                <a:ext cx="432048" cy="288032"/>
              </a:xfrm>
              <a:prstGeom prst="arc">
                <a:avLst>
                  <a:gd name="adj1" fmla="val 16200000"/>
                  <a:gd name="adj2" fmla="val 5539612"/>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189" name="Oblouk 188"/>
              <p:cNvSpPr/>
              <p:nvPr/>
            </p:nvSpPr>
            <p:spPr>
              <a:xfrm>
                <a:off x="7812360" y="4581128"/>
                <a:ext cx="432048" cy="288032"/>
              </a:xfrm>
              <a:prstGeom prst="arc">
                <a:avLst>
                  <a:gd name="adj1" fmla="val 16200000"/>
                  <a:gd name="adj2" fmla="val 5539612"/>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190" name="Oblouk 189"/>
              <p:cNvSpPr/>
              <p:nvPr/>
            </p:nvSpPr>
            <p:spPr>
              <a:xfrm>
                <a:off x="7812360" y="4869160"/>
                <a:ext cx="432048" cy="288032"/>
              </a:xfrm>
              <a:prstGeom prst="arc">
                <a:avLst>
                  <a:gd name="adj1" fmla="val 16200000"/>
                  <a:gd name="adj2" fmla="val 5539612"/>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191" name="Oblouk 190"/>
              <p:cNvSpPr/>
              <p:nvPr/>
            </p:nvSpPr>
            <p:spPr>
              <a:xfrm>
                <a:off x="7812360" y="6021288"/>
                <a:ext cx="432048" cy="288032"/>
              </a:xfrm>
              <a:prstGeom prst="arc">
                <a:avLst>
                  <a:gd name="adj1" fmla="val 16200000"/>
                  <a:gd name="adj2" fmla="val 5539612"/>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192" name="Oblouk 191"/>
              <p:cNvSpPr/>
              <p:nvPr/>
            </p:nvSpPr>
            <p:spPr>
              <a:xfrm>
                <a:off x="7812360" y="4005064"/>
                <a:ext cx="432048" cy="288032"/>
              </a:xfrm>
              <a:prstGeom prst="arc">
                <a:avLst>
                  <a:gd name="adj1" fmla="val 16200000"/>
                  <a:gd name="adj2" fmla="val 5539612"/>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grpSp>
        <p:grpSp>
          <p:nvGrpSpPr>
            <p:cNvPr id="4" name="Skupina 193"/>
            <p:cNvGrpSpPr>
              <a:grpSpLocks noChangeAspect="1"/>
            </p:cNvGrpSpPr>
            <p:nvPr/>
          </p:nvGrpSpPr>
          <p:grpSpPr>
            <a:xfrm rot="600905">
              <a:off x="2464968" y="3758481"/>
              <a:ext cx="243000" cy="1432365"/>
              <a:chOff x="7812360" y="4005064"/>
              <a:chExt cx="432048" cy="2304256"/>
            </a:xfrm>
          </p:grpSpPr>
          <p:sp>
            <p:nvSpPr>
              <p:cNvPr id="195" name="Oblouk 194"/>
              <p:cNvSpPr/>
              <p:nvPr/>
            </p:nvSpPr>
            <p:spPr>
              <a:xfrm>
                <a:off x="7812360" y="5157192"/>
                <a:ext cx="432048" cy="288032"/>
              </a:xfrm>
              <a:prstGeom prst="arc">
                <a:avLst>
                  <a:gd name="adj1" fmla="val 16200000"/>
                  <a:gd name="adj2" fmla="val 5539612"/>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196" name="Oblouk 195"/>
              <p:cNvSpPr/>
              <p:nvPr/>
            </p:nvSpPr>
            <p:spPr>
              <a:xfrm>
                <a:off x="7812360" y="5445224"/>
                <a:ext cx="432048" cy="288032"/>
              </a:xfrm>
              <a:prstGeom prst="arc">
                <a:avLst>
                  <a:gd name="adj1" fmla="val 16200000"/>
                  <a:gd name="adj2" fmla="val 5539612"/>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197" name="Oblouk 196"/>
              <p:cNvSpPr/>
              <p:nvPr/>
            </p:nvSpPr>
            <p:spPr>
              <a:xfrm>
                <a:off x="7812360" y="5733256"/>
                <a:ext cx="432048" cy="288032"/>
              </a:xfrm>
              <a:prstGeom prst="arc">
                <a:avLst>
                  <a:gd name="adj1" fmla="val 16200000"/>
                  <a:gd name="adj2" fmla="val 5539612"/>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198" name="Oblouk 197"/>
              <p:cNvSpPr/>
              <p:nvPr/>
            </p:nvSpPr>
            <p:spPr>
              <a:xfrm>
                <a:off x="7812360" y="4293096"/>
                <a:ext cx="432048" cy="288032"/>
              </a:xfrm>
              <a:prstGeom prst="arc">
                <a:avLst>
                  <a:gd name="adj1" fmla="val 16200000"/>
                  <a:gd name="adj2" fmla="val 5539612"/>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199" name="Oblouk 198"/>
              <p:cNvSpPr/>
              <p:nvPr/>
            </p:nvSpPr>
            <p:spPr>
              <a:xfrm>
                <a:off x="7812360" y="4581128"/>
                <a:ext cx="432048" cy="288032"/>
              </a:xfrm>
              <a:prstGeom prst="arc">
                <a:avLst>
                  <a:gd name="adj1" fmla="val 16200000"/>
                  <a:gd name="adj2" fmla="val 5539612"/>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200" name="Oblouk 199"/>
              <p:cNvSpPr/>
              <p:nvPr/>
            </p:nvSpPr>
            <p:spPr>
              <a:xfrm>
                <a:off x="7812360" y="4869160"/>
                <a:ext cx="432048" cy="288032"/>
              </a:xfrm>
              <a:prstGeom prst="arc">
                <a:avLst>
                  <a:gd name="adj1" fmla="val 16200000"/>
                  <a:gd name="adj2" fmla="val 5539612"/>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201" name="Oblouk 200"/>
              <p:cNvSpPr/>
              <p:nvPr/>
            </p:nvSpPr>
            <p:spPr>
              <a:xfrm>
                <a:off x="7812360" y="6021288"/>
                <a:ext cx="432048" cy="288032"/>
              </a:xfrm>
              <a:prstGeom prst="arc">
                <a:avLst>
                  <a:gd name="adj1" fmla="val 16200000"/>
                  <a:gd name="adj2" fmla="val 5539612"/>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202" name="Oblouk 201"/>
              <p:cNvSpPr/>
              <p:nvPr/>
            </p:nvSpPr>
            <p:spPr>
              <a:xfrm>
                <a:off x="7812360" y="4005064"/>
                <a:ext cx="432048" cy="288032"/>
              </a:xfrm>
              <a:prstGeom prst="arc">
                <a:avLst>
                  <a:gd name="adj1" fmla="val 16200000"/>
                  <a:gd name="adj2" fmla="val 5539612"/>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grpSp>
        <p:grpSp>
          <p:nvGrpSpPr>
            <p:cNvPr id="5" name="Skupina 193"/>
            <p:cNvGrpSpPr>
              <a:grpSpLocks noChangeAspect="1"/>
            </p:cNvGrpSpPr>
            <p:nvPr/>
          </p:nvGrpSpPr>
          <p:grpSpPr>
            <a:xfrm rot="1558683">
              <a:off x="1900649" y="5326849"/>
              <a:ext cx="282793" cy="1336649"/>
              <a:chOff x="7812360" y="4005064"/>
              <a:chExt cx="432048" cy="2304256"/>
            </a:xfrm>
          </p:grpSpPr>
          <p:sp>
            <p:nvSpPr>
              <p:cNvPr id="286" name="Oblouk 285"/>
              <p:cNvSpPr/>
              <p:nvPr/>
            </p:nvSpPr>
            <p:spPr>
              <a:xfrm>
                <a:off x="7812360" y="5157192"/>
                <a:ext cx="432048" cy="288032"/>
              </a:xfrm>
              <a:prstGeom prst="arc">
                <a:avLst>
                  <a:gd name="adj1" fmla="val 16200000"/>
                  <a:gd name="adj2" fmla="val 5539612"/>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289" name="Oblouk 288"/>
              <p:cNvSpPr/>
              <p:nvPr/>
            </p:nvSpPr>
            <p:spPr>
              <a:xfrm>
                <a:off x="7812360" y="5445224"/>
                <a:ext cx="432048" cy="288032"/>
              </a:xfrm>
              <a:prstGeom prst="arc">
                <a:avLst>
                  <a:gd name="adj1" fmla="val 16200000"/>
                  <a:gd name="adj2" fmla="val 5539612"/>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290" name="Oblouk 289"/>
              <p:cNvSpPr/>
              <p:nvPr/>
            </p:nvSpPr>
            <p:spPr>
              <a:xfrm>
                <a:off x="7812360" y="5733256"/>
                <a:ext cx="432048" cy="288032"/>
              </a:xfrm>
              <a:prstGeom prst="arc">
                <a:avLst>
                  <a:gd name="adj1" fmla="val 16200000"/>
                  <a:gd name="adj2" fmla="val 5539612"/>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291" name="Oblouk 290"/>
              <p:cNvSpPr/>
              <p:nvPr/>
            </p:nvSpPr>
            <p:spPr>
              <a:xfrm>
                <a:off x="7812360" y="4293096"/>
                <a:ext cx="432048" cy="288032"/>
              </a:xfrm>
              <a:prstGeom prst="arc">
                <a:avLst>
                  <a:gd name="adj1" fmla="val 16200000"/>
                  <a:gd name="adj2" fmla="val 5539612"/>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295" name="Oblouk 294"/>
              <p:cNvSpPr/>
              <p:nvPr/>
            </p:nvSpPr>
            <p:spPr>
              <a:xfrm>
                <a:off x="7812360" y="4581128"/>
                <a:ext cx="432048" cy="288032"/>
              </a:xfrm>
              <a:prstGeom prst="arc">
                <a:avLst>
                  <a:gd name="adj1" fmla="val 16200000"/>
                  <a:gd name="adj2" fmla="val 5539612"/>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299" name="Oblouk 298"/>
              <p:cNvSpPr/>
              <p:nvPr/>
            </p:nvSpPr>
            <p:spPr>
              <a:xfrm>
                <a:off x="7812360" y="4869160"/>
                <a:ext cx="432048" cy="288032"/>
              </a:xfrm>
              <a:prstGeom prst="arc">
                <a:avLst>
                  <a:gd name="adj1" fmla="val 16200000"/>
                  <a:gd name="adj2" fmla="val 5539612"/>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300" name="Oblouk 299"/>
              <p:cNvSpPr/>
              <p:nvPr/>
            </p:nvSpPr>
            <p:spPr>
              <a:xfrm>
                <a:off x="7812360" y="6021288"/>
                <a:ext cx="432048" cy="288032"/>
              </a:xfrm>
              <a:prstGeom prst="arc">
                <a:avLst>
                  <a:gd name="adj1" fmla="val 16200000"/>
                  <a:gd name="adj2" fmla="val 5539612"/>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301" name="Oblouk 300"/>
              <p:cNvSpPr/>
              <p:nvPr/>
            </p:nvSpPr>
            <p:spPr>
              <a:xfrm>
                <a:off x="7812360" y="4005064"/>
                <a:ext cx="432048" cy="288032"/>
              </a:xfrm>
              <a:prstGeom prst="arc">
                <a:avLst>
                  <a:gd name="adj1" fmla="val 16200000"/>
                  <a:gd name="adj2" fmla="val 5539612"/>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grpSp>
      </p:grpSp>
      <p:grpSp>
        <p:nvGrpSpPr>
          <p:cNvPr id="6" name="Skupina 13"/>
          <p:cNvGrpSpPr/>
          <p:nvPr/>
        </p:nvGrpSpPr>
        <p:grpSpPr>
          <a:xfrm>
            <a:off x="3851920" y="620688"/>
            <a:ext cx="2522759" cy="5596976"/>
            <a:chOff x="4845239" y="658545"/>
            <a:chExt cx="2522759" cy="5596976"/>
          </a:xfrm>
        </p:grpSpPr>
        <p:sp>
          <p:nvSpPr>
            <p:cNvPr id="29" name="AutoShape 42"/>
            <p:cNvSpPr>
              <a:spLocks noChangeArrowheads="1"/>
            </p:cNvSpPr>
            <p:nvPr/>
          </p:nvSpPr>
          <p:spPr bwMode="auto">
            <a:xfrm rot="19617509">
              <a:off x="7139398" y="6024120"/>
              <a:ext cx="228600" cy="231401"/>
            </a:xfrm>
            <a:prstGeom prst="flowChartSummingJunction">
              <a:avLst/>
            </a:prstGeom>
            <a:noFill/>
            <a:ln w="285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31" name="AutoShape 69"/>
            <p:cNvSpPr>
              <a:spLocks noChangeArrowheads="1"/>
            </p:cNvSpPr>
            <p:nvPr/>
          </p:nvSpPr>
          <p:spPr bwMode="auto">
            <a:xfrm rot="19617509">
              <a:off x="4845239" y="658545"/>
              <a:ext cx="228600" cy="231401"/>
            </a:xfrm>
            <a:prstGeom prst="flowChartSummingJunction">
              <a:avLst/>
            </a:prstGeom>
            <a:noFill/>
            <a:ln w="25400">
              <a:solidFill>
                <a:srgbClr val="3333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grpSp>
      <p:sp>
        <p:nvSpPr>
          <p:cNvPr id="39" name="Line 7"/>
          <p:cNvSpPr>
            <a:spLocks noChangeShapeType="1"/>
          </p:cNvSpPr>
          <p:nvPr/>
        </p:nvSpPr>
        <p:spPr bwMode="auto">
          <a:xfrm flipV="1">
            <a:off x="4499992" y="6093296"/>
            <a:ext cx="1656000" cy="7116"/>
          </a:xfrm>
          <a:prstGeom prst="line">
            <a:avLst/>
          </a:prstGeom>
          <a:noFill/>
          <a:ln w="25400">
            <a:solidFill>
              <a:schemeClr val="tx1"/>
            </a:solidFill>
            <a:round/>
            <a:headEnd/>
            <a:tailEnd/>
          </a:ln>
        </p:spPr>
        <p:txBody>
          <a:bodyPr/>
          <a:lstStyle/>
          <a:p>
            <a:endParaRPr lang="cs-CZ"/>
          </a:p>
        </p:txBody>
      </p:sp>
      <p:sp>
        <p:nvSpPr>
          <p:cNvPr id="41" name="Rectangle 168"/>
          <p:cNvSpPr>
            <a:spLocks noChangeArrowheads="1"/>
          </p:cNvSpPr>
          <p:nvPr/>
        </p:nvSpPr>
        <p:spPr bwMode="auto">
          <a:xfrm>
            <a:off x="4142470" y="5980512"/>
            <a:ext cx="339724" cy="276226"/>
          </a:xfrm>
          <a:prstGeom prst="rect">
            <a:avLst/>
          </a:prstGeom>
          <a:noFill/>
          <a:ln w="9525">
            <a:noFill/>
            <a:miter lim="800000"/>
            <a:headEnd/>
            <a:tailEnd/>
          </a:ln>
        </p:spPr>
        <p:txBody>
          <a:bodyPr wrap="none" anchor="ctr">
            <a:spAutoFit/>
          </a:bodyPr>
          <a:lstStyle/>
          <a:p>
            <a:r>
              <a:rPr lang="cs-CZ" sz="1200" b="1" dirty="0" smtClean="0">
                <a:solidFill>
                  <a:srgbClr val="0000FF"/>
                </a:solidFill>
              </a:rPr>
              <a:t> </a:t>
            </a:r>
            <a:r>
              <a:rPr lang="en-US" sz="1200" b="1" dirty="0" smtClean="0"/>
              <a:t>X</a:t>
            </a:r>
            <a:r>
              <a:rPr lang="cs-CZ" sz="1200" b="1" dirty="0" smtClean="0">
                <a:solidFill>
                  <a:srgbClr val="0000FF"/>
                </a:solidFill>
              </a:rPr>
              <a:t> </a:t>
            </a:r>
            <a:endParaRPr lang="cs-CZ" sz="1200" b="1" dirty="0">
              <a:solidFill>
                <a:srgbClr val="0000FF"/>
              </a:solidFill>
            </a:endParaRPr>
          </a:p>
        </p:txBody>
      </p:sp>
      <p:sp>
        <p:nvSpPr>
          <p:cNvPr id="44" name="Line 7"/>
          <p:cNvSpPr>
            <a:spLocks noChangeShapeType="1"/>
          </p:cNvSpPr>
          <p:nvPr/>
        </p:nvSpPr>
        <p:spPr bwMode="auto">
          <a:xfrm flipV="1">
            <a:off x="5076056" y="2348880"/>
            <a:ext cx="1679719" cy="8084"/>
          </a:xfrm>
          <a:prstGeom prst="line">
            <a:avLst/>
          </a:prstGeom>
          <a:noFill/>
          <a:ln w="25400">
            <a:solidFill>
              <a:schemeClr val="tx1"/>
            </a:solidFill>
            <a:round/>
            <a:headEnd/>
            <a:tailEnd/>
          </a:ln>
        </p:spPr>
        <p:txBody>
          <a:bodyPr/>
          <a:lstStyle/>
          <a:p>
            <a:endParaRPr lang="cs-CZ"/>
          </a:p>
        </p:txBody>
      </p:sp>
      <p:sp>
        <p:nvSpPr>
          <p:cNvPr id="45" name="Line 7"/>
          <p:cNvSpPr>
            <a:spLocks noChangeShapeType="1"/>
          </p:cNvSpPr>
          <p:nvPr/>
        </p:nvSpPr>
        <p:spPr bwMode="auto">
          <a:xfrm flipV="1">
            <a:off x="179512" y="2386255"/>
            <a:ext cx="1364254" cy="8785"/>
          </a:xfrm>
          <a:prstGeom prst="line">
            <a:avLst/>
          </a:prstGeom>
          <a:noFill/>
          <a:ln w="25400">
            <a:solidFill>
              <a:schemeClr val="tx1"/>
            </a:solidFill>
            <a:round/>
            <a:headEnd/>
            <a:tailEnd/>
          </a:ln>
        </p:spPr>
        <p:txBody>
          <a:bodyPr/>
          <a:lstStyle/>
          <a:p>
            <a:endParaRPr lang="cs-CZ"/>
          </a:p>
        </p:txBody>
      </p:sp>
      <p:sp>
        <p:nvSpPr>
          <p:cNvPr id="53" name="Line 6"/>
          <p:cNvSpPr>
            <a:spLocks noChangeShapeType="1"/>
          </p:cNvSpPr>
          <p:nvPr/>
        </p:nvSpPr>
        <p:spPr bwMode="auto">
          <a:xfrm flipV="1">
            <a:off x="2411760" y="6093296"/>
            <a:ext cx="1728000" cy="1097"/>
          </a:xfrm>
          <a:prstGeom prst="line">
            <a:avLst/>
          </a:prstGeom>
          <a:noFill/>
          <a:ln w="25400">
            <a:solidFill>
              <a:schemeClr val="tx1"/>
            </a:solidFill>
            <a:round/>
            <a:headEnd/>
            <a:tailEnd/>
          </a:ln>
        </p:spPr>
        <p:txBody>
          <a:bodyPr/>
          <a:lstStyle/>
          <a:p>
            <a:endParaRPr lang="cs-CZ"/>
          </a:p>
        </p:txBody>
      </p:sp>
      <p:sp>
        <p:nvSpPr>
          <p:cNvPr id="54" name="Line 6"/>
          <p:cNvSpPr>
            <a:spLocks noChangeShapeType="1"/>
          </p:cNvSpPr>
          <p:nvPr/>
        </p:nvSpPr>
        <p:spPr bwMode="auto">
          <a:xfrm>
            <a:off x="4139951" y="2348880"/>
            <a:ext cx="756000" cy="932"/>
          </a:xfrm>
          <a:prstGeom prst="line">
            <a:avLst/>
          </a:prstGeom>
          <a:noFill/>
          <a:ln w="25400">
            <a:solidFill>
              <a:schemeClr val="tx1"/>
            </a:solidFill>
            <a:round/>
            <a:headEnd/>
            <a:tailEnd/>
          </a:ln>
        </p:spPr>
        <p:txBody>
          <a:bodyPr/>
          <a:lstStyle/>
          <a:p>
            <a:endParaRPr lang="cs-CZ"/>
          </a:p>
        </p:txBody>
      </p:sp>
      <p:sp>
        <p:nvSpPr>
          <p:cNvPr id="89" name="Rectangle 168"/>
          <p:cNvSpPr>
            <a:spLocks noChangeArrowheads="1"/>
          </p:cNvSpPr>
          <p:nvPr/>
        </p:nvSpPr>
        <p:spPr bwMode="auto">
          <a:xfrm>
            <a:off x="5148064" y="692696"/>
            <a:ext cx="339724" cy="276226"/>
          </a:xfrm>
          <a:prstGeom prst="rect">
            <a:avLst/>
          </a:prstGeom>
          <a:noFill/>
          <a:ln w="9525">
            <a:noFill/>
            <a:miter lim="800000"/>
            <a:headEnd/>
            <a:tailEnd/>
          </a:ln>
        </p:spPr>
        <p:txBody>
          <a:bodyPr wrap="none" anchor="ctr">
            <a:spAutoFit/>
          </a:bodyPr>
          <a:lstStyle/>
          <a:p>
            <a:r>
              <a:rPr lang="cs-CZ" sz="1200" b="1" dirty="0" smtClean="0">
                <a:solidFill>
                  <a:srgbClr val="0000FF"/>
                </a:solidFill>
              </a:rPr>
              <a:t> </a:t>
            </a:r>
            <a:r>
              <a:rPr lang="en-US" sz="1200" b="1" dirty="0" smtClean="0">
                <a:solidFill>
                  <a:srgbClr val="3333FF"/>
                </a:solidFill>
              </a:rPr>
              <a:t>X</a:t>
            </a:r>
            <a:r>
              <a:rPr lang="cs-CZ" sz="1200" b="1" dirty="0" smtClean="0">
                <a:solidFill>
                  <a:srgbClr val="0000FF"/>
                </a:solidFill>
              </a:rPr>
              <a:t> </a:t>
            </a:r>
            <a:endParaRPr lang="cs-CZ" sz="1200" b="1" dirty="0">
              <a:solidFill>
                <a:srgbClr val="0000FF"/>
              </a:solidFill>
            </a:endParaRPr>
          </a:p>
        </p:txBody>
      </p:sp>
      <p:grpSp>
        <p:nvGrpSpPr>
          <p:cNvPr id="7" name="Skupina 99"/>
          <p:cNvGrpSpPr/>
          <p:nvPr/>
        </p:nvGrpSpPr>
        <p:grpSpPr>
          <a:xfrm>
            <a:off x="1979712" y="2276872"/>
            <a:ext cx="848500" cy="3985974"/>
            <a:chOff x="6927969" y="988417"/>
            <a:chExt cx="848500" cy="3985974"/>
          </a:xfrm>
        </p:grpSpPr>
        <p:sp>
          <p:nvSpPr>
            <p:cNvPr id="101" name="AutoShape 42"/>
            <p:cNvSpPr>
              <a:spLocks noChangeArrowheads="1"/>
            </p:cNvSpPr>
            <p:nvPr/>
          </p:nvSpPr>
          <p:spPr bwMode="auto">
            <a:xfrm rot="19617509">
              <a:off x="6927969" y="4745791"/>
              <a:ext cx="228600" cy="228600"/>
            </a:xfrm>
            <a:prstGeom prst="flowChartSummingJunction">
              <a:avLst/>
            </a:prstGeom>
            <a:noFill/>
            <a:ln w="285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02" name="AutoShape 69"/>
            <p:cNvSpPr>
              <a:spLocks noChangeArrowheads="1"/>
            </p:cNvSpPr>
            <p:nvPr/>
          </p:nvSpPr>
          <p:spPr bwMode="auto">
            <a:xfrm rot="19617509">
              <a:off x="7547869" y="988417"/>
              <a:ext cx="228600" cy="228600"/>
            </a:xfrm>
            <a:prstGeom prst="flowChartSummingJunction">
              <a:avLst/>
            </a:pr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03" name="Volný tvar 102"/>
            <p:cNvSpPr/>
            <p:nvPr/>
          </p:nvSpPr>
          <p:spPr>
            <a:xfrm>
              <a:off x="7007617" y="1232612"/>
              <a:ext cx="598528" cy="3502177"/>
            </a:xfrm>
            <a:custGeom>
              <a:avLst/>
              <a:gdLst>
                <a:gd name="connsiteX0" fmla="*/ 598528 w 598528"/>
                <a:gd name="connsiteY0" fmla="*/ 0 h 2698171"/>
                <a:gd name="connsiteX1" fmla="*/ 396648 w 598528"/>
                <a:gd name="connsiteY1" fmla="*/ 433450 h 2698171"/>
                <a:gd name="connsiteX2" fmla="*/ 372897 w 598528"/>
                <a:gd name="connsiteY2" fmla="*/ 866899 h 2698171"/>
                <a:gd name="connsiteX3" fmla="*/ 135391 w 598528"/>
                <a:gd name="connsiteY3" fmla="*/ 1591294 h 2698171"/>
                <a:gd name="connsiteX4" fmla="*/ 4762 w 598528"/>
                <a:gd name="connsiteY4" fmla="*/ 2149434 h 2698171"/>
                <a:gd name="connsiteX5" fmla="*/ 28513 w 598528"/>
                <a:gd name="connsiteY5" fmla="*/ 2648198 h 2698171"/>
                <a:gd name="connsiteX6" fmla="*/ 28513 w 598528"/>
                <a:gd name="connsiteY6" fmla="*/ 2654135 h 26981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8528" h="2698171">
                  <a:moveTo>
                    <a:pt x="598528" y="0"/>
                  </a:moveTo>
                  <a:cubicBezTo>
                    <a:pt x="516390" y="144483"/>
                    <a:pt x="434253" y="288967"/>
                    <a:pt x="396648" y="433450"/>
                  </a:cubicBezTo>
                  <a:cubicBezTo>
                    <a:pt x="359043" y="577933"/>
                    <a:pt x="416440" y="673925"/>
                    <a:pt x="372897" y="866899"/>
                  </a:cubicBezTo>
                  <a:cubicBezTo>
                    <a:pt x="329354" y="1059873"/>
                    <a:pt x="196747" y="1377538"/>
                    <a:pt x="135391" y="1591294"/>
                  </a:cubicBezTo>
                  <a:cubicBezTo>
                    <a:pt x="74035" y="1805050"/>
                    <a:pt x="22575" y="1973283"/>
                    <a:pt x="4762" y="2149434"/>
                  </a:cubicBezTo>
                  <a:cubicBezTo>
                    <a:pt x="-13051" y="2325585"/>
                    <a:pt x="24554" y="2564081"/>
                    <a:pt x="28513" y="2648198"/>
                  </a:cubicBezTo>
                  <a:cubicBezTo>
                    <a:pt x="32471" y="2732315"/>
                    <a:pt x="30492" y="2693225"/>
                    <a:pt x="28513" y="2654135"/>
                  </a:cubicBezTo>
                </a:path>
              </a:pathLst>
            </a:custGeom>
            <a:noFill/>
            <a:ln>
              <a:solidFill>
                <a:schemeClr val="tx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sp>
        <p:nvSpPr>
          <p:cNvPr id="106" name="TextovéPole 105"/>
          <p:cNvSpPr txBox="1"/>
          <p:nvPr/>
        </p:nvSpPr>
        <p:spPr>
          <a:xfrm>
            <a:off x="1763688" y="6309320"/>
            <a:ext cx="500580" cy="338554"/>
          </a:xfrm>
          <a:prstGeom prst="rect">
            <a:avLst/>
          </a:prstGeom>
          <a:noFill/>
        </p:spPr>
        <p:txBody>
          <a:bodyPr wrap="square" rtlCol="0">
            <a:spAutoFit/>
          </a:bodyPr>
          <a:lstStyle/>
          <a:p>
            <a:r>
              <a:rPr lang="cs-CZ" sz="1600" b="1" dirty="0" smtClean="0">
                <a:latin typeface="Arial" pitchFamily="34" charset="0"/>
                <a:cs typeface="Arial" pitchFamily="34" charset="0"/>
              </a:rPr>
              <a:t>LA</a:t>
            </a:r>
            <a:endParaRPr lang="cs-CZ" sz="1600" b="1" dirty="0">
              <a:latin typeface="Arial" pitchFamily="34" charset="0"/>
              <a:cs typeface="Arial" pitchFamily="34" charset="0"/>
            </a:endParaRPr>
          </a:p>
        </p:txBody>
      </p:sp>
      <p:cxnSp>
        <p:nvCxnSpPr>
          <p:cNvPr id="108" name="Přímá spojnice se šipkou 107"/>
          <p:cNvCxnSpPr/>
          <p:nvPr/>
        </p:nvCxnSpPr>
        <p:spPr>
          <a:xfrm flipH="1">
            <a:off x="2051720" y="3861048"/>
            <a:ext cx="358723"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3" name="Line 6"/>
          <p:cNvSpPr>
            <a:spLocks noChangeShapeType="1"/>
          </p:cNvSpPr>
          <p:nvPr/>
        </p:nvSpPr>
        <p:spPr bwMode="auto">
          <a:xfrm flipV="1">
            <a:off x="2843808" y="2348880"/>
            <a:ext cx="972000" cy="1940"/>
          </a:xfrm>
          <a:prstGeom prst="line">
            <a:avLst/>
          </a:prstGeom>
          <a:noFill/>
          <a:ln w="25400">
            <a:solidFill>
              <a:schemeClr val="tx1"/>
            </a:solidFill>
            <a:round/>
            <a:headEnd/>
            <a:tailEnd/>
          </a:ln>
        </p:spPr>
        <p:txBody>
          <a:bodyPr/>
          <a:lstStyle/>
          <a:p>
            <a:endParaRPr lang="cs-CZ"/>
          </a:p>
        </p:txBody>
      </p:sp>
      <p:sp>
        <p:nvSpPr>
          <p:cNvPr id="134" name="Rectangle 168"/>
          <p:cNvSpPr>
            <a:spLocks noChangeArrowheads="1"/>
          </p:cNvSpPr>
          <p:nvPr/>
        </p:nvSpPr>
        <p:spPr bwMode="auto">
          <a:xfrm>
            <a:off x="1553579" y="2256928"/>
            <a:ext cx="339724" cy="276226"/>
          </a:xfrm>
          <a:prstGeom prst="rect">
            <a:avLst/>
          </a:prstGeom>
          <a:noFill/>
          <a:ln w="9525">
            <a:noFill/>
            <a:miter lim="800000"/>
            <a:headEnd/>
            <a:tailEnd/>
          </a:ln>
        </p:spPr>
        <p:txBody>
          <a:bodyPr wrap="none" anchor="ctr">
            <a:spAutoFit/>
          </a:bodyPr>
          <a:lstStyle/>
          <a:p>
            <a:r>
              <a:rPr lang="cs-CZ" sz="1200" b="1" dirty="0" smtClean="0">
                <a:solidFill>
                  <a:srgbClr val="0000FF"/>
                </a:solidFill>
              </a:rPr>
              <a:t> </a:t>
            </a:r>
            <a:r>
              <a:rPr lang="en-US" sz="1200" b="1" dirty="0" smtClean="0"/>
              <a:t>X</a:t>
            </a:r>
            <a:r>
              <a:rPr lang="cs-CZ" sz="1200" b="1" dirty="0" smtClean="0">
                <a:solidFill>
                  <a:srgbClr val="0000FF"/>
                </a:solidFill>
              </a:rPr>
              <a:t> </a:t>
            </a:r>
            <a:endParaRPr lang="cs-CZ" sz="1200" b="1" dirty="0">
              <a:solidFill>
                <a:srgbClr val="0000FF"/>
              </a:solidFill>
            </a:endParaRPr>
          </a:p>
        </p:txBody>
      </p:sp>
      <p:sp>
        <p:nvSpPr>
          <p:cNvPr id="136" name="Rectangle 168"/>
          <p:cNvSpPr>
            <a:spLocks noChangeArrowheads="1"/>
          </p:cNvSpPr>
          <p:nvPr/>
        </p:nvSpPr>
        <p:spPr bwMode="auto">
          <a:xfrm>
            <a:off x="1187624" y="5949280"/>
            <a:ext cx="339724" cy="276226"/>
          </a:xfrm>
          <a:prstGeom prst="rect">
            <a:avLst/>
          </a:prstGeom>
          <a:noFill/>
          <a:ln w="9525">
            <a:noFill/>
            <a:miter lim="800000"/>
            <a:headEnd/>
            <a:tailEnd/>
          </a:ln>
        </p:spPr>
        <p:txBody>
          <a:bodyPr wrap="none" anchor="ctr">
            <a:spAutoFit/>
          </a:bodyPr>
          <a:lstStyle/>
          <a:p>
            <a:r>
              <a:rPr lang="cs-CZ" sz="1200" b="1" dirty="0" smtClean="0">
                <a:solidFill>
                  <a:srgbClr val="0000FF"/>
                </a:solidFill>
              </a:rPr>
              <a:t> </a:t>
            </a:r>
            <a:r>
              <a:rPr lang="en-US" sz="1200" b="1" dirty="0" smtClean="0"/>
              <a:t>X</a:t>
            </a:r>
            <a:r>
              <a:rPr lang="cs-CZ" sz="1200" b="1" dirty="0" smtClean="0">
                <a:solidFill>
                  <a:srgbClr val="0000FF"/>
                </a:solidFill>
              </a:rPr>
              <a:t> </a:t>
            </a:r>
            <a:endParaRPr lang="cs-CZ" sz="1200" b="1" dirty="0">
              <a:solidFill>
                <a:srgbClr val="0000FF"/>
              </a:solidFill>
            </a:endParaRPr>
          </a:p>
        </p:txBody>
      </p:sp>
      <p:sp>
        <p:nvSpPr>
          <p:cNvPr id="161" name="Line 7"/>
          <p:cNvSpPr>
            <a:spLocks noChangeShapeType="1"/>
          </p:cNvSpPr>
          <p:nvPr/>
        </p:nvSpPr>
        <p:spPr bwMode="auto">
          <a:xfrm flipV="1">
            <a:off x="1838214" y="2380112"/>
            <a:ext cx="720000" cy="0"/>
          </a:xfrm>
          <a:prstGeom prst="line">
            <a:avLst/>
          </a:prstGeom>
          <a:noFill/>
          <a:ln w="25400">
            <a:solidFill>
              <a:schemeClr val="tx1"/>
            </a:solidFill>
            <a:round/>
            <a:headEnd/>
            <a:tailEnd/>
          </a:ln>
        </p:spPr>
        <p:txBody>
          <a:bodyPr/>
          <a:lstStyle/>
          <a:p>
            <a:endParaRPr lang="cs-CZ"/>
          </a:p>
        </p:txBody>
      </p:sp>
      <p:sp>
        <p:nvSpPr>
          <p:cNvPr id="203" name="TextovéPole 202"/>
          <p:cNvSpPr txBox="1"/>
          <p:nvPr/>
        </p:nvSpPr>
        <p:spPr>
          <a:xfrm>
            <a:off x="3707904" y="260648"/>
            <a:ext cx="720080" cy="338554"/>
          </a:xfrm>
          <a:prstGeom prst="rect">
            <a:avLst/>
          </a:prstGeom>
          <a:noFill/>
        </p:spPr>
        <p:txBody>
          <a:bodyPr wrap="square" rtlCol="0">
            <a:spAutoFit/>
          </a:bodyPr>
          <a:lstStyle/>
          <a:p>
            <a:r>
              <a:rPr lang="cs-CZ" sz="1600" b="1" dirty="0" smtClean="0">
                <a:solidFill>
                  <a:srgbClr val="3333FF"/>
                </a:solidFill>
                <a:latin typeface="Arial" pitchFamily="34" charset="0"/>
                <a:cs typeface="Arial" pitchFamily="34" charset="0"/>
              </a:rPr>
              <a:t>FLOT</a:t>
            </a:r>
            <a:endParaRPr lang="cs-CZ" sz="1600" b="1" dirty="0">
              <a:solidFill>
                <a:srgbClr val="3333FF"/>
              </a:solidFill>
              <a:latin typeface="Arial" pitchFamily="34" charset="0"/>
              <a:cs typeface="Arial" pitchFamily="34" charset="0"/>
            </a:endParaRPr>
          </a:p>
        </p:txBody>
      </p:sp>
      <p:grpSp>
        <p:nvGrpSpPr>
          <p:cNvPr id="8" name="Skupina 256"/>
          <p:cNvGrpSpPr/>
          <p:nvPr/>
        </p:nvGrpSpPr>
        <p:grpSpPr>
          <a:xfrm rot="16200000">
            <a:off x="4242448" y="4406624"/>
            <a:ext cx="216024" cy="276999"/>
            <a:chOff x="7740352" y="5589240"/>
            <a:chExt cx="216024" cy="276999"/>
          </a:xfrm>
        </p:grpSpPr>
        <p:sp>
          <p:nvSpPr>
            <p:cNvPr id="253" name="TextovéPole 252"/>
            <p:cNvSpPr txBox="1"/>
            <p:nvPr/>
          </p:nvSpPr>
          <p:spPr>
            <a:xfrm>
              <a:off x="7740352" y="5589240"/>
              <a:ext cx="216024" cy="276999"/>
            </a:xfrm>
            <a:prstGeom prst="rect">
              <a:avLst/>
            </a:prstGeom>
            <a:solidFill>
              <a:schemeClr val="bg1"/>
            </a:solidFill>
          </p:spPr>
          <p:txBody>
            <a:bodyPr wrap="square" lIns="0" tIns="0" rIns="0" bIns="0" rtlCol="0">
              <a:spAutoFit/>
            </a:bodyPr>
            <a:lstStyle/>
            <a:p>
              <a:endParaRPr lang="cs-CZ" dirty="0"/>
            </a:p>
          </p:txBody>
        </p:sp>
        <p:grpSp>
          <p:nvGrpSpPr>
            <p:cNvPr id="9" name="Skupina 253"/>
            <p:cNvGrpSpPr>
              <a:grpSpLocks noChangeAspect="1"/>
            </p:cNvGrpSpPr>
            <p:nvPr/>
          </p:nvGrpSpPr>
          <p:grpSpPr>
            <a:xfrm>
              <a:off x="7812360" y="5675256"/>
              <a:ext cx="51014" cy="124988"/>
              <a:chOff x="9828584" y="4075139"/>
              <a:chExt cx="75777" cy="169277"/>
            </a:xfrm>
          </p:grpSpPr>
          <p:cxnSp>
            <p:nvCxnSpPr>
              <p:cNvPr id="255" name="Přímá spojnice 209"/>
              <p:cNvCxnSpPr/>
              <p:nvPr/>
            </p:nvCxnSpPr>
            <p:spPr>
              <a:xfrm>
                <a:off x="9828584" y="4075139"/>
                <a:ext cx="0" cy="169277"/>
              </a:xfrm>
              <a:prstGeom prst="line">
                <a:avLst/>
              </a:prstGeom>
              <a:ln w="28575">
                <a:solidFill>
                  <a:srgbClr val="3333FF"/>
                </a:solidFill>
              </a:ln>
            </p:spPr>
            <p:style>
              <a:lnRef idx="1">
                <a:schemeClr val="accent1"/>
              </a:lnRef>
              <a:fillRef idx="0">
                <a:schemeClr val="accent1"/>
              </a:fillRef>
              <a:effectRef idx="0">
                <a:schemeClr val="accent1"/>
              </a:effectRef>
              <a:fontRef idx="minor">
                <a:schemeClr val="tx1"/>
              </a:fontRef>
            </p:style>
          </p:cxnSp>
          <p:cxnSp>
            <p:nvCxnSpPr>
              <p:cNvPr id="256" name="Přímá spojnice 210"/>
              <p:cNvCxnSpPr/>
              <p:nvPr/>
            </p:nvCxnSpPr>
            <p:spPr>
              <a:xfrm>
                <a:off x="9904361" y="4075139"/>
                <a:ext cx="0" cy="169277"/>
              </a:xfrm>
              <a:prstGeom prst="line">
                <a:avLst/>
              </a:prstGeom>
              <a:ln w="28575">
                <a:solidFill>
                  <a:srgbClr val="3333FF"/>
                </a:solidFill>
              </a:ln>
            </p:spPr>
            <p:style>
              <a:lnRef idx="1">
                <a:schemeClr val="accent1"/>
              </a:lnRef>
              <a:fillRef idx="0">
                <a:schemeClr val="accent1"/>
              </a:fillRef>
              <a:effectRef idx="0">
                <a:schemeClr val="accent1"/>
              </a:effectRef>
              <a:fontRef idx="minor">
                <a:schemeClr val="tx1"/>
              </a:fontRef>
            </p:style>
          </p:cxnSp>
        </p:grpSp>
      </p:grpSp>
      <p:grpSp>
        <p:nvGrpSpPr>
          <p:cNvPr id="10" name="Skupina 257"/>
          <p:cNvGrpSpPr/>
          <p:nvPr/>
        </p:nvGrpSpPr>
        <p:grpSpPr>
          <a:xfrm rot="17482141">
            <a:off x="4560315" y="3009505"/>
            <a:ext cx="216024" cy="276999"/>
            <a:chOff x="7740352" y="5589240"/>
            <a:chExt cx="216024" cy="276999"/>
          </a:xfrm>
        </p:grpSpPr>
        <p:sp>
          <p:nvSpPr>
            <p:cNvPr id="259" name="TextovéPole 258"/>
            <p:cNvSpPr txBox="1"/>
            <p:nvPr/>
          </p:nvSpPr>
          <p:spPr>
            <a:xfrm>
              <a:off x="7740352" y="5589240"/>
              <a:ext cx="216024" cy="276999"/>
            </a:xfrm>
            <a:prstGeom prst="rect">
              <a:avLst/>
            </a:prstGeom>
            <a:solidFill>
              <a:schemeClr val="bg1"/>
            </a:solidFill>
          </p:spPr>
          <p:txBody>
            <a:bodyPr wrap="square" lIns="0" tIns="0" rIns="0" bIns="0" rtlCol="0">
              <a:spAutoFit/>
            </a:bodyPr>
            <a:lstStyle/>
            <a:p>
              <a:endParaRPr lang="cs-CZ" dirty="0"/>
            </a:p>
          </p:txBody>
        </p:sp>
        <p:grpSp>
          <p:nvGrpSpPr>
            <p:cNvPr id="11" name="Skupina 253"/>
            <p:cNvGrpSpPr>
              <a:grpSpLocks noChangeAspect="1"/>
            </p:cNvGrpSpPr>
            <p:nvPr/>
          </p:nvGrpSpPr>
          <p:grpSpPr>
            <a:xfrm>
              <a:off x="7812360" y="5675256"/>
              <a:ext cx="51014" cy="124988"/>
              <a:chOff x="9828584" y="4075139"/>
              <a:chExt cx="75777" cy="169277"/>
            </a:xfrm>
          </p:grpSpPr>
          <p:cxnSp>
            <p:nvCxnSpPr>
              <p:cNvPr id="261" name="Přímá spojnice 209"/>
              <p:cNvCxnSpPr/>
              <p:nvPr/>
            </p:nvCxnSpPr>
            <p:spPr>
              <a:xfrm>
                <a:off x="9828584" y="4075139"/>
                <a:ext cx="0" cy="169277"/>
              </a:xfrm>
              <a:prstGeom prst="line">
                <a:avLst/>
              </a:prstGeom>
              <a:ln w="28575">
                <a:solidFill>
                  <a:srgbClr val="3333FF"/>
                </a:solidFill>
              </a:ln>
            </p:spPr>
            <p:style>
              <a:lnRef idx="1">
                <a:schemeClr val="accent1"/>
              </a:lnRef>
              <a:fillRef idx="0">
                <a:schemeClr val="accent1"/>
              </a:fillRef>
              <a:effectRef idx="0">
                <a:schemeClr val="accent1"/>
              </a:effectRef>
              <a:fontRef idx="minor">
                <a:schemeClr val="tx1"/>
              </a:fontRef>
            </p:style>
          </p:cxnSp>
          <p:cxnSp>
            <p:nvCxnSpPr>
              <p:cNvPr id="262" name="Přímá spojnice 210"/>
              <p:cNvCxnSpPr/>
              <p:nvPr/>
            </p:nvCxnSpPr>
            <p:spPr>
              <a:xfrm>
                <a:off x="9904361" y="4075139"/>
                <a:ext cx="0" cy="169277"/>
              </a:xfrm>
              <a:prstGeom prst="line">
                <a:avLst/>
              </a:prstGeom>
              <a:ln w="28575">
                <a:solidFill>
                  <a:srgbClr val="3333FF"/>
                </a:solidFill>
              </a:ln>
            </p:spPr>
            <p:style>
              <a:lnRef idx="1">
                <a:schemeClr val="accent1"/>
              </a:lnRef>
              <a:fillRef idx="0">
                <a:schemeClr val="accent1"/>
              </a:fillRef>
              <a:effectRef idx="0">
                <a:schemeClr val="accent1"/>
              </a:effectRef>
              <a:fontRef idx="minor">
                <a:schemeClr val="tx1"/>
              </a:fontRef>
            </p:style>
          </p:cxnSp>
        </p:grpSp>
      </p:grpSp>
      <p:grpSp>
        <p:nvGrpSpPr>
          <p:cNvPr id="12" name="Skupina 262"/>
          <p:cNvGrpSpPr/>
          <p:nvPr/>
        </p:nvGrpSpPr>
        <p:grpSpPr>
          <a:xfrm rot="17368634">
            <a:off x="4990616" y="1782328"/>
            <a:ext cx="216024" cy="276999"/>
            <a:chOff x="7740352" y="5589240"/>
            <a:chExt cx="216024" cy="276999"/>
          </a:xfrm>
        </p:grpSpPr>
        <p:sp>
          <p:nvSpPr>
            <p:cNvPr id="264" name="TextovéPole 263"/>
            <p:cNvSpPr txBox="1"/>
            <p:nvPr/>
          </p:nvSpPr>
          <p:spPr>
            <a:xfrm>
              <a:off x="7740352" y="5589240"/>
              <a:ext cx="216024" cy="276999"/>
            </a:xfrm>
            <a:prstGeom prst="rect">
              <a:avLst/>
            </a:prstGeom>
            <a:noFill/>
            <a:ln>
              <a:noFill/>
            </a:ln>
          </p:spPr>
          <p:txBody>
            <a:bodyPr wrap="square" lIns="0" tIns="0" rIns="0" bIns="0" rtlCol="0">
              <a:spAutoFit/>
            </a:bodyPr>
            <a:lstStyle/>
            <a:p>
              <a:endParaRPr lang="cs-CZ" dirty="0"/>
            </a:p>
          </p:txBody>
        </p:sp>
        <p:grpSp>
          <p:nvGrpSpPr>
            <p:cNvPr id="13" name="Skupina 253"/>
            <p:cNvGrpSpPr>
              <a:grpSpLocks noChangeAspect="1"/>
            </p:cNvGrpSpPr>
            <p:nvPr/>
          </p:nvGrpSpPr>
          <p:grpSpPr>
            <a:xfrm>
              <a:off x="7812360" y="5675256"/>
              <a:ext cx="51014" cy="124988"/>
              <a:chOff x="9828584" y="4075139"/>
              <a:chExt cx="75777" cy="169277"/>
            </a:xfrm>
          </p:grpSpPr>
          <p:cxnSp>
            <p:nvCxnSpPr>
              <p:cNvPr id="266" name="Přímá spojnice 209"/>
              <p:cNvCxnSpPr/>
              <p:nvPr/>
            </p:nvCxnSpPr>
            <p:spPr>
              <a:xfrm>
                <a:off x="9828584" y="4075139"/>
                <a:ext cx="0" cy="169277"/>
              </a:xfrm>
              <a:prstGeom prst="line">
                <a:avLst/>
              </a:prstGeom>
              <a:ln w="28575">
                <a:solidFill>
                  <a:srgbClr val="3333FF"/>
                </a:solidFill>
              </a:ln>
            </p:spPr>
            <p:style>
              <a:lnRef idx="1">
                <a:schemeClr val="accent1"/>
              </a:lnRef>
              <a:fillRef idx="0">
                <a:schemeClr val="accent1"/>
              </a:fillRef>
              <a:effectRef idx="0">
                <a:schemeClr val="accent1"/>
              </a:effectRef>
              <a:fontRef idx="minor">
                <a:schemeClr val="tx1"/>
              </a:fontRef>
            </p:style>
          </p:cxnSp>
          <p:cxnSp>
            <p:nvCxnSpPr>
              <p:cNvPr id="267" name="Přímá spojnice 210"/>
              <p:cNvCxnSpPr/>
              <p:nvPr/>
            </p:nvCxnSpPr>
            <p:spPr>
              <a:xfrm>
                <a:off x="9904361" y="4075139"/>
                <a:ext cx="0" cy="169277"/>
              </a:xfrm>
              <a:prstGeom prst="line">
                <a:avLst/>
              </a:prstGeom>
              <a:ln w="28575">
                <a:solidFill>
                  <a:srgbClr val="3333FF"/>
                </a:solidFill>
              </a:ln>
            </p:spPr>
            <p:style>
              <a:lnRef idx="1">
                <a:schemeClr val="accent1"/>
              </a:lnRef>
              <a:fillRef idx="0">
                <a:schemeClr val="accent1"/>
              </a:fillRef>
              <a:effectRef idx="0">
                <a:schemeClr val="accent1"/>
              </a:effectRef>
              <a:fontRef idx="minor">
                <a:schemeClr val="tx1"/>
              </a:fontRef>
            </p:style>
          </p:cxnSp>
        </p:grpSp>
      </p:grpSp>
      <p:sp>
        <p:nvSpPr>
          <p:cNvPr id="302" name="Line 7"/>
          <p:cNvSpPr>
            <a:spLocks noChangeShapeType="1"/>
          </p:cNvSpPr>
          <p:nvPr/>
        </p:nvSpPr>
        <p:spPr bwMode="auto">
          <a:xfrm>
            <a:off x="1115616" y="764704"/>
            <a:ext cx="641656" cy="2"/>
          </a:xfrm>
          <a:prstGeom prst="line">
            <a:avLst/>
          </a:prstGeom>
          <a:noFill/>
          <a:ln w="25400">
            <a:solidFill>
              <a:srgbClr val="FF0000"/>
            </a:solidFill>
            <a:round/>
            <a:headEnd/>
            <a:tailEnd/>
          </a:ln>
        </p:spPr>
        <p:txBody>
          <a:bodyPr/>
          <a:lstStyle/>
          <a:p>
            <a:endParaRPr lang="cs-CZ"/>
          </a:p>
        </p:txBody>
      </p:sp>
      <p:sp>
        <p:nvSpPr>
          <p:cNvPr id="305" name="Line 7"/>
          <p:cNvSpPr>
            <a:spLocks noChangeShapeType="1"/>
          </p:cNvSpPr>
          <p:nvPr/>
        </p:nvSpPr>
        <p:spPr bwMode="auto">
          <a:xfrm>
            <a:off x="179512" y="3573016"/>
            <a:ext cx="641656" cy="2"/>
          </a:xfrm>
          <a:prstGeom prst="line">
            <a:avLst/>
          </a:prstGeom>
          <a:noFill/>
          <a:ln w="25400">
            <a:solidFill>
              <a:srgbClr val="FF0000"/>
            </a:solidFill>
            <a:round/>
            <a:headEnd/>
            <a:tailEnd/>
          </a:ln>
        </p:spPr>
        <p:txBody>
          <a:bodyPr/>
          <a:lstStyle/>
          <a:p>
            <a:endParaRPr lang="cs-CZ"/>
          </a:p>
        </p:txBody>
      </p:sp>
      <p:sp>
        <p:nvSpPr>
          <p:cNvPr id="306" name="Line 7"/>
          <p:cNvSpPr>
            <a:spLocks noChangeShapeType="1"/>
          </p:cNvSpPr>
          <p:nvPr/>
        </p:nvSpPr>
        <p:spPr bwMode="auto">
          <a:xfrm>
            <a:off x="827584" y="2060848"/>
            <a:ext cx="641656" cy="2"/>
          </a:xfrm>
          <a:prstGeom prst="line">
            <a:avLst/>
          </a:prstGeom>
          <a:noFill/>
          <a:ln w="25400">
            <a:solidFill>
              <a:srgbClr val="FF0000"/>
            </a:solidFill>
            <a:round/>
            <a:headEnd/>
            <a:tailEnd/>
          </a:ln>
        </p:spPr>
        <p:txBody>
          <a:bodyPr/>
          <a:lstStyle/>
          <a:p>
            <a:endParaRPr lang="cs-CZ"/>
          </a:p>
        </p:txBody>
      </p:sp>
      <p:sp>
        <p:nvSpPr>
          <p:cNvPr id="308" name="Line 7"/>
          <p:cNvSpPr>
            <a:spLocks noChangeShapeType="1"/>
          </p:cNvSpPr>
          <p:nvPr/>
        </p:nvSpPr>
        <p:spPr bwMode="auto">
          <a:xfrm>
            <a:off x="827584" y="4941168"/>
            <a:ext cx="144016" cy="0"/>
          </a:xfrm>
          <a:prstGeom prst="line">
            <a:avLst/>
          </a:prstGeom>
          <a:noFill/>
          <a:ln w="25400">
            <a:solidFill>
              <a:srgbClr val="FF0000"/>
            </a:solidFill>
            <a:round/>
            <a:headEnd/>
            <a:tailEnd/>
          </a:ln>
        </p:spPr>
        <p:txBody>
          <a:bodyPr/>
          <a:lstStyle/>
          <a:p>
            <a:endParaRPr lang="cs-CZ"/>
          </a:p>
        </p:txBody>
      </p:sp>
      <p:grpSp>
        <p:nvGrpSpPr>
          <p:cNvPr id="14" name="Skupina 309"/>
          <p:cNvGrpSpPr>
            <a:grpSpLocks noChangeAspect="1"/>
          </p:cNvGrpSpPr>
          <p:nvPr/>
        </p:nvGrpSpPr>
        <p:grpSpPr>
          <a:xfrm>
            <a:off x="683568" y="1988840"/>
            <a:ext cx="51014" cy="124988"/>
            <a:chOff x="9828584" y="4075139"/>
            <a:chExt cx="75777" cy="169277"/>
          </a:xfrm>
        </p:grpSpPr>
        <p:cxnSp>
          <p:nvCxnSpPr>
            <p:cNvPr id="312" name="Přímá spojnice 191"/>
            <p:cNvCxnSpPr/>
            <p:nvPr/>
          </p:nvCxnSpPr>
          <p:spPr>
            <a:xfrm>
              <a:off x="9828584" y="4075139"/>
              <a:ext cx="0" cy="169277"/>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13" name="Přímá spojnice 192"/>
            <p:cNvCxnSpPr/>
            <p:nvPr/>
          </p:nvCxnSpPr>
          <p:spPr>
            <a:xfrm>
              <a:off x="9904361" y="4075139"/>
              <a:ext cx="0" cy="169277"/>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15" name="Skupina 315"/>
          <p:cNvGrpSpPr>
            <a:grpSpLocks noChangeAspect="1"/>
          </p:cNvGrpSpPr>
          <p:nvPr/>
        </p:nvGrpSpPr>
        <p:grpSpPr>
          <a:xfrm>
            <a:off x="683568" y="4869160"/>
            <a:ext cx="51014" cy="124988"/>
            <a:chOff x="9828584" y="4075139"/>
            <a:chExt cx="75777" cy="169277"/>
          </a:xfrm>
        </p:grpSpPr>
        <p:cxnSp>
          <p:nvCxnSpPr>
            <p:cNvPr id="317" name="Přímá spojnice 191"/>
            <p:cNvCxnSpPr/>
            <p:nvPr/>
          </p:nvCxnSpPr>
          <p:spPr>
            <a:xfrm>
              <a:off x="9828584" y="4075139"/>
              <a:ext cx="0" cy="169277"/>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18" name="Přímá spojnice 192"/>
            <p:cNvCxnSpPr/>
            <p:nvPr/>
          </p:nvCxnSpPr>
          <p:spPr>
            <a:xfrm>
              <a:off x="9904361" y="4075139"/>
              <a:ext cx="0" cy="169277"/>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319" name="Line 7"/>
          <p:cNvSpPr>
            <a:spLocks noChangeShapeType="1"/>
          </p:cNvSpPr>
          <p:nvPr/>
        </p:nvSpPr>
        <p:spPr bwMode="auto">
          <a:xfrm>
            <a:off x="179512" y="2060848"/>
            <a:ext cx="394620" cy="3"/>
          </a:xfrm>
          <a:prstGeom prst="line">
            <a:avLst/>
          </a:prstGeom>
          <a:noFill/>
          <a:ln w="25400">
            <a:solidFill>
              <a:srgbClr val="FF0000"/>
            </a:solidFill>
            <a:round/>
            <a:headEnd/>
            <a:tailEnd/>
          </a:ln>
        </p:spPr>
        <p:txBody>
          <a:bodyPr/>
          <a:lstStyle/>
          <a:p>
            <a:endParaRPr lang="cs-CZ"/>
          </a:p>
        </p:txBody>
      </p:sp>
      <p:sp>
        <p:nvSpPr>
          <p:cNvPr id="320" name="Line 7"/>
          <p:cNvSpPr>
            <a:spLocks noChangeShapeType="1"/>
          </p:cNvSpPr>
          <p:nvPr/>
        </p:nvSpPr>
        <p:spPr bwMode="auto">
          <a:xfrm>
            <a:off x="107504" y="4941168"/>
            <a:ext cx="425632" cy="2"/>
          </a:xfrm>
          <a:prstGeom prst="line">
            <a:avLst/>
          </a:prstGeom>
          <a:noFill/>
          <a:ln w="25400">
            <a:solidFill>
              <a:srgbClr val="FF0000"/>
            </a:solidFill>
            <a:round/>
            <a:headEnd/>
            <a:tailEnd/>
          </a:ln>
        </p:spPr>
        <p:txBody>
          <a:bodyPr/>
          <a:lstStyle/>
          <a:p>
            <a:endParaRPr lang="cs-CZ"/>
          </a:p>
        </p:txBody>
      </p:sp>
      <p:sp>
        <p:nvSpPr>
          <p:cNvPr id="322" name="TextovéPole 321"/>
          <p:cNvSpPr txBox="1"/>
          <p:nvPr/>
        </p:nvSpPr>
        <p:spPr>
          <a:xfrm>
            <a:off x="1619672" y="260648"/>
            <a:ext cx="756012" cy="338554"/>
          </a:xfrm>
          <a:prstGeom prst="rect">
            <a:avLst/>
          </a:prstGeom>
          <a:noFill/>
        </p:spPr>
        <p:txBody>
          <a:bodyPr wrap="square" rtlCol="0">
            <a:spAutoFit/>
          </a:bodyPr>
          <a:lstStyle/>
          <a:p>
            <a:r>
              <a:rPr lang="cs-CZ" sz="1600" b="1" dirty="0" smtClean="0">
                <a:solidFill>
                  <a:srgbClr val="FF0000"/>
                </a:solidFill>
                <a:latin typeface="Arial" pitchFamily="34" charset="0"/>
                <a:cs typeface="Arial" pitchFamily="34" charset="0"/>
              </a:rPr>
              <a:t>FLET</a:t>
            </a:r>
            <a:endParaRPr lang="cs-CZ" sz="1600" b="1" dirty="0">
              <a:solidFill>
                <a:srgbClr val="FF0000"/>
              </a:solidFill>
              <a:latin typeface="Arial" pitchFamily="34" charset="0"/>
              <a:cs typeface="Arial" pitchFamily="34" charset="0"/>
            </a:endParaRPr>
          </a:p>
        </p:txBody>
      </p:sp>
      <p:grpSp>
        <p:nvGrpSpPr>
          <p:cNvPr id="16" name="Skupina 322"/>
          <p:cNvGrpSpPr/>
          <p:nvPr/>
        </p:nvGrpSpPr>
        <p:grpSpPr>
          <a:xfrm>
            <a:off x="611560" y="4005064"/>
            <a:ext cx="396000" cy="471002"/>
            <a:chOff x="1127520" y="4273425"/>
            <a:chExt cx="396000" cy="471002"/>
          </a:xfrm>
        </p:grpSpPr>
        <p:cxnSp>
          <p:nvCxnSpPr>
            <p:cNvPr id="324" name="Přímá spojnice 150"/>
            <p:cNvCxnSpPr/>
            <p:nvPr/>
          </p:nvCxnSpPr>
          <p:spPr>
            <a:xfrm>
              <a:off x="1325520" y="4273425"/>
              <a:ext cx="0" cy="14594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pic>
          <p:nvPicPr>
            <p:cNvPr id="325" name="Picture 2"/>
            <p:cNvPicPr preferRelativeResize="0">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27520" y="4348427"/>
              <a:ext cx="396000"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7" name="Skupina 325"/>
          <p:cNvGrpSpPr/>
          <p:nvPr/>
        </p:nvGrpSpPr>
        <p:grpSpPr>
          <a:xfrm>
            <a:off x="971600" y="2708920"/>
            <a:ext cx="396000" cy="471002"/>
            <a:chOff x="1127520" y="4273425"/>
            <a:chExt cx="396000" cy="471002"/>
          </a:xfrm>
        </p:grpSpPr>
        <p:cxnSp>
          <p:nvCxnSpPr>
            <p:cNvPr id="327" name="Přímá spojnice 150"/>
            <p:cNvCxnSpPr/>
            <p:nvPr/>
          </p:nvCxnSpPr>
          <p:spPr>
            <a:xfrm>
              <a:off x="1325520" y="4273425"/>
              <a:ext cx="0" cy="14594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pic>
          <p:nvPicPr>
            <p:cNvPr id="328" name="Picture 2"/>
            <p:cNvPicPr preferRelativeResize="0">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27520" y="4348427"/>
              <a:ext cx="396000"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8" name="Skupina 342"/>
          <p:cNvGrpSpPr/>
          <p:nvPr/>
        </p:nvGrpSpPr>
        <p:grpSpPr>
          <a:xfrm>
            <a:off x="179512" y="3645024"/>
            <a:ext cx="462493" cy="720080"/>
            <a:chOff x="251520" y="3068960"/>
            <a:chExt cx="462493" cy="720080"/>
          </a:xfrm>
        </p:grpSpPr>
        <p:pic>
          <p:nvPicPr>
            <p:cNvPr id="132" name="Picture 3"/>
            <p:cNvPicPr preferRelativeResize="0">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1520" y="3068960"/>
              <a:ext cx="462493" cy="50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38" name="Přímá spojovací čára 337"/>
            <p:cNvCxnSpPr>
              <a:stCxn id="132" idx="1"/>
            </p:cNvCxnSpPr>
            <p:nvPr/>
          </p:nvCxnSpPr>
          <p:spPr>
            <a:xfrm>
              <a:off x="251520" y="3320960"/>
              <a:ext cx="0" cy="4680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39" name="Line 7"/>
          <p:cNvSpPr>
            <a:spLocks noChangeShapeType="1"/>
          </p:cNvSpPr>
          <p:nvPr/>
        </p:nvSpPr>
        <p:spPr bwMode="auto">
          <a:xfrm>
            <a:off x="971600" y="3573016"/>
            <a:ext cx="288032" cy="0"/>
          </a:xfrm>
          <a:prstGeom prst="line">
            <a:avLst/>
          </a:prstGeom>
          <a:noFill/>
          <a:ln w="25400">
            <a:solidFill>
              <a:srgbClr val="FF0000"/>
            </a:solidFill>
            <a:round/>
            <a:headEnd/>
            <a:tailEnd/>
          </a:ln>
        </p:spPr>
        <p:txBody>
          <a:bodyPr/>
          <a:lstStyle/>
          <a:p>
            <a:endParaRPr lang="cs-CZ"/>
          </a:p>
        </p:txBody>
      </p:sp>
      <p:cxnSp>
        <p:nvCxnSpPr>
          <p:cNvPr id="341" name="Přímá spojnice 191"/>
          <p:cNvCxnSpPr/>
          <p:nvPr/>
        </p:nvCxnSpPr>
        <p:spPr>
          <a:xfrm>
            <a:off x="899592" y="3501008"/>
            <a:ext cx="0" cy="12498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372" name="Line 7"/>
          <p:cNvSpPr>
            <a:spLocks noChangeShapeType="1"/>
          </p:cNvSpPr>
          <p:nvPr/>
        </p:nvSpPr>
        <p:spPr bwMode="auto">
          <a:xfrm flipV="1">
            <a:off x="2474573" y="3635705"/>
            <a:ext cx="1908000" cy="0"/>
          </a:xfrm>
          <a:prstGeom prst="line">
            <a:avLst/>
          </a:prstGeom>
          <a:noFill/>
          <a:ln w="25400">
            <a:solidFill>
              <a:schemeClr val="tx1"/>
            </a:solidFill>
            <a:round/>
            <a:headEnd/>
            <a:tailEnd/>
          </a:ln>
        </p:spPr>
        <p:txBody>
          <a:bodyPr/>
          <a:lstStyle/>
          <a:p>
            <a:endParaRPr lang="cs-CZ"/>
          </a:p>
        </p:txBody>
      </p:sp>
      <p:sp>
        <p:nvSpPr>
          <p:cNvPr id="373" name="Line 7"/>
          <p:cNvSpPr>
            <a:spLocks noChangeShapeType="1"/>
          </p:cNvSpPr>
          <p:nvPr/>
        </p:nvSpPr>
        <p:spPr bwMode="auto">
          <a:xfrm>
            <a:off x="673436" y="3665287"/>
            <a:ext cx="1237246" cy="0"/>
          </a:xfrm>
          <a:prstGeom prst="line">
            <a:avLst/>
          </a:prstGeom>
          <a:noFill/>
          <a:ln w="25400">
            <a:solidFill>
              <a:schemeClr val="tx1"/>
            </a:solidFill>
            <a:round/>
            <a:headEnd/>
            <a:tailEnd/>
          </a:ln>
        </p:spPr>
        <p:txBody>
          <a:bodyPr/>
          <a:lstStyle/>
          <a:p>
            <a:endParaRPr lang="cs-CZ"/>
          </a:p>
        </p:txBody>
      </p:sp>
      <p:grpSp>
        <p:nvGrpSpPr>
          <p:cNvPr id="22" name="Skupina 373"/>
          <p:cNvGrpSpPr>
            <a:grpSpLocks noChangeAspect="1"/>
          </p:cNvGrpSpPr>
          <p:nvPr/>
        </p:nvGrpSpPr>
        <p:grpSpPr>
          <a:xfrm>
            <a:off x="2043641" y="3600524"/>
            <a:ext cx="51014" cy="124988"/>
            <a:chOff x="9828584" y="4075139"/>
            <a:chExt cx="75777" cy="169277"/>
          </a:xfrm>
        </p:grpSpPr>
        <p:cxnSp>
          <p:nvCxnSpPr>
            <p:cNvPr id="375" name="Přímá spojnice 191"/>
            <p:cNvCxnSpPr/>
            <p:nvPr/>
          </p:nvCxnSpPr>
          <p:spPr>
            <a:xfrm>
              <a:off x="9828584" y="4075139"/>
              <a:ext cx="0" cy="16927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6" name="Přímá spojnice 192"/>
            <p:cNvCxnSpPr/>
            <p:nvPr/>
          </p:nvCxnSpPr>
          <p:spPr>
            <a:xfrm>
              <a:off x="9904361" y="4075139"/>
              <a:ext cx="0" cy="16927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3" name="Skupina 17"/>
          <p:cNvGrpSpPr/>
          <p:nvPr/>
        </p:nvGrpSpPr>
        <p:grpSpPr>
          <a:xfrm>
            <a:off x="4427984" y="3645024"/>
            <a:ext cx="1176475" cy="937642"/>
            <a:chOff x="7967525" y="2466241"/>
            <a:chExt cx="1176475" cy="937642"/>
          </a:xfrm>
        </p:grpSpPr>
        <p:pic>
          <p:nvPicPr>
            <p:cNvPr id="1028" name="Picture 4"/>
            <p:cNvPicPr>
              <a:picLocks noChangeAspect="1" noChangeArrowheads="1"/>
            </p:cNvPicPr>
            <p:nvPr/>
          </p:nvPicPr>
          <p:blipFill>
            <a:blip r:embed="rId4" cstate="print"/>
            <a:srcRect/>
            <a:stretch>
              <a:fillRect/>
            </a:stretch>
          </p:blipFill>
          <p:spPr bwMode="auto">
            <a:xfrm>
              <a:off x="7967525" y="2466241"/>
              <a:ext cx="1176475" cy="937642"/>
            </a:xfrm>
            <a:prstGeom prst="rect">
              <a:avLst/>
            </a:prstGeom>
            <a:noFill/>
            <a:ln w="9525">
              <a:noFill/>
              <a:miter lim="800000"/>
              <a:headEnd/>
              <a:tailEnd/>
            </a:ln>
          </p:spPr>
        </p:pic>
        <p:grpSp>
          <p:nvGrpSpPr>
            <p:cNvPr id="24" name="Skupina 495"/>
            <p:cNvGrpSpPr>
              <a:grpSpLocks noChangeAspect="1"/>
            </p:cNvGrpSpPr>
            <p:nvPr/>
          </p:nvGrpSpPr>
          <p:grpSpPr>
            <a:xfrm>
              <a:off x="8390449" y="2793321"/>
              <a:ext cx="330625" cy="288000"/>
              <a:chOff x="1369341" y="2396273"/>
              <a:chExt cx="593999" cy="517420"/>
            </a:xfrm>
          </p:grpSpPr>
          <p:grpSp>
            <p:nvGrpSpPr>
              <p:cNvPr id="25" name="Skupina 54"/>
              <p:cNvGrpSpPr/>
              <p:nvPr/>
            </p:nvGrpSpPr>
            <p:grpSpPr>
              <a:xfrm>
                <a:off x="1635014" y="2396273"/>
                <a:ext cx="66676" cy="158322"/>
                <a:chOff x="9828584" y="4075139"/>
                <a:chExt cx="75777" cy="169277"/>
              </a:xfrm>
            </p:grpSpPr>
            <p:cxnSp>
              <p:nvCxnSpPr>
                <p:cNvPr id="501" name="Přímá spojnice 57"/>
                <p:cNvCxnSpPr/>
                <p:nvPr/>
              </p:nvCxnSpPr>
              <p:spPr>
                <a:xfrm>
                  <a:off x="9828584" y="4075139"/>
                  <a:ext cx="0" cy="169277"/>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2" name="Přímá spojnice 58"/>
                <p:cNvCxnSpPr/>
                <p:nvPr/>
              </p:nvCxnSpPr>
              <p:spPr>
                <a:xfrm>
                  <a:off x="9904361" y="4075139"/>
                  <a:ext cx="0" cy="169277"/>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pic>
            <p:nvPicPr>
              <p:cNvPr id="498" name="Picture 2" descr="D:\Učení\Materialy\!!situační značky\značky\samohybní dělomrdi.jpg"/>
              <p:cNvPicPr>
                <a:picLocks noChangeAspect="1" noChangeArrowheads="1"/>
              </p:cNvPicPr>
              <p:nvPr/>
            </p:nvPicPr>
            <p:blipFill>
              <a:blip r:embed="rId5" cstate="print"/>
              <a:srcRect/>
              <a:stretch>
                <a:fillRect/>
              </a:stretch>
            </p:blipFill>
            <p:spPr bwMode="auto">
              <a:xfrm>
                <a:off x="1369341" y="2517693"/>
                <a:ext cx="593999" cy="396000"/>
              </a:xfrm>
              <a:prstGeom prst="rect">
                <a:avLst/>
              </a:prstGeom>
              <a:noFill/>
              <a:ln w="12700">
                <a:solidFill>
                  <a:schemeClr val="tx1"/>
                </a:solidFill>
              </a:ln>
            </p:spPr>
          </p:pic>
        </p:grpSp>
      </p:grpSp>
      <p:sp>
        <p:nvSpPr>
          <p:cNvPr id="337" name="AutoShape 69"/>
          <p:cNvSpPr>
            <a:spLocks noChangeArrowheads="1"/>
          </p:cNvSpPr>
          <p:nvPr/>
        </p:nvSpPr>
        <p:spPr bwMode="auto">
          <a:xfrm rot="19617509">
            <a:off x="2240336" y="5776867"/>
            <a:ext cx="228600" cy="231401"/>
          </a:xfrm>
          <a:prstGeom prst="flowChartSummingJunction">
            <a:avLst/>
          </a:prstGeom>
          <a:noFill/>
          <a:ln w="25400">
            <a:solidFill>
              <a:srgbClr val="3333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344" name="AutoShape 69"/>
          <p:cNvSpPr>
            <a:spLocks noChangeArrowheads="1"/>
          </p:cNvSpPr>
          <p:nvPr/>
        </p:nvSpPr>
        <p:spPr bwMode="auto">
          <a:xfrm rot="9168126">
            <a:off x="2379358" y="4044669"/>
            <a:ext cx="228600" cy="228600"/>
          </a:xfrm>
          <a:prstGeom prst="flowChartSummingJunction">
            <a:avLst/>
          </a:prstGeom>
          <a:noFill/>
          <a:ln w="25400">
            <a:solidFill>
              <a:srgbClr val="3333FF"/>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359" name="AutoShape 69"/>
          <p:cNvSpPr>
            <a:spLocks noChangeArrowheads="1"/>
          </p:cNvSpPr>
          <p:nvPr/>
        </p:nvSpPr>
        <p:spPr bwMode="auto">
          <a:xfrm rot="9168126">
            <a:off x="2883414" y="2388485"/>
            <a:ext cx="228600" cy="228600"/>
          </a:xfrm>
          <a:prstGeom prst="flowChartSummingJunction">
            <a:avLst/>
          </a:prstGeom>
          <a:noFill/>
          <a:ln w="25400">
            <a:solidFill>
              <a:srgbClr val="3333FF"/>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grpSp>
        <p:nvGrpSpPr>
          <p:cNvPr id="26" name="Skupina 193"/>
          <p:cNvGrpSpPr>
            <a:grpSpLocks noChangeAspect="1"/>
          </p:cNvGrpSpPr>
          <p:nvPr/>
        </p:nvGrpSpPr>
        <p:grpSpPr>
          <a:xfrm rot="11751522">
            <a:off x="2614814" y="2569180"/>
            <a:ext cx="243000" cy="1519979"/>
            <a:chOff x="7812360" y="4005064"/>
            <a:chExt cx="432048" cy="2304256"/>
          </a:xfrm>
          <a:noFill/>
        </p:grpSpPr>
        <p:sp>
          <p:nvSpPr>
            <p:cNvPr id="479" name="Oblouk 478"/>
            <p:cNvSpPr/>
            <p:nvPr/>
          </p:nvSpPr>
          <p:spPr>
            <a:xfrm>
              <a:off x="7812360" y="5157192"/>
              <a:ext cx="432048" cy="288032"/>
            </a:xfrm>
            <a:prstGeom prst="arc">
              <a:avLst>
                <a:gd name="adj1" fmla="val 16200000"/>
                <a:gd name="adj2" fmla="val 5539612"/>
              </a:avLst>
            </a:prstGeom>
            <a:grpFill/>
            <a:ln w="25400">
              <a:solidFill>
                <a:srgbClr val="3333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481" name="Oblouk 480"/>
            <p:cNvSpPr/>
            <p:nvPr/>
          </p:nvSpPr>
          <p:spPr>
            <a:xfrm>
              <a:off x="7812360" y="5445224"/>
              <a:ext cx="432048" cy="288032"/>
            </a:xfrm>
            <a:prstGeom prst="arc">
              <a:avLst>
                <a:gd name="adj1" fmla="val 16200000"/>
                <a:gd name="adj2" fmla="val 5539612"/>
              </a:avLst>
            </a:prstGeom>
            <a:grpFill/>
            <a:ln w="25400">
              <a:solidFill>
                <a:srgbClr val="3333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482" name="Oblouk 481"/>
            <p:cNvSpPr/>
            <p:nvPr/>
          </p:nvSpPr>
          <p:spPr>
            <a:xfrm>
              <a:off x="7812360" y="5733256"/>
              <a:ext cx="432048" cy="288032"/>
            </a:xfrm>
            <a:prstGeom prst="arc">
              <a:avLst>
                <a:gd name="adj1" fmla="val 16200000"/>
                <a:gd name="adj2" fmla="val 5539612"/>
              </a:avLst>
            </a:prstGeom>
            <a:grpFill/>
            <a:ln w="25400">
              <a:solidFill>
                <a:srgbClr val="3333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483" name="Oblouk 482"/>
            <p:cNvSpPr/>
            <p:nvPr/>
          </p:nvSpPr>
          <p:spPr>
            <a:xfrm>
              <a:off x="7812360" y="4293096"/>
              <a:ext cx="432048" cy="288032"/>
            </a:xfrm>
            <a:prstGeom prst="arc">
              <a:avLst>
                <a:gd name="adj1" fmla="val 16200000"/>
                <a:gd name="adj2" fmla="val 5539612"/>
              </a:avLst>
            </a:prstGeom>
            <a:grpFill/>
            <a:ln w="25400">
              <a:solidFill>
                <a:srgbClr val="3333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487" name="Oblouk 486"/>
            <p:cNvSpPr/>
            <p:nvPr/>
          </p:nvSpPr>
          <p:spPr>
            <a:xfrm>
              <a:off x="7812360" y="4581128"/>
              <a:ext cx="432048" cy="288032"/>
            </a:xfrm>
            <a:prstGeom prst="arc">
              <a:avLst>
                <a:gd name="adj1" fmla="val 16200000"/>
                <a:gd name="adj2" fmla="val 5539612"/>
              </a:avLst>
            </a:prstGeom>
            <a:grpFill/>
            <a:ln w="25400">
              <a:solidFill>
                <a:srgbClr val="3333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497" name="Oblouk 496"/>
            <p:cNvSpPr/>
            <p:nvPr/>
          </p:nvSpPr>
          <p:spPr>
            <a:xfrm>
              <a:off x="7812360" y="4869160"/>
              <a:ext cx="432048" cy="288032"/>
            </a:xfrm>
            <a:prstGeom prst="arc">
              <a:avLst>
                <a:gd name="adj1" fmla="val 16200000"/>
                <a:gd name="adj2" fmla="val 5539612"/>
              </a:avLst>
            </a:prstGeom>
            <a:grpFill/>
            <a:ln w="25400">
              <a:solidFill>
                <a:srgbClr val="3333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500" name="Oblouk 499"/>
            <p:cNvSpPr/>
            <p:nvPr/>
          </p:nvSpPr>
          <p:spPr>
            <a:xfrm>
              <a:off x="7812360" y="6021288"/>
              <a:ext cx="432048" cy="288032"/>
            </a:xfrm>
            <a:prstGeom prst="arc">
              <a:avLst>
                <a:gd name="adj1" fmla="val 16200000"/>
                <a:gd name="adj2" fmla="val 5539612"/>
              </a:avLst>
            </a:prstGeom>
            <a:grpFill/>
            <a:ln w="25400">
              <a:solidFill>
                <a:srgbClr val="3333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506" name="Oblouk 505"/>
            <p:cNvSpPr/>
            <p:nvPr/>
          </p:nvSpPr>
          <p:spPr>
            <a:xfrm>
              <a:off x="7812360" y="4005064"/>
              <a:ext cx="432048" cy="288032"/>
            </a:xfrm>
            <a:prstGeom prst="arc">
              <a:avLst>
                <a:gd name="adj1" fmla="val 16200000"/>
                <a:gd name="adj2" fmla="val 5539612"/>
              </a:avLst>
            </a:prstGeom>
            <a:grpFill/>
            <a:ln w="25400">
              <a:solidFill>
                <a:srgbClr val="3333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grpSp>
      <p:grpSp>
        <p:nvGrpSpPr>
          <p:cNvPr id="27" name="Skupina 193"/>
          <p:cNvGrpSpPr>
            <a:grpSpLocks noChangeAspect="1"/>
          </p:cNvGrpSpPr>
          <p:nvPr/>
        </p:nvGrpSpPr>
        <p:grpSpPr>
          <a:xfrm rot="12736844">
            <a:off x="3417636" y="853525"/>
            <a:ext cx="282793" cy="1691415"/>
            <a:chOff x="7812360" y="4005064"/>
            <a:chExt cx="432048" cy="2304256"/>
          </a:xfrm>
          <a:noFill/>
        </p:grpSpPr>
        <p:sp>
          <p:nvSpPr>
            <p:cNvPr id="396" name="Oblouk 395"/>
            <p:cNvSpPr/>
            <p:nvPr/>
          </p:nvSpPr>
          <p:spPr>
            <a:xfrm>
              <a:off x="7812360" y="5157192"/>
              <a:ext cx="432048" cy="288032"/>
            </a:xfrm>
            <a:prstGeom prst="arc">
              <a:avLst>
                <a:gd name="adj1" fmla="val 16200000"/>
                <a:gd name="adj2" fmla="val 5539612"/>
              </a:avLst>
            </a:prstGeom>
            <a:grpFill/>
            <a:ln w="25400">
              <a:solidFill>
                <a:srgbClr val="3333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397" name="Oblouk 396"/>
            <p:cNvSpPr/>
            <p:nvPr/>
          </p:nvSpPr>
          <p:spPr>
            <a:xfrm>
              <a:off x="7812360" y="5445224"/>
              <a:ext cx="432048" cy="288032"/>
            </a:xfrm>
            <a:prstGeom prst="arc">
              <a:avLst>
                <a:gd name="adj1" fmla="val 16200000"/>
                <a:gd name="adj2" fmla="val 5539612"/>
              </a:avLst>
            </a:prstGeom>
            <a:grpFill/>
            <a:ln w="25400">
              <a:solidFill>
                <a:srgbClr val="3333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466" name="Oblouk 465"/>
            <p:cNvSpPr/>
            <p:nvPr/>
          </p:nvSpPr>
          <p:spPr>
            <a:xfrm>
              <a:off x="7812360" y="5733256"/>
              <a:ext cx="432048" cy="288032"/>
            </a:xfrm>
            <a:prstGeom prst="arc">
              <a:avLst>
                <a:gd name="adj1" fmla="val 16200000"/>
                <a:gd name="adj2" fmla="val 5539612"/>
              </a:avLst>
            </a:prstGeom>
            <a:grpFill/>
            <a:ln w="25400">
              <a:solidFill>
                <a:srgbClr val="3333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468" name="Oblouk 467"/>
            <p:cNvSpPr/>
            <p:nvPr/>
          </p:nvSpPr>
          <p:spPr>
            <a:xfrm>
              <a:off x="7812360" y="4293096"/>
              <a:ext cx="432048" cy="288032"/>
            </a:xfrm>
            <a:prstGeom prst="arc">
              <a:avLst>
                <a:gd name="adj1" fmla="val 16200000"/>
                <a:gd name="adj2" fmla="val 5539612"/>
              </a:avLst>
            </a:prstGeom>
            <a:grpFill/>
            <a:ln w="25400">
              <a:solidFill>
                <a:srgbClr val="3333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473" name="Oblouk 472"/>
            <p:cNvSpPr/>
            <p:nvPr/>
          </p:nvSpPr>
          <p:spPr>
            <a:xfrm>
              <a:off x="7812360" y="4581128"/>
              <a:ext cx="432048" cy="288032"/>
            </a:xfrm>
            <a:prstGeom prst="arc">
              <a:avLst>
                <a:gd name="adj1" fmla="val 16200000"/>
                <a:gd name="adj2" fmla="val 5539612"/>
              </a:avLst>
            </a:prstGeom>
            <a:grpFill/>
            <a:ln w="25400">
              <a:solidFill>
                <a:srgbClr val="3333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474" name="Oblouk 473"/>
            <p:cNvSpPr/>
            <p:nvPr/>
          </p:nvSpPr>
          <p:spPr>
            <a:xfrm>
              <a:off x="7812360" y="4869160"/>
              <a:ext cx="432048" cy="288032"/>
            </a:xfrm>
            <a:prstGeom prst="arc">
              <a:avLst>
                <a:gd name="adj1" fmla="val 16200000"/>
                <a:gd name="adj2" fmla="val 5539612"/>
              </a:avLst>
            </a:prstGeom>
            <a:grpFill/>
            <a:ln w="25400">
              <a:solidFill>
                <a:srgbClr val="3333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475" name="Oblouk 474"/>
            <p:cNvSpPr/>
            <p:nvPr/>
          </p:nvSpPr>
          <p:spPr>
            <a:xfrm>
              <a:off x="7812360" y="6021288"/>
              <a:ext cx="432048" cy="288032"/>
            </a:xfrm>
            <a:prstGeom prst="arc">
              <a:avLst>
                <a:gd name="adj1" fmla="val 16200000"/>
                <a:gd name="adj2" fmla="val 5539612"/>
              </a:avLst>
            </a:prstGeom>
            <a:grpFill/>
            <a:ln w="25400">
              <a:solidFill>
                <a:srgbClr val="3333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477" name="Oblouk 476"/>
            <p:cNvSpPr/>
            <p:nvPr/>
          </p:nvSpPr>
          <p:spPr>
            <a:xfrm>
              <a:off x="7812360" y="4005064"/>
              <a:ext cx="432048" cy="288032"/>
            </a:xfrm>
            <a:prstGeom prst="arc">
              <a:avLst>
                <a:gd name="adj1" fmla="val 16200000"/>
                <a:gd name="adj2" fmla="val 5539612"/>
              </a:avLst>
            </a:prstGeom>
            <a:grpFill/>
            <a:ln w="25400">
              <a:solidFill>
                <a:srgbClr val="3333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grpSp>
      <p:sp>
        <p:nvSpPr>
          <p:cNvPr id="539" name="AutoShape 69"/>
          <p:cNvSpPr>
            <a:spLocks noChangeArrowheads="1"/>
          </p:cNvSpPr>
          <p:nvPr/>
        </p:nvSpPr>
        <p:spPr bwMode="auto">
          <a:xfrm rot="19617509">
            <a:off x="1735518" y="664526"/>
            <a:ext cx="228600" cy="228600"/>
          </a:xfrm>
          <a:prstGeom prst="flowChartSummingJunction">
            <a:avLst/>
          </a:prstGeom>
          <a:noFill/>
          <a:ln w="25400">
            <a:solidFill>
              <a:srgbClr val="FF00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540" name="AutoShape 69"/>
          <p:cNvSpPr>
            <a:spLocks noChangeArrowheads="1"/>
          </p:cNvSpPr>
          <p:nvPr/>
        </p:nvSpPr>
        <p:spPr bwMode="auto">
          <a:xfrm rot="19617509">
            <a:off x="223348" y="6137132"/>
            <a:ext cx="228600" cy="228600"/>
          </a:xfrm>
          <a:prstGeom prst="flowChartSummingJunction">
            <a:avLst/>
          </a:prstGeom>
          <a:noFill/>
          <a:ln w="25400">
            <a:solidFill>
              <a:srgbClr val="FF00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grpSp>
        <p:nvGrpSpPr>
          <p:cNvPr id="28" name="Skupina 193"/>
          <p:cNvGrpSpPr>
            <a:grpSpLocks noChangeAspect="1"/>
          </p:cNvGrpSpPr>
          <p:nvPr/>
        </p:nvGrpSpPr>
        <p:grpSpPr>
          <a:xfrm rot="751744">
            <a:off x="1520510" y="854188"/>
            <a:ext cx="282793" cy="1108433"/>
            <a:chOff x="7812360" y="4005064"/>
            <a:chExt cx="432048" cy="2304256"/>
          </a:xfrm>
        </p:grpSpPr>
        <p:sp>
          <p:nvSpPr>
            <p:cNvPr id="544" name="Oblouk 543"/>
            <p:cNvSpPr/>
            <p:nvPr/>
          </p:nvSpPr>
          <p:spPr>
            <a:xfrm>
              <a:off x="7812360" y="5157192"/>
              <a:ext cx="432048" cy="288032"/>
            </a:xfrm>
            <a:prstGeom prst="arc">
              <a:avLst>
                <a:gd name="adj1" fmla="val 16200000"/>
                <a:gd name="adj2" fmla="val 5539612"/>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545" name="Oblouk 544"/>
            <p:cNvSpPr/>
            <p:nvPr/>
          </p:nvSpPr>
          <p:spPr>
            <a:xfrm>
              <a:off x="7812360" y="5445224"/>
              <a:ext cx="432048" cy="288032"/>
            </a:xfrm>
            <a:prstGeom prst="arc">
              <a:avLst>
                <a:gd name="adj1" fmla="val 16200000"/>
                <a:gd name="adj2" fmla="val 5539612"/>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546" name="Oblouk 545"/>
            <p:cNvSpPr/>
            <p:nvPr/>
          </p:nvSpPr>
          <p:spPr>
            <a:xfrm>
              <a:off x="7812360" y="5733256"/>
              <a:ext cx="432048" cy="288032"/>
            </a:xfrm>
            <a:prstGeom prst="arc">
              <a:avLst>
                <a:gd name="adj1" fmla="val 16200000"/>
                <a:gd name="adj2" fmla="val 5539612"/>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547" name="Oblouk 546"/>
            <p:cNvSpPr/>
            <p:nvPr/>
          </p:nvSpPr>
          <p:spPr>
            <a:xfrm>
              <a:off x="7812360" y="4293096"/>
              <a:ext cx="432048" cy="288032"/>
            </a:xfrm>
            <a:prstGeom prst="arc">
              <a:avLst>
                <a:gd name="adj1" fmla="val 16200000"/>
                <a:gd name="adj2" fmla="val 5539612"/>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548" name="Oblouk 547"/>
            <p:cNvSpPr/>
            <p:nvPr/>
          </p:nvSpPr>
          <p:spPr>
            <a:xfrm>
              <a:off x="7812360" y="4581128"/>
              <a:ext cx="432048" cy="288032"/>
            </a:xfrm>
            <a:prstGeom prst="arc">
              <a:avLst>
                <a:gd name="adj1" fmla="val 16200000"/>
                <a:gd name="adj2" fmla="val 5539612"/>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549" name="Oblouk 548"/>
            <p:cNvSpPr/>
            <p:nvPr/>
          </p:nvSpPr>
          <p:spPr>
            <a:xfrm>
              <a:off x="7812360" y="4869160"/>
              <a:ext cx="432048" cy="288032"/>
            </a:xfrm>
            <a:prstGeom prst="arc">
              <a:avLst>
                <a:gd name="adj1" fmla="val 16200000"/>
                <a:gd name="adj2" fmla="val 5539612"/>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550" name="Oblouk 549"/>
            <p:cNvSpPr/>
            <p:nvPr/>
          </p:nvSpPr>
          <p:spPr>
            <a:xfrm>
              <a:off x="7812360" y="6021288"/>
              <a:ext cx="432048" cy="288032"/>
            </a:xfrm>
            <a:prstGeom prst="arc">
              <a:avLst>
                <a:gd name="adj1" fmla="val 16200000"/>
                <a:gd name="adj2" fmla="val 5539612"/>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551" name="Oblouk 550"/>
            <p:cNvSpPr/>
            <p:nvPr/>
          </p:nvSpPr>
          <p:spPr>
            <a:xfrm>
              <a:off x="7812360" y="4005064"/>
              <a:ext cx="432048" cy="288032"/>
            </a:xfrm>
            <a:prstGeom prst="arc">
              <a:avLst>
                <a:gd name="adj1" fmla="val 16200000"/>
                <a:gd name="adj2" fmla="val 5539612"/>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grpSp>
      <p:sp>
        <p:nvSpPr>
          <p:cNvPr id="568" name="Line 6"/>
          <p:cNvSpPr>
            <a:spLocks noChangeShapeType="1"/>
          </p:cNvSpPr>
          <p:nvPr/>
        </p:nvSpPr>
        <p:spPr bwMode="auto">
          <a:xfrm flipV="1">
            <a:off x="4139952" y="836712"/>
            <a:ext cx="1008112" cy="1097"/>
          </a:xfrm>
          <a:prstGeom prst="line">
            <a:avLst/>
          </a:prstGeom>
          <a:noFill/>
          <a:ln w="38100">
            <a:solidFill>
              <a:srgbClr val="3333FF"/>
            </a:solidFill>
            <a:round/>
            <a:headEnd/>
            <a:tailEnd/>
          </a:ln>
        </p:spPr>
        <p:txBody>
          <a:bodyPr/>
          <a:lstStyle/>
          <a:p>
            <a:endParaRPr lang="cs-CZ"/>
          </a:p>
        </p:txBody>
      </p:sp>
      <p:sp>
        <p:nvSpPr>
          <p:cNvPr id="569" name="Line 6"/>
          <p:cNvSpPr>
            <a:spLocks noChangeShapeType="1"/>
          </p:cNvSpPr>
          <p:nvPr/>
        </p:nvSpPr>
        <p:spPr bwMode="auto">
          <a:xfrm flipV="1">
            <a:off x="5436096" y="836712"/>
            <a:ext cx="1962490" cy="6774"/>
          </a:xfrm>
          <a:prstGeom prst="line">
            <a:avLst/>
          </a:prstGeom>
          <a:noFill/>
          <a:ln w="38100">
            <a:solidFill>
              <a:srgbClr val="3333FF"/>
            </a:solidFill>
            <a:round/>
            <a:headEnd/>
            <a:tailEnd/>
          </a:ln>
        </p:spPr>
        <p:txBody>
          <a:bodyPr/>
          <a:lstStyle/>
          <a:p>
            <a:endParaRPr lang="cs-CZ"/>
          </a:p>
        </p:txBody>
      </p:sp>
      <p:grpSp>
        <p:nvGrpSpPr>
          <p:cNvPr id="30" name="Skupina 9"/>
          <p:cNvGrpSpPr/>
          <p:nvPr/>
        </p:nvGrpSpPr>
        <p:grpSpPr>
          <a:xfrm rot="19926192">
            <a:off x="2321764" y="5997990"/>
            <a:ext cx="364505" cy="629252"/>
            <a:chOff x="2259755" y="5361042"/>
            <a:chExt cx="364505" cy="629252"/>
          </a:xfrm>
        </p:grpSpPr>
        <p:sp>
          <p:nvSpPr>
            <p:cNvPr id="574" name="Oblouk 573"/>
            <p:cNvSpPr/>
            <p:nvPr/>
          </p:nvSpPr>
          <p:spPr>
            <a:xfrm rot="11465422">
              <a:off x="2300611" y="5569471"/>
              <a:ext cx="282793" cy="212395"/>
            </a:xfrm>
            <a:prstGeom prst="arc">
              <a:avLst>
                <a:gd name="adj1" fmla="val 16200000"/>
                <a:gd name="adj2" fmla="val 5539612"/>
              </a:avLst>
            </a:prstGeom>
            <a:noFill/>
            <a:ln w="25400">
              <a:solidFill>
                <a:srgbClr val="3333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575" name="Oblouk 574"/>
            <p:cNvSpPr/>
            <p:nvPr/>
          </p:nvSpPr>
          <p:spPr>
            <a:xfrm rot="11465422">
              <a:off x="2341467" y="5361042"/>
              <a:ext cx="282793" cy="212395"/>
            </a:xfrm>
            <a:prstGeom prst="arc">
              <a:avLst>
                <a:gd name="adj1" fmla="val 16200000"/>
                <a:gd name="adj2" fmla="val 5539612"/>
              </a:avLst>
            </a:prstGeom>
            <a:noFill/>
            <a:ln w="25400">
              <a:solidFill>
                <a:srgbClr val="3333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578" name="Oblouk 577"/>
            <p:cNvSpPr/>
            <p:nvPr/>
          </p:nvSpPr>
          <p:spPr>
            <a:xfrm rot="11465422">
              <a:off x="2259755" y="5777899"/>
              <a:ext cx="282793" cy="212395"/>
            </a:xfrm>
            <a:prstGeom prst="arc">
              <a:avLst>
                <a:gd name="adj1" fmla="val 16200000"/>
                <a:gd name="adj2" fmla="val 5539612"/>
              </a:avLst>
            </a:prstGeom>
            <a:noFill/>
            <a:ln w="25400">
              <a:solidFill>
                <a:srgbClr val="3333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grpSp>
      <p:grpSp>
        <p:nvGrpSpPr>
          <p:cNvPr id="380" name="Skupina 379"/>
          <p:cNvGrpSpPr/>
          <p:nvPr/>
        </p:nvGrpSpPr>
        <p:grpSpPr>
          <a:xfrm>
            <a:off x="1403648" y="4221088"/>
            <a:ext cx="1763314" cy="396000"/>
            <a:chOff x="1403648" y="4221088"/>
            <a:chExt cx="1763314" cy="396000"/>
          </a:xfrm>
        </p:grpSpPr>
        <p:cxnSp>
          <p:nvCxnSpPr>
            <p:cNvPr id="470" name="Přímá spojovací šipka 469"/>
            <p:cNvCxnSpPr/>
            <p:nvPr/>
          </p:nvCxnSpPr>
          <p:spPr>
            <a:xfrm flipH="1">
              <a:off x="1403648" y="4437112"/>
              <a:ext cx="936104" cy="0"/>
            </a:xfrm>
            <a:prstGeom prst="straightConnector1">
              <a:avLst/>
            </a:prstGeom>
            <a:ln w="2540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grpSp>
          <p:nvGrpSpPr>
            <p:cNvPr id="32" name="Skupina 66"/>
            <p:cNvGrpSpPr>
              <a:grpSpLocks noChangeAspect="1"/>
            </p:cNvGrpSpPr>
            <p:nvPr/>
          </p:nvGrpSpPr>
          <p:grpSpPr>
            <a:xfrm>
              <a:off x="2699792" y="4221088"/>
              <a:ext cx="467170" cy="396000"/>
              <a:chOff x="1335934" y="1407826"/>
              <a:chExt cx="614409" cy="520811"/>
            </a:xfrm>
          </p:grpSpPr>
          <p:pic>
            <p:nvPicPr>
              <p:cNvPr id="580" name="Picture 2" descr="D:\Učení\Materialy\!!situační značky\značky\mechanizovane kolove.jpg"/>
              <p:cNvPicPr>
                <a:picLocks noChangeAspect="1" noChangeArrowheads="1"/>
              </p:cNvPicPr>
              <p:nvPr/>
            </p:nvPicPr>
            <p:blipFill>
              <a:blip r:embed="rId6" cstate="print"/>
              <a:srcRect/>
              <a:stretch>
                <a:fillRect/>
              </a:stretch>
            </p:blipFill>
            <p:spPr bwMode="auto">
              <a:xfrm>
                <a:off x="1335934" y="1532967"/>
                <a:ext cx="614409" cy="395670"/>
              </a:xfrm>
              <a:prstGeom prst="rect">
                <a:avLst/>
              </a:prstGeom>
              <a:noFill/>
              <a:ln w="9525">
                <a:solidFill>
                  <a:schemeClr val="tx1"/>
                </a:solidFill>
              </a:ln>
            </p:spPr>
          </p:pic>
          <p:grpSp>
            <p:nvGrpSpPr>
              <p:cNvPr id="33" name="Skupina 68"/>
              <p:cNvGrpSpPr>
                <a:grpSpLocks noChangeAspect="1"/>
              </p:cNvGrpSpPr>
              <p:nvPr/>
            </p:nvGrpSpPr>
            <p:grpSpPr>
              <a:xfrm>
                <a:off x="1613547" y="1407826"/>
                <a:ext cx="51014" cy="124988"/>
                <a:chOff x="9828584" y="4075139"/>
                <a:chExt cx="75777" cy="169277"/>
              </a:xfrm>
            </p:grpSpPr>
            <p:cxnSp>
              <p:nvCxnSpPr>
                <p:cNvPr id="582" name="Přímá spojnice 69"/>
                <p:cNvCxnSpPr/>
                <p:nvPr/>
              </p:nvCxnSpPr>
              <p:spPr>
                <a:xfrm>
                  <a:off x="9828584" y="4075139"/>
                  <a:ext cx="0" cy="169277"/>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3" name="Přímá spojnice 70"/>
                <p:cNvCxnSpPr/>
                <p:nvPr/>
              </p:nvCxnSpPr>
              <p:spPr>
                <a:xfrm>
                  <a:off x="9904361" y="4075139"/>
                  <a:ext cx="0" cy="169277"/>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grpSp>
      </p:grpSp>
      <p:cxnSp>
        <p:nvCxnSpPr>
          <p:cNvPr id="584" name="Přímá spojovací čára 475"/>
          <p:cNvCxnSpPr/>
          <p:nvPr/>
        </p:nvCxnSpPr>
        <p:spPr>
          <a:xfrm flipH="1">
            <a:off x="5148064" y="836712"/>
            <a:ext cx="288032" cy="912497"/>
          </a:xfrm>
          <a:prstGeom prst="line">
            <a:avLst/>
          </a:prstGeom>
          <a:ln w="25400">
            <a:solidFill>
              <a:srgbClr val="3333FF"/>
            </a:solidFill>
          </a:ln>
        </p:spPr>
        <p:style>
          <a:lnRef idx="1">
            <a:schemeClr val="accent1"/>
          </a:lnRef>
          <a:fillRef idx="0">
            <a:schemeClr val="accent1"/>
          </a:fillRef>
          <a:effectRef idx="0">
            <a:schemeClr val="accent1"/>
          </a:effectRef>
          <a:fontRef idx="minor">
            <a:schemeClr val="tx1"/>
          </a:fontRef>
        </p:style>
      </p:cxnSp>
      <p:sp>
        <p:nvSpPr>
          <p:cNvPr id="585" name="Line 6"/>
          <p:cNvSpPr>
            <a:spLocks noChangeShapeType="1"/>
          </p:cNvSpPr>
          <p:nvPr/>
        </p:nvSpPr>
        <p:spPr bwMode="auto">
          <a:xfrm flipV="1">
            <a:off x="3131840" y="2492896"/>
            <a:ext cx="1008112" cy="1097"/>
          </a:xfrm>
          <a:prstGeom prst="line">
            <a:avLst/>
          </a:prstGeom>
          <a:noFill/>
          <a:ln w="25400">
            <a:solidFill>
              <a:srgbClr val="3333FF"/>
            </a:solidFill>
            <a:round/>
            <a:headEnd/>
            <a:tailEnd/>
          </a:ln>
        </p:spPr>
        <p:txBody>
          <a:bodyPr/>
          <a:lstStyle/>
          <a:p>
            <a:endParaRPr lang="cs-CZ"/>
          </a:p>
        </p:txBody>
      </p:sp>
      <p:sp>
        <p:nvSpPr>
          <p:cNvPr id="586" name="Rectangle 168"/>
          <p:cNvSpPr>
            <a:spLocks noChangeArrowheads="1"/>
          </p:cNvSpPr>
          <p:nvPr/>
        </p:nvSpPr>
        <p:spPr bwMode="auto">
          <a:xfrm>
            <a:off x="3851920" y="2204864"/>
            <a:ext cx="339724" cy="276226"/>
          </a:xfrm>
          <a:prstGeom prst="rect">
            <a:avLst/>
          </a:prstGeom>
          <a:noFill/>
          <a:ln w="9525">
            <a:noFill/>
            <a:miter lim="800000"/>
            <a:headEnd/>
            <a:tailEnd/>
          </a:ln>
        </p:spPr>
        <p:txBody>
          <a:bodyPr wrap="none" anchor="ctr">
            <a:spAutoFit/>
          </a:bodyPr>
          <a:lstStyle/>
          <a:p>
            <a:r>
              <a:rPr lang="cs-CZ" sz="1200" b="1" dirty="0" smtClean="0">
                <a:solidFill>
                  <a:srgbClr val="0000FF"/>
                </a:solidFill>
              </a:rPr>
              <a:t> </a:t>
            </a:r>
            <a:r>
              <a:rPr lang="en-US" sz="1200" b="1" dirty="0" smtClean="0"/>
              <a:t>X</a:t>
            </a:r>
            <a:r>
              <a:rPr lang="cs-CZ" sz="1200" b="1" dirty="0" smtClean="0">
                <a:solidFill>
                  <a:srgbClr val="0000FF"/>
                </a:solidFill>
              </a:rPr>
              <a:t> </a:t>
            </a:r>
            <a:endParaRPr lang="cs-CZ" sz="1200" b="1" dirty="0">
              <a:solidFill>
                <a:srgbClr val="0000FF"/>
              </a:solidFill>
            </a:endParaRPr>
          </a:p>
        </p:txBody>
      </p:sp>
      <p:grpSp>
        <p:nvGrpSpPr>
          <p:cNvPr id="34" name="Skupina 586"/>
          <p:cNvGrpSpPr>
            <a:grpSpLocks noChangeAspect="1"/>
          </p:cNvGrpSpPr>
          <p:nvPr/>
        </p:nvGrpSpPr>
        <p:grpSpPr>
          <a:xfrm>
            <a:off x="4283968" y="2420888"/>
            <a:ext cx="51014" cy="124988"/>
            <a:chOff x="9828584" y="4075139"/>
            <a:chExt cx="75777" cy="169277"/>
          </a:xfrm>
        </p:grpSpPr>
        <p:cxnSp>
          <p:nvCxnSpPr>
            <p:cNvPr id="588" name="Přímá spojnice 191"/>
            <p:cNvCxnSpPr/>
            <p:nvPr/>
          </p:nvCxnSpPr>
          <p:spPr>
            <a:xfrm>
              <a:off x="9828584" y="4075139"/>
              <a:ext cx="0" cy="169277"/>
            </a:xfrm>
            <a:prstGeom prst="line">
              <a:avLst/>
            </a:prstGeom>
            <a:ln w="28575">
              <a:solidFill>
                <a:srgbClr val="3333FF"/>
              </a:solidFill>
            </a:ln>
          </p:spPr>
          <p:style>
            <a:lnRef idx="1">
              <a:schemeClr val="accent1"/>
            </a:lnRef>
            <a:fillRef idx="0">
              <a:schemeClr val="accent1"/>
            </a:fillRef>
            <a:effectRef idx="0">
              <a:schemeClr val="accent1"/>
            </a:effectRef>
            <a:fontRef idx="minor">
              <a:schemeClr val="tx1"/>
            </a:fontRef>
          </p:style>
        </p:cxnSp>
        <p:cxnSp>
          <p:nvCxnSpPr>
            <p:cNvPr id="589" name="Přímá spojnice 192"/>
            <p:cNvCxnSpPr/>
            <p:nvPr/>
          </p:nvCxnSpPr>
          <p:spPr>
            <a:xfrm>
              <a:off x="9904361" y="4075139"/>
              <a:ext cx="0" cy="169277"/>
            </a:xfrm>
            <a:prstGeom prst="line">
              <a:avLst/>
            </a:prstGeom>
            <a:ln w="28575">
              <a:solidFill>
                <a:srgbClr val="3333FF"/>
              </a:solidFill>
            </a:ln>
          </p:spPr>
          <p:style>
            <a:lnRef idx="1">
              <a:schemeClr val="accent1"/>
            </a:lnRef>
            <a:fillRef idx="0">
              <a:schemeClr val="accent1"/>
            </a:fillRef>
            <a:effectRef idx="0">
              <a:schemeClr val="accent1"/>
            </a:effectRef>
            <a:fontRef idx="minor">
              <a:schemeClr val="tx1"/>
            </a:fontRef>
          </p:style>
        </p:cxnSp>
      </p:grpSp>
      <p:sp>
        <p:nvSpPr>
          <p:cNvPr id="590" name="Line 6"/>
          <p:cNvSpPr>
            <a:spLocks noChangeShapeType="1"/>
          </p:cNvSpPr>
          <p:nvPr/>
        </p:nvSpPr>
        <p:spPr bwMode="auto">
          <a:xfrm flipV="1">
            <a:off x="4427984" y="2492896"/>
            <a:ext cx="467823" cy="5459"/>
          </a:xfrm>
          <a:prstGeom prst="line">
            <a:avLst/>
          </a:prstGeom>
          <a:noFill/>
          <a:ln w="25400">
            <a:solidFill>
              <a:srgbClr val="3333FF"/>
            </a:solidFill>
            <a:round/>
            <a:headEnd/>
            <a:tailEnd/>
          </a:ln>
        </p:spPr>
        <p:txBody>
          <a:bodyPr/>
          <a:lstStyle/>
          <a:p>
            <a:endParaRPr lang="cs-CZ"/>
          </a:p>
        </p:txBody>
      </p:sp>
      <p:cxnSp>
        <p:nvCxnSpPr>
          <p:cNvPr id="591" name="Přímá spojovací čára 475"/>
          <p:cNvCxnSpPr/>
          <p:nvPr/>
        </p:nvCxnSpPr>
        <p:spPr>
          <a:xfrm flipH="1">
            <a:off x="4716016" y="2060848"/>
            <a:ext cx="358492" cy="973867"/>
          </a:xfrm>
          <a:prstGeom prst="line">
            <a:avLst/>
          </a:prstGeom>
          <a:ln w="25400">
            <a:solidFill>
              <a:srgbClr val="3333FF"/>
            </a:solidFill>
          </a:ln>
        </p:spPr>
        <p:style>
          <a:lnRef idx="1">
            <a:schemeClr val="accent1"/>
          </a:lnRef>
          <a:fillRef idx="0">
            <a:schemeClr val="accent1"/>
          </a:fillRef>
          <a:effectRef idx="0">
            <a:schemeClr val="accent1"/>
          </a:effectRef>
          <a:fontRef idx="minor">
            <a:schemeClr val="tx1"/>
          </a:fontRef>
        </p:style>
      </p:cxnSp>
      <p:grpSp>
        <p:nvGrpSpPr>
          <p:cNvPr id="35" name="Skupina 193"/>
          <p:cNvGrpSpPr>
            <a:grpSpLocks noChangeAspect="1"/>
          </p:cNvGrpSpPr>
          <p:nvPr/>
        </p:nvGrpSpPr>
        <p:grpSpPr>
          <a:xfrm rot="11195037">
            <a:off x="2282075" y="4302015"/>
            <a:ext cx="243000" cy="1519979"/>
            <a:chOff x="7812360" y="4005064"/>
            <a:chExt cx="432048" cy="2304256"/>
          </a:xfrm>
          <a:noFill/>
        </p:grpSpPr>
        <p:sp>
          <p:nvSpPr>
            <p:cNvPr id="593" name="Oblouk 592"/>
            <p:cNvSpPr/>
            <p:nvPr/>
          </p:nvSpPr>
          <p:spPr>
            <a:xfrm>
              <a:off x="7812360" y="5157192"/>
              <a:ext cx="432048" cy="288032"/>
            </a:xfrm>
            <a:prstGeom prst="arc">
              <a:avLst>
                <a:gd name="adj1" fmla="val 16200000"/>
                <a:gd name="adj2" fmla="val 5539612"/>
              </a:avLst>
            </a:prstGeom>
            <a:grpFill/>
            <a:ln w="25400">
              <a:solidFill>
                <a:srgbClr val="3333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594" name="Oblouk 593"/>
            <p:cNvSpPr/>
            <p:nvPr/>
          </p:nvSpPr>
          <p:spPr>
            <a:xfrm>
              <a:off x="7812360" y="5445224"/>
              <a:ext cx="432048" cy="288032"/>
            </a:xfrm>
            <a:prstGeom prst="arc">
              <a:avLst>
                <a:gd name="adj1" fmla="val 16200000"/>
                <a:gd name="adj2" fmla="val 5539612"/>
              </a:avLst>
            </a:prstGeom>
            <a:grpFill/>
            <a:ln w="25400">
              <a:solidFill>
                <a:srgbClr val="3333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595" name="Oblouk 594"/>
            <p:cNvSpPr/>
            <p:nvPr/>
          </p:nvSpPr>
          <p:spPr>
            <a:xfrm>
              <a:off x="7812360" y="5733256"/>
              <a:ext cx="432048" cy="288032"/>
            </a:xfrm>
            <a:prstGeom prst="arc">
              <a:avLst>
                <a:gd name="adj1" fmla="val 16200000"/>
                <a:gd name="adj2" fmla="val 5539612"/>
              </a:avLst>
            </a:prstGeom>
            <a:grpFill/>
            <a:ln w="25400">
              <a:solidFill>
                <a:srgbClr val="3333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596" name="Oblouk 595"/>
            <p:cNvSpPr/>
            <p:nvPr/>
          </p:nvSpPr>
          <p:spPr>
            <a:xfrm>
              <a:off x="7812360" y="4293096"/>
              <a:ext cx="432048" cy="288032"/>
            </a:xfrm>
            <a:prstGeom prst="arc">
              <a:avLst>
                <a:gd name="adj1" fmla="val 16200000"/>
                <a:gd name="adj2" fmla="val 5539612"/>
              </a:avLst>
            </a:prstGeom>
            <a:grpFill/>
            <a:ln w="25400">
              <a:solidFill>
                <a:srgbClr val="3333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597" name="Oblouk 596"/>
            <p:cNvSpPr/>
            <p:nvPr/>
          </p:nvSpPr>
          <p:spPr>
            <a:xfrm>
              <a:off x="7812360" y="4581128"/>
              <a:ext cx="432048" cy="288032"/>
            </a:xfrm>
            <a:prstGeom prst="arc">
              <a:avLst>
                <a:gd name="adj1" fmla="val 16200000"/>
                <a:gd name="adj2" fmla="val 5539612"/>
              </a:avLst>
            </a:prstGeom>
            <a:grpFill/>
            <a:ln w="25400">
              <a:solidFill>
                <a:srgbClr val="3333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598" name="Oblouk 597"/>
            <p:cNvSpPr/>
            <p:nvPr/>
          </p:nvSpPr>
          <p:spPr>
            <a:xfrm>
              <a:off x="7812360" y="4869160"/>
              <a:ext cx="432048" cy="288032"/>
            </a:xfrm>
            <a:prstGeom prst="arc">
              <a:avLst>
                <a:gd name="adj1" fmla="val 16200000"/>
                <a:gd name="adj2" fmla="val 5539612"/>
              </a:avLst>
            </a:prstGeom>
            <a:grpFill/>
            <a:ln w="25400">
              <a:solidFill>
                <a:srgbClr val="3333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599" name="Oblouk 598"/>
            <p:cNvSpPr/>
            <p:nvPr/>
          </p:nvSpPr>
          <p:spPr>
            <a:xfrm>
              <a:off x="7812360" y="6021288"/>
              <a:ext cx="432048" cy="288032"/>
            </a:xfrm>
            <a:prstGeom prst="arc">
              <a:avLst>
                <a:gd name="adj1" fmla="val 16200000"/>
                <a:gd name="adj2" fmla="val 5539612"/>
              </a:avLst>
            </a:prstGeom>
            <a:grpFill/>
            <a:ln w="25400">
              <a:solidFill>
                <a:srgbClr val="3333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600" name="Oblouk 599"/>
            <p:cNvSpPr/>
            <p:nvPr/>
          </p:nvSpPr>
          <p:spPr>
            <a:xfrm>
              <a:off x="7812360" y="4005064"/>
              <a:ext cx="432048" cy="288032"/>
            </a:xfrm>
            <a:prstGeom prst="arc">
              <a:avLst>
                <a:gd name="adj1" fmla="val 16200000"/>
                <a:gd name="adj2" fmla="val 5539612"/>
              </a:avLst>
            </a:prstGeom>
            <a:grpFill/>
            <a:ln w="25400">
              <a:solidFill>
                <a:srgbClr val="3333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grpSp>
      <p:sp>
        <p:nvSpPr>
          <p:cNvPr id="601" name="Line 6"/>
          <p:cNvSpPr>
            <a:spLocks noChangeShapeType="1"/>
          </p:cNvSpPr>
          <p:nvPr/>
        </p:nvSpPr>
        <p:spPr bwMode="auto">
          <a:xfrm flipV="1">
            <a:off x="2627784" y="4149079"/>
            <a:ext cx="1728192" cy="12375"/>
          </a:xfrm>
          <a:prstGeom prst="line">
            <a:avLst/>
          </a:prstGeom>
          <a:noFill/>
          <a:ln w="25400">
            <a:solidFill>
              <a:srgbClr val="3333FF"/>
            </a:solidFill>
            <a:round/>
            <a:headEnd/>
            <a:tailEnd/>
          </a:ln>
        </p:spPr>
        <p:txBody>
          <a:bodyPr/>
          <a:lstStyle/>
          <a:p>
            <a:endParaRPr lang="cs-CZ"/>
          </a:p>
        </p:txBody>
      </p:sp>
      <p:sp>
        <p:nvSpPr>
          <p:cNvPr id="602" name="Line 6"/>
          <p:cNvSpPr>
            <a:spLocks noChangeShapeType="1"/>
          </p:cNvSpPr>
          <p:nvPr/>
        </p:nvSpPr>
        <p:spPr bwMode="auto">
          <a:xfrm flipV="1">
            <a:off x="2483768" y="5877272"/>
            <a:ext cx="1944000" cy="1097"/>
          </a:xfrm>
          <a:prstGeom prst="line">
            <a:avLst/>
          </a:prstGeom>
          <a:noFill/>
          <a:ln w="38100">
            <a:solidFill>
              <a:srgbClr val="3333FF"/>
            </a:solidFill>
            <a:round/>
            <a:headEnd/>
            <a:tailEnd/>
          </a:ln>
        </p:spPr>
        <p:txBody>
          <a:bodyPr/>
          <a:lstStyle/>
          <a:p>
            <a:endParaRPr lang="cs-CZ"/>
          </a:p>
        </p:txBody>
      </p:sp>
      <p:sp>
        <p:nvSpPr>
          <p:cNvPr id="603" name="Line 6"/>
          <p:cNvSpPr>
            <a:spLocks noChangeShapeType="1"/>
          </p:cNvSpPr>
          <p:nvPr/>
        </p:nvSpPr>
        <p:spPr bwMode="auto">
          <a:xfrm>
            <a:off x="4871259" y="5863661"/>
            <a:ext cx="3605899" cy="1097"/>
          </a:xfrm>
          <a:prstGeom prst="line">
            <a:avLst/>
          </a:prstGeom>
          <a:noFill/>
          <a:ln w="38100">
            <a:solidFill>
              <a:srgbClr val="3333FF"/>
            </a:solidFill>
            <a:round/>
            <a:headEnd/>
            <a:tailEnd/>
          </a:ln>
        </p:spPr>
        <p:txBody>
          <a:bodyPr/>
          <a:lstStyle/>
          <a:p>
            <a:endParaRPr lang="cs-CZ"/>
          </a:p>
        </p:txBody>
      </p:sp>
      <p:sp>
        <p:nvSpPr>
          <p:cNvPr id="604" name="Rectangle 168"/>
          <p:cNvSpPr>
            <a:spLocks noChangeArrowheads="1"/>
          </p:cNvSpPr>
          <p:nvPr/>
        </p:nvSpPr>
        <p:spPr bwMode="auto">
          <a:xfrm>
            <a:off x="4464462" y="5695555"/>
            <a:ext cx="339724" cy="276226"/>
          </a:xfrm>
          <a:prstGeom prst="rect">
            <a:avLst/>
          </a:prstGeom>
          <a:noFill/>
          <a:ln w="9525">
            <a:noFill/>
            <a:miter lim="800000"/>
            <a:headEnd/>
            <a:tailEnd/>
          </a:ln>
        </p:spPr>
        <p:txBody>
          <a:bodyPr wrap="none" anchor="ctr">
            <a:spAutoFit/>
          </a:bodyPr>
          <a:lstStyle/>
          <a:p>
            <a:r>
              <a:rPr lang="cs-CZ" sz="1200" b="1" dirty="0" smtClean="0">
                <a:solidFill>
                  <a:srgbClr val="0000FF"/>
                </a:solidFill>
              </a:rPr>
              <a:t> </a:t>
            </a:r>
            <a:r>
              <a:rPr lang="en-US" sz="1200" b="1" dirty="0" smtClean="0">
                <a:solidFill>
                  <a:srgbClr val="3333FF"/>
                </a:solidFill>
              </a:rPr>
              <a:t>X</a:t>
            </a:r>
            <a:r>
              <a:rPr lang="cs-CZ" sz="1200" b="1" dirty="0" smtClean="0">
                <a:solidFill>
                  <a:srgbClr val="0000FF"/>
                </a:solidFill>
              </a:rPr>
              <a:t> </a:t>
            </a:r>
            <a:endParaRPr lang="cs-CZ" sz="1200" b="1" dirty="0">
              <a:solidFill>
                <a:srgbClr val="0000FF"/>
              </a:solidFill>
            </a:endParaRPr>
          </a:p>
        </p:txBody>
      </p:sp>
      <p:cxnSp>
        <p:nvCxnSpPr>
          <p:cNvPr id="605" name="Přímá spojovací čára 475"/>
          <p:cNvCxnSpPr/>
          <p:nvPr/>
        </p:nvCxnSpPr>
        <p:spPr>
          <a:xfrm>
            <a:off x="4355976" y="4725144"/>
            <a:ext cx="0" cy="1160123"/>
          </a:xfrm>
          <a:prstGeom prst="line">
            <a:avLst/>
          </a:prstGeom>
          <a:ln w="25400">
            <a:solidFill>
              <a:srgbClr val="3333FF"/>
            </a:solidFill>
          </a:ln>
        </p:spPr>
        <p:style>
          <a:lnRef idx="1">
            <a:schemeClr val="accent1"/>
          </a:lnRef>
          <a:fillRef idx="0">
            <a:schemeClr val="accent1"/>
          </a:fillRef>
          <a:effectRef idx="0">
            <a:schemeClr val="accent1"/>
          </a:effectRef>
          <a:fontRef idx="minor">
            <a:schemeClr val="tx1"/>
          </a:fontRef>
        </p:style>
      </p:cxnSp>
      <p:cxnSp>
        <p:nvCxnSpPr>
          <p:cNvPr id="606" name="Přímá spojovací čára 475"/>
          <p:cNvCxnSpPr/>
          <p:nvPr/>
        </p:nvCxnSpPr>
        <p:spPr>
          <a:xfrm flipH="1">
            <a:off x="4355976" y="4005064"/>
            <a:ext cx="10011" cy="465816"/>
          </a:xfrm>
          <a:prstGeom prst="line">
            <a:avLst/>
          </a:prstGeom>
          <a:ln w="25400">
            <a:solidFill>
              <a:srgbClr val="3333FF"/>
            </a:solidFill>
          </a:ln>
        </p:spPr>
        <p:style>
          <a:lnRef idx="1">
            <a:schemeClr val="accent1"/>
          </a:lnRef>
          <a:fillRef idx="0">
            <a:schemeClr val="accent1"/>
          </a:fillRef>
          <a:effectRef idx="0">
            <a:schemeClr val="accent1"/>
          </a:effectRef>
          <a:fontRef idx="minor">
            <a:schemeClr val="tx1"/>
          </a:fontRef>
        </p:style>
      </p:cxnSp>
      <p:cxnSp>
        <p:nvCxnSpPr>
          <p:cNvPr id="607" name="Přímá spojovací čára 475"/>
          <p:cNvCxnSpPr/>
          <p:nvPr/>
        </p:nvCxnSpPr>
        <p:spPr>
          <a:xfrm flipH="1">
            <a:off x="4355976" y="3284984"/>
            <a:ext cx="261646" cy="712829"/>
          </a:xfrm>
          <a:prstGeom prst="line">
            <a:avLst/>
          </a:prstGeom>
          <a:ln w="25400">
            <a:solidFill>
              <a:srgbClr val="3333FF"/>
            </a:solidFill>
          </a:ln>
        </p:spPr>
        <p:style>
          <a:lnRef idx="1">
            <a:schemeClr val="accent1"/>
          </a:lnRef>
          <a:fillRef idx="0">
            <a:schemeClr val="accent1"/>
          </a:fillRef>
          <a:effectRef idx="0">
            <a:schemeClr val="accent1"/>
          </a:effectRef>
          <a:fontRef idx="minor">
            <a:schemeClr val="tx1"/>
          </a:fontRef>
        </p:style>
      </p:cxnSp>
      <p:sp>
        <p:nvSpPr>
          <p:cNvPr id="613" name="AutoShape 42"/>
          <p:cNvSpPr>
            <a:spLocks noChangeArrowheads="1"/>
          </p:cNvSpPr>
          <p:nvPr/>
        </p:nvSpPr>
        <p:spPr bwMode="auto">
          <a:xfrm rot="19617509">
            <a:off x="6776840" y="2248475"/>
            <a:ext cx="228600" cy="231401"/>
          </a:xfrm>
          <a:prstGeom prst="flowChartSummingJunction">
            <a:avLst/>
          </a:prstGeom>
          <a:noFill/>
          <a:ln w="285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14" name="Line 7"/>
          <p:cNvSpPr>
            <a:spLocks noChangeShapeType="1"/>
          </p:cNvSpPr>
          <p:nvPr/>
        </p:nvSpPr>
        <p:spPr bwMode="auto">
          <a:xfrm flipV="1">
            <a:off x="2170449" y="4795240"/>
            <a:ext cx="2088000" cy="0"/>
          </a:xfrm>
          <a:prstGeom prst="line">
            <a:avLst/>
          </a:prstGeom>
          <a:noFill/>
          <a:ln w="25400">
            <a:solidFill>
              <a:schemeClr val="tx1"/>
            </a:solidFill>
            <a:round/>
            <a:headEnd/>
            <a:tailEnd/>
          </a:ln>
        </p:spPr>
        <p:txBody>
          <a:bodyPr/>
          <a:lstStyle/>
          <a:p>
            <a:endParaRPr lang="cs-CZ"/>
          </a:p>
        </p:txBody>
      </p:sp>
      <p:sp>
        <p:nvSpPr>
          <p:cNvPr id="615" name="Line 7"/>
          <p:cNvSpPr>
            <a:spLocks noChangeShapeType="1"/>
          </p:cNvSpPr>
          <p:nvPr/>
        </p:nvSpPr>
        <p:spPr bwMode="auto">
          <a:xfrm flipV="1">
            <a:off x="1259632" y="4797152"/>
            <a:ext cx="388497" cy="0"/>
          </a:xfrm>
          <a:prstGeom prst="line">
            <a:avLst/>
          </a:prstGeom>
          <a:noFill/>
          <a:ln w="25400">
            <a:solidFill>
              <a:schemeClr val="tx1"/>
            </a:solidFill>
            <a:round/>
            <a:headEnd/>
            <a:tailEnd/>
          </a:ln>
        </p:spPr>
        <p:txBody>
          <a:bodyPr/>
          <a:lstStyle/>
          <a:p>
            <a:endParaRPr lang="cs-CZ"/>
          </a:p>
        </p:txBody>
      </p:sp>
      <p:grpSp>
        <p:nvGrpSpPr>
          <p:cNvPr id="40" name="Skupina 615"/>
          <p:cNvGrpSpPr>
            <a:grpSpLocks noChangeAspect="1"/>
          </p:cNvGrpSpPr>
          <p:nvPr/>
        </p:nvGrpSpPr>
        <p:grpSpPr>
          <a:xfrm>
            <a:off x="1835696" y="4725144"/>
            <a:ext cx="51014" cy="124988"/>
            <a:chOff x="9828584" y="4075139"/>
            <a:chExt cx="75777" cy="169277"/>
          </a:xfrm>
        </p:grpSpPr>
        <p:cxnSp>
          <p:nvCxnSpPr>
            <p:cNvPr id="617" name="Přímá spojnice 191"/>
            <p:cNvCxnSpPr/>
            <p:nvPr/>
          </p:nvCxnSpPr>
          <p:spPr>
            <a:xfrm>
              <a:off x="9828584" y="4075139"/>
              <a:ext cx="0" cy="16927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8" name="Přímá spojnice 192"/>
            <p:cNvCxnSpPr/>
            <p:nvPr/>
          </p:nvCxnSpPr>
          <p:spPr>
            <a:xfrm>
              <a:off x="9904361" y="4075139"/>
              <a:ext cx="0" cy="16927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79" name="Skupina 378"/>
          <p:cNvGrpSpPr/>
          <p:nvPr/>
        </p:nvGrpSpPr>
        <p:grpSpPr>
          <a:xfrm>
            <a:off x="1115616" y="5229200"/>
            <a:ext cx="1796542" cy="360000"/>
            <a:chOff x="1115616" y="5229200"/>
            <a:chExt cx="1796542" cy="360000"/>
          </a:xfrm>
        </p:grpSpPr>
        <p:cxnSp>
          <p:nvCxnSpPr>
            <p:cNvPr id="472" name="Přímá spojovací šipka 471"/>
            <p:cNvCxnSpPr/>
            <p:nvPr/>
          </p:nvCxnSpPr>
          <p:spPr>
            <a:xfrm flipH="1">
              <a:off x="1115616" y="5445224"/>
              <a:ext cx="1080120" cy="0"/>
            </a:xfrm>
            <a:prstGeom prst="straightConnector1">
              <a:avLst/>
            </a:prstGeom>
            <a:ln w="2540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grpSp>
          <p:nvGrpSpPr>
            <p:cNvPr id="46" name="Skupina 89"/>
            <p:cNvGrpSpPr>
              <a:grpSpLocks noChangeAspect="1"/>
            </p:cNvGrpSpPr>
            <p:nvPr/>
          </p:nvGrpSpPr>
          <p:grpSpPr>
            <a:xfrm>
              <a:off x="2483768" y="5229200"/>
              <a:ext cx="428390" cy="360000"/>
              <a:chOff x="5531849" y="1365494"/>
              <a:chExt cx="612000" cy="514298"/>
            </a:xfrm>
          </p:grpSpPr>
          <p:grpSp>
            <p:nvGrpSpPr>
              <p:cNvPr id="47" name="Skupina 90"/>
              <p:cNvGrpSpPr/>
              <p:nvPr/>
            </p:nvGrpSpPr>
            <p:grpSpPr>
              <a:xfrm>
                <a:off x="5531849" y="1365494"/>
                <a:ext cx="612000" cy="514298"/>
                <a:chOff x="5531849" y="1365494"/>
                <a:chExt cx="612000" cy="514298"/>
              </a:xfrm>
            </p:grpSpPr>
            <p:pic>
              <p:nvPicPr>
                <p:cNvPr id="629" name="Picture 4" descr="D:\Učení\Materialy\!!situační značky\pěší.jpg"/>
                <p:cNvPicPr preferRelativeResize="0">
                  <a:picLocks noChangeAspect="1" noChangeArrowheads="1"/>
                </p:cNvPicPr>
                <p:nvPr/>
              </p:nvPicPr>
              <p:blipFill>
                <a:blip r:embed="rId7" cstate="print"/>
                <a:srcRect/>
                <a:stretch>
                  <a:fillRect/>
                </a:stretch>
              </p:blipFill>
              <p:spPr bwMode="auto">
                <a:xfrm>
                  <a:off x="5531849" y="1485941"/>
                  <a:ext cx="612000" cy="393851"/>
                </a:xfrm>
                <a:prstGeom prst="rect">
                  <a:avLst/>
                </a:prstGeom>
                <a:noFill/>
                <a:ln w="9525">
                  <a:solidFill>
                    <a:schemeClr val="tx1"/>
                  </a:solidFill>
                </a:ln>
              </p:spPr>
            </p:pic>
            <p:grpSp>
              <p:nvGrpSpPr>
                <p:cNvPr id="48" name="Skupina 93"/>
                <p:cNvGrpSpPr>
                  <a:grpSpLocks noChangeAspect="1"/>
                </p:cNvGrpSpPr>
                <p:nvPr/>
              </p:nvGrpSpPr>
              <p:grpSpPr>
                <a:xfrm>
                  <a:off x="5814012" y="1365494"/>
                  <a:ext cx="51014" cy="124988"/>
                  <a:chOff x="9828584" y="4075139"/>
                  <a:chExt cx="75777" cy="169277"/>
                </a:xfrm>
              </p:grpSpPr>
              <p:cxnSp>
                <p:nvCxnSpPr>
                  <p:cNvPr id="631" name="Přímá spojnice 94"/>
                  <p:cNvCxnSpPr/>
                  <p:nvPr/>
                </p:nvCxnSpPr>
                <p:spPr>
                  <a:xfrm>
                    <a:off x="9828584" y="4075139"/>
                    <a:ext cx="0" cy="169277"/>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2" name="Přímá spojnice 95"/>
                  <p:cNvCxnSpPr/>
                  <p:nvPr/>
                </p:nvCxnSpPr>
                <p:spPr>
                  <a:xfrm>
                    <a:off x="9904361" y="4075139"/>
                    <a:ext cx="0" cy="169277"/>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grpSp>
          <p:cxnSp>
            <p:nvCxnSpPr>
              <p:cNvPr id="628" name="Přímá spojnice 91"/>
              <p:cNvCxnSpPr/>
              <p:nvPr/>
            </p:nvCxnSpPr>
            <p:spPr>
              <a:xfrm>
                <a:off x="5839519" y="1501877"/>
                <a:ext cx="0" cy="370805"/>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381" name="Skupina 380"/>
          <p:cNvGrpSpPr/>
          <p:nvPr/>
        </p:nvGrpSpPr>
        <p:grpSpPr>
          <a:xfrm>
            <a:off x="1619672" y="2852936"/>
            <a:ext cx="1835322" cy="438677"/>
            <a:chOff x="1619672" y="2852936"/>
            <a:chExt cx="1835322" cy="438677"/>
          </a:xfrm>
        </p:grpSpPr>
        <p:grpSp>
          <p:nvGrpSpPr>
            <p:cNvPr id="36" name="Skupina 66"/>
            <p:cNvGrpSpPr>
              <a:grpSpLocks noChangeAspect="1"/>
            </p:cNvGrpSpPr>
            <p:nvPr/>
          </p:nvGrpSpPr>
          <p:grpSpPr>
            <a:xfrm>
              <a:off x="2987824" y="2852936"/>
              <a:ext cx="467170" cy="396000"/>
              <a:chOff x="1335934" y="1407826"/>
              <a:chExt cx="614409" cy="520811"/>
            </a:xfrm>
          </p:grpSpPr>
          <p:pic>
            <p:nvPicPr>
              <p:cNvPr id="609" name="Picture 2" descr="D:\Učení\Materialy\!!situační značky\značky\mechanizovane kolove.jpg"/>
              <p:cNvPicPr>
                <a:picLocks noChangeAspect="1" noChangeArrowheads="1"/>
              </p:cNvPicPr>
              <p:nvPr/>
            </p:nvPicPr>
            <p:blipFill>
              <a:blip r:embed="rId6" cstate="print"/>
              <a:srcRect/>
              <a:stretch>
                <a:fillRect/>
              </a:stretch>
            </p:blipFill>
            <p:spPr bwMode="auto">
              <a:xfrm>
                <a:off x="1335934" y="1532967"/>
                <a:ext cx="614409" cy="395670"/>
              </a:xfrm>
              <a:prstGeom prst="rect">
                <a:avLst/>
              </a:prstGeom>
              <a:noFill/>
              <a:ln w="9525">
                <a:solidFill>
                  <a:schemeClr val="tx1"/>
                </a:solidFill>
              </a:ln>
            </p:spPr>
          </p:pic>
          <p:grpSp>
            <p:nvGrpSpPr>
              <p:cNvPr id="37" name="Skupina 68"/>
              <p:cNvGrpSpPr>
                <a:grpSpLocks noChangeAspect="1"/>
              </p:cNvGrpSpPr>
              <p:nvPr/>
            </p:nvGrpSpPr>
            <p:grpSpPr>
              <a:xfrm>
                <a:off x="1613547" y="1407826"/>
                <a:ext cx="51014" cy="124988"/>
                <a:chOff x="9828584" y="4075139"/>
                <a:chExt cx="75777" cy="169277"/>
              </a:xfrm>
            </p:grpSpPr>
            <p:cxnSp>
              <p:nvCxnSpPr>
                <p:cNvPr id="611" name="Přímá spojnice 69"/>
                <p:cNvCxnSpPr/>
                <p:nvPr/>
              </p:nvCxnSpPr>
              <p:spPr>
                <a:xfrm>
                  <a:off x="9828584" y="4075139"/>
                  <a:ext cx="0" cy="169277"/>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2" name="Přímá spojnice 70"/>
                <p:cNvCxnSpPr/>
                <p:nvPr/>
              </p:nvCxnSpPr>
              <p:spPr>
                <a:xfrm>
                  <a:off x="9904361" y="4075139"/>
                  <a:ext cx="0" cy="169277"/>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57" name="Group 56"/>
            <p:cNvGrpSpPr>
              <a:grpSpLocks/>
            </p:cNvGrpSpPr>
            <p:nvPr/>
          </p:nvGrpSpPr>
          <p:grpSpPr bwMode="auto">
            <a:xfrm rot="10800000">
              <a:off x="1619672" y="2852936"/>
              <a:ext cx="1028038" cy="438677"/>
              <a:chOff x="966" y="3841"/>
              <a:chExt cx="447" cy="129"/>
            </a:xfrm>
          </p:grpSpPr>
          <p:sp>
            <p:nvSpPr>
              <p:cNvPr id="649" name="Line 57"/>
              <p:cNvSpPr>
                <a:spLocks noChangeAspect="1" noChangeShapeType="1"/>
              </p:cNvSpPr>
              <p:nvPr/>
            </p:nvSpPr>
            <p:spPr bwMode="auto">
              <a:xfrm>
                <a:off x="966" y="3906"/>
                <a:ext cx="409" cy="0"/>
              </a:xfrm>
              <a:prstGeom prst="line">
                <a:avLst/>
              </a:prstGeom>
              <a:noFill/>
              <a:ln w="25400">
                <a:solidFill>
                  <a:schemeClr val="tx1"/>
                </a:solidFill>
                <a:prstDash val="lgDash"/>
                <a:round/>
                <a:headEnd/>
                <a:tailEnd/>
              </a:ln>
              <a:extLst>
                <a:ext uri="{909E8E84-426E-40DD-AFC4-6F175D3DCCD1}">
                  <a14:hiddenFill xmlns:a14="http://schemas.microsoft.com/office/drawing/2010/main">
                    <a:noFill/>
                  </a14:hiddenFill>
                </a:ext>
              </a:extLst>
            </p:spPr>
            <p:txBody>
              <a:bodyPr/>
              <a:lstStyle/>
              <a:p>
                <a:endParaRPr lang="cs-CZ"/>
              </a:p>
            </p:txBody>
          </p:sp>
          <p:sp>
            <p:nvSpPr>
              <p:cNvPr id="650" name="Freeform 58"/>
              <p:cNvSpPr>
                <a:spLocks noChangeAspect="1"/>
              </p:cNvSpPr>
              <p:nvPr/>
            </p:nvSpPr>
            <p:spPr bwMode="auto">
              <a:xfrm>
                <a:off x="1298" y="3841"/>
                <a:ext cx="115" cy="64"/>
              </a:xfrm>
              <a:custGeom>
                <a:avLst/>
                <a:gdLst>
                  <a:gd name="T0" fmla="*/ 0 w 1511"/>
                  <a:gd name="T1" fmla="*/ 0 h 1373"/>
                  <a:gd name="T2" fmla="*/ 0 w 1511"/>
                  <a:gd name="T3" fmla="*/ 0 h 1373"/>
                  <a:gd name="T4" fmla="*/ 0 w 1511"/>
                  <a:gd name="T5" fmla="*/ 0 h 1373"/>
                  <a:gd name="T6" fmla="*/ 0 60000 65536"/>
                  <a:gd name="T7" fmla="*/ 0 60000 65536"/>
                  <a:gd name="T8" fmla="*/ 0 60000 65536"/>
                  <a:gd name="T9" fmla="*/ 0 w 1511"/>
                  <a:gd name="T10" fmla="*/ 0 h 1373"/>
                  <a:gd name="T11" fmla="*/ 1511 w 1511"/>
                  <a:gd name="T12" fmla="*/ 1373 h 1373"/>
                </a:gdLst>
                <a:ahLst/>
                <a:cxnLst>
                  <a:cxn ang="T6">
                    <a:pos x="T0" y="T1"/>
                  </a:cxn>
                  <a:cxn ang="T7">
                    <a:pos x="T2" y="T3"/>
                  </a:cxn>
                  <a:cxn ang="T8">
                    <a:pos x="T4" y="T5"/>
                  </a:cxn>
                </a:cxnLst>
                <a:rect l="T9" t="T10" r="T11" b="T12"/>
                <a:pathLst>
                  <a:path w="1511" h="1373">
                    <a:moveTo>
                      <a:pt x="0" y="445"/>
                    </a:moveTo>
                    <a:lnTo>
                      <a:pt x="0" y="0"/>
                    </a:lnTo>
                    <a:lnTo>
                      <a:pt x="1511" y="1373"/>
                    </a:lnTo>
                  </a:path>
                </a:pathLst>
              </a:custGeom>
              <a:noFill/>
              <a:ln w="25400">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cs-CZ"/>
              </a:p>
            </p:txBody>
          </p:sp>
          <p:sp>
            <p:nvSpPr>
              <p:cNvPr id="651" name="Freeform 59"/>
              <p:cNvSpPr>
                <a:spLocks noChangeAspect="1"/>
              </p:cNvSpPr>
              <p:nvPr/>
            </p:nvSpPr>
            <p:spPr bwMode="auto">
              <a:xfrm>
                <a:off x="1298" y="3905"/>
                <a:ext cx="115" cy="65"/>
              </a:xfrm>
              <a:custGeom>
                <a:avLst/>
                <a:gdLst>
                  <a:gd name="T0" fmla="*/ 0 w 1511"/>
                  <a:gd name="T1" fmla="*/ 0 h 1391"/>
                  <a:gd name="T2" fmla="*/ 0 w 1511"/>
                  <a:gd name="T3" fmla="*/ 0 h 1391"/>
                  <a:gd name="T4" fmla="*/ 0 w 1511"/>
                  <a:gd name="T5" fmla="*/ 0 h 1391"/>
                  <a:gd name="T6" fmla="*/ 0 60000 65536"/>
                  <a:gd name="T7" fmla="*/ 0 60000 65536"/>
                  <a:gd name="T8" fmla="*/ 0 60000 65536"/>
                  <a:gd name="T9" fmla="*/ 0 w 1511"/>
                  <a:gd name="T10" fmla="*/ 0 h 1391"/>
                  <a:gd name="T11" fmla="*/ 1511 w 1511"/>
                  <a:gd name="T12" fmla="*/ 1391 h 1391"/>
                </a:gdLst>
                <a:ahLst/>
                <a:cxnLst>
                  <a:cxn ang="T6">
                    <a:pos x="T0" y="T1"/>
                  </a:cxn>
                  <a:cxn ang="T7">
                    <a:pos x="T2" y="T3"/>
                  </a:cxn>
                  <a:cxn ang="T8">
                    <a:pos x="T4" y="T5"/>
                  </a:cxn>
                </a:cxnLst>
                <a:rect l="T9" t="T10" r="T11" b="T12"/>
                <a:pathLst>
                  <a:path w="1511" h="1391">
                    <a:moveTo>
                      <a:pt x="0" y="948"/>
                    </a:moveTo>
                    <a:lnTo>
                      <a:pt x="0" y="1391"/>
                    </a:lnTo>
                    <a:lnTo>
                      <a:pt x="1511" y="0"/>
                    </a:lnTo>
                  </a:path>
                </a:pathLst>
              </a:custGeom>
              <a:noFill/>
              <a:ln w="25400">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cs-CZ"/>
              </a:p>
            </p:txBody>
          </p:sp>
          <p:sp>
            <p:nvSpPr>
              <p:cNvPr id="652" name="Freeform 60"/>
              <p:cNvSpPr>
                <a:spLocks noChangeAspect="1"/>
              </p:cNvSpPr>
              <p:nvPr/>
            </p:nvSpPr>
            <p:spPr bwMode="auto">
              <a:xfrm>
                <a:off x="1298" y="3861"/>
                <a:ext cx="81" cy="88"/>
              </a:xfrm>
              <a:custGeom>
                <a:avLst/>
                <a:gdLst>
                  <a:gd name="T0" fmla="*/ 0 w 1056"/>
                  <a:gd name="T1" fmla="*/ 0 h 1901"/>
                  <a:gd name="T2" fmla="*/ 0 w 1056"/>
                  <a:gd name="T3" fmla="*/ 0 h 1901"/>
                  <a:gd name="T4" fmla="*/ 0 w 1056"/>
                  <a:gd name="T5" fmla="*/ 0 h 1901"/>
                  <a:gd name="T6" fmla="*/ 0 60000 65536"/>
                  <a:gd name="T7" fmla="*/ 0 60000 65536"/>
                  <a:gd name="T8" fmla="*/ 0 60000 65536"/>
                  <a:gd name="T9" fmla="*/ 0 w 1056"/>
                  <a:gd name="T10" fmla="*/ 0 h 1901"/>
                  <a:gd name="T11" fmla="*/ 1056 w 1056"/>
                  <a:gd name="T12" fmla="*/ 1901 h 1901"/>
                </a:gdLst>
                <a:ahLst/>
                <a:cxnLst>
                  <a:cxn ang="T6">
                    <a:pos x="T0" y="T1"/>
                  </a:cxn>
                  <a:cxn ang="T7">
                    <a:pos x="T2" y="T3"/>
                  </a:cxn>
                  <a:cxn ang="T8">
                    <a:pos x="T4" y="T5"/>
                  </a:cxn>
                </a:cxnLst>
                <a:rect l="T9" t="T10" r="T11" b="T12"/>
                <a:pathLst>
                  <a:path w="1056" h="1901">
                    <a:moveTo>
                      <a:pt x="0" y="0"/>
                    </a:moveTo>
                    <a:lnTo>
                      <a:pt x="1056" y="944"/>
                    </a:lnTo>
                    <a:lnTo>
                      <a:pt x="0" y="1901"/>
                    </a:lnTo>
                  </a:path>
                </a:pathLst>
              </a:custGeom>
              <a:noFill/>
              <a:ln w="25400">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cs-CZ"/>
              </a:p>
            </p:txBody>
          </p:sp>
        </p:grpSp>
      </p:grpSp>
      <p:sp>
        <p:nvSpPr>
          <p:cNvPr id="668" name="Volný tvar 667"/>
          <p:cNvSpPr/>
          <p:nvPr/>
        </p:nvSpPr>
        <p:spPr>
          <a:xfrm>
            <a:off x="7884368" y="3356992"/>
            <a:ext cx="1123851" cy="903276"/>
          </a:xfrm>
          <a:custGeom>
            <a:avLst/>
            <a:gdLst>
              <a:gd name="connsiteX0" fmla="*/ 1181586 w 1598701"/>
              <a:gd name="connsiteY0" fmla="*/ 176560 h 1435714"/>
              <a:gd name="connsiteX1" fmla="*/ 594733 w 1598701"/>
              <a:gd name="connsiteY1" fmla="*/ 26435 h 1435714"/>
              <a:gd name="connsiteX2" fmla="*/ 417312 w 1598701"/>
              <a:gd name="connsiteY2" fmla="*/ 654232 h 1435714"/>
              <a:gd name="connsiteX3" fmla="*/ 21527 w 1598701"/>
              <a:gd name="connsiteY3" fmla="*/ 1145551 h 1435714"/>
              <a:gd name="connsiteX4" fmla="*/ 1140643 w 1598701"/>
              <a:gd name="connsiteY4" fmla="*/ 1432154 h 1435714"/>
              <a:gd name="connsiteX5" fmla="*/ 1550076 w 1598701"/>
              <a:gd name="connsiteY5" fmla="*/ 954483 h 1435714"/>
              <a:gd name="connsiteX6" fmla="*/ 1577371 w 1598701"/>
              <a:gd name="connsiteY6" fmla="*/ 613289 h 1435714"/>
              <a:gd name="connsiteX7" fmla="*/ 1427246 w 1598701"/>
              <a:gd name="connsiteY7" fmla="*/ 340333 h 1435714"/>
              <a:gd name="connsiteX8" fmla="*/ 1427246 w 1598701"/>
              <a:gd name="connsiteY8" fmla="*/ 340333 h 1435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98701" h="1435714">
                <a:moveTo>
                  <a:pt x="1181586" y="176560"/>
                </a:moveTo>
                <a:cubicBezTo>
                  <a:pt x="951849" y="61691"/>
                  <a:pt x="722112" y="-53177"/>
                  <a:pt x="594733" y="26435"/>
                </a:cubicBezTo>
                <a:cubicBezTo>
                  <a:pt x="467354" y="106047"/>
                  <a:pt x="512846" y="467713"/>
                  <a:pt x="417312" y="654232"/>
                </a:cubicBezTo>
                <a:cubicBezTo>
                  <a:pt x="321778" y="840751"/>
                  <a:pt x="-99028" y="1015897"/>
                  <a:pt x="21527" y="1145551"/>
                </a:cubicBezTo>
                <a:cubicBezTo>
                  <a:pt x="142082" y="1275205"/>
                  <a:pt x="885885" y="1463999"/>
                  <a:pt x="1140643" y="1432154"/>
                </a:cubicBezTo>
                <a:cubicBezTo>
                  <a:pt x="1395401" y="1400309"/>
                  <a:pt x="1477288" y="1090961"/>
                  <a:pt x="1550076" y="954483"/>
                </a:cubicBezTo>
                <a:cubicBezTo>
                  <a:pt x="1622864" y="818006"/>
                  <a:pt x="1597843" y="715647"/>
                  <a:pt x="1577371" y="613289"/>
                </a:cubicBezTo>
                <a:cubicBezTo>
                  <a:pt x="1556899" y="510931"/>
                  <a:pt x="1427246" y="340333"/>
                  <a:pt x="1427246" y="340333"/>
                </a:cubicBezTo>
                <a:lnTo>
                  <a:pt x="1427246" y="340333"/>
                </a:lnTo>
              </a:path>
            </a:pathLst>
          </a:cu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solidFill>
                <a:srgbClr val="0000FF"/>
              </a:solidFill>
              <a:latin typeface="Cambria" pitchFamily="18" charset="0"/>
            </a:endParaRPr>
          </a:p>
        </p:txBody>
      </p:sp>
      <p:grpSp>
        <p:nvGrpSpPr>
          <p:cNvPr id="69" name="Skupina 63"/>
          <p:cNvGrpSpPr/>
          <p:nvPr/>
        </p:nvGrpSpPr>
        <p:grpSpPr>
          <a:xfrm>
            <a:off x="179512" y="5229200"/>
            <a:ext cx="396000" cy="476769"/>
            <a:chOff x="844732" y="5272634"/>
            <a:chExt cx="396000" cy="476769"/>
          </a:xfrm>
        </p:grpSpPr>
        <p:cxnSp>
          <p:nvCxnSpPr>
            <p:cNvPr id="688" name="Přímá spojnice 150"/>
            <p:cNvCxnSpPr/>
            <p:nvPr/>
          </p:nvCxnSpPr>
          <p:spPr>
            <a:xfrm>
              <a:off x="1042917" y="5272634"/>
              <a:ext cx="0" cy="14594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70" name="Skupina 62"/>
            <p:cNvGrpSpPr>
              <a:grpSpLocks noChangeAspect="1"/>
            </p:cNvGrpSpPr>
            <p:nvPr/>
          </p:nvGrpSpPr>
          <p:grpSpPr>
            <a:xfrm>
              <a:off x="844732" y="5353403"/>
              <a:ext cx="396000" cy="396000"/>
              <a:chOff x="383135" y="5348789"/>
              <a:chExt cx="720000" cy="720000"/>
            </a:xfrm>
          </p:grpSpPr>
          <p:pic>
            <p:nvPicPr>
              <p:cNvPr id="51" name="Picture 2"/>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83135" y="5348789"/>
                <a:ext cx="720000" cy="7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8" name="Přímá spojnice 57"/>
              <p:cNvCxnSpPr>
                <a:cxnSpLocks noChangeAspect="1"/>
              </p:cNvCxnSpPr>
              <p:nvPr/>
            </p:nvCxnSpPr>
            <p:spPr>
              <a:xfrm>
                <a:off x="580129" y="5538394"/>
                <a:ext cx="342242" cy="33600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71" name="Skupina 688"/>
          <p:cNvGrpSpPr/>
          <p:nvPr/>
        </p:nvGrpSpPr>
        <p:grpSpPr>
          <a:xfrm>
            <a:off x="971600" y="1196752"/>
            <a:ext cx="396000" cy="471002"/>
            <a:chOff x="1127520" y="4273425"/>
            <a:chExt cx="396000" cy="471002"/>
          </a:xfrm>
        </p:grpSpPr>
        <p:cxnSp>
          <p:nvCxnSpPr>
            <p:cNvPr id="690" name="Přímá spojnice 150"/>
            <p:cNvCxnSpPr/>
            <p:nvPr/>
          </p:nvCxnSpPr>
          <p:spPr>
            <a:xfrm>
              <a:off x="1325520" y="4273425"/>
              <a:ext cx="0" cy="14594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pic>
          <p:nvPicPr>
            <p:cNvPr id="691" name="Picture 2"/>
            <p:cNvPicPr preferRelativeResize="0">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27520" y="4348427"/>
              <a:ext cx="396000"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cxnSp>
        <p:nvCxnSpPr>
          <p:cNvPr id="692" name="Přímá spojnice 191"/>
          <p:cNvCxnSpPr/>
          <p:nvPr/>
        </p:nvCxnSpPr>
        <p:spPr>
          <a:xfrm>
            <a:off x="971600" y="692696"/>
            <a:ext cx="0" cy="12498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693" name="Line 7"/>
          <p:cNvSpPr>
            <a:spLocks noChangeShapeType="1"/>
          </p:cNvSpPr>
          <p:nvPr/>
        </p:nvSpPr>
        <p:spPr bwMode="auto">
          <a:xfrm>
            <a:off x="179512" y="764704"/>
            <a:ext cx="641656" cy="2"/>
          </a:xfrm>
          <a:prstGeom prst="line">
            <a:avLst/>
          </a:prstGeom>
          <a:noFill/>
          <a:ln w="25400">
            <a:solidFill>
              <a:srgbClr val="FF0000"/>
            </a:solidFill>
            <a:round/>
            <a:headEnd/>
            <a:tailEnd/>
          </a:ln>
        </p:spPr>
        <p:txBody>
          <a:bodyPr/>
          <a:lstStyle/>
          <a:p>
            <a:endParaRPr lang="cs-CZ"/>
          </a:p>
        </p:txBody>
      </p:sp>
      <p:sp>
        <p:nvSpPr>
          <p:cNvPr id="707" name="AutoShape 803"/>
          <p:cNvSpPr>
            <a:spLocks noChangeArrowheads="1"/>
          </p:cNvSpPr>
          <p:nvPr/>
        </p:nvSpPr>
        <p:spPr bwMode="auto">
          <a:xfrm>
            <a:off x="6084168" y="476672"/>
            <a:ext cx="2331044" cy="322262"/>
          </a:xfrm>
          <a:prstGeom prst="wedgeRoundRectCallout">
            <a:avLst>
              <a:gd name="adj1" fmla="val -20712"/>
              <a:gd name="adj2" fmla="val 181561"/>
              <a:gd name="adj3" fmla="val 16667"/>
            </a:avLst>
          </a:prstGeom>
          <a:solidFill>
            <a:srgbClr val="92D050"/>
          </a:solidFill>
          <a:ln w="9525">
            <a:noFill/>
            <a:miter lim="800000"/>
            <a:headEnd/>
            <a:tailEnd/>
          </a:ln>
          <a:effectLst/>
        </p:spPr>
        <p:txBody>
          <a:bodyPr/>
          <a:lstStyle/>
          <a:p>
            <a:pPr algn="l"/>
            <a:r>
              <a:rPr lang="cs-CZ" sz="1200" b="1" dirty="0" smtClean="0">
                <a:latin typeface="Arial" pitchFamily="34" charset="0"/>
              </a:rPr>
              <a:t>výchozí prostor k vystřídání</a:t>
            </a:r>
            <a:endParaRPr lang="cs-CZ" sz="1200" dirty="0">
              <a:latin typeface="Arial" pitchFamily="34" charset="0"/>
            </a:endParaRPr>
          </a:p>
        </p:txBody>
      </p:sp>
      <p:sp>
        <p:nvSpPr>
          <p:cNvPr id="711" name="AutoShape 804"/>
          <p:cNvSpPr>
            <a:spLocks noChangeArrowheads="1"/>
          </p:cNvSpPr>
          <p:nvPr/>
        </p:nvSpPr>
        <p:spPr bwMode="auto">
          <a:xfrm>
            <a:off x="7407633" y="2852936"/>
            <a:ext cx="1736367" cy="362692"/>
          </a:xfrm>
          <a:prstGeom prst="wedgeRoundRectCallout">
            <a:avLst>
              <a:gd name="adj1" fmla="val -630"/>
              <a:gd name="adj2" fmla="val 97387"/>
              <a:gd name="adj3" fmla="val 16667"/>
            </a:avLst>
          </a:prstGeom>
          <a:solidFill>
            <a:srgbClr val="92D050"/>
          </a:solidFill>
          <a:ln w="9525">
            <a:noFill/>
            <a:miter lim="800000"/>
            <a:headEnd/>
            <a:tailEnd/>
          </a:ln>
          <a:effectLst/>
        </p:spPr>
        <p:txBody>
          <a:bodyPr/>
          <a:lstStyle/>
          <a:p>
            <a:r>
              <a:rPr lang="cs-CZ" sz="1200" b="1" dirty="0" smtClean="0">
                <a:latin typeface="Arial" pitchFamily="34" charset="0"/>
              </a:rPr>
              <a:t>prostor soustředění</a:t>
            </a:r>
            <a:endParaRPr lang="cs-CZ" sz="1200" b="1" dirty="0">
              <a:latin typeface="Arial" pitchFamily="34" charset="0"/>
            </a:endParaRPr>
          </a:p>
          <a:p>
            <a:endParaRPr lang="cs-CZ" sz="1200" dirty="0">
              <a:latin typeface="Arial" pitchFamily="34" charset="0"/>
            </a:endParaRPr>
          </a:p>
        </p:txBody>
      </p:sp>
      <p:grpSp>
        <p:nvGrpSpPr>
          <p:cNvPr id="382" name="Skupina 381"/>
          <p:cNvGrpSpPr/>
          <p:nvPr/>
        </p:nvGrpSpPr>
        <p:grpSpPr>
          <a:xfrm>
            <a:off x="2771800" y="1340768"/>
            <a:ext cx="1750177" cy="468000"/>
            <a:chOff x="2771800" y="1340768"/>
            <a:chExt cx="1750177" cy="468000"/>
          </a:xfrm>
        </p:grpSpPr>
        <p:grpSp>
          <p:nvGrpSpPr>
            <p:cNvPr id="78" name="Skupina 308"/>
            <p:cNvGrpSpPr>
              <a:grpSpLocks noChangeAspect="1"/>
            </p:cNvGrpSpPr>
            <p:nvPr/>
          </p:nvGrpSpPr>
          <p:grpSpPr>
            <a:xfrm>
              <a:off x="3995936" y="1340768"/>
              <a:ext cx="526041" cy="468000"/>
              <a:chOff x="8219358" y="2603815"/>
              <a:chExt cx="529297" cy="470898"/>
            </a:xfrm>
          </p:grpSpPr>
          <p:cxnSp>
            <p:nvCxnSpPr>
              <p:cNvPr id="311" name="Přímá spojnice 192"/>
              <p:cNvCxnSpPr/>
              <p:nvPr/>
            </p:nvCxnSpPr>
            <p:spPr>
              <a:xfrm>
                <a:off x="8532440" y="2603815"/>
                <a:ext cx="0" cy="187482"/>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4" name="Přímá spojnice 192"/>
              <p:cNvCxnSpPr/>
              <p:nvPr/>
            </p:nvCxnSpPr>
            <p:spPr>
              <a:xfrm>
                <a:off x="8457456" y="2605478"/>
                <a:ext cx="0" cy="187482"/>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pic>
            <p:nvPicPr>
              <p:cNvPr id="315" name="Picture 2"/>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8219358" y="2714713"/>
                <a:ext cx="529297" cy="36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cxnSp>
          <p:nvCxnSpPr>
            <p:cNvPr id="321" name="Přímá spojovací šipka 469"/>
            <p:cNvCxnSpPr/>
            <p:nvPr/>
          </p:nvCxnSpPr>
          <p:spPr>
            <a:xfrm flipH="1" flipV="1">
              <a:off x="2771800" y="1556792"/>
              <a:ext cx="1105277" cy="50661"/>
            </a:xfrm>
            <a:prstGeom prst="straightConnector1">
              <a:avLst/>
            </a:prstGeom>
            <a:ln w="2540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grpSp>
      <p:sp>
        <p:nvSpPr>
          <p:cNvPr id="330" name="Volný tvar 329"/>
          <p:cNvSpPr/>
          <p:nvPr/>
        </p:nvSpPr>
        <p:spPr>
          <a:xfrm rot="1109010">
            <a:off x="2992543" y="521402"/>
            <a:ext cx="598528" cy="1944216"/>
          </a:xfrm>
          <a:custGeom>
            <a:avLst/>
            <a:gdLst>
              <a:gd name="connsiteX0" fmla="*/ 598528 w 598528"/>
              <a:gd name="connsiteY0" fmla="*/ 0 h 2698171"/>
              <a:gd name="connsiteX1" fmla="*/ 396648 w 598528"/>
              <a:gd name="connsiteY1" fmla="*/ 433450 h 2698171"/>
              <a:gd name="connsiteX2" fmla="*/ 372897 w 598528"/>
              <a:gd name="connsiteY2" fmla="*/ 866899 h 2698171"/>
              <a:gd name="connsiteX3" fmla="*/ 135391 w 598528"/>
              <a:gd name="connsiteY3" fmla="*/ 1591294 h 2698171"/>
              <a:gd name="connsiteX4" fmla="*/ 4762 w 598528"/>
              <a:gd name="connsiteY4" fmla="*/ 2149434 h 2698171"/>
              <a:gd name="connsiteX5" fmla="*/ 28513 w 598528"/>
              <a:gd name="connsiteY5" fmla="*/ 2648198 h 2698171"/>
              <a:gd name="connsiteX6" fmla="*/ 28513 w 598528"/>
              <a:gd name="connsiteY6" fmla="*/ 2654135 h 26981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8528" h="2698171">
                <a:moveTo>
                  <a:pt x="598528" y="0"/>
                </a:moveTo>
                <a:cubicBezTo>
                  <a:pt x="516390" y="144483"/>
                  <a:pt x="434253" y="288967"/>
                  <a:pt x="396648" y="433450"/>
                </a:cubicBezTo>
                <a:cubicBezTo>
                  <a:pt x="359043" y="577933"/>
                  <a:pt x="416440" y="673925"/>
                  <a:pt x="372897" y="866899"/>
                </a:cubicBezTo>
                <a:cubicBezTo>
                  <a:pt x="329354" y="1059873"/>
                  <a:pt x="196747" y="1377538"/>
                  <a:pt x="135391" y="1591294"/>
                </a:cubicBezTo>
                <a:cubicBezTo>
                  <a:pt x="74035" y="1805050"/>
                  <a:pt x="22575" y="1973283"/>
                  <a:pt x="4762" y="2149434"/>
                </a:cubicBezTo>
                <a:cubicBezTo>
                  <a:pt x="-13051" y="2325585"/>
                  <a:pt x="24554" y="2564081"/>
                  <a:pt x="28513" y="2648198"/>
                </a:cubicBezTo>
                <a:cubicBezTo>
                  <a:pt x="32471" y="2732315"/>
                  <a:pt x="30492" y="2693225"/>
                  <a:pt x="28513" y="2654135"/>
                </a:cubicBezTo>
              </a:path>
            </a:pathLst>
          </a:custGeom>
          <a:noFill/>
          <a:ln>
            <a:solidFill>
              <a:schemeClr val="tx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nvGrpSpPr>
          <p:cNvPr id="335" name="Skupina 334"/>
          <p:cNvGrpSpPr/>
          <p:nvPr/>
        </p:nvGrpSpPr>
        <p:grpSpPr>
          <a:xfrm>
            <a:off x="3779912" y="2780928"/>
            <a:ext cx="1020838" cy="759948"/>
            <a:chOff x="4509700" y="1544052"/>
            <a:chExt cx="1020838" cy="759948"/>
          </a:xfrm>
        </p:grpSpPr>
        <p:grpSp>
          <p:nvGrpSpPr>
            <p:cNvPr id="42" name="Skupina 618"/>
            <p:cNvGrpSpPr>
              <a:grpSpLocks noChangeAspect="1"/>
            </p:cNvGrpSpPr>
            <p:nvPr/>
          </p:nvGrpSpPr>
          <p:grpSpPr>
            <a:xfrm>
              <a:off x="4689765" y="1544052"/>
              <a:ext cx="489586" cy="432000"/>
              <a:chOff x="4788024" y="5949280"/>
              <a:chExt cx="326390" cy="288000"/>
            </a:xfrm>
          </p:grpSpPr>
          <p:grpSp>
            <p:nvGrpSpPr>
              <p:cNvPr id="43" name="Skupina 315"/>
              <p:cNvGrpSpPr>
                <a:grpSpLocks noChangeAspect="1"/>
              </p:cNvGrpSpPr>
              <p:nvPr/>
            </p:nvGrpSpPr>
            <p:grpSpPr>
              <a:xfrm>
                <a:off x="4932040" y="5949280"/>
                <a:ext cx="51014" cy="124988"/>
                <a:chOff x="9828584" y="4075139"/>
                <a:chExt cx="75777" cy="169277"/>
              </a:xfrm>
            </p:grpSpPr>
            <p:cxnSp>
              <p:nvCxnSpPr>
                <p:cNvPr id="622" name="Přímá spojnice 191"/>
                <p:cNvCxnSpPr/>
                <p:nvPr/>
              </p:nvCxnSpPr>
              <p:spPr>
                <a:xfrm>
                  <a:off x="9828584" y="4075139"/>
                  <a:ext cx="0" cy="169277"/>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3" name="Přímá spojnice 192"/>
                <p:cNvCxnSpPr/>
                <p:nvPr/>
              </p:nvCxnSpPr>
              <p:spPr>
                <a:xfrm>
                  <a:off x="9904361" y="4075139"/>
                  <a:ext cx="0" cy="169277"/>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pic>
            <p:nvPicPr>
              <p:cNvPr id="621" name="Picture 5" descr="D:\Učení\Materialy\!!situační značky\mechna.jpg"/>
              <p:cNvPicPr preferRelativeResize="0">
                <a:picLocks noChangeAspect="1" noChangeArrowheads="1"/>
              </p:cNvPicPr>
              <p:nvPr/>
            </p:nvPicPr>
            <p:blipFill>
              <a:blip r:embed="rId10" cstate="print"/>
              <a:srcRect/>
              <a:stretch>
                <a:fillRect/>
              </a:stretch>
            </p:blipFill>
            <p:spPr bwMode="auto">
              <a:xfrm>
                <a:off x="4788024" y="6026086"/>
                <a:ext cx="326390" cy="211194"/>
              </a:xfrm>
              <a:prstGeom prst="rect">
                <a:avLst/>
              </a:prstGeom>
              <a:noFill/>
              <a:ln w="12700" cmpd="sng">
                <a:solidFill>
                  <a:schemeClr val="tx1"/>
                </a:solidFill>
              </a:ln>
              <a:effectLst>
                <a:outerShdw blurRad="50800" dist="50800" dir="5400000" algn="ctr" rotWithShape="0">
                  <a:schemeClr val="bg1"/>
                </a:outerShdw>
              </a:effectLst>
            </p:spPr>
          </p:pic>
        </p:grpSp>
        <p:sp>
          <p:nvSpPr>
            <p:cNvPr id="366" name="Oblouk 365"/>
            <p:cNvSpPr>
              <a:spLocks noChangeAspect="1"/>
            </p:cNvSpPr>
            <p:nvPr/>
          </p:nvSpPr>
          <p:spPr>
            <a:xfrm rot="15988843">
              <a:off x="4473700" y="1888251"/>
              <a:ext cx="323999" cy="252000"/>
            </a:xfrm>
            <a:prstGeom prst="arc">
              <a:avLst>
                <a:gd name="adj1" fmla="val 10619928"/>
                <a:gd name="adj2" fmla="val 0"/>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cxnSp>
          <p:nvCxnSpPr>
            <p:cNvPr id="367" name="Přímá spojovací šipka 366"/>
            <p:cNvCxnSpPr/>
            <p:nvPr/>
          </p:nvCxnSpPr>
          <p:spPr>
            <a:xfrm>
              <a:off x="4716016" y="2204864"/>
              <a:ext cx="814522" cy="0"/>
            </a:xfrm>
            <a:prstGeom prst="straightConnector1">
              <a:avLst/>
            </a:prstGeom>
            <a:ln w="2540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369" name="TextovéPole 368"/>
            <p:cNvSpPr txBox="1"/>
            <p:nvPr/>
          </p:nvSpPr>
          <p:spPr>
            <a:xfrm>
              <a:off x="4896000" y="2088000"/>
              <a:ext cx="288032" cy="216000"/>
            </a:xfrm>
            <a:prstGeom prst="rect">
              <a:avLst/>
            </a:prstGeom>
            <a:solidFill>
              <a:schemeClr val="bg1"/>
            </a:solidFill>
            <a:ln w="3175">
              <a:noFill/>
            </a:ln>
          </p:spPr>
          <p:txBody>
            <a:bodyPr wrap="square" lIns="0" tIns="0" rIns="0" bIns="0" rtlCol="0">
              <a:spAutoFit/>
            </a:bodyPr>
            <a:lstStyle/>
            <a:p>
              <a:r>
                <a:rPr lang="cs-CZ" sz="1400" b="1" dirty="0" smtClean="0"/>
                <a:t>RIP</a:t>
              </a:r>
              <a:endParaRPr lang="cs-CZ" sz="1400" b="1" dirty="0"/>
            </a:p>
          </p:txBody>
        </p:sp>
      </p:grpSp>
      <p:sp>
        <p:nvSpPr>
          <p:cNvPr id="309" name="Line 6"/>
          <p:cNvSpPr>
            <a:spLocks noChangeShapeType="1"/>
          </p:cNvSpPr>
          <p:nvPr/>
        </p:nvSpPr>
        <p:spPr bwMode="auto">
          <a:xfrm flipV="1">
            <a:off x="683568" y="6093295"/>
            <a:ext cx="540000" cy="1097"/>
          </a:xfrm>
          <a:prstGeom prst="line">
            <a:avLst/>
          </a:prstGeom>
          <a:noFill/>
          <a:ln w="25400">
            <a:solidFill>
              <a:schemeClr val="tx1"/>
            </a:solidFill>
            <a:round/>
            <a:headEnd/>
            <a:tailEnd/>
          </a:ln>
        </p:spPr>
        <p:txBody>
          <a:bodyPr/>
          <a:lstStyle/>
          <a:p>
            <a:endParaRPr lang="cs-CZ"/>
          </a:p>
        </p:txBody>
      </p:sp>
      <p:sp>
        <p:nvSpPr>
          <p:cNvPr id="316" name="Line 6"/>
          <p:cNvSpPr>
            <a:spLocks noChangeShapeType="1"/>
          </p:cNvSpPr>
          <p:nvPr/>
        </p:nvSpPr>
        <p:spPr bwMode="auto">
          <a:xfrm flipV="1">
            <a:off x="1475656" y="6093296"/>
            <a:ext cx="504000" cy="1097"/>
          </a:xfrm>
          <a:prstGeom prst="line">
            <a:avLst/>
          </a:prstGeom>
          <a:noFill/>
          <a:ln w="25400">
            <a:solidFill>
              <a:schemeClr val="tx1"/>
            </a:solidFill>
            <a:round/>
            <a:headEnd/>
            <a:tailEnd/>
          </a:ln>
        </p:spPr>
        <p:txBody>
          <a:bodyPr/>
          <a:lstStyle/>
          <a:p>
            <a:endParaRPr lang="cs-CZ"/>
          </a:p>
        </p:txBody>
      </p:sp>
      <p:grpSp>
        <p:nvGrpSpPr>
          <p:cNvPr id="343" name="Skupina 342"/>
          <p:cNvGrpSpPr/>
          <p:nvPr/>
        </p:nvGrpSpPr>
        <p:grpSpPr>
          <a:xfrm>
            <a:off x="3491880" y="4869160"/>
            <a:ext cx="1020838" cy="759948"/>
            <a:chOff x="4509700" y="1544052"/>
            <a:chExt cx="1020838" cy="759948"/>
          </a:xfrm>
        </p:grpSpPr>
        <p:grpSp>
          <p:nvGrpSpPr>
            <p:cNvPr id="345" name="Skupina 618"/>
            <p:cNvGrpSpPr>
              <a:grpSpLocks noChangeAspect="1"/>
            </p:cNvGrpSpPr>
            <p:nvPr/>
          </p:nvGrpSpPr>
          <p:grpSpPr>
            <a:xfrm>
              <a:off x="4689765" y="1544052"/>
              <a:ext cx="489586" cy="432000"/>
              <a:chOff x="4788024" y="5949280"/>
              <a:chExt cx="326390" cy="288000"/>
            </a:xfrm>
          </p:grpSpPr>
          <p:grpSp>
            <p:nvGrpSpPr>
              <p:cNvPr id="352" name="Skupina 315"/>
              <p:cNvGrpSpPr>
                <a:grpSpLocks noChangeAspect="1"/>
              </p:cNvGrpSpPr>
              <p:nvPr/>
            </p:nvGrpSpPr>
            <p:grpSpPr>
              <a:xfrm>
                <a:off x="4932040" y="5949280"/>
                <a:ext cx="51014" cy="124988"/>
                <a:chOff x="9828584" y="4075139"/>
                <a:chExt cx="75777" cy="169277"/>
              </a:xfrm>
            </p:grpSpPr>
            <p:cxnSp>
              <p:nvCxnSpPr>
                <p:cNvPr id="362" name="Přímá spojnice 191"/>
                <p:cNvCxnSpPr/>
                <p:nvPr/>
              </p:nvCxnSpPr>
              <p:spPr>
                <a:xfrm>
                  <a:off x="9828584" y="4075139"/>
                  <a:ext cx="0" cy="169277"/>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5" name="Přímá spojnice 192"/>
                <p:cNvCxnSpPr/>
                <p:nvPr/>
              </p:nvCxnSpPr>
              <p:spPr>
                <a:xfrm>
                  <a:off x="9904361" y="4075139"/>
                  <a:ext cx="0" cy="169277"/>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pic>
            <p:nvPicPr>
              <p:cNvPr id="361" name="Picture 5" descr="D:\Učení\Materialy\!!situační značky\mechna.jpg"/>
              <p:cNvPicPr preferRelativeResize="0">
                <a:picLocks noChangeAspect="1" noChangeArrowheads="1"/>
              </p:cNvPicPr>
              <p:nvPr/>
            </p:nvPicPr>
            <p:blipFill>
              <a:blip r:embed="rId10" cstate="print"/>
              <a:srcRect/>
              <a:stretch>
                <a:fillRect/>
              </a:stretch>
            </p:blipFill>
            <p:spPr bwMode="auto">
              <a:xfrm>
                <a:off x="4788024" y="6026086"/>
                <a:ext cx="326390" cy="211194"/>
              </a:xfrm>
              <a:prstGeom prst="rect">
                <a:avLst/>
              </a:prstGeom>
              <a:noFill/>
              <a:ln w="12700" cmpd="sng">
                <a:solidFill>
                  <a:schemeClr val="tx1"/>
                </a:solidFill>
              </a:ln>
              <a:effectLst>
                <a:outerShdw blurRad="50800" dist="50800" dir="5400000" algn="ctr" rotWithShape="0">
                  <a:schemeClr val="bg1"/>
                </a:outerShdw>
              </a:effectLst>
            </p:spPr>
          </p:pic>
        </p:grpSp>
        <p:sp>
          <p:nvSpPr>
            <p:cNvPr id="346" name="Oblouk 345"/>
            <p:cNvSpPr>
              <a:spLocks noChangeAspect="1"/>
            </p:cNvSpPr>
            <p:nvPr/>
          </p:nvSpPr>
          <p:spPr>
            <a:xfrm rot="15988843">
              <a:off x="4473700" y="1888251"/>
              <a:ext cx="323999" cy="252000"/>
            </a:xfrm>
            <a:prstGeom prst="arc">
              <a:avLst>
                <a:gd name="adj1" fmla="val 10619928"/>
                <a:gd name="adj2" fmla="val 0"/>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cxnSp>
          <p:nvCxnSpPr>
            <p:cNvPr id="348" name="Přímá spojovací šipka 347"/>
            <p:cNvCxnSpPr/>
            <p:nvPr/>
          </p:nvCxnSpPr>
          <p:spPr>
            <a:xfrm>
              <a:off x="4716016" y="2204864"/>
              <a:ext cx="814522" cy="0"/>
            </a:xfrm>
            <a:prstGeom prst="straightConnector1">
              <a:avLst/>
            </a:prstGeom>
            <a:ln w="2540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349" name="TextovéPole 348"/>
            <p:cNvSpPr txBox="1"/>
            <p:nvPr/>
          </p:nvSpPr>
          <p:spPr>
            <a:xfrm>
              <a:off x="4896000" y="2088000"/>
              <a:ext cx="288032" cy="216000"/>
            </a:xfrm>
            <a:prstGeom prst="rect">
              <a:avLst/>
            </a:prstGeom>
            <a:solidFill>
              <a:schemeClr val="bg1"/>
            </a:solidFill>
            <a:ln w="3175">
              <a:noFill/>
            </a:ln>
          </p:spPr>
          <p:txBody>
            <a:bodyPr wrap="square" lIns="0" tIns="0" rIns="0" bIns="0" rtlCol="0">
              <a:spAutoFit/>
            </a:bodyPr>
            <a:lstStyle/>
            <a:p>
              <a:r>
                <a:rPr lang="cs-CZ" sz="1400" b="1" dirty="0" smtClean="0"/>
                <a:t>RIP</a:t>
              </a:r>
              <a:endParaRPr lang="cs-CZ" sz="1400" b="1" dirty="0"/>
            </a:p>
          </p:txBody>
        </p:sp>
      </p:grpSp>
      <p:grpSp>
        <p:nvGrpSpPr>
          <p:cNvPr id="398" name="Skupina 397"/>
          <p:cNvGrpSpPr/>
          <p:nvPr/>
        </p:nvGrpSpPr>
        <p:grpSpPr>
          <a:xfrm>
            <a:off x="8316416" y="3573016"/>
            <a:ext cx="489586" cy="432000"/>
            <a:chOff x="8316416" y="3573016"/>
            <a:chExt cx="489586" cy="432000"/>
          </a:xfrm>
        </p:grpSpPr>
        <p:pic>
          <p:nvPicPr>
            <p:cNvPr id="383" name="Picture 5" descr="D:\Učení\Materialy\!!situační značky\mechna.jpg"/>
            <p:cNvPicPr preferRelativeResize="0">
              <a:picLocks noChangeAspect="1" noChangeArrowheads="1"/>
            </p:cNvPicPr>
            <p:nvPr/>
          </p:nvPicPr>
          <p:blipFill>
            <a:blip r:embed="rId10" cstate="print"/>
            <a:srcRect/>
            <a:stretch>
              <a:fillRect/>
            </a:stretch>
          </p:blipFill>
          <p:spPr bwMode="auto">
            <a:xfrm>
              <a:off x="8316416" y="3688225"/>
              <a:ext cx="489586" cy="316791"/>
            </a:xfrm>
            <a:prstGeom prst="rect">
              <a:avLst/>
            </a:prstGeom>
            <a:noFill/>
            <a:ln w="12700" cmpd="sng">
              <a:solidFill>
                <a:schemeClr val="tx1"/>
              </a:solidFill>
            </a:ln>
            <a:effectLst>
              <a:outerShdw blurRad="50800" dist="50800" dir="5400000" algn="ctr" rotWithShape="0">
                <a:schemeClr val="bg1"/>
              </a:outerShdw>
            </a:effectLst>
          </p:spPr>
        </p:pic>
        <p:grpSp>
          <p:nvGrpSpPr>
            <p:cNvPr id="395" name="Skupina 394"/>
            <p:cNvGrpSpPr/>
            <p:nvPr/>
          </p:nvGrpSpPr>
          <p:grpSpPr>
            <a:xfrm>
              <a:off x="8496000" y="3573016"/>
              <a:ext cx="146019" cy="110767"/>
              <a:chOff x="8641389" y="4486491"/>
              <a:chExt cx="146019" cy="110767"/>
            </a:xfrm>
          </p:grpSpPr>
          <p:cxnSp>
            <p:nvCxnSpPr>
              <p:cNvPr id="390" name="Přímá spojnice 261"/>
              <p:cNvCxnSpPr/>
              <p:nvPr/>
            </p:nvCxnSpPr>
            <p:spPr>
              <a:xfrm>
                <a:off x="8676456" y="4511798"/>
                <a:ext cx="72407" cy="72439"/>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1" name="Přímá spojnice 262"/>
              <p:cNvCxnSpPr/>
              <p:nvPr/>
            </p:nvCxnSpPr>
            <p:spPr>
              <a:xfrm flipV="1">
                <a:off x="8676456" y="4509120"/>
                <a:ext cx="72407" cy="75117"/>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2" name="Přímá spojnice 258"/>
              <p:cNvCxnSpPr/>
              <p:nvPr/>
            </p:nvCxnSpPr>
            <p:spPr>
              <a:xfrm>
                <a:off x="8641389" y="4486491"/>
                <a:ext cx="144222"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3" name="Přímá spojnice 259"/>
              <p:cNvCxnSpPr/>
              <p:nvPr/>
            </p:nvCxnSpPr>
            <p:spPr>
              <a:xfrm flipH="1" flipV="1">
                <a:off x="8785576" y="4486491"/>
                <a:ext cx="1832" cy="110767"/>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4" name="Přímá spojnice 260"/>
              <p:cNvCxnSpPr/>
              <p:nvPr/>
            </p:nvCxnSpPr>
            <p:spPr>
              <a:xfrm flipV="1">
                <a:off x="8641389" y="4486491"/>
                <a:ext cx="0" cy="110767"/>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384" name="Skupina 383"/>
          <p:cNvGrpSpPr/>
          <p:nvPr/>
        </p:nvGrpSpPr>
        <p:grpSpPr>
          <a:xfrm>
            <a:off x="3347864" y="3717032"/>
            <a:ext cx="4443347" cy="2118429"/>
            <a:chOff x="3347864" y="3717032"/>
            <a:chExt cx="4443347" cy="2118429"/>
          </a:xfrm>
        </p:grpSpPr>
        <p:grpSp>
          <p:nvGrpSpPr>
            <p:cNvPr id="399" name="Skupina 398"/>
            <p:cNvGrpSpPr/>
            <p:nvPr/>
          </p:nvGrpSpPr>
          <p:grpSpPr>
            <a:xfrm>
              <a:off x="7236296" y="3789040"/>
              <a:ext cx="554915" cy="640036"/>
              <a:chOff x="7236296" y="3789040"/>
              <a:chExt cx="554915" cy="640036"/>
            </a:xfrm>
          </p:grpSpPr>
          <p:sp>
            <p:nvSpPr>
              <p:cNvPr id="636" name="TextovéPole 635"/>
              <p:cNvSpPr txBox="1"/>
              <p:nvPr/>
            </p:nvSpPr>
            <p:spPr>
              <a:xfrm>
                <a:off x="7236296" y="4167466"/>
                <a:ext cx="554915" cy="261610"/>
              </a:xfrm>
              <a:prstGeom prst="rect">
                <a:avLst/>
              </a:prstGeom>
              <a:noFill/>
              <a:ln w="3175">
                <a:noFill/>
              </a:ln>
            </p:spPr>
            <p:txBody>
              <a:bodyPr wrap="square" rtlCol="0">
                <a:spAutoFit/>
              </a:bodyPr>
              <a:lstStyle/>
              <a:p>
                <a:r>
                  <a:rPr lang="cs-CZ" sz="1100" dirty="0" smtClean="0"/>
                  <a:t>MAIN</a:t>
                </a:r>
                <a:endParaRPr lang="cs-CZ" sz="1100" dirty="0"/>
              </a:p>
            </p:txBody>
          </p:sp>
          <p:grpSp>
            <p:nvGrpSpPr>
              <p:cNvPr id="50" name="Skupina 252"/>
              <p:cNvGrpSpPr/>
              <p:nvPr/>
            </p:nvGrpSpPr>
            <p:grpSpPr>
              <a:xfrm>
                <a:off x="7257413" y="3789040"/>
                <a:ext cx="401655" cy="369427"/>
                <a:chOff x="3701177" y="504381"/>
                <a:chExt cx="614409" cy="565110"/>
              </a:xfrm>
            </p:grpSpPr>
            <p:pic>
              <p:nvPicPr>
                <p:cNvPr id="639" name="Picture 2" descr="D:\Učení\Materialy\!!situační značky\značky\mechanizovane kolove.jpg"/>
                <p:cNvPicPr>
                  <a:picLocks noChangeAspect="1" noChangeArrowheads="1"/>
                </p:cNvPicPr>
                <p:nvPr/>
              </p:nvPicPr>
              <p:blipFill>
                <a:blip r:embed="rId6" cstate="print"/>
                <a:srcRect/>
                <a:stretch>
                  <a:fillRect/>
                </a:stretch>
              </p:blipFill>
              <p:spPr bwMode="auto">
                <a:xfrm>
                  <a:off x="3701177" y="673820"/>
                  <a:ext cx="614409" cy="395671"/>
                </a:xfrm>
                <a:prstGeom prst="rect">
                  <a:avLst/>
                </a:prstGeom>
                <a:noFill/>
                <a:ln w="3175">
                  <a:solidFill>
                    <a:schemeClr val="tx1"/>
                  </a:solidFill>
                </a:ln>
              </p:spPr>
            </p:pic>
            <p:grpSp>
              <p:nvGrpSpPr>
                <p:cNvPr id="52" name="Skupina 255"/>
                <p:cNvGrpSpPr>
                  <a:grpSpLocks noChangeAspect="1"/>
                </p:cNvGrpSpPr>
                <p:nvPr/>
              </p:nvGrpSpPr>
              <p:grpSpPr>
                <a:xfrm>
                  <a:off x="3889199" y="504381"/>
                  <a:ext cx="223364" cy="169439"/>
                  <a:chOff x="5148064" y="2564904"/>
                  <a:chExt cx="726071" cy="550783"/>
                </a:xfrm>
              </p:grpSpPr>
              <p:grpSp>
                <p:nvGrpSpPr>
                  <p:cNvPr id="55" name="Skupina 256"/>
                  <p:cNvGrpSpPr/>
                  <p:nvPr/>
                </p:nvGrpSpPr>
                <p:grpSpPr>
                  <a:xfrm>
                    <a:off x="5322433" y="2677425"/>
                    <a:ext cx="360040" cy="373517"/>
                    <a:chOff x="4402225" y="2361587"/>
                    <a:chExt cx="426013" cy="432000"/>
                  </a:xfrm>
                </p:grpSpPr>
                <p:cxnSp>
                  <p:nvCxnSpPr>
                    <p:cNvPr id="646" name="Přímá spojnice 261"/>
                    <p:cNvCxnSpPr/>
                    <p:nvPr/>
                  </p:nvCxnSpPr>
                  <p:spPr>
                    <a:xfrm>
                      <a:off x="4402225" y="2376986"/>
                      <a:ext cx="426013" cy="416601"/>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7" name="Přímá spojnice 262"/>
                    <p:cNvCxnSpPr/>
                    <p:nvPr/>
                  </p:nvCxnSpPr>
                  <p:spPr>
                    <a:xfrm flipV="1">
                      <a:off x="4402225" y="2361587"/>
                      <a:ext cx="426013" cy="43200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6" name="Skupina 257"/>
                  <p:cNvGrpSpPr>
                    <a:grpSpLocks noChangeAspect="1"/>
                  </p:cNvGrpSpPr>
                  <p:nvPr/>
                </p:nvGrpSpPr>
                <p:grpSpPr>
                  <a:xfrm>
                    <a:off x="5148064" y="2564904"/>
                    <a:ext cx="726071" cy="550783"/>
                    <a:chOff x="5148064" y="2564904"/>
                    <a:chExt cx="726071" cy="550783"/>
                  </a:xfrm>
                </p:grpSpPr>
                <p:cxnSp>
                  <p:nvCxnSpPr>
                    <p:cNvPr id="643" name="Přímá spojnice 258"/>
                    <p:cNvCxnSpPr/>
                    <p:nvPr/>
                  </p:nvCxnSpPr>
                  <p:spPr>
                    <a:xfrm>
                      <a:off x="5148064" y="2564904"/>
                      <a:ext cx="717135"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4" name="Přímá spojnice 259"/>
                    <p:cNvCxnSpPr/>
                    <p:nvPr/>
                  </p:nvCxnSpPr>
                  <p:spPr>
                    <a:xfrm flipH="1" flipV="1">
                      <a:off x="5865026" y="2564904"/>
                      <a:ext cx="9109" cy="550781"/>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5" name="Přímá spojnice 260"/>
                    <p:cNvCxnSpPr/>
                    <p:nvPr/>
                  </p:nvCxnSpPr>
                  <p:spPr>
                    <a:xfrm flipV="1">
                      <a:off x="5148064" y="2564904"/>
                      <a:ext cx="0" cy="550783"/>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grpSp>
          </p:grpSp>
          <p:cxnSp>
            <p:nvCxnSpPr>
              <p:cNvPr id="638" name="Přímá spojnice 253"/>
              <p:cNvCxnSpPr/>
              <p:nvPr/>
            </p:nvCxnSpPr>
            <p:spPr>
              <a:xfrm>
                <a:off x="7257413" y="3899806"/>
                <a:ext cx="0" cy="51956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9" name="Skupina 101"/>
            <p:cNvGrpSpPr>
              <a:grpSpLocks noChangeAspect="1"/>
            </p:cNvGrpSpPr>
            <p:nvPr/>
          </p:nvGrpSpPr>
          <p:grpSpPr>
            <a:xfrm>
              <a:off x="3347864" y="3717032"/>
              <a:ext cx="933339" cy="655424"/>
              <a:chOff x="2555776" y="4509120"/>
              <a:chExt cx="672854" cy="472503"/>
            </a:xfrm>
            <a:solidFill>
              <a:srgbClr val="92D050"/>
            </a:solidFill>
          </p:grpSpPr>
          <p:grpSp>
            <p:nvGrpSpPr>
              <p:cNvPr id="60" name="Skupina 86"/>
              <p:cNvGrpSpPr>
                <a:grpSpLocks noChangeAspect="1"/>
              </p:cNvGrpSpPr>
              <p:nvPr/>
            </p:nvGrpSpPr>
            <p:grpSpPr>
              <a:xfrm>
                <a:off x="2828586" y="4509120"/>
                <a:ext cx="400044" cy="472503"/>
                <a:chOff x="8059807" y="661661"/>
                <a:chExt cx="848850" cy="1002596"/>
              </a:xfrm>
              <a:grpFill/>
            </p:grpSpPr>
            <p:sp>
              <p:nvSpPr>
                <p:cNvPr id="656" name="TextovéPole 655"/>
                <p:cNvSpPr txBox="1"/>
                <p:nvPr/>
              </p:nvSpPr>
              <p:spPr>
                <a:xfrm>
                  <a:off x="8059807" y="1240534"/>
                  <a:ext cx="848850" cy="423723"/>
                </a:xfrm>
                <a:prstGeom prst="rect">
                  <a:avLst/>
                </a:prstGeom>
                <a:noFill/>
                <a:ln w="3175">
                  <a:noFill/>
                </a:ln>
              </p:spPr>
              <p:txBody>
                <a:bodyPr wrap="square" rtlCol="0">
                  <a:spAutoFit/>
                </a:bodyPr>
                <a:lstStyle/>
                <a:p>
                  <a:r>
                    <a:rPr lang="cs-CZ" sz="1200" dirty="0" smtClean="0"/>
                    <a:t>TAC</a:t>
                  </a:r>
                  <a:endParaRPr lang="cs-CZ" sz="1200" dirty="0"/>
                </a:p>
              </p:txBody>
            </p:sp>
            <p:grpSp>
              <p:nvGrpSpPr>
                <p:cNvPr id="61" name="Skupina 252"/>
                <p:cNvGrpSpPr/>
                <p:nvPr/>
              </p:nvGrpSpPr>
              <p:grpSpPr>
                <a:xfrm>
                  <a:off x="8092110" y="661661"/>
                  <a:ext cx="614409" cy="565110"/>
                  <a:chOff x="3701177" y="504381"/>
                  <a:chExt cx="614409" cy="565110"/>
                </a:xfrm>
                <a:grpFill/>
              </p:grpSpPr>
              <p:pic>
                <p:nvPicPr>
                  <p:cNvPr id="659" name="Picture 2" descr="D:\Učení\Materialy\!!situační značky\značky\mechanizovane kolove.jpg"/>
                  <p:cNvPicPr>
                    <a:picLocks noChangeAspect="1" noChangeArrowheads="1"/>
                  </p:cNvPicPr>
                  <p:nvPr/>
                </p:nvPicPr>
                <p:blipFill>
                  <a:blip r:embed="rId6" cstate="print"/>
                  <a:srcRect/>
                  <a:stretch>
                    <a:fillRect/>
                  </a:stretch>
                </p:blipFill>
                <p:spPr bwMode="auto">
                  <a:xfrm>
                    <a:off x="3701177" y="673820"/>
                    <a:ext cx="614409" cy="395671"/>
                  </a:xfrm>
                  <a:prstGeom prst="rect">
                    <a:avLst/>
                  </a:prstGeom>
                  <a:grpFill/>
                  <a:ln w="3175">
                    <a:solidFill>
                      <a:schemeClr val="tx1"/>
                    </a:solidFill>
                  </a:ln>
                </p:spPr>
              </p:pic>
              <p:grpSp>
                <p:nvGrpSpPr>
                  <p:cNvPr id="62" name="Skupina 255"/>
                  <p:cNvGrpSpPr>
                    <a:grpSpLocks noChangeAspect="1"/>
                  </p:cNvGrpSpPr>
                  <p:nvPr/>
                </p:nvGrpSpPr>
                <p:grpSpPr>
                  <a:xfrm>
                    <a:off x="3889199" y="504381"/>
                    <a:ext cx="223364" cy="169439"/>
                    <a:chOff x="5148064" y="2564904"/>
                    <a:chExt cx="726071" cy="550783"/>
                  </a:xfrm>
                  <a:grpFill/>
                </p:grpSpPr>
                <p:grpSp>
                  <p:nvGrpSpPr>
                    <p:cNvPr id="63" name="Skupina 256"/>
                    <p:cNvGrpSpPr/>
                    <p:nvPr/>
                  </p:nvGrpSpPr>
                  <p:grpSpPr>
                    <a:xfrm>
                      <a:off x="5322433" y="2677425"/>
                      <a:ext cx="360040" cy="373517"/>
                      <a:chOff x="4402225" y="2361587"/>
                      <a:chExt cx="426013" cy="432000"/>
                    </a:xfrm>
                    <a:grpFill/>
                  </p:grpSpPr>
                  <p:cxnSp>
                    <p:nvCxnSpPr>
                      <p:cNvPr id="666" name="Přímá spojnice 261"/>
                      <p:cNvCxnSpPr/>
                      <p:nvPr/>
                    </p:nvCxnSpPr>
                    <p:spPr>
                      <a:xfrm>
                        <a:off x="4402225" y="2376986"/>
                        <a:ext cx="426013" cy="416601"/>
                      </a:xfrm>
                      <a:prstGeom prst="line">
                        <a:avLst/>
                      </a:prstGeom>
                      <a:grpFill/>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7" name="Přímá spojnice 262"/>
                      <p:cNvCxnSpPr/>
                      <p:nvPr/>
                    </p:nvCxnSpPr>
                    <p:spPr>
                      <a:xfrm flipV="1">
                        <a:off x="4402225" y="2361587"/>
                        <a:ext cx="426013" cy="432000"/>
                      </a:xfrm>
                      <a:prstGeom prst="line">
                        <a:avLst/>
                      </a:prstGeom>
                      <a:grpFill/>
                      <a:ln w="31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64" name="Skupina 257"/>
                    <p:cNvGrpSpPr>
                      <a:grpSpLocks noChangeAspect="1"/>
                    </p:cNvGrpSpPr>
                    <p:nvPr/>
                  </p:nvGrpSpPr>
                  <p:grpSpPr>
                    <a:xfrm>
                      <a:off x="5148064" y="2564904"/>
                      <a:ext cx="726071" cy="550783"/>
                      <a:chOff x="5148064" y="2564904"/>
                      <a:chExt cx="726071" cy="550783"/>
                    </a:xfrm>
                    <a:grpFill/>
                  </p:grpSpPr>
                  <p:cxnSp>
                    <p:nvCxnSpPr>
                      <p:cNvPr id="663" name="Přímá spojnice 258"/>
                      <p:cNvCxnSpPr/>
                      <p:nvPr/>
                    </p:nvCxnSpPr>
                    <p:spPr>
                      <a:xfrm>
                        <a:off x="5148064" y="2564904"/>
                        <a:ext cx="717135" cy="0"/>
                      </a:xfrm>
                      <a:prstGeom prst="line">
                        <a:avLst/>
                      </a:prstGeom>
                      <a:grpFill/>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4" name="Přímá spojnice 259"/>
                      <p:cNvCxnSpPr/>
                      <p:nvPr/>
                    </p:nvCxnSpPr>
                    <p:spPr>
                      <a:xfrm flipH="1" flipV="1">
                        <a:off x="5865026" y="2564904"/>
                        <a:ext cx="9109" cy="550781"/>
                      </a:xfrm>
                      <a:prstGeom prst="line">
                        <a:avLst/>
                      </a:prstGeom>
                      <a:grpFill/>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5" name="Přímá spojnice 260"/>
                      <p:cNvCxnSpPr/>
                      <p:nvPr/>
                    </p:nvCxnSpPr>
                    <p:spPr>
                      <a:xfrm flipV="1">
                        <a:off x="5148064" y="2564904"/>
                        <a:ext cx="0" cy="550783"/>
                      </a:xfrm>
                      <a:prstGeom prst="line">
                        <a:avLst/>
                      </a:prstGeom>
                      <a:grpFill/>
                      <a:ln w="3175">
                        <a:solidFill>
                          <a:schemeClr val="tx1"/>
                        </a:solidFill>
                      </a:ln>
                    </p:spPr>
                    <p:style>
                      <a:lnRef idx="1">
                        <a:schemeClr val="accent1"/>
                      </a:lnRef>
                      <a:fillRef idx="0">
                        <a:schemeClr val="accent1"/>
                      </a:fillRef>
                      <a:effectRef idx="0">
                        <a:schemeClr val="accent1"/>
                      </a:effectRef>
                      <a:fontRef idx="minor">
                        <a:schemeClr val="tx1"/>
                      </a:fontRef>
                    </p:style>
                  </p:cxnSp>
                </p:grpSp>
              </p:grpSp>
            </p:grpSp>
            <p:cxnSp>
              <p:nvCxnSpPr>
                <p:cNvPr id="658" name="Přímá spojnice 253"/>
                <p:cNvCxnSpPr/>
                <p:nvPr/>
              </p:nvCxnSpPr>
              <p:spPr>
                <a:xfrm>
                  <a:off x="8092110" y="831099"/>
                  <a:ext cx="0" cy="794781"/>
                </a:xfrm>
                <a:prstGeom prst="line">
                  <a:avLst/>
                </a:prstGeom>
                <a:grpFill/>
                <a:ln w="190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655" name="Přímá spojovací šipka 515"/>
              <p:cNvCxnSpPr/>
              <p:nvPr/>
            </p:nvCxnSpPr>
            <p:spPr>
              <a:xfrm flipH="1" flipV="1">
                <a:off x="2555776" y="4869160"/>
                <a:ext cx="288032" cy="72008"/>
              </a:xfrm>
              <a:prstGeom prst="straightConnector1">
                <a:avLst/>
              </a:prstGeom>
              <a:grpFill/>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404" name="Skupina 403"/>
            <p:cNvGrpSpPr/>
            <p:nvPr/>
          </p:nvGrpSpPr>
          <p:grpSpPr>
            <a:xfrm>
              <a:off x="5508104" y="5229200"/>
              <a:ext cx="720080" cy="606261"/>
              <a:chOff x="6444208" y="2708920"/>
              <a:chExt cx="720080" cy="606261"/>
            </a:xfrm>
          </p:grpSpPr>
          <p:grpSp>
            <p:nvGrpSpPr>
              <p:cNvPr id="72" name="Skupina 80"/>
              <p:cNvGrpSpPr>
                <a:grpSpLocks noChangeAspect="1"/>
              </p:cNvGrpSpPr>
              <p:nvPr/>
            </p:nvGrpSpPr>
            <p:grpSpPr>
              <a:xfrm>
                <a:off x="6588224" y="2708920"/>
                <a:ext cx="429323" cy="360000"/>
                <a:chOff x="4135762" y="1374282"/>
                <a:chExt cx="612000" cy="513181"/>
              </a:xfrm>
            </p:grpSpPr>
            <p:pic>
              <p:nvPicPr>
                <p:cNvPr id="695" name="Picture 4" descr="D:\Učení\Materialy\!!situační značky\značky\mechanizované výsadkové s org pr přepr.jpg"/>
                <p:cNvPicPr>
                  <a:picLocks noChangeAspect="1" noChangeArrowheads="1"/>
                </p:cNvPicPr>
                <p:nvPr/>
              </p:nvPicPr>
              <p:blipFill>
                <a:blip r:embed="rId11" cstate="print"/>
                <a:srcRect/>
                <a:stretch>
                  <a:fillRect/>
                </a:stretch>
              </p:blipFill>
              <p:spPr bwMode="auto">
                <a:xfrm>
                  <a:off x="4135762" y="1491463"/>
                  <a:ext cx="612000" cy="396000"/>
                </a:xfrm>
                <a:prstGeom prst="rect">
                  <a:avLst/>
                </a:prstGeom>
                <a:noFill/>
                <a:ln w="9525">
                  <a:solidFill>
                    <a:schemeClr val="tx1"/>
                  </a:solidFill>
                </a:ln>
              </p:spPr>
            </p:pic>
            <p:grpSp>
              <p:nvGrpSpPr>
                <p:cNvPr id="73" name="Skupina 83"/>
                <p:cNvGrpSpPr>
                  <a:grpSpLocks noChangeAspect="1"/>
                </p:cNvGrpSpPr>
                <p:nvPr/>
              </p:nvGrpSpPr>
              <p:grpSpPr>
                <a:xfrm>
                  <a:off x="4416255" y="1374282"/>
                  <a:ext cx="51014" cy="124988"/>
                  <a:chOff x="9828584" y="4075139"/>
                  <a:chExt cx="75777" cy="169277"/>
                </a:xfrm>
              </p:grpSpPr>
              <p:cxnSp>
                <p:nvCxnSpPr>
                  <p:cNvPr id="697" name="Přímá spojnice 84"/>
                  <p:cNvCxnSpPr/>
                  <p:nvPr/>
                </p:nvCxnSpPr>
                <p:spPr>
                  <a:xfrm>
                    <a:off x="9828584" y="4075139"/>
                    <a:ext cx="0" cy="169277"/>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8" name="Přímá spojnice 85"/>
                  <p:cNvCxnSpPr/>
                  <p:nvPr/>
                </p:nvCxnSpPr>
                <p:spPr>
                  <a:xfrm>
                    <a:off x="9904361" y="4075139"/>
                    <a:ext cx="0" cy="169277"/>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74" name="Skupina 78"/>
              <p:cNvGrpSpPr/>
              <p:nvPr/>
            </p:nvGrpSpPr>
            <p:grpSpPr>
              <a:xfrm>
                <a:off x="6444208" y="3068960"/>
                <a:ext cx="348308" cy="236292"/>
                <a:chOff x="3419872" y="5013176"/>
                <a:chExt cx="576064" cy="288032"/>
              </a:xfrm>
            </p:grpSpPr>
            <p:cxnSp>
              <p:nvCxnSpPr>
                <p:cNvPr id="700" name="Přímá spojovací čára 263"/>
                <p:cNvCxnSpPr/>
                <p:nvPr/>
              </p:nvCxnSpPr>
              <p:spPr>
                <a:xfrm>
                  <a:off x="3995936" y="5013176"/>
                  <a:ext cx="0" cy="288032"/>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1" name="Přímá spojovací šipka 265"/>
                <p:cNvCxnSpPr/>
                <p:nvPr/>
              </p:nvCxnSpPr>
              <p:spPr>
                <a:xfrm flipH="1" flipV="1">
                  <a:off x="3419872" y="5157192"/>
                  <a:ext cx="576064" cy="144016"/>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703" name="TextovéPole 702"/>
              <p:cNvSpPr txBox="1"/>
              <p:nvPr/>
            </p:nvSpPr>
            <p:spPr>
              <a:xfrm>
                <a:off x="6732240" y="3068960"/>
                <a:ext cx="432048" cy="246221"/>
              </a:xfrm>
              <a:prstGeom prst="rect">
                <a:avLst/>
              </a:prstGeom>
              <a:noFill/>
              <a:ln w="3175">
                <a:noFill/>
              </a:ln>
            </p:spPr>
            <p:txBody>
              <a:bodyPr wrap="square" rtlCol="0">
                <a:spAutoFit/>
              </a:bodyPr>
              <a:lstStyle/>
              <a:p>
                <a:r>
                  <a:rPr lang="cs-CZ" sz="1000" b="1" dirty="0" smtClean="0"/>
                  <a:t>RES</a:t>
                </a:r>
                <a:endParaRPr lang="cs-CZ" sz="1000" b="1" dirty="0"/>
              </a:p>
            </p:txBody>
          </p:sp>
        </p:grpSp>
        <p:cxnSp>
          <p:nvCxnSpPr>
            <p:cNvPr id="405" name="Přímá spojovací šipka 469"/>
            <p:cNvCxnSpPr/>
            <p:nvPr/>
          </p:nvCxnSpPr>
          <p:spPr>
            <a:xfrm flipH="1">
              <a:off x="4499992" y="5661248"/>
              <a:ext cx="936104" cy="0"/>
            </a:xfrm>
            <a:prstGeom prst="straightConnector1">
              <a:avLst/>
            </a:prstGeom>
            <a:ln w="2540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grpSp>
      <p:grpSp>
        <p:nvGrpSpPr>
          <p:cNvPr id="377" name="Skupina 376"/>
          <p:cNvGrpSpPr/>
          <p:nvPr/>
        </p:nvGrpSpPr>
        <p:grpSpPr>
          <a:xfrm>
            <a:off x="7236296" y="1196752"/>
            <a:ext cx="1756810" cy="4067148"/>
            <a:chOff x="7236296" y="1196752"/>
            <a:chExt cx="1756810" cy="4067148"/>
          </a:xfrm>
        </p:grpSpPr>
        <p:grpSp>
          <p:nvGrpSpPr>
            <p:cNvPr id="374" name="Skupina 373"/>
            <p:cNvGrpSpPr/>
            <p:nvPr/>
          </p:nvGrpSpPr>
          <p:grpSpPr>
            <a:xfrm>
              <a:off x="7524328" y="1196752"/>
              <a:ext cx="1080120" cy="864096"/>
              <a:chOff x="7524328" y="1196752"/>
              <a:chExt cx="1080120" cy="864096"/>
            </a:xfrm>
          </p:grpSpPr>
          <p:sp>
            <p:nvSpPr>
              <p:cNvPr id="294" name="Šipka doleva 293"/>
              <p:cNvSpPr/>
              <p:nvPr/>
            </p:nvSpPr>
            <p:spPr>
              <a:xfrm>
                <a:off x="7524328" y="1196752"/>
                <a:ext cx="1080120" cy="864096"/>
              </a:xfrm>
              <a:prstGeom prst="lef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nvGrpSpPr>
              <p:cNvPr id="79" name="Skupina 345"/>
              <p:cNvGrpSpPr>
                <a:grpSpLocks noChangeAspect="1"/>
              </p:cNvGrpSpPr>
              <p:nvPr/>
            </p:nvGrpSpPr>
            <p:grpSpPr>
              <a:xfrm>
                <a:off x="8028384" y="1440000"/>
                <a:ext cx="364181" cy="324000"/>
                <a:chOff x="8219358" y="2603815"/>
                <a:chExt cx="529297" cy="470898"/>
              </a:xfrm>
            </p:grpSpPr>
            <p:cxnSp>
              <p:nvCxnSpPr>
                <p:cNvPr id="347" name="Přímá spojnice 192"/>
                <p:cNvCxnSpPr/>
                <p:nvPr/>
              </p:nvCxnSpPr>
              <p:spPr>
                <a:xfrm>
                  <a:off x="8532440" y="2603815"/>
                  <a:ext cx="0" cy="187482"/>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5" name="Přímá spojnice 192"/>
                <p:cNvCxnSpPr/>
                <p:nvPr/>
              </p:nvCxnSpPr>
              <p:spPr>
                <a:xfrm>
                  <a:off x="8457456" y="2605478"/>
                  <a:ext cx="0" cy="187482"/>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pic>
              <p:nvPicPr>
                <p:cNvPr id="356" name="Picture 2"/>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8219358" y="2714713"/>
                  <a:ext cx="529297" cy="36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grpSp>
          <p:nvGrpSpPr>
            <p:cNvPr id="408" name="Skupina 315"/>
            <p:cNvGrpSpPr/>
            <p:nvPr/>
          </p:nvGrpSpPr>
          <p:grpSpPr>
            <a:xfrm>
              <a:off x="7668344" y="4581128"/>
              <a:ext cx="1324762" cy="682772"/>
              <a:chOff x="5153447" y="3826348"/>
              <a:chExt cx="1324762" cy="682772"/>
            </a:xfrm>
          </p:grpSpPr>
          <p:sp>
            <p:nvSpPr>
              <p:cNvPr id="415" name="Šipka doleva 414"/>
              <p:cNvSpPr/>
              <p:nvPr/>
            </p:nvSpPr>
            <p:spPr>
              <a:xfrm>
                <a:off x="5153447" y="3826348"/>
                <a:ext cx="1324762" cy="682772"/>
              </a:xfrm>
              <a:prstGeom prst="lef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nvGrpSpPr>
              <p:cNvPr id="416" name="Skupina 75"/>
              <p:cNvGrpSpPr>
                <a:grpSpLocks noChangeAspect="1"/>
              </p:cNvGrpSpPr>
              <p:nvPr/>
            </p:nvGrpSpPr>
            <p:grpSpPr>
              <a:xfrm>
                <a:off x="5519368" y="4044241"/>
                <a:ext cx="291375" cy="246986"/>
                <a:chOff x="1335934" y="1407826"/>
                <a:chExt cx="614409" cy="520811"/>
              </a:xfrm>
            </p:grpSpPr>
            <p:pic>
              <p:nvPicPr>
                <p:cNvPr id="424" name="Picture 2" descr="D:\Učení\Materialy\!!situační značky\značky\mechanizovane kolove.jpg"/>
                <p:cNvPicPr>
                  <a:picLocks noChangeAspect="1" noChangeArrowheads="1"/>
                </p:cNvPicPr>
                <p:nvPr/>
              </p:nvPicPr>
              <p:blipFill>
                <a:blip r:embed="rId6" cstate="print"/>
                <a:srcRect/>
                <a:stretch>
                  <a:fillRect/>
                </a:stretch>
              </p:blipFill>
              <p:spPr bwMode="auto">
                <a:xfrm>
                  <a:off x="1335934" y="1532967"/>
                  <a:ext cx="614409" cy="395670"/>
                </a:xfrm>
                <a:prstGeom prst="rect">
                  <a:avLst/>
                </a:prstGeom>
                <a:noFill/>
                <a:ln w="9525">
                  <a:solidFill>
                    <a:schemeClr val="tx1"/>
                  </a:solidFill>
                </a:ln>
              </p:spPr>
            </p:pic>
            <p:grpSp>
              <p:nvGrpSpPr>
                <p:cNvPr id="425" name="Skupina 77"/>
                <p:cNvGrpSpPr>
                  <a:grpSpLocks noChangeAspect="1"/>
                </p:cNvGrpSpPr>
                <p:nvPr/>
              </p:nvGrpSpPr>
              <p:grpSpPr>
                <a:xfrm>
                  <a:off x="1613547" y="1407826"/>
                  <a:ext cx="51014" cy="124988"/>
                  <a:chOff x="9828584" y="4075139"/>
                  <a:chExt cx="75777" cy="169277"/>
                </a:xfrm>
              </p:grpSpPr>
              <p:cxnSp>
                <p:nvCxnSpPr>
                  <p:cNvPr id="426" name="Přímá spojnice 78"/>
                  <p:cNvCxnSpPr/>
                  <p:nvPr/>
                </p:nvCxnSpPr>
                <p:spPr>
                  <a:xfrm>
                    <a:off x="9828584" y="4075139"/>
                    <a:ext cx="0" cy="169277"/>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7" name="Přímá spojnice 79"/>
                  <p:cNvCxnSpPr/>
                  <p:nvPr/>
                </p:nvCxnSpPr>
                <p:spPr>
                  <a:xfrm>
                    <a:off x="9904361" y="4075139"/>
                    <a:ext cx="0" cy="169277"/>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417" name="Skupina 89"/>
              <p:cNvGrpSpPr>
                <a:grpSpLocks noChangeAspect="1"/>
              </p:cNvGrpSpPr>
              <p:nvPr/>
            </p:nvGrpSpPr>
            <p:grpSpPr>
              <a:xfrm>
                <a:off x="5911602" y="4039227"/>
                <a:ext cx="299873" cy="252000"/>
                <a:chOff x="5531849" y="1365494"/>
                <a:chExt cx="612000" cy="514298"/>
              </a:xfrm>
            </p:grpSpPr>
            <p:grpSp>
              <p:nvGrpSpPr>
                <p:cNvPr id="418" name="Skupina 90"/>
                <p:cNvGrpSpPr/>
                <p:nvPr/>
              </p:nvGrpSpPr>
              <p:grpSpPr>
                <a:xfrm>
                  <a:off x="5531849" y="1365494"/>
                  <a:ext cx="612000" cy="514298"/>
                  <a:chOff x="5531849" y="1365494"/>
                  <a:chExt cx="612000" cy="514298"/>
                </a:xfrm>
              </p:grpSpPr>
              <p:pic>
                <p:nvPicPr>
                  <p:cNvPr id="420" name="Picture 4" descr="D:\Učení\Materialy\!!situační značky\pěší.jpg"/>
                  <p:cNvPicPr preferRelativeResize="0">
                    <a:picLocks noChangeAspect="1" noChangeArrowheads="1"/>
                  </p:cNvPicPr>
                  <p:nvPr/>
                </p:nvPicPr>
                <p:blipFill>
                  <a:blip r:embed="rId7" cstate="print"/>
                  <a:srcRect/>
                  <a:stretch>
                    <a:fillRect/>
                  </a:stretch>
                </p:blipFill>
                <p:spPr bwMode="auto">
                  <a:xfrm>
                    <a:off x="5531849" y="1485941"/>
                    <a:ext cx="612000" cy="393851"/>
                  </a:xfrm>
                  <a:prstGeom prst="rect">
                    <a:avLst/>
                  </a:prstGeom>
                  <a:noFill/>
                  <a:ln w="9525">
                    <a:solidFill>
                      <a:schemeClr val="tx1"/>
                    </a:solidFill>
                  </a:ln>
                </p:spPr>
              </p:pic>
              <p:grpSp>
                <p:nvGrpSpPr>
                  <p:cNvPr id="421" name="Skupina 93"/>
                  <p:cNvGrpSpPr>
                    <a:grpSpLocks noChangeAspect="1"/>
                  </p:cNvGrpSpPr>
                  <p:nvPr/>
                </p:nvGrpSpPr>
                <p:grpSpPr>
                  <a:xfrm>
                    <a:off x="5814012" y="1365494"/>
                    <a:ext cx="51014" cy="124988"/>
                    <a:chOff x="9828584" y="4075139"/>
                    <a:chExt cx="75777" cy="169277"/>
                  </a:xfrm>
                </p:grpSpPr>
                <p:cxnSp>
                  <p:nvCxnSpPr>
                    <p:cNvPr id="422" name="Přímá spojnice 94"/>
                    <p:cNvCxnSpPr/>
                    <p:nvPr/>
                  </p:nvCxnSpPr>
                  <p:spPr>
                    <a:xfrm>
                      <a:off x="9828584" y="4075139"/>
                      <a:ext cx="0" cy="169277"/>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3" name="Přímá spojnice 95"/>
                    <p:cNvCxnSpPr/>
                    <p:nvPr/>
                  </p:nvCxnSpPr>
                  <p:spPr>
                    <a:xfrm>
                      <a:off x="9904361" y="4075139"/>
                      <a:ext cx="0" cy="169277"/>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grpSp>
            <p:cxnSp>
              <p:nvCxnSpPr>
                <p:cNvPr id="419" name="Přímá spojnice 91"/>
                <p:cNvCxnSpPr/>
                <p:nvPr/>
              </p:nvCxnSpPr>
              <p:spPr>
                <a:xfrm>
                  <a:off x="5839519" y="1501877"/>
                  <a:ext cx="0" cy="370805"/>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429" name="Skupina 316"/>
            <p:cNvGrpSpPr/>
            <p:nvPr/>
          </p:nvGrpSpPr>
          <p:grpSpPr>
            <a:xfrm>
              <a:off x="7236296" y="2204864"/>
              <a:ext cx="1363906" cy="684005"/>
              <a:chOff x="5850529" y="2455544"/>
              <a:chExt cx="1363906" cy="684005"/>
            </a:xfrm>
          </p:grpSpPr>
          <p:sp>
            <p:nvSpPr>
              <p:cNvPr id="436" name="Šipka doleva 435"/>
              <p:cNvSpPr/>
              <p:nvPr/>
            </p:nvSpPr>
            <p:spPr>
              <a:xfrm>
                <a:off x="5850529" y="2455544"/>
                <a:ext cx="1363906" cy="684005"/>
              </a:xfrm>
              <a:prstGeom prst="lef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nvGrpSpPr>
              <p:cNvPr id="437" name="Skupina 66"/>
              <p:cNvGrpSpPr>
                <a:grpSpLocks noChangeAspect="1"/>
              </p:cNvGrpSpPr>
              <p:nvPr/>
            </p:nvGrpSpPr>
            <p:grpSpPr>
              <a:xfrm>
                <a:off x="6241107" y="2656101"/>
                <a:ext cx="291375" cy="246986"/>
                <a:chOff x="1335934" y="1407826"/>
                <a:chExt cx="614409" cy="520811"/>
              </a:xfrm>
            </p:grpSpPr>
            <p:pic>
              <p:nvPicPr>
                <p:cNvPr id="443" name="Picture 2" descr="D:\Učení\Materialy\!!situační značky\značky\mechanizovane kolove.jpg"/>
                <p:cNvPicPr>
                  <a:picLocks noChangeAspect="1" noChangeArrowheads="1"/>
                </p:cNvPicPr>
                <p:nvPr/>
              </p:nvPicPr>
              <p:blipFill>
                <a:blip r:embed="rId6" cstate="print"/>
                <a:srcRect/>
                <a:stretch>
                  <a:fillRect/>
                </a:stretch>
              </p:blipFill>
              <p:spPr bwMode="auto">
                <a:xfrm>
                  <a:off x="1335934" y="1532967"/>
                  <a:ext cx="614409" cy="395670"/>
                </a:xfrm>
                <a:prstGeom prst="rect">
                  <a:avLst/>
                </a:prstGeom>
                <a:noFill/>
                <a:ln w="9525">
                  <a:solidFill>
                    <a:schemeClr val="tx1"/>
                  </a:solidFill>
                </a:ln>
              </p:spPr>
            </p:pic>
            <p:grpSp>
              <p:nvGrpSpPr>
                <p:cNvPr id="444" name="Skupina 68"/>
                <p:cNvGrpSpPr>
                  <a:grpSpLocks noChangeAspect="1"/>
                </p:cNvGrpSpPr>
                <p:nvPr/>
              </p:nvGrpSpPr>
              <p:grpSpPr>
                <a:xfrm>
                  <a:off x="1613547" y="1407826"/>
                  <a:ext cx="51014" cy="124988"/>
                  <a:chOff x="9828584" y="4075139"/>
                  <a:chExt cx="75777" cy="169277"/>
                </a:xfrm>
              </p:grpSpPr>
              <p:cxnSp>
                <p:nvCxnSpPr>
                  <p:cNvPr id="445" name="Přímá spojnice 69"/>
                  <p:cNvCxnSpPr/>
                  <p:nvPr/>
                </p:nvCxnSpPr>
                <p:spPr>
                  <a:xfrm>
                    <a:off x="9828584" y="4075139"/>
                    <a:ext cx="0" cy="169277"/>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6" name="Přímá spojnice 70"/>
                  <p:cNvCxnSpPr/>
                  <p:nvPr/>
                </p:nvCxnSpPr>
                <p:spPr>
                  <a:xfrm>
                    <a:off x="9904361" y="4075139"/>
                    <a:ext cx="0" cy="169277"/>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438" name="Skupina 80"/>
              <p:cNvGrpSpPr>
                <a:grpSpLocks noChangeAspect="1"/>
              </p:cNvGrpSpPr>
              <p:nvPr/>
            </p:nvGrpSpPr>
            <p:grpSpPr>
              <a:xfrm>
                <a:off x="6707090" y="2659671"/>
                <a:ext cx="300527" cy="252000"/>
                <a:chOff x="4135762" y="1374282"/>
                <a:chExt cx="612000" cy="513181"/>
              </a:xfrm>
            </p:grpSpPr>
            <p:pic>
              <p:nvPicPr>
                <p:cNvPr id="439" name="Picture 4" descr="D:\Učení\Materialy\!!situační značky\značky\mechanizované výsadkové s org pr přepr.jpg"/>
                <p:cNvPicPr>
                  <a:picLocks noChangeAspect="1" noChangeArrowheads="1"/>
                </p:cNvPicPr>
                <p:nvPr/>
              </p:nvPicPr>
              <p:blipFill>
                <a:blip r:embed="rId11" cstate="print"/>
                <a:srcRect/>
                <a:stretch>
                  <a:fillRect/>
                </a:stretch>
              </p:blipFill>
              <p:spPr bwMode="auto">
                <a:xfrm>
                  <a:off x="4135762" y="1491463"/>
                  <a:ext cx="612000" cy="396000"/>
                </a:xfrm>
                <a:prstGeom prst="rect">
                  <a:avLst/>
                </a:prstGeom>
                <a:noFill/>
                <a:ln w="9525">
                  <a:solidFill>
                    <a:schemeClr val="tx1"/>
                  </a:solidFill>
                </a:ln>
              </p:spPr>
            </p:pic>
            <p:grpSp>
              <p:nvGrpSpPr>
                <p:cNvPr id="440" name="Skupina 83"/>
                <p:cNvGrpSpPr>
                  <a:grpSpLocks noChangeAspect="1"/>
                </p:cNvGrpSpPr>
                <p:nvPr/>
              </p:nvGrpSpPr>
              <p:grpSpPr>
                <a:xfrm>
                  <a:off x="4416255" y="1374282"/>
                  <a:ext cx="51014" cy="124988"/>
                  <a:chOff x="9828584" y="4075139"/>
                  <a:chExt cx="75777" cy="169277"/>
                </a:xfrm>
              </p:grpSpPr>
              <p:cxnSp>
                <p:nvCxnSpPr>
                  <p:cNvPr id="441" name="Přímá spojnice 84"/>
                  <p:cNvCxnSpPr/>
                  <p:nvPr/>
                </p:nvCxnSpPr>
                <p:spPr>
                  <a:xfrm>
                    <a:off x="9828584" y="4075139"/>
                    <a:ext cx="0" cy="169277"/>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2" name="Přímá spojnice 85"/>
                  <p:cNvCxnSpPr/>
                  <p:nvPr/>
                </p:nvCxnSpPr>
                <p:spPr>
                  <a:xfrm>
                    <a:off x="9904361" y="4075139"/>
                    <a:ext cx="0" cy="169277"/>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grpSp>
        </p:grpSp>
      </p:grpSp>
      <p:sp>
        <p:nvSpPr>
          <p:cNvPr id="450" name="Volný tvar 449"/>
          <p:cNvSpPr/>
          <p:nvPr/>
        </p:nvSpPr>
        <p:spPr>
          <a:xfrm>
            <a:off x="6228184" y="2492896"/>
            <a:ext cx="598528" cy="3456384"/>
          </a:xfrm>
          <a:custGeom>
            <a:avLst/>
            <a:gdLst>
              <a:gd name="connsiteX0" fmla="*/ 598528 w 598528"/>
              <a:gd name="connsiteY0" fmla="*/ 0 h 2698171"/>
              <a:gd name="connsiteX1" fmla="*/ 396648 w 598528"/>
              <a:gd name="connsiteY1" fmla="*/ 433450 h 2698171"/>
              <a:gd name="connsiteX2" fmla="*/ 372897 w 598528"/>
              <a:gd name="connsiteY2" fmla="*/ 866899 h 2698171"/>
              <a:gd name="connsiteX3" fmla="*/ 135391 w 598528"/>
              <a:gd name="connsiteY3" fmla="*/ 1591294 h 2698171"/>
              <a:gd name="connsiteX4" fmla="*/ 4762 w 598528"/>
              <a:gd name="connsiteY4" fmla="*/ 2149434 h 2698171"/>
              <a:gd name="connsiteX5" fmla="*/ 28513 w 598528"/>
              <a:gd name="connsiteY5" fmla="*/ 2648198 h 2698171"/>
              <a:gd name="connsiteX6" fmla="*/ 28513 w 598528"/>
              <a:gd name="connsiteY6" fmla="*/ 2654135 h 26981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8528" h="2698171">
                <a:moveTo>
                  <a:pt x="598528" y="0"/>
                </a:moveTo>
                <a:cubicBezTo>
                  <a:pt x="516390" y="144483"/>
                  <a:pt x="434253" y="288967"/>
                  <a:pt x="396648" y="433450"/>
                </a:cubicBezTo>
                <a:cubicBezTo>
                  <a:pt x="359043" y="577933"/>
                  <a:pt x="416440" y="673925"/>
                  <a:pt x="372897" y="866899"/>
                </a:cubicBezTo>
                <a:cubicBezTo>
                  <a:pt x="329354" y="1059873"/>
                  <a:pt x="196747" y="1377538"/>
                  <a:pt x="135391" y="1591294"/>
                </a:cubicBezTo>
                <a:cubicBezTo>
                  <a:pt x="74035" y="1805050"/>
                  <a:pt x="22575" y="1973283"/>
                  <a:pt x="4762" y="2149434"/>
                </a:cubicBezTo>
                <a:cubicBezTo>
                  <a:pt x="-13051" y="2325585"/>
                  <a:pt x="24554" y="2564081"/>
                  <a:pt x="28513" y="2648198"/>
                </a:cubicBezTo>
                <a:cubicBezTo>
                  <a:pt x="32471" y="2732315"/>
                  <a:pt x="30492" y="2693225"/>
                  <a:pt x="28513" y="2654135"/>
                </a:cubicBezTo>
              </a:path>
            </a:pathLst>
          </a:custGeom>
          <a:noFill/>
          <a:ln>
            <a:solidFill>
              <a:schemeClr val="tx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nvGrpSpPr>
          <p:cNvPr id="452" name="Skupina 451"/>
          <p:cNvGrpSpPr/>
          <p:nvPr/>
        </p:nvGrpSpPr>
        <p:grpSpPr>
          <a:xfrm rot="17482141">
            <a:off x="6504530" y="2865489"/>
            <a:ext cx="216024" cy="276999"/>
            <a:chOff x="7740352" y="5589240"/>
            <a:chExt cx="216024" cy="276999"/>
          </a:xfrm>
        </p:grpSpPr>
        <p:sp>
          <p:nvSpPr>
            <p:cNvPr id="453" name="TextovéPole 452"/>
            <p:cNvSpPr txBox="1"/>
            <p:nvPr/>
          </p:nvSpPr>
          <p:spPr>
            <a:xfrm>
              <a:off x="7740352" y="5589240"/>
              <a:ext cx="216024" cy="276999"/>
            </a:xfrm>
            <a:prstGeom prst="rect">
              <a:avLst/>
            </a:prstGeom>
            <a:solidFill>
              <a:schemeClr val="bg1"/>
            </a:solidFill>
          </p:spPr>
          <p:txBody>
            <a:bodyPr wrap="square" lIns="0" tIns="0" rIns="0" bIns="0" rtlCol="0">
              <a:spAutoFit/>
            </a:bodyPr>
            <a:lstStyle/>
            <a:p>
              <a:endParaRPr lang="cs-CZ" dirty="0"/>
            </a:p>
          </p:txBody>
        </p:sp>
        <p:grpSp>
          <p:nvGrpSpPr>
            <p:cNvPr id="454" name="Skupina 253"/>
            <p:cNvGrpSpPr>
              <a:grpSpLocks noChangeAspect="1"/>
            </p:cNvGrpSpPr>
            <p:nvPr/>
          </p:nvGrpSpPr>
          <p:grpSpPr>
            <a:xfrm>
              <a:off x="7812360" y="5675256"/>
              <a:ext cx="51014" cy="124988"/>
              <a:chOff x="9828584" y="4075139"/>
              <a:chExt cx="75777" cy="169277"/>
            </a:xfrm>
          </p:grpSpPr>
          <p:cxnSp>
            <p:nvCxnSpPr>
              <p:cNvPr id="455" name="Přímá spojnice 209"/>
              <p:cNvCxnSpPr/>
              <p:nvPr/>
            </p:nvCxnSpPr>
            <p:spPr>
              <a:xfrm>
                <a:off x="9828584" y="4075139"/>
                <a:ext cx="0" cy="16927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6" name="Přímá spojnice 210"/>
              <p:cNvCxnSpPr/>
              <p:nvPr/>
            </p:nvCxnSpPr>
            <p:spPr>
              <a:xfrm>
                <a:off x="9904361" y="4075139"/>
                <a:ext cx="0" cy="16927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457" name="Skupina 456"/>
          <p:cNvGrpSpPr/>
          <p:nvPr/>
        </p:nvGrpSpPr>
        <p:grpSpPr>
          <a:xfrm rot="17482141">
            <a:off x="6360515" y="3945609"/>
            <a:ext cx="216024" cy="276999"/>
            <a:chOff x="7740352" y="5589240"/>
            <a:chExt cx="216024" cy="276999"/>
          </a:xfrm>
        </p:grpSpPr>
        <p:sp>
          <p:nvSpPr>
            <p:cNvPr id="458" name="TextovéPole 457"/>
            <p:cNvSpPr txBox="1"/>
            <p:nvPr/>
          </p:nvSpPr>
          <p:spPr>
            <a:xfrm>
              <a:off x="7740352" y="5589240"/>
              <a:ext cx="216024" cy="276999"/>
            </a:xfrm>
            <a:prstGeom prst="rect">
              <a:avLst/>
            </a:prstGeom>
            <a:solidFill>
              <a:schemeClr val="bg1"/>
            </a:solidFill>
          </p:spPr>
          <p:txBody>
            <a:bodyPr wrap="square" lIns="0" tIns="0" rIns="0" bIns="0" rtlCol="0">
              <a:spAutoFit/>
            </a:bodyPr>
            <a:lstStyle/>
            <a:p>
              <a:endParaRPr lang="cs-CZ" dirty="0"/>
            </a:p>
          </p:txBody>
        </p:sp>
        <p:grpSp>
          <p:nvGrpSpPr>
            <p:cNvPr id="459" name="Skupina 253"/>
            <p:cNvGrpSpPr>
              <a:grpSpLocks noChangeAspect="1"/>
            </p:cNvGrpSpPr>
            <p:nvPr/>
          </p:nvGrpSpPr>
          <p:grpSpPr>
            <a:xfrm>
              <a:off x="7812360" y="5675256"/>
              <a:ext cx="51014" cy="124988"/>
              <a:chOff x="9828584" y="4075139"/>
              <a:chExt cx="75777" cy="169277"/>
            </a:xfrm>
          </p:grpSpPr>
          <p:cxnSp>
            <p:nvCxnSpPr>
              <p:cNvPr id="460" name="Přímá spojnice 209"/>
              <p:cNvCxnSpPr/>
              <p:nvPr/>
            </p:nvCxnSpPr>
            <p:spPr>
              <a:xfrm>
                <a:off x="9828584" y="4075139"/>
                <a:ext cx="0" cy="16927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1" name="Přímá spojnice 210"/>
              <p:cNvCxnSpPr/>
              <p:nvPr/>
            </p:nvCxnSpPr>
            <p:spPr>
              <a:xfrm>
                <a:off x="9904361" y="4075139"/>
                <a:ext cx="0" cy="16927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462" name="Skupina 461"/>
          <p:cNvGrpSpPr/>
          <p:nvPr/>
        </p:nvGrpSpPr>
        <p:grpSpPr>
          <a:xfrm rot="17482141">
            <a:off x="6144491" y="4881712"/>
            <a:ext cx="216024" cy="276999"/>
            <a:chOff x="7740352" y="5589240"/>
            <a:chExt cx="216024" cy="276999"/>
          </a:xfrm>
        </p:grpSpPr>
        <p:sp>
          <p:nvSpPr>
            <p:cNvPr id="463" name="TextovéPole 462"/>
            <p:cNvSpPr txBox="1"/>
            <p:nvPr/>
          </p:nvSpPr>
          <p:spPr>
            <a:xfrm>
              <a:off x="7740352" y="5589240"/>
              <a:ext cx="216024" cy="276999"/>
            </a:xfrm>
            <a:prstGeom prst="rect">
              <a:avLst/>
            </a:prstGeom>
            <a:solidFill>
              <a:schemeClr val="bg1"/>
            </a:solidFill>
          </p:spPr>
          <p:txBody>
            <a:bodyPr wrap="square" lIns="0" tIns="0" rIns="0" bIns="0" rtlCol="0">
              <a:spAutoFit/>
            </a:bodyPr>
            <a:lstStyle/>
            <a:p>
              <a:endParaRPr lang="cs-CZ" dirty="0"/>
            </a:p>
          </p:txBody>
        </p:sp>
        <p:grpSp>
          <p:nvGrpSpPr>
            <p:cNvPr id="464" name="Skupina 253"/>
            <p:cNvGrpSpPr>
              <a:grpSpLocks noChangeAspect="1"/>
            </p:cNvGrpSpPr>
            <p:nvPr/>
          </p:nvGrpSpPr>
          <p:grpSpPr>
            <a:xfrm>
              <a:off x="7812360" y="5675256"/>
              <a:ext cx="51014" cy="124988"/>
              <a:chOff x="9828584" y="4075139"/>
              <a:chExt cx="75777" cy="169277"/>
            </a:xfrm>
          </p:grpSpPr>
          <p:cxnSp>
            <p:nvCxnSpPr>
              <p:cNvPr id="465" name="Přímá spojnice 209"/>
              <p:cNvCxnSpPr/>
              <p:nvPr/>
            </p:nvCxnSpPr>
            <p:spPr>
              <a:xfrm>
                <a:off x="9828584" y="4075139"/>
                <a:ext cx="0" cy="16927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7" name="Přímá spojnice 210"/>
              <p:cNvCxnSpPr/>
              <p:nvPr/>
            </p:nvCxnSpPr>
            <p:spPr>
              <a:xfrm>
                <a:off x="9904361" y="4075139"/>
                <a:ext cx="0" cy="16927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624" name="Volný tvar 623"/>
          <p:cNvSpPr/>
          <p:nvPr/>
        </p:nvSpPr>
        <p:spPr>
          <a:xfrm>
            <a:off x="5940152" y="1196752"/>
            <a:ext cx="1291108" cy="1045420"/>
          </a:xfrm>
          <a:custGeom>
            <a:avLst/>
            <a:gdLst>
              <a:gd name="connsiteX0" fmla="*/ 1181586 w 1598701"/>
              <a:gd name="connsiteY0" fmla="*/ 176560 h 1435714"/>
              <a:gd name="connsiteX1" fmla="*/ 594733 w 1598701"/>
              <a:gd name="connsiteY1" fmla="*/ 26435 h 1435714"/>
              <a:gd name="connsiteX2" fmla="*/ 417312 w 1598701"/>
              <a:gd name="connsiteY2" fmla="*/ 654232 h 1435714"/>
              <a:gd name="connsiteX3" fmla="*/ 21527 w 1598701"/>
              <a:gd name="connsiteY3" fmla="*/ 1145551 h 1435714"/>
              <a:gd name="connsiteX4" fmla="*/ 1140643 w 1598701"/>
              <a:gd name="connsiteY4" fmla="*/ 1432154 h 1435714"/>
              <a:gd name="connsiteX5" fmla="*/ 1550076 w 1598701"/>
              <a:gd name="connsiteY5" fmla="*/ 954483 h 1435714"/>
              <a:gd name="connsiteX6" fmla="*/ 1577371 w 1598701"/>
              <a:gd name="connsiteY6" fmla="*/ 613289 h 1435714"/>
              <a:gd name="connsiteX7" fmla="*/ 1427246 w 1598701"/>
              <a:gd name="connsiteY7" fmla="*/ 340333 h 1435714"/>
              <a:gd name="connsiteX8" fmla="*/ 1427246 w 1598701"/>
              <a:gd name="connsiteY8" fmla="*/ 340333 h 1435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98701" h="1435714">
                <a:moveTo>
                  <a:pt x="1181586" y="176560"/>
                </a:moveTo>
                <a:cubicBezTo>
                  <a:pt x="951849" y="61691"/>
                  <a:pt x="722112" y="-53177"/>
                  <a:pt x="594733" y="26435"/>
                </a:cubicBezTo>
                <a:cubicBezTo>
                  <a:pt x="467354" y="106047"/>
                  <a:pt x="512846" y="467713"/>
                  <a:pt x="417312" y="654232"/>
                </a:cubicBezTo>
                <a:cubicBezTo>
                  <a:pt x="321778" y="840751"/>
                  <a:pt x="-99028" y="1015897"/>
                  <a:pt x="21527" y="1145551"/>
                </a:cubicBezTo>
                <a:cubicBezTo>
                  <a:pt x="142082" y="1275205"/>
                  <a:pt x="885885" y="1463999"/>
                  <a:pt x="1140643" y="1432154"/>
                </a:cubicBezTo>
                <a:cubicBezTo>
                  <a:pt x="1395401" y="1400309"/>
                  <a:pt x="1477288" y="1090961"/>
                  <a:pt x="1550076" y="954483"/>
                </a:cubicBezTo>
                <a:cubicBezTo>
                  <a:pt x="1622864" y="818006"/>
                  <a:pt x="1597843" y="715647"/>
                  <a:pt x="1577371" y="613289"/>
                </a:cubicBezTo>
                <a:cubicBezTo>
                  <a:pt x="1556899" y="510931"/>
                  <a:pt x="1427246" y="340333"/>
                  <a:pt x="1427246" y="340333"/>
                </a:cubicBezTo>
                <a:lnTo>
                  <a:pt x="1427246" y="340333"/>
                </a:lnTo>
              </a:path>
            </a:pathLst>
          </a:cu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solidFill>
                <a:srgbClr val="0000FF"/>
              </a:solidFill>
              <a:latin typeface="Cambria" pitchFamily="18" charset="0"/>
            </a:endParaRPr>
          </a:p>
        </p:txBody>
      </p:sp>
      <p:grpSp>
        <p:nvGrpSpPr>
          <p:cNvPr id="75" name="Skupina 341"/>
          <p:cNvGrpSpPr/>
          <p:nvPr/>
        </p:nvGrpSpPr>
        <p:grpSpPr>
          <a:xfrm>
            <a:off x="6300192" y="1412776"/>
            <a:ext cx="601305" cy="668340"/>
            <a:chOff x="7236296" y="1124744"/>
            <a:chExt cx="601305" cy="668340"/>
          </a:xfrm>
        </p:grpSpPr>
        <p:grpSp>
          <p:nvGrpSpPr>
            <p:cNvPr id="76" name="Skupina 78"/>
            <p:cNvGrpSpPr/>
            <p:nvPr/>
          </p:nvGrpSpPr>
          <p:grpSpPr>
            <a:xfrm>
              <a:off x="7236296" y="1556792"/>
              <a:ext cx="348308" cy="236292"/>
              <a:chOff x="3419872" y="5013176"/>
              <a:chExt cx="576064" cy="288032"/>
            </a:xfrm>
          </p:grpSpPr>
          <p:cxnSp>
            <p:nvCxnSpPr>
              <p:cNvPr id="333" name="Přímá spojovací čára 263"/>
              <p:cNvCxnSpPr/>
              <p:nvPr/>
            </p:nvCxnSpPr>
            <p:spPr>
              <a:xfrm>
                <a:off x="3995936" y="5013176"/>
                <a:ext cx="0" cy="288032"/>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4" name="Přímá spojovací šipka 265"/>
              <p:cNvCxnSpPr/>
              <p:nvPr/>
            </p:nvCxnSpPr>
            <p:spPr>
              <a:xfrm flipH="1" flipV="1">
                <a:off x="3419872" y="5157192"/>
                <a:ext cx="576064" cy="144016"/>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77" name="Skupina 4"/>
            <p:cNvGrpSpPr/>
            <p:nvPr/>
          </p:nvGrpSpPr>
          <p:grpSpPr>
            <a:xfrm>
              <a:off x="7308304" y="1124744"/>
              <a:ext cx="529297" cy="470898"/>
              <a:chOff x="8219358" y="2603815"/>
              <a:chExt cx="529297" cy="470898"/>
            </a:xfrm>
          </p:grpSpPr>
          <p:cxnSp>
            <p:nvCxnSpPr>
              <p:cNvPr id="304" name="Přímá spojnice 192"/>
              <p:cNvCxnSpPr/>
              <p:nvPr/>
            </p:nvCxnSpPr>
            <p:spPr>
              <a:xfrm>
                <a:off x="8532440" y="2603815"/>
                <a:ext cx="0" cy="187482"/>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7" name="Přímá spojnice 192"/>
              <p:cNvCxnSpPr/>
              <p:nvPr/>
            </p:nvCxnSpPr>
            <p:spPr>
              <a:xfrm>
                <a:off x="8457456" y="2605478"/>
                <a:ext cx="0" cy="187482"/>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pic>
            <p:nvPicPr>
              <p:cNvPr id="3074" name="Picture 2"/>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8219358" y="2714713"/>
                <a:ext cx="529297" cy="36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grpSp>
        <p:nvGrpSpPr>
          <p:cNvPr id="476" name="Skupina 475"/>
          <p:cNvGrpSpPr/>
          <p:nvPr/>
        </p:nvGrpSpPr>
        <p:grpSpPr>
          <a:xfrm>
            <a:off x="5580112" y="2564904"/>
            <a:ext cx="720080" cy="504056"/>
            <a:chOff x="5148064" y="2996952"/>
            <a:chExt cx="1075874" cy="684005"/>
          </a:xfrm>
        </p:grpSpPr>
        <p:sp>
          <p:nvSpPr>
            <p:cNvPr id="478" name="Šipka doleva 477"/>
            <p:cNvSpPr/>
            <p:nvPr/>
          </p:nvSpPr>
          <p:spPr>
            <a:xfrm>
              <a:off x="5148064" y="2996952"/>
              <a:ext cx="1075874" cy="684005"/>
            </a:xfrm>
            <a:prstGeom prst="lef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nvGrpSpPr>
            <p:cNvPr id="480" name="Skupina 66"/>
            <p:cNvGrpSpPr>
              <a:grpSpLocks noChangeAspect="1"/>
            </p:cNvGrpSpPr>
            <p:nvPr/>
          </p:nvGrpSpPr>
          <p:grpSpPr>
            <a:xfrm>
              <a:off x="5580112" y="3212976"/>
              <a:ext cx="291375" cy="246986"/>
              <a:chOff x="1335934" y="1407826"/>
              <a:chExt cx="614409" cy="520811"/>
            </a:xfrm>
          </p:grpSpPr>
          <p:pic>
            <p:nvPicPr>
              <p:cNvPr id="484" name="Picture 2" descr="D:\Učení\Materialy\!!situační značky\značky\mechanizovane kolove.jpg"/>
              <p:cNvPicPr>
                <a:picLocks noChangeAspect="1" noChangeArrowheads="1"/>
              </p:cNvPicPr>
              <p:nvPr/>
            </p:nvPicPr>
            <p:blipFill>
              <a:blip r:embed="rId6" cstate="print"/>
              <a:srcRect/>
              <a:stretch>
                <a:fillRect/>
              </a:stretch>
            </p:blipFill>
            <p:spPr bwMode="auto">
              <a:xfrm>
                <a:off x="1335934" y="1532967"/>
                <a:ext cx="614409" cy="395670"/>
              </a:xfrm>
              <a:prstGeom prst="rect">
                <a:avLst/>
              </a:prstGeom>
              <a:noFill/>
              <a:ln w="9525">
                <a:solidFill>
                  <a:schemeClr val="tx1"/>
                </a:solidFill>
              </a:ln>
            </p:spPr>
          </p:pic>
          <p:grpSp>
            <p:nvGrpSpPr>
              <p:cNvPr id="485" name="Skupina 68"/>
              <p:cNvGrpSpPr>
                <a:grpSpLocks noChangeAspect="1"/>
              </p:cNvGrpSpPr>
              <p:nvPr/>
            </p:nvGrpSpPr>
            <p:grpSpPr>
              <a:xfrm>
                <a:off x="1613547" y="1407826"/>
                <a:ext cx="51014" cy="124988"/>
                <a:chOff x="9828584" y="4075139"/>
                <a:chExt cx="75777" cy="169277"/>
              </a:xfrm>
            </p:grpSpPr>
            <p:cxnSp>
              <p:nvCxnSpPr>
                <p:cNvPr id="486" name="Přímá spojnice 69"/>
                <p:cNvCxnSpPr/>
                <p:nvPr/>
              </p:nvCxnSpPr>
              <p:spPr>
                <a:xfrm>
                  <a:off x="9828584" y="4075139"/>
                  <a:ext cx="0" cy="169277"/>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8" name="Přímá spojnice 70"/>
                <p:cNvCxnSpPr/>
                <p:nvPr/>
              </p:nvCxnSpPr>
              <p:spPr>
                <a:xfrm>
                  <a:off x="9904361" y="4075139"/>
                  <a:ext cx="0" cy="169277"/>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grpSp>
      </p:grpSp>
      <p:grpSp>
        <p:nvGrpSpPr>
          <p:cNvPr id="489" name="Skupina 488"/>
          <p:cNvGrpSpPr/>
          <p:nvPr/>
        </p:nvGrpSpPr>
        <p:grpSpPr>
          <a:xfrm>
            <a:off x="5580112" y="3645024"/>
            <a:ext cx="720080" cy="504056"/>
            <a:chOff x="5148064" y="2996952"/>
            <a:chExt cx="1075874" cy="684005"/>
          </a:xfrm>
        </p:grpSpPr>
        <p:sp>
          <p:nvSpPr>
            <p:cNvPr id="490" name="Šipka doleva 489"/>
            <p:cNvSpPr/>
            <p:nvPr/>
          </p:nvSpPr>
          <p:spPr>
            <a:xfrm>
              <a:off x="5148064" y="2996952"/>
              <a:ext cx="1075874" cy="684005"/>
            </a:xfrm>
            <a:prstGeom prst="lef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nvGrpSpPr>
            <p:cNvPr id="491" name="Skupina 66"/>
            <p:cNvGrpSpPr>
              <a:grpSpLocks noChangeAspect="1"/>
            </p:cNvGrpSpPr>
            <p:nvPr/>
          </p:nvGrpSpPr>
          <p:grpSpPr>
            <a:xfrm>
              <a:off x="5580112" y="3212976"/>
              <a:ext cx="291375" cy="246986"/>
              <a:chOff x="1335934" y="1407826"/>
              <a:chExt cx="614409" cy="520811"/>
            </a:xfrm>
          </p:grpSpPr>
          <p:pic>
            <p:nvPicPr>
              <p:cNvPr id="492" name="Picture 2" descr="D:\Učení\Materialy\!!situační značky\značky\mechanizovane kolove.jpg"/>
              <p:cNvPicPr>
                <a:picLocks noChangeAspect="1" noChangeArrowheads="1"/>
              </p:cNvPicPr>
              <p:nvPr/>
            </p:nvPicPr>
            <p:blipFill>
              <a:blip r:embed="rId6" cstate="print"/>
              <a:srcRect/>
              <a:stretch>
                <a:fillRect/>
              </a:stretch>
            </p:blipFill>
            <p:spPr bwMode="auto">
              <a:xfrm>
                <a:off x="1335934" y="1532967"/>
                <a:ext cx="614409" cy="395670"/>
              </a:xfrm>
              <a:prstGeom prst="rect">
                <a:avLst/>
              </a:prstGeom>
              <a:noFill/>
              <a:ln w="9525">
                <a:solidFill>
                  <a:schemeClr val="tx1"/>
                </a:solidFill>
              </a:ln>
            </p:spPr>
          </p:pic>
          <p:grpSp>
            <p:nvGrpSpPr>
              <p:cNvPr id="493" name="Skupina 68"/>
              <p:cNvGrpSpPr>
                <a:grpSpLocks noChangeAspect="1"/>
              </p:cNvGrpSpPr>
              <p:nvPr/>
            </p:nvGrpSpPr>
            <p:grpSpPr>
              <a:xfrm>
                <a:off x="1613547" y="1407826"/>
                <a:ext cx="51014" cy="124988"/>
                <a:chOff x="9828584" y="4075139"/>
                <a:chExt cx="75777" cy="169277"/>
              </a:xfrm>
            </p:grpSpPr>
            <p:cxnSp>
              <p:nvCxnSpPr>
                <p:cNvPr id="494" name="Přímá spojnice 69"/>
                <p:cNvCxnSpPr/>
                <p:nvPr/>
              </p:nvCxnSpPr>
              <p:spPr>
                <a:xfrm>
                  <a:off x="9828584" y="4075139"/>
                  <a:ext cx="0" cy="169277"/>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5" name="Přímá spojnice 70"/>
                <p:cNvCxnSpPr/>
                <p:nvPr/>
              </p:nvCxnSpPr>
              <p:spPr>
                <a:xfrm>
                  <a:off x="9904361" y="4075139"/>
                  <a:ext cx="0" cy="169277"/>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grpSp>
      </p:grpSp>
      <p:grpSp>
        <p:nvGrpSpPr>
          <p:cNvPr id="528" name="Skupina 527"/>
          <p:cNvGrpSpPr/>
          <p:nvPr/>
        </p:nvGrpSpPr>
        <p:grpSpPr>
          <a:xfrm>
            <a:off x="4499992" y="4797152"/>
            <a:ext cx="720080" cy="504056"/>
            <a:chOff x="4499992" y="4797152"/>
            <a:chExt cx="720080" cy="504056"/>
          </a:xfrm>
        </p:grpSpPr>
        <p:sp>
          <p:nvSpPr>
            <p:cNvPr id="499" name="Šipka doleva 498"/>
            <p:cNvSpPr/>
            <p:nvPr/>
          </p:nvSpPr>
          <p:spPr>
            <a:xfrm>
              <a:off x="4499992" y="4797152"/>
              <a:ext cx="720080" cy="504056"/>
            </a:xfrm>
            <a:prstGeom prst="lef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nvGrpSpPr>
            <p:cNvPr id="516" name="Skupina 89"/>
            <p:cNvGrpSpPr>
              <a:grpSpLocks noChangeAspect="1"/>
            </p:cNvGrpSpPr>
            <p:nvPr/>
          </p:nvGrpSpPr>
          <p:grpSpPr>
            <a:xfrm>
              <a:off x="4788024" y="4968000"/>
              <a:ext cx="171356" cy="144000"/>
              <a:chOff x="5531849" y="1365494"/>
              <a:chExt cx="612000" cy="514298"/>
            </a:xfrm>
          </p:grpSpPr>
          <p:grpSp>
            <p:nvGrpSpPr>
              <p:cNvPr id="517" name="Skupina 90"/>
              <p:cNvGrpSpPr/>
              <p:nvPr/>
            </p:nvGrpSpPr>
            <p:grpSpPr>
              <a:xfrm>
                <a:off x="5531849" y="1365494"/>
                <a:ext cx="612000" cy="514298"/>
                <a:chOff x="5531849" y="1365494"/>
                <a:chExt cx="612000" cy="514298"/>
              </a:xfrm>
            </p:grpSpPr>
            <p:pic>
              <p:nvPicPr>
                <p:cNvPr id="519" name="Picture 4" descr="D:\Učení\Materialy\!!situační značky\pěší.jpg"/>
                <p:cNvPicPr preferRelativeResize="0">
                  <a:picLocks noChangeAspect="1" noChangeArrowheads="1"/>
                </p:cNvPicPr>
                <p:nvPr/>
              </p:nvPicPr>
              <p:blipFill>
                <a:blip r:embed="rId7" cstate="print"/>
                <a:srcRect/>
                <a:stretch>
                  <a:fillRect/>
                </a:stretch>
              </p:blipFill>
              <p:spPr bwMode="auto">
                <a:xfrm>
                  <a:off x="5531849" y="1485941"/>
                  <a:ext cx="612000" cy="393851"/>
                </a:xfrm>
                <a:prstGeom prst="rect">
                  <a:avLst/>
                </a:prstGeom>
                <a:noFill/>
                <a:ln w="9525">
                  <a:solidFill>
                    <a:schemeClr val="tx1"/>
                  </a:solidFill>
                </a:ln>
              </p:spPr>
            </p:pic>
            <p:grpSp>
              <p:nvGrpSpPr>
                <p:cNvPr id="520" name="Skupina 93"/>
                <p:cNvGrpSpPr>
                  <a:grpSpLocks noChangeAspect="1"/>
                </p:cNvGrpSpPr>
                <p:nvPr/>
              </p:nvGrpSpPr>
              <p:grpSpPr>
                <a:xfrm>
                  <a:off x="5814012" y="1365494"/>
                  <a:ext cx="51014" cy="124988"/>
                  <a:chOff x="9828584" y="4075139"/>
                  <a:chExt cx="75777" cy="169277"/>
                </a:xfrm>
              </p:grpSpPr>
              <p:cxnSp>
                <p:nvCxnSpPr>
                  <p:cNvPr id="521" name="Přímá spojnice 94"/>
                  <p:cNvCxnSpPr/>
                  <p:nvPr/>
                </p:nvCxnSpPr>
                <p:spPr>
                  <a:xfrm>
                    <a:off x="9828584" y="4075139"/>
                    <a:ext cx="0" cy="169277"/>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2" name="Přímá spojnice 95"/>
                  <p:cNvCxnSpPr/>
                  <p:nvPr/>
                </p:nvCxnSpPr>
                <p:spPr>
                  <a:xfrm>
                    <a:off x="9904361" y="4075139"/>
                    <a:ext cx="0" cy="169277"/>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grpSp>
          <p:cxnSp>
            <p:nvCxnSpPr>
              <p:cNvPr id="518" name="Přímá spojnice 91"/>
              <p:cNvCxnSpPr/>
              <p:nvPr/>
            </p:nvCxnSpPr>
            <p:spPr>
              <a:xfrm>
                <a:off x="5839519" y="1501877"/>
                <a:ext cx="0" cy="370805"/>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2593040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377"/>
                                        </p:tgtEl>
                                        <p:attrNameLst>
                                          <p:attrName>style.visibility</p:attrName>
                                        </p:attrNameLst>
                                      </p:cBhvr>
                                      <p:to>
                                        <p:strVal val="visible"/>
                                      </p:to>
                                    </p:set>
                                    <p:anim calcmode="lin" valueType="num">
                                      <p:cBhvr additive="base">
                                        <p:cTn id="7" dur="1000" fill="hold"/>
                                        <p:tgtEl>
                                          <p:spTgt spid="377"/>
                                        </p:tgtEl>
                                        <p:attrNameLst>
                                          <p:attrName>ppt_x</p:attrName>
                                        </p:attrNameLst>
                                      </p:cBhvr>
                                      <p:tavLst>
                                        <p:tav tm="0">
                                          <p:val>
                                            <p:strVal val="1+#ppt_w/2"/>
                                          </p:val>
                                        </p:tav>
                                        <p:tav tm="100000">
                                          <p:val>
                                            <p:strVal val="#ppt_x"/>
                                          </p:val>
                                        </p:tav>
                                      </p:tavLst>
                                    </p:anim>
                                    <p:anim calcmode="lin" valueType="num">
                                      <p:cBhvr additive="base">
                                        <p:cTn id="8" dur="1000" fill="hold"/>
                                        <p:tgtEl>
                                          <p:spTgt spid="377"/>
                                        </p:tgtEl>
                                        <p:attrNameLst>
                                          <p:attrName>ppt_y</p:attrName>
                                        </p:attrNameLst>
                                      </p:cBhvr>
                                      <p:tavLst>
                                        <p:tav tm="0">
                                          <p:val>
                                            <p:strVal val="#ppt_y"/>
                                          </p:val>
                                        </p:tav>
                                        <p:tav tm="100000">
                                          <p:val>
                                            <p:strVal val="#ppt_y"/>
                                          </p:val>
                                        </p:tav>
                                      </p:tavLst>
                                    </p:anim>
                                  </p:childTnLst>
                                  <p:subTnLst>
                                    <p:set>
                                      <p:cBhvr override="childStyle">
                                        <p:cTn dur="1" fill="hold" display="0" masterRel="nextClick" afterEffect="1"/>
                                        <p:tgtEl>
                                          <p:spTgt spid="377"/>
                                        </p:tgtEl>
                                        <p:attrNameLst>
                                          <p:attrName>style.visibility</p:attrName>
                                        </p:attrNameLst>
                                      </p:cBhvr>
                                      <p:to>
                                        <p:strVal val="hidden"/>
                                      </p:to>
                                    </p:set>
                                  </p:sub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2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5"/>
                                        </p:tgtEl>
                                        <p:attrNameLst>
                                          <p:attrName>style.visibility</p:attrName>
                                        </p:attrNameLst>
                                      </p:cBhvr>
                                      <p:to>
                                        <p:strVal val="visible"/>
                                      </p:to>
                                    </p:set>
                                  </p:childTnLst>
                                </p:cTn>
                              </p:par>
                            </p:childTnLst>
                          </p:cTn>
                        </p:par>
                        <p:par>
                          <p:cTn id="15" fill="hold">
                            <p:stCondLst>
                              <p:cond delay="0"/>
                            </p:stCondLst>
                            <p:childTnLst>
                              <p:par>
                                <p:cTn id="16" presetID="35" presetClass="path" presetSubtype="0" accel="50000" decel="50000" fill="hold" nodeType="afterEffect">
                                  <p:stCondLst>
                                    <p:cond delay="0"/>
                                  </p:stCondLst>
                                  <p:childTnLst>
                                    <p:animMotion origin="layout" path="M 0 0  L -0.25 0  E" pathEditMode="relative" ptsTypes="">
                                      <p:cBhvr>
                                        <p:cTn id="17" dur="2000" fill="hold"/>
                                        <p:tgtEl>
                                          <p:spTgt spid="75"/>
                                        </p:tgtEl>
                                        <p:attrNameLst>
                                          <p:attrName>ppt_x</p:attrName>
                                          <p:attrName>ppt_y</p:attrName>
                                        </p:attrNameLst>
                                      </p:cBhvr>
                                    </p:animMotion>
                                  </p:childTnLst>
                                  <p:subTnLst>
                                    <p:set>
                                      <p:cBhvr override="childStyle">
                                        <p:cTn dur="1" fill="hold" display="0" masterRel="sameClick" afterEffect="1">
                                          <p:stCondLst>
                                            <p:cond evt="end" delay="0">
                                              <p:tn val="16"/>
                                            </p:cond>
                                          </p:stCondLst>
                                        </p:cTn>
                                        <p:tgtEl>
                                          <p:spTgt spid="75"/>
                                        </p:tgtEl>
                                        <p:attrNameLst>
                                          <p:attrName>style.visibility</p:attrName>
                                        </p:attrNameLst>
                                      </p:cBhvr>
                                      <p:to>
                                        <p:strVal val="hidden"/>
                                      </p:to>
                                    </p:set>
                                  </p:subTnLst>
                                </p:cTn>
                              </p:par>
                            </p:childTnLst>
                          </p:cTn>
                        </p:par>
                        <p:par>
                          <p:cTn id="18" fill="hold">
                            <p:stCondLst>
                              <p:cond delay="2000"/>
                            </p:stCondLst>
                            <p:childTnLst>
                              <p:par>
                                <p:cTn id="19" presetID="1" presetClass="entr" presetSubtype="0" fill="hold" nodeType="afterEffect">
                                  <p:stCondLst>
                                    <p:cond delay="0"/>
                                  </p:stCondLst>
                                  <p:childTnLst>
                                    <p:set>
                                      <p:cBhvr>
                                        <p:cTn id="20" dur="1" fill="hold">
                                          <p:stCondLst>
                                            <p:cond delay="0"/>
                                          </p:stCondLst>
                                        </p:cTn>
                                        <p:tgtEl>
                                          <p:spTgt spid="38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76"/>
                                        </p:tgtEl>
                                        <p:attrNameLst>
                                          <p:attrName>style.visibility</p:attrName>
                                        </p:attrNameLst>
                                      </p:cBhvr>
                                      <p:to>
                                        <p:strVal val="visible"/>
                                      </p:to>
                                    </p:set>
                                  </p:childTnLst>
                                </p:cTn>
                              </p:par>
                            </p:childTnLst>
                          </p:cTn>
                        </p:par>
                        <p:par>
                          <p:cTn id="25" fill="hold">
                            <p:stCondLst>
                              <p:cond delay="0"/>
                            </p:stCondLst>
                            <p:childTnLst>
                              <p:par>
                                <p:cTn id="26" presetID="35" presetClass="path" presetSubtype="0" accel="50000" decel="50000" fill="hold" nodeType="afterEffect">
                                  <p:stCondLst>
                                    <p:cond delay="0"/>
                                  </p:stCondLst>
                                  <p:childTnLst>
                                    <p:animMotion origin="layout" path="M 0 0  L -0.25 0  E" pathEditMode="relative" ptsTypes="">
                                      <p:cBhvr>
                                        <p:cTn id="27" dur="2000" fill="hold"/>
                                        <p:tgtEl>
                                          <p:spTgt spid="476"/>
                                        </p:tgtEl>
                                        <p:attrNameLst>
                                          <p:attrName>ppt_x</p:attrName>
                                          <p:attrName>ppt_y</p:attrName>
                                        </p:attrNameLst>
                                      </p:cBhvr>
                                    </p:animMotion>
                                  </p:childTnLst>
                                  <p:subTnLst>
                                    <p:set>
                                      <p:cBhvr override="childStyle">
                                        <p:cTn dur="1" fill="hold" display="0" masterRel="sameClick" afterEffect="1">
                                          <p:stCondLst>
                                            <p:cond evt="end" delay="0">
                                              <p:tn val="26"/>
                                            </p:cond>
                                          </p:stCondLst>
                                        </p:cTn>
                                        <p:tgtEl>
                                          <p:spTgt spid="476"/>
                                        </p:tgtEl>
                                        <p:attrNameLst>
                                          <p:attrName>style.visibility</p:attrName>
                                        </p:attrNameLst>
                                      </p:cBhvr>
                                      <p:to>
                                        <p:strVal val="hidden"/>
                                      </p:to>
                                    </p:set>
                                  </p:subTnLst>
                                </p:cTn>
                              </p:par>
                            </p:childTnLst>
                          </p:cTn>
                        </p:par>
                        <p:par>
                          <p:cTn id="28" fill="hold">
                            <p:stCondLst>
                              <p:cond delay="2000"/>
                            </p:stCondLst>
                            <p:childTnLst>
                              <p:par>
                                <p:cTn id="29" presetID="1" presetClass="entr" presetSubtype="0" fill="hold" nodeType="afterEffect">
                                  <p:stCondLst>
                                    <p:cond delay="0"/>
                                  </p:stCondLst>
                                  <p:childTnLst>
                                    <p:set>
                                      <p:cBhvr>
                                        <p:cTn id="30" dur="1" fill="hold">
                                          <p:stCondLst>
                                            <p:cond delay="0"/>
                                          </p:stCondLst>
                                        </p:cTn>
                                        <p:tgtEl>
                                          <p:spTgt spid="381"/>
                                        </p:tgtEl>
                                        <p:attrNameLst>
                                          <p:attrName>style.visibility</p:attrName>
                                        </p:attrNameLst>
                                      </p:cBhvr>
                                      <p:to>
                                        <p:strVal val="visible"/>
                                      </p:to>
                                    </p:set>
                                  </p:childTnLst>
                                </p:cTn>
                              </p:par>
                            </p:childTnLst>
                          </p:cTn>
                        </p:par>
                        <p:par>
                          <p:cTn id="31" fill="hold">
                            <p:stCondLst>
                              <p:cond delay="2000"/>
                            </p:stCondLst>
                            <p:childTnLst>
                              <p:par>
                                <p:cTn id="32" presetID="63" presetClass="path" presetSubtype="0" accel="50000" decel="50000" fill="hold" nodeType="afterEffect">
                                  <p:stCondLst>
                                    <p:cond delay="0"/>
                                  </p:stCondLst>
                                  <p:childTnLst>
                                    <p:animMotion origin="layout" path="M 2.77778E-6 -3.284E-6 L 0.37743 0.06013 " pathEditMode="relative" rAng="0" ptsTypes="AA">
                                      <p:cBhvr>
                                        <p:cTn id="33" dur="2000" fill="hold"/>
                                        <p:tgtEl>
                                          <p:spTgt spid="335"/>
                                        </p:tgtEl>
                                        <p:attrNameLst>
                                          <p:attrName>ppt_x</p:attrName>
                                          <p:attrName>ppt_y</p:attrName>
                                        </p:attrNameLst>
                                      </p:cBhvr>
                                      <p:rCtr x="18900" y="3000"/>
                                    </p:animMotion>
                                  </p:childTnLst>
                                  <p:subTnLst>
                                    <p:set>
                                      <p:cBhvr override="childStyle">
                                        <p:cTn dur="1" fill="hold" display="0" masterRel="sameClick" afterEffect="1">
                                          <p:stCondLst>
                                            <p:cond evt="end" delay="0">
                                              <p:tn val="32"/>
                                            </p:cond>
                                          </p:stCondLst>
                                        </p:cTn>
                                        <p:tgtEl>
                                          <p:spTgt spid="335"/>
                                        </p:tgtEl>
                                        <p:attrNameLst>
                                          <p:attrName>style.visibility</p:attrName>
                                        </p:attrNameLst>
                                      </p:cBhvr>
                                      <p:to>
                                        <p:strVal val="hidden"/>
                                      </p:to>
                                    </p:set>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nodeType="clickEffect">
                                  <p:stCondLst>
                                    <p:cond delay="0"/>
                                  </p:stCondLst>
                                  <p:childTnLst>
                                    <p:set>
                                      <p:cBhvr>
                                        <p:cTn id="37" dur="1" fill="hold">
                                          <p:stCondLst>
                                            <p:cond delay="0"/>
                                          </p:stCondLst>
                                        </p:cTn>
                                        <p:tgtEl>
                                          <p:spTgt spid="528"/>
                                        </p:tgtEl>
                                        <p:attrNameLst>
                                          <p:attrName>style.visibility</p:attrName>
                                        </p:attrNameLst>
                                      </p:cBhvr>
                                      <p:to>
                                        <p:strVal val="visible"/>
                                      </p:to>
                                    </p:set>
                                  </p:childTnLst>
                                </p:cTn>
                              </p:par>
                            </p:childTnLst>
                          </p:cTn>
                        </p:par>
                        <p:par>
                          <p:cTn id="38" fill="hold">
                            <p:stCondLst>
                              <p:cond delay="0"/>
                            </p:stCondLst>
                            <p:childTnLst>
                              <p:par>
                                <p:cTn id="39" presetID="35" presetClass="path" presetSubtype="0" accel="50000" decel="50000" fill="hold" nodeType="afterEffect">
                                  <p:stCondLst>
                                    <p:cond delay="0"/>
                                  </p:stCondLst>
                                  <p:childTnLst>
                                    <p:animMotion origin="layout" path="M -3.61111E-6 -1.57262E-7 L -0.19687 0.00532 " pathEditMode="relative" rAng="0" ptsTypes="AA">
                                      <p:cBhvr>
                                        <p:cTn id="40" dur="2000" fill="hold"/>
                                        <p:tgtEl>
                                          <p:spTgt spid="528"/>
                                        </p:tgtEl>
                                        <p:attrNameLst>
                                          <p:attrName>ppt_x</p:attrName>
                                          <p:attrName>ppt_y</p:attrName>
                                        </p:attrNameLst>
                                      </p:cBhvr>
                                      <p:rCtr x="-9800" y="300"/>
                                    </p:animMotion>
                                  </p:childTnLst>
                                  <p:subTnLst>
                                    <p:set>
                                      <p:cBhvr override="childStyle">
                                        <p:cTn dur="1" fill="hold" display="0" masterRel="sameClick" afterEffect="1">
                                          <p:stCondLst>
                                            <p:cond evt="end" delay="0">
                                              <p:tn val="39"/>
                                            </p:cond>
                                          </p:stCondLst>
                                        </p:cTn>
                                        <p:tgtEl>
                                          <p:spTgt spid="528"/>
                                        </p:tgtEl>
                                        <p:attrNameLst>
                                          <p:attrName>style.visibility</p:attrName>
                                        </p:attrNameLst>
                                      </p:cBhvr>
                                      <p:to>
                                        <p:strVal val="hidden"/>
                                      </p:to>
                                    </p:set>
                                  </p:subTnLst>
                                </p:cTn>
                              </p:par>
                            </p:childTnLst>
                          </p:cTn>
                        </p:par>
                        <p:par>
                          <p:cTn id="41" fill="hold">
                            <p:stCondLst>
                              <p:cond delay="2000"/>
                            </p:stCondLst>
                            <p:childTnLst>
                              <p:par>
                                <p:cTn id="42" presetID="63" presetClass="path" presetSubtype="0" accel="50000" decel="50000" fill="hold" nodeType="afterEffect">
                                  <p:stCondLst>
                                    <p:cond delay="0"/>
                                  </p:stCondLst>
                                  <p:childTnLst>
                                    <p:animMotion origin="layout" path="M -3.61111E-6 1.57262E-7 L 0.41667 -0.11818 " pathEditMode="relative" rAng="0" ptsTypes="AA">
                                      <p:cBhvr>
                                        <p:cTn id="43" dur="2000" fill="hold"/>
                                        <p:tgtEl>
                                          <p:spTgt spid="343"/>
                                        </p:tgtEl>
                                        <p:attrNameLst>
                                          <p:attrName>ppt_x</p:attrName>
                                          <p:attrName>ppt_y</p:attrName>
                                        </p:attrNameLst>
                                      </p:cBhvr>
                                      <p:rCtr x="20800" y="-5900"/>
                                    </p:animMotion>
                                  </p:childTnLst>
                                  <p:subTnLst>
                                    <p:set>
                                      <p:cBhvr override="childStyle">
                                        <p:cTn dur="1" fill="hold" display="0" masterRel="sameClick" afterEffect="1">
                                          <p:stCondLst>
                                            <p:cond evt="end" delay="0">
                                              <p:tn val="42"/>
                                            </p:cond>
                                          </p:stCondLst>
                                        </p:cTn>
                                        <p:tgtEl>
                                          <p:spTgt spid="343"/>
                                        </p:tgtEl>
                                        <p:attrNameLst>
                                          <p:attrName>style.visibility</p:attrName>
                                        </p:attrNameLst>
                                      </p:cBhvr>
                                      <p:to>
                                        <p:strVal val="hidden"/>
                                      </p:to>
                                    </p:set>
                                  </p:subTnLst>
                                </p:cTn>
                              </p:par>
                            </p:childTnLst>
                          </p:cTn>
                        </p:par>
                        <p:par>
                          <p:cTn id="44" fill="hold">
                            <p:stCondLst>
                              <p:cond delay="4000"/>
                            </p:stCondLst>
                            <p:childTnLst>
                              <p:par>
                                <p:cTn id="45" presetID="1" presetClass="entr" presetSubtype="0" fill="hold" nodeType="afterEffect">
                                  <p:stCondLst>
                                    <p:cond delay="0"/>
                                  </p:stCondLst>
                                  <p:childTnLst>
                                    <p:set>
                                      <p:cBhvr>
                                        <p:cTn id="46" dur="1" fill="hold">
                                          <p:stCondLst>
                                            <p:cond delay="0"/>
                                          </p:stCondLst>
                                        </p:cTn>
                                        <p:tgtEl>
                                          <p:spTgt spid="37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489"/>
                                        </p:tgtEl>
                                        <p:attrNameLst>
                                          <p:attrName>style.visibility</p:attrName>
                                        </p:attrNameLst>
                                      </p:cBhvr>
                                      <p:to>
                                        <p:strVal val="visible"/>
                                      </p:to>
                                    </p:set>
                                  </p:childTnLst>
                                </p:cTn>
                              </p:par>
                            </p:childTnLst>
                          </p:cTn>
                        </p:par>
                        <p:par>
                          <p:cTn id="51" fill="hold">
                            <p:stCondLst>
                              <p:cond delay="0"/>
                            </p:stCondLst>
                            <p:childTnLst>
                              <p:par>
                                <p:cTn id="52" presetID="35" presetClass="path" presetSubtype="0" accel="50000" decel="50000" fill="hold" nodeType="afterEffect">
                                  <p:stCondLst>
                                    <p:cond delay="0"/>
                                  </p:stCondLst>
                                  <p:childTnLst>
                                    <p:animMotion origin="layout" path="M -2.77778E-6 -1.3321E-6 L -0.27569 0.08904 " pathEditMode="relative" rAng="0" ptsTypes="AA">
                                      <p:cBhvr>
                                        <p:cTn id="53" dur="2000" fill="hold"/>
                                        <p:tgtEl>
                                          <p:spTgt spid="489"/>
                                        </p:tgtEl>
                                        <p:attrNameLst>
                                          <p:attrName>ppt_x</p:attrName>
                                          <p:attrName>ppt_y</p:attrName>
                                        </p:attrNameLst>
                                      </p:cBhvr>
                                      <p:rCtr x="-13800" y="4400"/>
                                    </p:animMotion>
                                  </p:childTnLst>
                                  <p:subTnLst>
                                    <p:set>
                                      <p:cBhvr override="childStyle">
                                        <p:cTn dur="1" fill="hold" display="0" masterRel="sameClick" afterEffect="1">
                                          <p:stCondLst>
                                            <p:cond evt="end" delay="0">
                                              <p:tn val="52"/>
                                            </p:cond>
                                          </p:stCondLst>
                                        </p:cTn>
                                        <p:tgtEl>
                                          <p:spTgt spid="489"/>
                                        </p:tgtEl>
                                        <p:attrNameLst>
                                          <p:attrName>style.visibility</p:attrName>
                                        </p:attrNameLst>
                                      </p:cBhvr>
                                      <p:to>
                                        <p:strVal val="hidden"/>
                                      </p:to>
                                    </p:set>
                                  </p:subTnLst>
                                </p:cTn>
                              </p:par>
                            </p:childTnLst>
                          </p:cTn>
                        </p:par>
                        <p:par>
                          <p:cTn id="54" fill="hold">
                            <p:stCondLst>
                              <p:cond delay="2000"/>
                            </p:stCondLst>
                            <p:childTnLst>
                              <p:par>
                                <p:cTn id="55" presetID="1" presetClass="entr" presetSubtype="0" fill="hold" nodeType="afterEffect">
                                  <p:stCondLst>
                                    <p:cond delay="0"/>
                                  </p:stCondLst>
                                  <p:childTnLst>
                                    <p:set>
                                      <p:cBhvr>
                                        <p:cTn id="56" dur="1" fill="hold">
                                          <p:stCondLst>
                                            <p:cond delay="0"/>
                                          </p:stCondLst>
                                        </p:cTn>
                                        <p:tgtEl>
                                          <p:spTgt spid="380"/>
                                        </p:tgtEl>
                                        <p:attrNameLst>
                                          <p:attrName>style.visibility</p:attrName>
                                        </p:attrNameLst>
                                      </p:cBhvr>
                                      <p:to>
                                        <p:strVal val="visible"/>
                                      </p:to>
                                    </p:set>
                                  </p:childTnLst>
                                </p:cTn>
                              </p:par>
                            </p:childTnLst>
                          </p:cTn>
                        </p:par>
                        <p:par>
                          <p:cTn id="57" fill="hold">
                            <p:stCondLst>
                              <p:cond delay="2000"/>
                            </p:stCondLst>
                            <p:childTnLst>
                              <p:par>
                                <p:cTn id="58" presetID="1" presetClass="entr" presetSubtype="0" fill="hold" nodeType="afterEffect">
                                  <p:stCondLst>
                                    <p:cond delay="2000"/>
                                  </p:stCondLst>
                                  <p:childTnLst>
                                    <p:set>
                                      <p:cBhvr>
                                        <p:cTn id="59" dur="1" fill="hold">
                                          <p:stCondLst>
                                            <p:cond delay="0"/>
                                          </p:stCondLst>
                                        </p:cTn>
                                        <p:tgtEl>
                                          <p:spTgt spid="38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rgbClr val="92D050"/>
          </a:solidFill>
          <a:scene3d>
            <a:camera prst="orthographicFront"/>
            <a:lightRig rig="threePt" dir="t"/>
          </a:scene3d>
          <a:sp3d>
            <a:bevelT w="165100" prst="coolSlant"/>
          </a:sp3d>
        </p:spPr>
        <p:txBody>
          <a:bodyPr>
            <a:normAutofit/>
          </a:bodyPr>
          <a:lstStyle/>
          <a:p>
            <a:r>
              <a:rPr lang="cs-CZ" sz="2800" b="1" dirty="0" smtClean="0"/>
              <a:t>Průběh střídání</a:t>
            </a:r>
            <a:endParaRPr lang="cs-CZ" sz="2800" b="1" dirty="0"/>
          </a:p>
        </p:txBody>
      </p:sp>
      <p:graphicFrame>
        <p:nvGraphicFramePr>
          <p:cNvPr id="5" name="Zástupný symbol pro obsah 4"/>
          <p:cNvGraphicFramePr>
            <a:graphicFrameLocks noGrp="1"/>
          </p:cNvGraphicFramePr>
          <p:nvPr>
            <p:ph idx="1"/>
            <p:extLst>
              <p:ext uri="{D42A27DB-BD31-4B8C-83A1-F6EECF244321}">
                <p14:modId xmlns:p14="http://schemas.microsoft.com/office/powerpoint/2010/main" val="1470603278"/>
              </p:ext>
            </p:extLst>
          </p:nvPr>
        </p:nvGraphicFramePr>
        <p:xfrm>
          <a:off x="457200" y="1600200"/>
          <a:ext cx="8229600" cy="49971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5">
                                            <p:graphicEl>
                                              <a:dgm id="{E5BD89B4-1DA6-480D-9757-B2F9E9A910AE}"/>
                                            </p:graphicEl>
                                          </p:spTgt>
                                        </p:tgtEl>
                                        <p:attrNameLst>
                                          <p:attrName>style.visibility</p:attrName>
                                        </p:attrNameLst>
                                      </p:cBhvr>
                                      <p:to>
                                        <p:strVal val="visible"/>
                                      </p:to>
                                    </p:set>
                                    <p:anim calcmode="lin" valueType="num">
                                      <p:cBhvr additive="base">
                                        <p:cTn id="7" dur="500" fill="hold"/>
                                        <p:tgtEl>
                                          <p:spTgt spid="5">
                                            <p:graphicEl>
                                              <a:dgm id="{E5BD89B4-1DA6-480D-9757-B2F9E9A910AE}"/>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graphicEl>
                                              <a:dgm id="{E5BD89B4-1DA6-480D-9757-B2F9E9A910AE}"/>
                                            </p:graphic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2000"/>
                                  </p:stCondLst>
                                  <p:childTnLst>
                                    <p:set>
                                      <p:cBhvr>
                                        <p:cTn id="11" dur="1" fill="hold">
                                          <p:stCondLst>
                                            <p:cond delay="0"/>
                                          </p:stCondLst>
                                        </p:cTn>
                                        <p:tgtEl>
                                          <p:spTgt spid="5">
                                            <p:graphicEl>
                                              <a:dgm id="{A51B630B-DF68-47FC-876C-FEB462244ECE}"/>
                                            </p:graphicEl>
                                          </p:spTgt>
                                        </p:tgtEl>
                                        <p:attrNameLst>
                                          <p:attrName>style.visibility</p:attrName>
                                        </p:attrNameLst>
                                      </p:cBhvr>
                                      <p:to>
                                        <p:strVal val="visible"/>
                                      </p:to>
                                    </p:set>
                                    <p:anim calcmode="lin" valueType="num">
                                      <p:cBhvr additive="base">
                                        <p:cTn id="12" dur="500" fill="hold"/>
                                        <p:tgtEl>
                                          <p:spTgt spid="5">
                                            <p:graphicEl>
                                              <a:dgm id="{A51B630B-DF68-47FC-876C-FEB462244ECE}"/>
                                            </p:graphicEl>
                                          </p:spTgt>
                                        </p:tgtEl>
                                        <p:attrNameLst>
                                          <p:attrName>ppt_x</p:attrName>
                                        </p:attrNameLst>
                                      </p:cBhvr>
                                      <p:tavLst>
                                        <p:tav tm="0">
                                          <p:val>
                                            <p:strVal val="#ppt_x"/>
                                          </p:val>
                                        </p:tav>
                                        <p:tav tm="100000">
                                          <p:val>
                                            <p:strVal val="#ppt_x"/>
                                          </p:val>
                                        </p:tav>
                                      </p:tavLst>
                                    </p:anim>
                                    <p:anim calcmode="lin" valueType="num">
                                      <p:cBhvr additive="base">
                                        <p:cTn id="13" dur="500" fill="hold"/>
                                        <p:tgtEl>
                                          <p:spTgt spid="5">
                                            <p:graphicEl>
                                              <a:dgm id="{A51B630B-DF68-47FC-876C-FEB462244ECE}"/>
                                            </p:graphicEl>
                                          </p:spTgt>
                                        </p:tgtEl>
                                        <p:attrNameLst>
                                          <p:attrName>ppt_y</p:attrName>
                                        </p:attrNameLst>
                                      </p:cBhvr>
                                      <p:tavLst>
                                        <p:tav tm="0">
                                          <p:val>
                                            <p:strVal val="1+#ppt_h/2"/>
                                          </p:val>
                                        </p:tav>
                                        <p:tav tm="100000">
                                          <p:val>
                                            <p:strVal val="#ppt_y"/>
                                          </p:val>
                                        </p:tav>
                                      </p:tavLst>
                                    </p:anim>
                                  </p:childTnLst>
                                </p:cTn>
                              </p:par>
                            </p:childTnLst>
                          </p:cTn>
                        </p:par>
                        <p:par>
                          <p:cTn id="14" fill="hold">
                            <p:stCondLst>
                              <p:cond delay="3000"/>
                            </p:stCondLst>
                            <p:childTnLst>
                              <p:par>
                                <p:cTn id="15" presetID="2" presetClass="entr" presetSubtype="4" fill="hold" grpId="0" nodeType="afterEffect">
                                  <p:stCondLst>
                                    <p:cond delay="2000"/>
                                  </p:stCondLst>
                                  <p:childTnLst>
                                    <p:set>
                                      <p:cBhvr>
                                        <p:cTn id="16" dur="1" fill="hold">
                                          <p:stCondLst>
                                            <p:cond delay="0"/>
                                          </p:stCondLst>
                                        </p:cTn>
                                        <p:tgtEl>
                                          <p:spTgt spid="5">
                                            <p:graphicEl>
                                              <a:dgm id="{D946B7A0-7422-4E34-8FAF-2AB9496FE9C8}"/>
                                            </p:graphicEl>
                                          </p:spTgt>
                                        </p:tgtEl>
                                        <p:attrNameLst>
                                          <p:attrName>style.visibility</p:attrName>
                                        </p:attrNameLst>
                                      </p:cBhvr>
                                      <p:to>
                                        <p:strVal val="visible"/>
                                      </p:to>
                                    </p:set>
                                    <p:anim calcmode="lin" valueType="num">
                                      <p:cBhvr additive="base">
                                        <p:cTn id="17" dur="500" fill="hold"/>
                                        <p:tgtEl>
                                          <p:spTgt spid="5">
                                            <p:graphicEl>
                                              <a:dgm id="{D946B7A0-7422-4E34-8FAF-2AB9496FE9C8}"/>
                                            </p:graphicEl>
                                          </p:spTgt>
                                        </p:tgtEl>
                                        <p:attrNameLst>
                                          <p:attrName>ppt_x</p:attrName>
                                        </p:attrNameLst>
                                      </p:cBhvr>
                                      <p:tavLst>
                                        <p:tav tm="0">
                                          <p:val>
                                            <p:strVal val="#ppt_x"/>
                                          </p:val>
                                        </p:tav>
                                        <p:tav tm="100000">
                                          <p:val>
                                            <p:strVal val="#ppt_x"/>
                                          </p:val>
                                        </p:tav>
                                      </p:tavLst>
                                    </p:anim>
                                    <p:anim calcmode="lin" valueType="num">
                                      <p:cBhvr additive="base">
                                        <p:cTn id="18" dur="500" fill="hold"/>
                                        <p:tgtEl>
                                          <p:spTgt spid="5">
                                            <p:graphicEl>
                                              <a:dgm id="{D946B7A0-7422-4E34-8FAF-2AB9496FE9C8}"/>
                                            </p:graphicEl>
                                          </p:spTgt>
                                        </p:tgtEl>
                                        <p:attrNameLst>
                                          <p:attrName>ppt_y</p:attrName>
                                        </p:attrNameLst>
                                      </p:cBhvr>
                                      <p:tavLst>
                                        <p:tav tm="0">
                                          <p:val>
                                            <p:strVal val="1+#ppt_h/2"/>
                                          </p:val>
                                        </p:tav>
                                        <p:tav tm="100000">
                                          <p:val>
                                            <p:strVal val="#ppt_y"/>
                                          </p:val>
                                        </p:tav>
                                      </p:tavLst>
                                    </p:anim>
                                  </p:childTnLst>
                                </p:cTn>
                              </p:par>
                            </p:childTnLst>
                          </p:cTn>
                        </p:par>
                        <p:par>
                          <p:cTn id="19" fill="hold">
                            <p:stCondLst>
                              <p:cond delay="5500"/>
                            </p:stCondLst>
                            <p:childTnLst>
                              <p:par>
                                <p:cTn id="20" presetID="2" presetClass="entr" presetSubtype="4" fill="hold" grpId="0" nodeType="afterEffect">
                                  <p:stCondLst>
                                    <p:cond delay="2000"/>
                                  </p:stCondLst>
                                  <p:childTnLst>
                                    <p:set>
                                      <p:cBhvr>
                                        <p:cTn id="21" dur="1" fill="hold">
                                          <p:stCondLst>
                                            <p:cond delay="0"/>
                                          </p:stCondLst>
                                        </p:cTn>
                                        <p:tgtEl>
                                          <p:spTgt spid="5">
                                            <p:graphicEl>
                                              <a:dgm id="{3B1EBA59-B69F-458A-9C5E-E7AC51E26FAE}"/>
                                            </p:graphicEl>
                                          </p:spTgt>
                                        </p:tgtEl>
                                        <p:attrNameLst>
                                          <p:attrName>style.visibility</p:attrName>
                                        </p:attrNameLst>
                                      </p:cBhvr>
                                      <p:to>
                                        <p:strVal val="visible"/>
                                      </p:to>
                                    </p:set>
                                    <p:anim calcmode="lin" valueType="num">
                                      <p:cBhvr additive="base">
                                        <p:cTn id="22" dur="500" fill="hold"/>
                                        <p:tgtEl>
                                          <p:spTgt spid="5">
                                            <p:graphicEl>
                                              <a:dgm id="{3B1EBA59-B69F-458A-9C5E-E7AC51E26FAE}"/>
                                            </p:graphicEl>
                                          </p:spTgt>
                                        </p:tgtEl>
                                        <p:attrNameLst>
                                          <p:attrName>ppt_x</p:attrName>
                                        </p:attrNameLst>
                                      </p:cBhvr>
                                      <p:tavLst>
                                        <p:tav tm="0">
                                          <p:val>
                                            <p:strVal val="#ppt_x"/>
                                          </p:val>
                                        </p:tav>
                                        <p:tav tm="100000">
                                          <p:val>
                                            <p:strVal val="#ppt_x"/>
                                          </p:val>
                                        </p:tav>
                                      </p:tavLst>
                                    </p:anim>
                                    <p:anim calcmode="lin" valueType="num">
                                      <p:cBhvr additive="base">
                                        <p:cTn id="23" dur="500" fill="hold"/>
                                        <p:tgtEl>
                                          <p:spTgt spid="5">
                                            <p:graphicEl>
                                              <a:dgm id="{3B1EBA59-B69F-458A-9C5E-E7AC51E26FAE}"/>
                                            </p:graphicEl>
                                          </p:spTgt>
                                        </p:tgtEl>
                                        <p:attrNameLst>
                                          <p:attrName>ppt_y</p:attrName>
                                        </p:attrNameLst>
                                      </p:cBhvr>
                                      <p:tavLst>
                                        <p:tav tm="0">
                                          <p:val>
                                            <p:strVal val="1+#ppt_h/2"/>
                                          </p:val>
                                        </p:tav>
                                        <p:tav tm="100000">
                                          <p:val>
                                            <p:strVal val="#ppt_y"/>
                                          </p:val>
                                        </p:tav>
                                      </p:tavLst>
                                    </p:anim>
                                  </p:childTnLst>
                                </p:cTn>
                              </p:par>
                            </p:childTnLst>
                          </p:cTn>
                        </p:par>
                        <p:par>
                          <p:cTn id="24" fill="hold">
                            <p:stCondLst>
                              <p:cond delay="8000"/>
                            </p:stCondLst>
                            <p:childTnLst>
                              <p:par>
                                <p:cTn id="25" presetID="2" presetClass="entr" presetSubtype="4" fill="hold" grpId="0" nodeType="afterEffect">
                                  <p:stCondLst>
                                    <p:cond delay="2000"/>
                                  </p:stCondLst>
                                  <p:childTnLst>
                                    <p:set>
                                      <p:cBhvr>
                                        <p:cTn id="26" dur="1" fill="hold">
                                          <p:stCondLst>
                                            <p:cond delay="0"/>
                                          </p:stCondLst>
                                        </p:cTn>
                                        <p:tgtEl>
                                          <p:spTgt spid="5">
                                            <p:graphicEl>
                                              <a:dgm id="{9A98230B-176D-4E79-BB49-21D253E8457D}"/>
                                            </p:graphicEl>
                                          </p:spTgt>
                                        </p:tgtEl>
                                        <p:attrNameLst>
                                          <p:attrName>style.visibility</p:attrName>
                                        </p:attrNameLst>
                                      </p:cBhvr>
                                      <p:to>
                                        <p:strVal val="visible"/>
                                      </p:to>
                                    </p:set>
                                    <p:anim calcmode="lin" valueType="num">
                                      <p:cBhvr additive="base">
                                        <p:cTn id="27" dur="500" fill="hold"/>
                                        <p:tgtEl>
                                          <p:spTgt spid="5">
                                            <p:graphicEl>
                                              <a:dgm id="{9A98230B-176D-4E79-BB49-21D253E8457D}"/>
                                            </p:graphicEl>
                                          </p:spTgt>
                                        </p:tgtEl>
                                        <p:attrNameLst>
                                          <p:attrName>ppt_x</p:attrName>
                                        </p:attrNameLst>
                                      </p:cBhvr>
                                      <p:tavLst>
                                        <p:tav tm="0">
                                          <p:val>
                                            <p:strVal val="#ppt_x"/>
                                          </p:val>
                                        </p:tav>
                                        <p:tav tm="100000">
                                          <p:val>
                                            <p:strVal val="#ppt_x"/>
                                          </p:val>
                                        </p:tav>
                                      </p:tavLst>
                                    </p:anim>
                                    <p:anim calcmode="lin" valueType="num">
                                      <p:cBhvr additive="base">
                                        <p:cTn id="28" dur="500" fill="hold"/>
                                        <p:tgtEl>
                                          <p:spTgt spid="5">
                                            <p:graphicEl>
                                              <a:dgm id="{9A98230B-176D-4E79-BB49-21D253E8457D}"/>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uiExpand="1">
        <p:bldSub>
          <a:bldDgm bld="one"/>
        </p:bldSub>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idx="4294967295"/>
          </p:nvPr>
        </p:nvSpPr>
        <p:spPr>
          <a:xfrm>
            <a:off x="343442" y="1710400"/>
            <a:ext cx="8463647" cy="4897472"/>
          </a:xfrm>
          <a:solidFill>
            <a:srgbClr val="92D050"/>
          </a:solidFill>
          <a:scene3d>
            <a:camera prst="orthographicFront"/>
            <a:lightRig rig="threePt" dir="t"/>
          </a:scene3d>
          <a:sp3d>
            <a:bevelT w="165100" prst="coolSlant"/>
          </a:sp3d>
        </p:spPr>
        <p:txBody>
          <a:bodyPr>
            <a:normAutofit/>
          </a:bodyPr>
          <a:lstStyle/>
          <a:p>
            <a:pPr eaLnBrk="1" hangingPunct="1">
              <a:defRPr/>
            </a:pPr>
            <a:endParaRPr lang="cs-CZ" smtClean="0"/>
          </a:p>
        </p:txBody>
      </p:sp>
      <p:sp>
        <p:nvSpPr>
          <p:cNvPr id="27655" name="Rectangle 7"/>
          <p:cNvSpPr>
            <a:spLocks noChangeArrowheads="1"/>
          </p:cNvSpPr>
          <p:nvPr/>
        </p:nvSpPr>
        <p:spPr bwMode="auto">
          <a:xfrm>
            <a:off x="611188" y="2349500"/>
            <a:ext cx="7993062" cy="3670300"/>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nSpc>
                <a:spcPct val="80000"/>
              </a:lnSpc>
              <a:spcBef>
                <a:spcPct val="20000"/>
              </a:spcBef>
              <a:buFont typeface="Arial" charset="0"/>
              <a:buNone/>
              <a:defRPr/>
            </a:pPr>
            <a:r>
              <a:rPr lang="cs-CZ" sz="2400" b="1">
                <a:latin typeface="Calibri" pitchFamily="34" charset="0"/>
              </a:rPr>
              <a:t>Zpravodajská činnost a průzkum</a:t>
            </a:r>
            <a:r>
              <a:rPr lang="cs-CZ" sz="2400">
                <a:latin typeface="Calibri" pitchFamily="34" charset="0"/>
              </a:rPr>
              <a:t> v období střídání vojsk je zaměřena na snížení pravděpodobnosti překvapivého zahájení útoku nepřítele v tomto, pro střídaná i střídající vojska, nebezpečném období. </a:t>
            </a:r>
          </a:p>
          <a:p>
            <a:pPr>
              <a:lnSpc>
                <a:spcPct val="80000"/>
              </a:lnSpc>
              <a:spcBef>
                <a:spcPct val="20000"/>
              </a:spcBef>
              <a:buFont typeface="Arial" charset="0"/>
              <a:buNone/>
              <a:defRPr/>
            </a:pPr>
            <a:r>
              <a:rPr lang="cs-CZ" sz="2400">
                <a:latin typeface="Calibri" pitchFamily="34" charset="0"/>
              </a:rPr>
              <a:t>V průběhu její přípravy a koordinace mezi střídanými a střídajícími útvary proto musí být s předstihem uskutečněn také dohovor o způsobu vystřídání průzkumných orgánů a o případném předání průzkumných orgánů střídaných vojsk, které v době střídání plní úkoly v hloubce sestavy nepřítele. Před zahájením střídání se zvyšují počty průzkumných orgánů, orgánů přímého zajištění a realizují se ostatní nezbytná opatření zabezpečení a ochrany vojsk.</a:t>
            </a:r>
          </a:p>
        </p:txBody>
      </p:sp>
      <p:sp>
        <p:nvSpPr>
          <p:cNvPr id="3" name="Nadpis 1"/>
          <p:cNvSpPr>
            <a:spLocks noGrp="1"/>
          </p:cNvSpPr>
          <p:nvPr>
            <p:ph type="title" idx="4294967295"/>
          </p:nvPr>
        </p:nvSpPr>
        <p:spPr>
          <a:xfrm>
            <a:off x="414719" y="209891"/>
            <a:ext cx="8394065" cy="1258689"/>
          </a:xfrm>
          <a:solidFill>
            <a:srgbClr val="92D050"/>
          </a:solidFill>
          <a:scene3d>
            <a:camera prst="orthographicFront"/>
            <a:lightRig rig="threePt" dir="t"/>
          </a:scene3d>
          <a:sp3d>
            <a:bevelT w="165100" prst="coolSlant"/>
          </a:sp3d>
        </p:spPr>
        <p:txBody>
          <a:bodyPr rtlCol="0">
            <a:normAutofit/>
          </a:bodyPr>
          <a:lstStyle/>
          <a:p>
            <a:pPr eaLnBrk="1" fontAlgn="auto" hangingPunct="1">
              <a:spcAft>
                <a:spcPts val="0"/>
              </a:spcAft>
              <a:defRPr/>
            </a:pPr>
            <a:r>
              <a:rPr lang="cs-CZ" dirty="0" smtClean="0"/>
              <a:t> ______ ________ ___ __ _____</a:t>
            </a:r>
            <a:endParaRPr lang="cs-CZ" dirty="0"/>
          </a:p>
        </p:txBody>
      </p:sp>
      <p:grpSp>
        <p:nvGrpSpPr>
          <p:cNvPr id="4" name="Nadpis 1"/>
          <p:cNvGrpSpPr>
            <a:grpSpLocks noGrp="1"/>
          </p:cNvGrpSpPr>
          <p:nvPr/>
        </p:nvGrpSpPr>
        <p:grpSpPr bwMode="auto">
          <a:xfrm>
            <a:off x="395288" y="188913"/>
            <a:ext cx="8426450" cy="1295400"/>
            <a:chOff x="276" y="161"/>
            <a:chExt cx="5204" cy="741"/>
          </a:xfrm>
        </p:grpSpPr>
        <p:pic>
          <p:nvPicPr>
            <p:cNvPr id="27658" name="Nadpis 1"/>
            <p:cNvPicPr>
              <a:picLocks noChangeArrowheads="1"/>
            </p:cNvPicPr>
            <p:nvPr/>
          </p:nvPicPr>
          <p:blipFill>
            <a:blip r:embed="rId2" cstate="print"/>
            <a:srcRect/>
            <a:stretch>
              <a:fillRect/>
            </a:stretch>
          </p:blipFill>
          <p:spPr bwMode="auto">
            <a:xfrm>
              <a:off x="276" y="161"/>
              <a:ext cx="5204" cy="741"/>
            </a:xfrm>
            <a:prstGeom prst="rect">
              <a:avLst/>
            </a:prstGeom>
            <a:noFill/>
            <a:ln w="9525">
              <a:noFill/>
              <a:miter lim="800000"/>
              <a:headEnd/>
              <a:tailEnd/>
            </a:ln>
          </p:spPr>
        </p:pic>
        <p:sp>
          <p:nvSpPr>
            <p:cNvPr id="27659" name="Text Box 10"/>
            <p:cNvSpPr txBox="1">
              <a:spLocks noChangeArrowheads="1"/>
            </p:cNvSpPr>
            <p:nvPr/>
          </p:nvSpPr>
          <p:spPr bwMode="auto">
            <a:xfrm>
              <a:off x="288" y="173"/>
              <a:ext cx="5184" cy="720"/>
            </a:xfrm>
            <a:prstGeom prst="rect">
              <a:avLst/>
            </a:prstGeom>
            <a:noFill/>
            <a:ln w="9525">
              <a:noFill/>
              <a:miter lim="800000"/>
              <a:headEnd/>
              <a:tailEnd/>
            </a:ln>
          </p:spPr>
          <p:txBody>
            <a:bodyPr anchor="ctr"/>
            <a:lstStyle/>
            <a:p>
              <a:pPr algn="ctr"/>
              <a:endParaRPr lang="cs-CZ" sz="4400">
                <a:latin typeface="Calibri" pitchFamily="34" charset="0"/>
              </a:endParaRPr>
            </a:p>
          </p:txBody>
        </p:sp>
      </p:grpSp>
      <p:sp>
        <p:nvSpPr>
          <p:cNvPr id="27657" name="Nadpis 1"/>
          <p:cNvSpPr>
            <a:spLocks/>
          </p:cNvSpPr>
          <p:nvPr/>
        </p:nvSpPr>
        <p:spPr bwMode="auto">
          <a:xfrm>
            <a:off x="611188" y="188913"/>
            <a:ext cx="8229600" cy="1143000"/>
          </a:xfrm>
          <a:prstGeom prst="rect">
            <a:avLst/>
          </a:prstGeom>
          <a:noFill/>
          <a:ln w="9525">
            <a:noFill/>
            <a:miter lim="800000"/>
            <a:headEnd/>
            <a:tailEnd/>
          </a:ln>
        </p:spPr>
        <p:txBody>
          <a:bodyPr anchor="ctr"/>
          <a:lstStyle/>
          <a:p>
            <a:pPr marL="742950" indent="-742950" algn="ctr">
              <a:buFont typeface="Calibri" pitchFamily="34" charset="0"/>
              <a:buAutoNum type="arabicPeriod" startAt="2"/>
            </a:pPr>
            <a:r>
              <a:rPr lang="cs-CZ" sz="2800" b="1" dirty="0">
                <a:latin typeface="Calibri" pitchFamily="34" charset="0"/>
                <a:ea typeface="Calibri" pitchFamily="34" charset="0"/>
                <a:cs typeface="Times New Roman" pitchFamily="18" charset="0"/>
              </a:rPr>
              <a:t>Zpravodajská činnost a průzkum při vedení útoku </a:t>
            </a:r>
            <a:r>
              <a:rPr lang="cs-CZ" sz="2800" b="1" dirty="0" smtClean="0">
                <a:latin typeface="Calibri" pitchFamily="34" charset="0"/>
                <a:ea typeface="Calibri" pitchFamily="34" charset="0"/>
                <a:cs typeface="Times New Roman" pitchFamily="18" charset="0"/>
              </a:rPr>
              <a:t>z </a:t>
            </a:r>
            <a:r>
              <a:rPr lang="cs-CZ" sz="2800" b="1" dirty="0">
                <a:latin typeface="Calibri" pitchFamily="34" charset="0"/>
                <a:ea typeface="Calibri" pitchFamily="34" charset="0"/>
                <a:cs typeface="Times New Roman" pitchFamily="18" charset="0"/>
              </a:rPr>
              <a:t>přímého dotyku</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Zástupný symbol pro obsah 2"/>
          <p:cNvSpPr>
            <a:spLocks noGrp="1"/>
          </p:cNvSpPr>
          <p:nvPr>
            <p:ph idx="4294967295"/>
          </p:nvPr>
        </p:nvSpPr>
        <p:spPr>
          <a:xfrm>
            <a:off x="611188" y="4149725"/>
            <a:ext cx="8229600" cy="1973263"/>
          </a:xfrm>
        </p:spPr>
        <p:txBody>
          <a:bodyPr/>
          <a:lstStyle/>
          <a:p>
            <a:pPr eaLnBrk="1" hangingPunct="1">
              <a:lnSpc>
                <a:spcPct val="80000"/>
              </a:lnSpc>
            </a:pPr>
            <a:endParaRPr lang="cs-CZ" sz="2200" smtClean="0"/>
          </a:p>
        </p:txBody>
      </p:sp>
      <p:sp>
        <p:nvSpPr>
          <p:cNvPr id="2" name="Nadpis 1"/>
          <p:cNvSpPr>
            <a:spLocks noGrp="1"/>
          </p:cNvSpPr>
          <p:nvPr>
            <p:ph type="title" idx="4294967295"/>
          </p:nvPr>
        </p:nvSpPr>
        <p:spPr>
          <a:xfrm>
            <a:off x="414550" y="12392"/>
            <a:ext cx="8321321" cy="743490"/>
          </a:xfrm>
          <a:solidFill>
            <a:srgbClr val="92D050"/>
          </a:solidFill>
          <a:scene3d>
            <a:camera prst="orthographicFront"/>
            <a:lightRig rig="threePt" dir="t"/>
          </a:scene3d>
          <a:sp3d>
            <a:bevelT w="165100" prst="coolSlant"/>
          </a:sp3d>
        </p:spPr>
        <p:txBody>
          <a:bodyPr>
            <a:normAutofit fontScale="90000"/>
          </a:bodyPr>
          <a:lstStyle/>
          <a:p>
            <a:pPr eaLnBrk="1" hangingPunct="1">
              <a:defRPr/>
            </a:pPr>
            <a:endParaRPr lang="cs-CZ" smtClean="0"/>
          </a:p>
        </p:txBody>
      </p:sp>
      <p:sp>
        <p:nvSpPr>
          <p:cNvPr id="28677" name="Rectangle 6"/>
          <p:cNvSpPr>
            <a:spLocks noChangeArrowheads="1"/>
          </p:cNvSpPr>
          <p:nvPr/>
        </p:nvSpPr>
        <p:spPr bwMode="auto">
          <a:xfrm>
            <a:off x="1116013" y="188913"/>
            <a:ext cx="7272337" cy="457200"/>
          </a:xfrm>
          <a:prstGeom prst="rect">
            <a:avLst/>
          </a:prstGeom>
          <a:noFill/>
          <a:ln w="9525">
            <a:noFill/>
            <a:miter lim="800000"/>
            <a:headEnd/>
            <a:tailEnd/>
          </a:ln>
        </p:spPr>
        <p:txBody>
          <a:bodyPr>
            <a:spAutoFit/>
          </a:bodyPr>
          <a:lstStyle/>
          <a:p>
            <a:r>
              <a:rPr lang="cs-CZ" sz="2400" b="1">
                <a:latin typeface="Calibri" pitchFamily="34" charset="0"/>
              </a:rPr>
              <a:t>Prioritní požadavky na zpravodajské informace za útoku</a:t>
            </a:r>
          </a:p>
        </p:txBody>
      </p:sp>
      <p:sp>
        <p:nvSpPr>
          <p:cNvPr id="4" name="Nadpis 1"/>
          <p:cNvSpPr>
            <a:spLocks noGrp="1"/>
          </p:cNvSpPr>
          <p:nvPr>
            <p:ph type="title" idx="4294967295"/>
          </p:nvPr>
        </p:nvSpPr>
        <p:spPr>
          <a:xfrm>
            <a:off x="487736" y="882811"/>
            <a:ext cx="8390903" cy="2771892"/>
          </a:xfrm>
          <a:solidFill>
            <a:srgbClr val="92D050"/>
          </a:solidFill>
          <a:scene3d>
            <a:camera prst="orthographicFront"/>
            <a:lightRig rig="threePt" dir="t"/>
          </a:scene3d>
          <a:sp3d>
            <a:bevelT w="165100" prst="coolSlant"/>
          </a:sp3d>
        </p:spPr>
        <p:txBody>
          <a:bodyPr rtlCol="0">
            <a:normAutofit/>
          </a:bodyPr>
          <a:lstStyle/>
          <a:p>
            <a:pPr eaLnBrk="1" fontAlgn="auto" hangingPunct="1">
              <a:spcAft>
                <a:spcPts val="0"/>
              </a:spcAft>
              <a:defRPr/>
            </a:pPr>
            <a:r>
              <a:rPr lang="cs-CZ" dirty="0" smtClean="0"/>
              <a:t> ______ ________ ___ __ _____</a:t>
            </a:r>
            <a:endParaRPr lang="cs-CZ" dirty="0"/>
          </a:p>
        </p:txBody>
      </p:sp>
      <p:grpSp>
        <p:nvGrpSpPr>
          <p:cNvPr id="3" name="Nadpis 1"/>
          <p:cNvGrpSpPr>
            <a:grpSpLocks noGrp="1"/>
          </p:cNvGrpSpPr>
          <p:nvPr/>
        </p:nvGrpSpPr>
        <p:grpSpPr bwMode="auto">
          <a:xfrm>
            <a:off x="468313" y="836613"/>
            <a:ext cx="8423275" cy="2852737"/>
            <a:chOff x="276" y="161"/>
            <a:chExt cx="5204" cy="741"/>
          </a:xfrm>
        </p:grpSpPr>
        <p:pic>
          <p:nvPicPr>
            <p:cNvPr id="28690" name="Nadpis 1"/>
            <p:cNvPicPr>
              <a:picLocks noChangeArrowheads="1"/>
            </p:cNvPicPr>
            <p:nvPr/>
          </p:nvPicPr>
          <p:blipFill>
            <a:blip r:embed="rId2" cstate="print"/>
            <a:srcRect/>
            <a:stretch>
              <a:fillRect/>
            </a:stretch>
          </p:blipFill>
          <p:spPr bwMode="auto">
            <a:xfrm>
              <a:off x="276" y="161"/>
              <a:ext cx="5204" cy="741"/>
            </a:xfrm>
            <a:prstGeom prst="rect">
              <a:avLst/>
            </a:prstGeom>
            <a:noFill/>
            <a:ln w="9525">
              <a:noFill/>
              <a:miter lim="800000"/>
              <a:headEnd/>
              <a:tailEnd/>
            </a:ln>
          </p:spPr>
        </p:pic>
        <p:sp>
          <p:nvSpPr>
            <p:cNvPr id="28691" name="Text Box 9"/>
            <p:cNvSpPr txBox="1">
              <a:spLocks noChangeArrowheads="1"/>
            </p:cNvSpPr>
            <p:nvPr/>
          </p:nvSpPr>
          <p:spPr bwMode="auto">
            <a:xfrm>
              <a:off x="288" y="173"/>
              <a:ext cx="5184" cy="720"/>
            </a:xfrm>
            <a:prstGeom prst="rect">
              <a:avLst/>
            </a:prstGeom>
            <a:noFill/>
            <a:ln w="9525">
              <a:noFill/>
              <a:miter lim="800000"/>
              <a:headEnd/>
              <a:tailEnd/>
            </a:ln>
          </p:spPr>
          <p:txBody>
            <a:bodyPr anchor="ctr"/>
            <a:lstStyle/>
            <a:p>
              <a:pPr algn="ctr"/>
              <a:endParaRPr lang="cs-CZ" sz="4400">
                <a:latin typeface="Calibri" pitchFamily="34" charset="0"/>
              </a:endParaRPr>
            </a:p>
          </p:txBody>
        </p:sp>
      </p:grpSp>
      <p:sp>
        <p:nvSpPr>
          <p:cNvPr id="6" name="Nadpis 1"/>
          <p:cNvSpPr>
            <a:spLocks noGrp="1"/>
          </p:cNvSpPr>
          <p:nvPr>
            <p:ph type="title" idx="4294967295"/>
          </p:nvPr>
        </p:nvSpPr>
        <p:spPr>
          <a:xfrm>
            <a:off x="487572" y="3977684"/>
            <a:ext cx="8319739" cy="2631523"/>
          </a:xfrm>
          <a:solidFill>
            <a:srgbClr val="92D050"/>
          </a:solidFill>
          <a:scene3d>
            <a:camera prst="orthographicFront"/>
            <a:lightRig rig="threePt" dir="t"/>
          </a:scene3d>
          <a:sp3d>
            <a:bevelT w="165100" prst="coolSlant"/>
          </a:sp3d>
        </p:spPr>
        <p:txBody>
          <a:bodyPr rtlCol="0">
            <a:normAutofit/>
          </a:bodyPr>
          <a:lstStyle/>
          <a:p>
            <a:pPr eaLnBrk="1" fontAlgn="auto" hangingPunct="1">
              <a:spcAft>
                <a:spcPts val="0"/>
              </a:spcAft>
              <a:defRPr/>
            </a:pPr>
            <a:r>
              <a:rPr lang="cs-CZ" dirty="0" smtClean="0"/>
              <a:t> ______ ________ ___ __ _____</a:t>
            </a:r>
            <a:endParaRPr lang="cs-CZ" dirty="0"/>
          </a:p>
        </p:txBody>
      </p:sp>
      <p:grpSp>
        <p:nvGrpSpPr>
          <p:cNvPr id="5" name="Nadpis 1"/>
          <p:cNvGrpSpPr>
            <a:grpSpLocks noGrp="1"/>
          </p:cNvGrpSpPr>
          <p:nvPr/>
        </p:nvGrpSpPr>
        <p:grpSpPr bwMode="auto">
          <a:xfrm>
            <a:off x="468313" y="3933825"/>
            <a:ext cx="8351837" cy="2708275"/>
            <a:chOff x="276" y="161"/>
            <a:chExt cx="5204" cy="741"/>
          </a:xfrm>
        </p:grpSpPr>
        <p:pic>
          <p:nvPicPr>
            <p:cNvPr id="28688" name="Nadpis 1"/>
            <p:cNvPicPr>
              <a:picLocks noChangeArrowheads="1"/>
            </p:cNvPicPr>
            <p:nvPr/>
          </p:nvPicPr>
          <p:blipFill>
            <a:blip r:embed="rId2" cstate="print"/>
            <a:srcRect/>
            <a:stretch>
              <a:fillRect/>
            </a:stretch>
          </p:blipFill>
          <p:spPr bwMode="auto">
            <a:xfrm>
              <a:off x="276" y="161"/>
              <a:ext cx="5204" cy="741"/>
            </a:xfrm>
            <a:prstGeom prst="rect">
              <a:avLst/>
            </a:prstGeom>
            <a:noFill/>
            <a:ln w="9525">
              <a:noFill/>
              <a:miter lim="800000"/>
              <a:headEnd/>
              <a:tailEnd/>
            </a:ln>
          </p:spPr>
        </p:pic>
        <p:sp>
          <p:nvSpPr>
            <p:cNvPr id="28689" name="Text Box 12"/>
            <p:cNvSpPr txBox="1">
              <a:spLocks noChangeArrowheads="1"/>
            </p:cNvSpPr>
            <p:nvPr/>
          </p:nvSpPr>
          <p:spPr bwMode="auto">
            <a:xfrm>
              <a:off x="288" y="173"/>
              <a:ext cx="5184" cy="720"/>
            </a:xfrm>
            <a:prstGeom prst="rect">
              <a:avLst/>
            </a:prstGeom>
            <a:noFill/>
            <a:ln w="9525">
              <a:noFill/>
              <a:miter lim="800000"/>
              <a:headEnd/>
              <a:tailEnd/>
            </a:ln>
          </p:spPr>
          <p:txBody>
            <a:bodyPr anchor="ctr"/>
            <a:lstStyle/>
            <a:p>
              <a:pPr algn="ctr"/>
              <a:endParaRPr lang="cs-CZ" sz="4400">
                <a:latin typeface="Calibri" pitchFamily="34" charset="0"/>
              </a:endParaRPr>
            </a:p>
          </p:txBody>
        </p:sp>
      </p:grpSp>
      <p:sp>
        <p:nvSpPr>
          <p:cNvPr id="28686" name="Rectangle 13"/>
          <p:cNvSpPr>
            <a:spLocks noChangeArrowheads="1"/>
          </p:cNvSpPr>
          <p:nvPr/>
        </p:nvSpPr>
        <p:spPr bwMode="auto">
          <a:xfrm>
            <a:off x="611188" y="1196975"/>
            <a:ext cx="8064500" cy="2282825"/>
          </a:xfrm>
          <a:prstGeom prst="rect">
            <a:avLst/>
          </a:prstGeom>
          <a:noFill/>
          <a:ln w="9525">
            <a:noFill/>
            <a:miter lim="800000"/>
            <a:headEnd/>
            <a:tailEnd/>
          </a:ln>
        </p:spPr>
        <p:txBody>
          <a:bodyPr>
            <a:spAutoFit/>
          </a:bodyPr>
          <a:lstStyle/>
          <a:p>
            <a:r>
              <a:rPr lang="cs-CZ" sz="2400">
                <a:latin typeface="Calibri" pitchFamily="34" charset="0"/>
              </a:rPr>
              <a:t>Prioritními požadavky na zpravodajské informace pro </a:t>
            </a:r>
            <a:r>
              <a:rPr lang="cs-CZ" sz="2400" b="1">
                <a:latin typeface="Calibri" pitchFamily="34" charset="0"/>
              </a:rPr>
              <a:t>útok z přímého dotyku </a:t>
            </a:r>
            <a:r>
              <a:rPr lang="cs-CZ" sz="2400">
                <a:latin typeface="Calibri" pitchFamily="34" charset="0"/>
              </a:rPr>
              <a:t>s nepřítelem bude především:</a:t>
            </a:r>
          </a:p>
          <a:p>
            <a:r>
              <a:rPr lang="cs-CZ" sz="2400">
                <a:latin typeface="Calibri" pitchFamily="34" charset="0"/>
              </a:rPr>
              <a:t>vyhodnotit rozmístění obranných postavení a opěrných bodů nepřítele;</a:t>
            </a:r>
          </a:p>
          <a:p>
            <a:r>
              <a:rPr lang="cs-CZ" sz="2400">
                <a:latin typeface="Calibri" pitchFamily="34" charset="0"/>
              </a:rPr>
              <a:t>zjistit rozmístění překážek a průchodů;</a:t>
            </a:r>
          </a:p>
          <a:p>
            <a:r>
              <a:rPr lang="cs-CZ" sz="2400">
                <a:latin typeface="Calibri" pitchFamily="34" charset="0"/>
              </a:rPr>
              <a:t>zjistit rozmístění protitankových prostředků a prostředků EB.</a:t>
            </a:r>
          </a:p>
        </p:txBody>
      </p:sp>
      <p:sp>
        <p:nvSpPr>
          <p:cNvPr id="28687" name="Rectangle 14"/>
          <p:cNvSpPr>
            <a:spLocks noChangeArrowheads="1"/>
          </p:cNvSpPr>
          <p:nvPr/>
        </p:nvSpPr>
        <p:spPr bwMode="auto">
          <a:xfrm>
            <a:off x="611188" y="4221163"/>
            <a:ext cx="7993062" cy="2282825"/>
          </a:xfrm>
          <a:prstGeom prst="rect">
            <a:avLst/>
          </a:prstGeom>
          <a:noFill/>
          <a:ln w="9525">
            <a:noFill/>
            <a:miter lim="800000"/>
            <a:headEnd/>
            <a:tailEnd/>
          </a:ln>
        </p:spPr>
        <p:txBody>
          <a:bodyPr>
            <a:spAutoFit/>
          </a:bodyPr>
          <a:lstStyle/>
          <a:p>
            <a:r>
              <a:rPr lang="cs-CZ" sz="2400">
                <a:latin typeface="Calibri" pitchFamily="34" charset="0"/>
              </a:rPr>
              <a:t>Prioritními požadavky na zpravodajské informace pro </a:t>
            </a:r>
            <a:r>
              <a:rPr lang="cs-CZ" sz="2400" b="1">
                <a:latin typeface="Calibri" pitchFamily="34" charset="0"/>
              </a:rPr>
              <a:t>útok v hloubce nepřátelské obrany </a:t>
            </a:r>
            <a:r>
              <a:rPr lang="cs-CZ" sz="2400">
                <a:latin typeface="Calibri" pitchFamily="34" charset="0"/>
              </a:rPr>
              <a:t>bude především:</a:t>
            </a:r>
          </a:p>
          <a:p>
            <a:r>
              <a:rPr lang="cs-CZ" sz="2400">
                <a:latin typeface="Calibri" pitchFamily="34" charset="0"/>
              </a:rPr>
              <a:t>vyhodnotit nejdůležitější cíle v sestavě nepřítele;</a:t>
            </a:r>
          </a:p>
          <a:p>
            <a:r>
              <a:rPr lang="cs-CZ" sz="2400">
                <a:latin typeface="Calibri" pitchFamily="34" charset="0"/>
              </a:rPr>
              <a:t>zjistit rozmístění, složení a činnost druhého sledu nepřítele;</a:t>
            </a:r>
          </a:p>
          <a:p>
            <a:r>
              <a:rPr lang="cs-CZ" sz="2400">
                <a:latin typeface="Calibri" pitchFamily="34" charset="0"/>
              </a:rPr>
              <a:t>zjistit rozmístění záloh prvého sledu a upřesnění rozmístění cílů prvého pořadí ničení.</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idx="4294967295"/>
          </p:nvPr>
        </p:nvSpPr>
        <p:spPr>
          <a:xfrm>
            <a:off x="343442" y="4878934"/>
            <a:ext cx="8463647" cy="1733912"/>
          </a:xfrm>
          <a:solidFill>
            <a:srgbClr val="92D050"/>
          </a:solidFill>
          <a:scene3d>
            <a:camera prst="orthographicFront"/>
            <a:lightRig rig="threePt" dir="t"/>
          </a:scene3d>
          <a:sp3d>
            <a:bevelT w="165100" prst="coolSlant"/>
          </a:sp3d>
        </p:spPr>
        <p:txBody>
          <a:bodyPr>
            <a:normAutofit/>
          </a:bodyPr>
          <a:lstStyle/>
          <a:p>
            <a:pPr eaLnBrk="1" hangingPunct="1">
              <a:defRPr/>
            </a:pPr>
            <a:endParaRPr lang="cs-CZ" smtClean="0"/>
          </a:p>
        </p:txBody>
      </p:sp>
      <p:sp>
        <p:nvSpPr>
          <p:cNvPr id="4" name="Nadpis 1"/>
          <p:cNvSpPr>
            <a:spLocks noGrp="1"/>
          </p:cNvSpPr>
          <p:nvPr>
            <p:ph type="title" idx="4294967295"/>
          </p:nvPr>
        </p:nvSpPr>
        <p:spPr>
          <a:xfrm>
            <a:off x="343442" y="311664"/>
            <a:ext cx="8463647" cy="3078852"/>
          </a:xfrm>
          <a:solidFill>
            <a:srgbClr val="92D050"/>
          </a:solidFill>
          <a:scene3d>
            <a:camera prst="orthographicFront"/>
            <a:lightRig rig="threePt" dir="t"/>
          </a:scene3d>
          <a:sp3d>
            <a:bevelT w="165100" prst="coolSlant"/>
          </a:sp3d>
        </p:spPr>
        <p:txBody>
          <a:bodyPr rtlCol="0">
            <a:normAutofit/>
          </a:bodyPr>
          <a:lstStyle/>
          <a:p>
            <a:pPr eaLnBrk="1" fontAlgn="auto" hangingPunct="1">
              <a:spcAft>
                <a:spcPts val="0"/>
              </a:spcAft>
              <a:defRPr/>
            </a:pPr>
            <a:r>
              <a:rPr lang="cs-CZ" dirty="0" smtClean="0"/>
              <a:t> ______ ________ ___ __ _____</a:t>
            </a:r>
            <a:endParaRPr lang="cs-CZ" dirty="0"/>
          </a:p>
        </p:txBody>
      </p:sp>
      <p:grpSp>
        <p:nvGrpSpPr>
          <p:cNvPr id="3" name="Nadpis 1"/>
          <p:cNvGrpSpPr>
            <a:grpSpLocks noGrp="1"/>
          </p:cNvGrpSpPr>
          <p:nvPr/>
        </p:nvGrpSpPr>
        <p:grpSpPr bwMode="auto">
          <a:xfrm>
            <a:off x="323850" y="115888"/>
            <a:ext cx="8496300" cy="4608512"/>
            <a:chOff x="276" y="161"/>
            <a:chExt cx="5204" cy="741"/>
          </a:xfrm>
        </p:grpSpPr>
        <p:pic>
          <p:nvPicPr>
            <p:cNvPr id="29707" name="Nadpis 1"/>
            <p:cNvPicPr>
              <a:picLocks noChangeArrowheads="1"/>
            </p:cNvPicPr>
            <p:nvPr/>
          </p:nvPicPr>
          <p:blipFill>
            <a:blip r:embed="rId2" cstate="print"/>
            <a:srcRect/>
            <a:stretch>
              <a:fillRect/>
            </a:stretch>
          </p:blipFill>
          <p:spPr bwMode="auto">
            <a:xfrm>
              <a:off x="276" y="161"/>
              <a:ext cx="5204" cy="741"/>
            </a:xfrm>
            <a:prstGeom prst="rect">
              <a:avLst/>
            </a:prstGeom>
            <a:noFill/>
            <a:ln w="9525">
              <a:noFill/>
              <a:miter lim="800000"/>
              <a:headEnd/>
              <a:tailEnd/>
            </a:ln>
          </p:spPr>
        </p:pic>
        <p:sp>
          <p:nvSpPr>
            <p:cNvPr id="29708" name="Text Box 9"/>
            <p:cNvSpPr txBox="1">
              <a:spLocks noChangeArrowheads="1"/>
            </p:cNvSpPr>
            <p:nvPr/>
          </p:nvSpPr>
          <p:spPr bwMode="auto">
            <a:xfrm>
              <a:off x="288" y="173"/>
              <a:ext cx="5184" cy="720"/>
            </a:xfrm>
            <a:prstGeom prst="rect">
              <a:avLst/>
            </a:prstGeom>
            <a:noFill/>
            <a:ln w="9525">
              <a:noFill/>
              <a:miter lim="800000"/>
              <a:headEnd/>
              <a:tailEnd/>
            </a:ln>
          </p:spPr>
          <p:txBody>
            <a:bodyPr anchor="ctr"/>
            <a:lstStyle/>
            <a:p>
              <a:pPr algn="ctr"/>
              <a:endParaRPr lang="cs-CZ" sz="4400">
                <a:latin typeface="Calibri" pitchFamily="34" charset="0"/>
              </a:endParaRPr>
            </a:p>
          </p:txBody>
        </p:sp>
      </p:grpSp>
      <p:sp>
        <p:nvSpPr>
          <p:cNvPr id="28682" name="Rectangle 10"/>
          <p:cNvSpPr>
            <a:spLocks noChangeArrowheads="1"/>
          </p:cNvSpPr>
          <p:nvPr/>
        </p:nvSpPr>
        <p:spPr bwMode="auto">
          <a:xfrm>
            <a:off x="395288" y="404813"/>
            <a:ext cx="8208962" cy="4108450"/>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nSpc>
                <a:spcPct val="90000"/>
              </a:lnSpc>
              <a:spcBef>
                <a:spcPct val="20000"/>
              </a:spcBef>
              <a:buFont typeface="Arial" charset="0"/>
              <a:buNone/>
              <a:defRPr/>
            </a:pPr>
            <a:r>
              <a:rPr lang="cs-CZ" sz="2400">
                <a:latin typeface="Calibri" pitchFamily="34" charset="0"/>
              </a:rPr>
              <a:t>Při</a:t>
            </a:r>
            <a:r>
              <a:rPr lang="cs-CZ" sz="2400" b="1">
                <a:latin typeface="Calibri" pitchFamily="34" charset="0"/>
              </a:rPr>
              <a:t> útoku z přímého dotyku </a:t>
            </a:r>
            <a:r>
              <a:rPr lang="cs-CZ" sz="2400">
                <a:latin typeface="Calibri" pitchFamily="34" charset="0"/>
              </a:rPr>
              <a:t>s nepřítelem musí být zabezpečen nepřetržitý průzkum nepřítele k zajištění úspěchu útoku a upřesnění jeho činnosti v případě, že odhalí záměr činnosti vlastních sil.</a:t>
            </a:r>
            <a:endParaRPr lang="cs-CZ" sz="2400" b="1">
              <a:latin typeface="Calibri" pitchFamily="34" charset="0"/>
            </a:endParaRPr>
          </a:p>
          <a:p>
            <a:pPr>
              <a:lnSpc>
                <a:spcPct val="90000"/>
              </a:lnSpc>
              <a:spcBef>
                <a:spcPct val="20000"/>
              </a:spcBef>
              <a:buFont typeface="Arial" charset="0"/>
              <a:buNone/>
              <a:defRPr/>
            </a:pPr>
            <a:r>
              <a:rPr lang="cs-CZ" sz="2400" b="1">
                <a:latin typeface="Calibri" pitchFamily="34" charset="0"/>
              </a:rPr>
              <a:t>Při útoku z přímého dotyku</a:t>
            </a:r>
            <a:r>
              <a:rPr lang="cs-CZ" sz="2400">
                <a:latin typeface="Calibri" pitchFamily="34" charset="0"/>
              </a:rPr>
              <a:t> s nepřítelem </a:t>
            </a:r>
            <a:r>
              <a:rPr lang="cs-CZ" sz="2400" b="1">
                <a:latin typeface="Calibri" pitchFamily="34" charset="0"/>
              </a:rPr>
              <a:t>s přeskupením</a:t>
            </a:r>
            <a:r>
              <a:rPr lang="cs-CZ" sz="2400">
                <a:latin typeface="Calibri" pitchFamily="34" charset="0"/>
              </a:rPr>
              <a:t> je veden průzkum do zahájení útoku již zasazenými průzkumnými orgány, kterým jsou po zahájení útoku upřesněny nové úkoly. Po splnění bližších úkolů praporů jsou zasazovány nové průzkumné orgány, které dostávají úkol proniknout do větších hloubek a pátrat po činnosti druhých sledů. K sledování celého prostoru zpravodajské odpovědnosti jsou využívány bezpilotní průzkumné prostředky a rotou EB je veden radioelektronický průzkum.</a:t>
            </a:r>
          </a:p>
        </p:txBody>
      </p:sp>
      <p:sp>
        <p:nvSpPr>
          <p:cNvPr id="29705" name="Zástupný symbol pro obsah 2"/>
          <p:cNvSpPr>
            <a:spLocks/>
          </p:cNvSpPr>
          <p:nvPr/>
        </p:nvSpPr>
        <p:spPr bwMode="auto">
          <a:xfrm>
            <a:off x="611188" y="4149725"/>
            <a:ext cx="6697662" cy="1900238"/>
          </a:xfrm>
          <a:prstGeom prst="rect">
            <a:avLst/>
          </a:prstGeom>
          <a:noFill/>
          <a:ln w="9525">
            <a:noFill/>
            <a:miter lim="800000"/>
            <a:headEnd/>
            <a:tailEnd/>
          </a:ln>
        </p:spPr>
        <p:txBody>
          <a:bodyPr/>
          <a:lstStyle/>
          <a:p>
            <a:pPr marL="342900" indent="-342900">
              <a:lnSpc>
                <a:spcPct val="90000"/>
              </a:lnSpc>
              <a:spcBef>
                <a:spcPct val="20000"/>
              </a:spcBef>
              <a:buFont typeface="Arial" charset="0"/>
              <a:buNone/>
            </a:pPr>
            <a:endParaRPr lang="cs-CZ" sz="2700">
              <a:latin typeface="Calibri" pitchFamily="34" charset="0"/>
            </a:endParaRPr>
          </a:p>
        </p:txBody>
      </p:sp>
      <p:sp>
        <p:nvSpPr>
          <p:cNvPr id="28684" name="Rectangle 12"/>
          <p:cNvSpPr>
            <a:spLocks noChangeArrowheads="1"/>
          </p:cNvSpPr>
          <p:nvPr/>
        </p:nvSpPr>
        <p:spPr bwMode="auto">
          <a:xfrm>
            <a:off x="539750" y="4868863"/>
            <a:ext cx="7993063" cy="1735137"/>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nSpc>
                <a:spcPct val="90000"/>
              </a:lnSpc>
              <a:spcBef>
                <a:spcPct val="50000"/>
              </a:spcBef>
              <a:buFont typeface="Arial" charset="0"/>
              <a:buNone/>
              <a:defRPr/>
            </a:pPr>
            <a:r>
              <a:rPr lang="cs-CZ" sz="2400" b="1">
                <a:latin typeface="Calibri" pitchFamily="34" charset="0"/>
              </a:rPr>
              <a:t>Při útoku z přímého dotyku</a:t>
            </a:r>
            <a:r>
              <a:rPr lang="cs-CZ" sz="2400">
                <a:latin typeface="Calibri" pitchFamily="34" charset="0"/>
              </a:rPr>
              <a:t> s nepřítelem </a:t>
            </a:r>
            <a:r>
              <a:rPr lang="cs-CZ" sz="2400" b="1">
                <a:latin typeface="Calibri" pitchFamily="34" charset="0"/>
              </a:rPr>
              <a:t>po vystřídání</a:t>
            </a:r>
            <a:r>
              <a:rPr lang="cs-CZ" sz="2400">
                <a:latin typeface="Calibri" pitchFamily="34" charset="0"/>
              </a:rPr>
              <a:t> plní úkoly průzkumu do zahájení útoku průzkumné orgány střídaného svazku. Vlastní průzkumné orgány zasazovaného svazku zaujímají výchozí prostory a zasazují se až po zahájení útoku.</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800" b="1" dirty="0">
                <a:ea typeface="Calibri"/>
                <a:cs typeface="Times New Roman"/>
              </a:rPr>
              <a:t>Ženijní podpora při </a:t>
            </a:r>
            <a:r>
              <a:rPr lang="cs-CZ" sz="2800" b="1" dirty="0" smtClean="0">
                <a:ea typeface="Calibri"/>
                <a:cs typeface="Times New Roman"/>
              </a:rPr>
              <a:t>přechodu </a:t>
            </a:r>
            <a:r>
              <a:rPr lang="cs-CZ" sz="2800" b="1" dirty="0" smtClean="0">
                <a:ea typeface="Calibri"/>
                <a:cs typeface="Times New Roman"/>
              </a:rPr>
              <a:t>do </a:t>
            </a:r>
            <a:r>
              <a:rPr lang="cs-CZ" sz="2800" b="1" dirty="0" smtClean="0">
                <a:ea typeface="Calibri"/>
                <a:cs typeface="Times New Roman"/>
              </a:rPr>
              <a:t>útoku </a:t>
            </a:r>
            <a:br>
              <a:rPr lang="cs-CZ" sz="2800" b="1" dirty="0" smtClean="0">
                <a:ea typeface="Calibri"/>
                <a:cs typeface="Times New Roman"/>
              </a:rPr>
            </a:br>
            <a:r>
              <a:rPr lang="cs-CZ" sz="2800" b="1" dirty="0" smtClean="0">
                <a:ea typeface="Calibri"/>
                <a:cs typeface="Times New Roman"/>
              </a:rPr>
              <a:t>z </a:t>
            </a:r>
            <a:r>
              <a:rPr lang="cs-CZ" sz="2800" b="1" dirty="0">
                <a:ea typeface="Calibri"/>
                <a:cs typeface="Times New Roman"/>
              </a:rPr>
              <a:t>přímého dotyku</a:t>
            </a:r>
            <a:endParaRPr lang="cs-CZ" sz="2800" b="1" dirty="0"/>
          </a:p>
        </p:txBody>
      </p:sp>
      <p:sp>
        <p:nvSpPr>
          <p:cNvPr id="3" name="Zástupný symbol pro obsah 2"/>
          <p:cNvSpPr>
            <a:spLocks noGrp="1"/>
          </p:cNvSpPr>
          <p:nvPr>
            <p:ph idx="1"/>
          </p:nvPr>
        </p:nvSpPr>
        <p:spPr/>
        <p:txBody>
          <a:bodyPr>
            <a:normAutofit fontScale="70000" lnSpcReduction="20000"/>
          </a:bodyPr>
          <a:lstStyle/>
          <a:p>
            <a:pPr marL="0" indent="0">
              <a:buNone/>
            </a:pPr>
            <a:r>
              <a:rPr lang="cs-CZ" dirty="0" smtClean="0"/>
              <a:t>Ženijní </a:t>
            </a:r>
            <a:r>
              <a:rPr lang="cs-CZ" dirty="0"/>
              <a:t>podpora přeskupení nebo </a:t>
            </a:r>
            <a:r>
              <a:rPr lang="cs-CZ" dirty="0" smtClean="0"/>
              <a:t>vystřídání:</a:t>
            </a:r>
          </a:p>
          <a:p>
            <a:pPr marL="285750" indent="-285750">
              <a:buFont typeface="Arial" charset="0"/>
              <a:buChar char="•"/>
            </a:pPr>
            <a:r>
              <a:rPr lang="cs-CZ" dirty="0" smtClean="0"/>
              <a:t>zabezpečení úpravy cest</a:t>
            </a:r>
          </a:p>
          <a:p>
            <a:pPr marL="285750" indent="-285750">
              <a:buFont typeface="Arial" charset="0"/>
              <a:buChar char="•"/>
            </a:pPr>
            <a:r>
              <a:rPr lang="cs-CZ" dirty="0" smtClean="0"/>
              <a:t>skrytí přesunů</a:t>
            </a:r>
          </a:p>
          <a:p>
            <a:pPr marL="0" indent="0">
              <a:buNone/>
            </a:pPr>
            <a:endParaRPr lang="cs-CZ" dirty="0" smtClean="0"/>
          </a:p>
          <a:p>
            <a:pPr marL="0" indent="0">
              <a:buNone/>
            </a:pPr>
            <a:r>
              <a:rPr lang="cs-CZ" dirty="0" smtClean="0"/>
              <a:t>Ženijní </a:t>
            </a:r>
            <a:r>
              <a:rPr lang="cs-CZ" dirty="0"/>
              <a:t>vybudování výchozího prostoru</a:t>
            </a:r>
          </a:p>
          <a:p>
            <a:pPr marL="285750" indent="-285750">
              <a:buFont typeface="Arial" charset="0"/>
              <a:buChar char="•"/>
            </a:pPr>
            <a:r>
              <a:rPr lang="cs-CZ" dirty="0" smtClean="0"/>
              <a:t>ženijní průzkum terénu</a:t>
            </a:r>
          </a:p>
          <a:p>
            <a:pPr marL="285750" indent="-285750">
              <a:buFont typeface="Arial" charset="0"/>
              <a:buChar char="•"/>
            </a:pPr>
            <a:r>
              <a:rPr lang="cs-CZ" dirty="0" smtClean="0"/>
              <a:t>vybudování OS</a:t>
            </a:r>
          </a:p>
          <a:p>
            <a:pPr marL="285750" indent="-285750">
              <a:buFont typeface="Arial" charset="0"/>
              <a:buChar char="•"/>
            </a:pPr>
            <a:r>
              <a:rPr lang="cs-CZ" dirty="0" smtClean="0"/>
              <a:t>vybudování palebných postavení</a:t>
            </a:r>
          </a:p>
          <a:p>
            <a:pPr marL="285750" indent="-285750">
              <a:buFont typeface="Arial" charset="0"/>
              <a:buChar char="•"/>
            </a:pPr>
            <a:r>
              <a:rPr lang="cs-CZ" dirty="0" smtClean="0"/>
              <a:t>příprava palebných čar a čar zaminování</a:t>
            </a:r>
          </a:p>
          <a:p>
            <a:pPr marL="285750" indent="-285750">
              <a:buFont typeface="Arial" charset="0"/>
              <a:buChar char="•"/>
            </a:pPr>
            <a:r>
              <a:rPr lang="cs-CZ" dirty="0" smtClean="0"/>
              <a:t>zřizování ženijních zátarasů</a:t>
            </a:r>
          </a:p>
          <a:p>
            <a:pPr marL="285750" indent="-285750">
              <a:buFont typeface="Arial" charset="0"/>
              <a:buChar char="•"/>
            </a:pPr>
            <a:r>
              <a:rPr lang="cs-CZ" dirty="0" smtClean="0"/>
              <a:t>vybudování prostorů rozmístění míst velení</a:t>
            </a:r>
          </a:p>
          <a:p>
            <a:pPr marL="285750" indent="-285750">
              <a:buFont typeface="Arial" charset="0"/>
              <a:buChar char="•"/>
            </a:pPr>
            <a:r>
              <a:rPr lang="cs-CZ" dirty="0" smtClean="0"/>
              <a:t>úprava cest pro přesun a rozvinování</a:t>
            </a:r>
          </a:p>
          <a:p>
            <a:pPr marL="285750" indent="-285750">
              <a:buFont typeface="Arial" charset="0"/>
              <a:buChar char="•"/>
            </a:pPr>
            <a:r>
              <a:rPr lang="cs-CZ" dirty="0" smtClean="0"/>
              <a:t>plnění ženijních opatření k maskování</a:t>
            </a:r>
            <a:endParaRPr lang="cs-CZ" dirty="0"/>
          </a:p>
        </p:txBody>
      </p:sp>
    </p:spTree>
    <p:extLst>
      <p:ext uri="{BB962C8B-B14F-4D97-AF65-F5344CB8AC3E}">
        <p14:creationId xmlns:p14="http://schemas.microsoft.com/office/powerpoint/2010/main" val="39154091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800" b="1" dirty="0">
                <a:ea typeface="Calibri"/>
                <a:cs typeface="Times New Roman"/>
              </a:rPr>
              <a:t>Ženijní podpora při vedení útoku </a:t>
            </a:r>
            <a:r>
              <a:rPr lang="cs-CZ" sz="2800" b="1" dirty="0" smtClean="0">
                <a:ea typeface="Calibri"/>
                <a:cs typeface="Times New Roman"/>
              </a:rPr>
              <a:t>z </a:t>
            </a:r>
            <a:r>
              <a:rPr lang="cs-CZ" sz="2800" b="1" dirty="0">
                <a:ea typeface="Calibri"/>
                <a:cs typeface="Times New Roman"/>
              </a:rPr>
              <a:t>přímého dotyku</a:t>
            </a:r>
            <a:endParaRPr lang="cs-CZ" sz="2800" b="1" dirty="0"/>
          </a:p>
        </p:txBody>
      </p:sp>
      <p:sp>
        <p:nvSpPr>
          <p:cNvPr id="3" name="Zástupný symbol pro obsah 2"/>
          <p:cNvSpPr>
            <a:spLocks noGrp="1"/>
          </p:cNvSpPr>
          <p:nvPr>
            <p:ph idx="1"/>
          </p:nvPr>
        </p:nvSpPr>
        <p:spPr/>
        <p:txBody>
          <a:bodyPr>
            <a:normAutofit/>
          </a:bodyPr>
          <a:lstStyle/>
          <a:p>
            <a:pPr marL="0" indent="0">
              <a:buNone/>
            </a:pPr>
            <a:r>
              <a:rPr lang="cs-CZ" dirty="0"/>
              <a:t>Hlavní úkoly:</a:t>
            </a:r>
          </a:p>
          <a:p>
            <a:pPr marL="285750" indent="-285750">
              <a:buFont typeface="Arial" charset="0"/>
              <a:buChar char="•"/>
            </a:pPr>
            <a:r>
              <a:rPr lang="cs-CZ" dirty="0" smtClean="0"/>
              <a:t>ženijní </a:t>
            </a:r>
            <a:r>
              <a:rPr lang="cs-CZ" dirty="0"/>
              <a:t>podpora zteče předního okraje obrany </a:t>
            </a:r>
            <a:r>
              <a:rPr lang="cs-CZ" dirty="0" smtClean="0"/>
              <a:t>protivníka</a:t>
            </a:r>
            <a:endParaRPr lang="cs-CZ" dirty="0"/>
          </a:p>
          <a:p>
            <a:pPr marL="285750" indent="-285750">
              <a:buFont typeface="Arial" charset="0"/>
              <a:buChar char="•"/>
            </a:pPr>
            <a:r>
              <a:rPr lang="cs-CZ" dirty="0"/>
              <a:t>ženijní podpora rozvíjení útoku do hloubky obrany </a:t>
            </a:r>
            <a:r>
              <a:rPr lang="cs-CZ" dirty="0" smtClean="0"/>
              <a:t>protivníka</a:t>
            </a:r>
            <a:endParaRPr lang="cs-CZ"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rgbClr val="92D050"/>
          </a:solidFill>
          <a:scene3d>
            <a:camera prst="orthographicFront"/>
            <a:lightRig rig="threePt" dir="t"/>
          </a:scene3d>
          <a:sp3d>
            <a:bevelT w="165100" prst="coolSlant"/>
          </a:sp3d>
        </p:spPr>
        <p:txBody>
          <a:bodyPr>
            <a:normAutofit/>
          </a:bodyPr>
          <a:lstStyle/>
          <a:p>
            <a:pPr marL="742950" indent="-742950">
              <a:buFont typeface="+mj-lt"/>
              <a:buAutoNum type="arabicPeriod"/>
            </a:pPr>
            <a:r>
              <a:rPr lang="cs-CZ" sz="2800" b="1" dirty="0">
                <a:ea typeface="Calibri"/>
                <a:cs typeface="Times New Roman"/>
              </a:rPr>
              <a:t>Zásady </a:t>
            </a:r>
            <a:r>
              <a:rPr lang="cs-CZ" sz="2800" b="1" dirty="0" smtClean="0">
                <a:ea typeface="Calibri"/>
                <a:cs typeface="Times New Roman"/>
              </a:rPr>
              <a:t>přechodu </a:t>
            </a:r>
            <a:r>
              <a:rPr lang="cs-CZ" sz="2800" b="1" dirty="0" smtClean="0">
                <a:ea typeface="Calibri"/>
                <a:cs typeface="Times New Roman"/>
              </a:rPr>
              <a:t>do </a:t>
            </a:r>
            <a:r>
              <a:rPr lang="cs-CZ" sz="2800" b="1" dirty="0">
                <a:ea typeface="Calibri"/>
                <a:cs typeface="Times New Roman"/>
              </a:rPr>
              <a:t>útoku </a:t>
            </a:r>
            <a:r>
              <a:rPr lang="cs-CZ" sz="2800" b="1" dirty="0" smtClean="0">
                <a:ea typeface="Calibri"/>
                <a:cs typeface="Times New Roman"/>
              </a:rPr>
              <a:t>z </a:t>
            </a:r>
            <a:r>
              <a:rPr lang="cs-CZ" sz="2800" b="1" dirty="0">
                <a:ea typeface="Calibri"/>
                <a:cs typeface="Times New Roman"/>
              </a:rPr>
              <a:t>přímého dotyku</a:t>
            </a:r>
            <a:endParaRPr lang="cs-CZ" sz="2800" b="1"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1910189099"/>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4">
                                            <p:graphicEl>
                                              <a:dgm id="{E992FD6C-5B0D-45CB-864C-ED5249DBDE61}"/>
                                            </p:graphicEl>
                                          </p:spTgt>
                                        </p:tgtEl>
                                        <p:attrNameLst>
                                          <p:attrName>style.visibility</p:attrName>
                                        </p:attrNameLst>
                                      </p:cBhvr>
                                      <p:to>
                                        <p:strVal val="visible"/>
                                      </p:to>
                                    </p:set>
                                    <p:anim calcmode="lin" valueType="num">
                                      <p:cBhvr additive="base">
                                        <p:cTn id="7" dur="500" fill="hold"/>
                                        <p:tgtEl>
                                          <p:spTgt spid="4">
                                            <p:graphicEl>
                                              <a:dgm id="{E992FD6C-5B0D-45CB-864C-ED5249DBDE61}"/>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graphicEl>
                                              <a:dgm id="{E992FD6C-5B0D-45CB-864C-ED5249DBDE61}"/>
                                            </p:graphic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2000"/>
                                  </p:stCondLst>
                                  <p:childTnLst>
                                    <p:set>
                                      <p:cBhvr>
                                        <p:cTn id="11" dur="1" fill="hold">
                                          <p:stCondLst>
                                            <p:cond delay="0"/>
                                          </p:stCondLst>
                                        </p:cTn>
                                        <p:tgtEl>
                                          <p:spTgt spid="4">
                                            <p:graphicEl>
                                              <a:dgm id="{3DE176D9-E605-49F8-80A7-646D2A88BF9F}"/>
                                            </p:graphicEl>
                                          </p:spTgt>
                                        </p:tgtEl>
                                        <p:attrNameLst>
                                          <p:attrName>style.visibility</p:attrName>
                                        </p:attrNameLst>
                                      </p:cBhvr>
                                      <p:to>
                                        <p:strVal val="visible"/>
                                      </p:to>
                                    </p:set>
                                    <p:anim calcmode="lin" valueType="num">
                                      <p:cBhvr additive="base">
                                        <p:cTn id="12" dur="500" fill="hold"/>
                                        <p:tgtEl>
                                          <p:spTgt spid="4">
                                            <p:graphicEl>
                                              <a:dgm id="{3DE176D9-E605-49F8-80A7-646D2A88BF9F}"/>
                                            </p:graphicEl>
                                          </p:spTgt>
                                        </p:tgtEl>
                                        <p:attrNameLst>
                                          <p:attrName>ppt_x</p:attrName>
                                        </p:attrNameLst>
                                      </p:cBhvr>
                                      <p:tavLst>
                                        <p:tav tm="0">
                                          <p:val>
                                            <p:strVal val="#ppt_x"/>
                                          </p:val>
                                        </p:tav>
                                        <p:tav tm="100000">
                                          <p:val>
                                            <p:strVal val="#ppt_x"/>
                                          </p:val>
                                        </p:tav>
                                      </p:tavLst>
                                    </p:anim>
                                    <p:anim calcmode="lin" valueType="num">
                                      <p:cBhvr additive="base">
                                        <p:cTn id="13" dur="500" fill="hold"/>
                                        <p:tgtEl>
                                          <p:spTgt spid="4">
                                            <p:graphicEl>
                                              <a:dgm id="{3DE176D9-E605-49F8-80A7-646D2A88BF9F}"/>
                                            </p:graphicEl>
                                          </p:spTgt>
                                        </p:tgtEl>
                                        <p:attrNameLst>
                                          <p:attrName>ppt_y</p:attrName>
                                        </p:attrNameLst>
                                      </p:cBhvr>
                                      <p:tavLst>
                                        <p:tav tm="0">
                                          <p:val>
                                            <p:strVal val="1+#ppt_h/2"/>
                                          </p:val>
                                        </p:tav>
                                        <p:tav tm="100000">
                                          <p:val>
                                            <p:strVal val="#ppt_y"/>
                                          </p:val>
                                        </p:tav>
                                      </p:tavLst>
                                    </p:anim>
                                  </p:childTnLst>
                                </p:cTn>
                              </p:par>
                            </p:childTnLst>
                          </p:cTn>
                        </p:par>
                        <p:par>
                          <p:cTn id="14" fill="hold">
                            <p:stCondLst>
                              <p:cond delay="3000"/>
                            </p:stCondLst>
                            <p:childTnLst>
                              <p:par>
                                <p:cTn id="15" presetID="2" presetClass="entr" presetSubtype="4" fill="hold" grpId="0" nodeType="afterEffect">
                                  <p:stCondLst>
                                    <p:cond delay="2000"/>
                                  </p:stCondLst>
                                  <p:childTnLst>
                                    <p:set>
                                      <p:cBhvr>
                                        <p:cTn id="16" dur="1" fill="hold">
                                          <p:stCondLst>
                                            <p:cond delay="0"/>
                                          </p:stCondLst>
                                        </p:cTn>
                                        <p:tgtEl>
                                          <p:spTgt spid="4">
                                            <p:graphicEl>
                                              <a:dgm id="{7E32272C-19A0-47B3-B7CF-7E3D51E4316F}"/>
                                            </p:graphicEl>
                                          </p:spTgt>
                                        </p:tgtEl>
                                        <p:attrNameLst>
                                          <p:attrName>style.visibility</p:attrName>
                                        </p:attrNameLst>
                                      </p:cBhvr>
                                      <p:to>
                                        <p:strVal val="visible"/>
                                      </p:to>
                                    </p:set>
                                    <p:anim calcmode="lin" valueType="num">
                                      <p:cBhvr additive="base">
                                        <p:cTn id="17" dur="500" fill="hold"/>
                                        <p:tgtEl>
                                          <p:spTgt spid="4">
                                            <p:graphicEl>
                                              <a:dgm id="{7E32272C-19A0-47B3-B7CF-7E3D51E4316F}"/>
                                            </p:graphic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graphicEl>
                                              <a:dgm id="{7E32272C-19A0-47B3-B7CF-7E3D51E4316F}"/>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Dgm bld="one"/>
        </p:bldSub>
      </p:bldGraphic>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lvl="0">
              <a:lnSpc>
                <a:spcPct val="100000"/>
              </a:lnSpc>
              <a:spcBef>
                <a:spcPts val="0"/>
              </a:spcBef>
              <a:spcAft>
                <a:spcPts val="0"/>
              </a:spcAft>
            </a:pPr>
            <a:r>
              <a:rPr lang="cs-CZ" sz="2800" b="1" dirty="0" smtClean="0">
                <a:ea typeface="Calibri"/>
                <a:cs typeface="Times New Roman"/>
              </a:rPr>
              <a:t>Palebná </a:t>
            </a:r>
            <a:r>
              <a:rPr lang="cs-CZ" sz="2800" b="1" dirty="0">
                <a:ea typeface="Calibri"/>
                <a:cs typeface="Times New Roman"/>
              </a:rPr>
              <a:t>podpora při </a:t>
            </a:r>
            <a:r>
              <a:rPr lang="cs-CZ" sz="2800" b="1" dirty="0" smtClean="0">
                <a:ea typeface="Calibri"/>
                <a:cs typeface="Times New Roman"/>
              </a:rPr>
              <a:t>přechodu </a:t>
            </a:r>
            <a:r>
              <a:rPr lang="cs-CZ" sz="2800" b="1" dirty="0" smtClean="0">
                <a:ea typeface="Calibri"/>
                <a:cs typeface="Times New Roman"/>
              </a:rPr>
              <a:t>do </a:t>
            </a:r>
            <a:r>
              <a:rPr lang="cs-CZ" sz="2800" b="1" dirty="0">
                <a:ea typeface="Calibri"/>
                <a:cs typeface="Times New Roman"/>
              </a:rPr>
              <a:t>útoku </a:t>
            </a:r>
            <a:r>
              <a:rPr lang="cs-CZ" sz="2800" b="1" dirty="0" smtClean="0">
                <a:ea typeface="Calibri"/>
                <a:cs typeface="Times New Roman"/>
              </a:rPr>
              <a:t/>
            </a:r>
            <a:br>
              <a:rPr lang="cs-CZ" sz="2800" b="1" dirty="0" smtClean="0">
                <a:ea typeface="Calibri"/>
                <a:cs typeface="Times New Roman"/>
              </a:rPr>
            </a:br>
            <a:r>
              <a:rPr lang="cs-CZ" sz="2800" b="1" dirty="0" smtClean="0">
                <a:ea typeface="Calibri"/>
                <a:cs typeface="Times New Roman"/>
              </a:rPr>
              <a:t>z </a:t>
            </a:r>
            <a:r>
              <a:rPr lang="cs-CZ" sz="2800" b="1" dirty="0">
                <a:ea typeface="Calibri"/>
                <a:cs typeface="Times New Roman"/>
              </a:rPr>
              <a:t>přímého dotyku</a:t>
            </a:r>
          </a:p>
        </p:txBody>
      </p:sp>
      <p:sp>
        <p:nvSpPr>
          <p:cNvPr id="3" name="Zástupný symbol pro obsah 2"/>
          <p:cNvSpPr>
            <a:spLocks noGrp="1"/>
          </p:cNvSpPr>
          <p:nvPr>
            <p:ph idx="1"/>
          </p:nvPr>
        </p:nvSpPr>
        <p:spPr>
          <a:xfrm>
            <a:off x="251520" y="1484784"/>
            <a:ext cx="8640960" cy="5040560"/>
          </a:xfrm>
        </p:spPr>
        <p:txBody>
          <a:bodyPr>
            <a:normAutofit/>
          </a:bodyPr>
          <a:lstStyle/>
          <a:p>
            <a:r>
              <a:rPr lang="cs-CZ" b="1" dirty="0" smtClean="0"/>
              <a:t>palebná podpora</a:t>
            </a:r>
            <a:r>
              <a:rPr lang="cs-CZ" dirty="0" smtClean="0"/>
              <a:t> </a:t>
            </a:r>
            <a:r>
              <a:rPr lang="cs-CZ" b="1" dirty="0" smtClean="0"/>
              <a:t>v průběhu střídání </a:t>
            </a:r>
            <a:r>
              <a:rPr lang="cs-CZ" sz="2800" dirty="0" smtClean="0"/>
              <a:t>(přeskupení) </a:t>
            </a:r>
          </a:p>
          <a:p>
            <a:pPr lvl="1">
              <a:spcBef>
                <a:spcPts val="1200"/>
              </a:spcBef>
            </a:pPr>
            <a:r>
              <a:rPr lang="cs-CZ" dirty="0" smtClean="0"/>
              <a:t>síly </a:t>
            </a:r>
            <a:r>
              <a:rPr lang="cs-CZ" dirty="0"/>
              <a:t>v postaveních zabezpečují síly v </a:t>
            </a:r>
            <a:r>
              <a:rPr lang="cs-CZ" dirty="0" smtClean="0"/>
              <a:t>pohybu</a:t>
            </a:r>
          </a:p>
          <a:p>
            <a:pPr lvl="1">
              <a:spcBef>
                <a:spcPts val="1200"/>
              </a:spcBef>
            </a:pPr>
            <a:r>
              <a:rPr lang="cs-CZ" u="sng" dirty="0" smtClean="0"/>
              <a:t>nesmí dojít </a:t>
            </a:r>
            <a:r>
              <a:rPr lang="cs-CZ" dirty="0" smtClean="0"/>
              <a:t>k odtržení palebných jednotek od prostředků </a:t>
            </a:r>
            <a:r>
              <a:rPr lang="cs-CZ" dirty="0" err="1" smtClean="0"/>
              <a:t>DPz</a:t>
            </a:r>
            <a:endParaRPr lang="cs-CZ" dirty="0" smtClean="0"/>
          </a:p>
          <a:p>
            <a:pPr lvl="1">
              <a:spcBef>
                <a:spcPts val="1200"/>
              </a:spcBef>
            </a:pPr>
            <a:r>
              <a:rPr lang="cs-CZ" dirty="0" smtClean="0"/>
              <a:t>zpravidla v noci</a:t>
            </a:r>
          </a:p>
          <a:p>
            <a:pPr lvl="1">
              <a:spcBef>
                <a:spcPts val="1200"/>
              </a:spcBef>
            </a:pPr>
            <a:r>
              <a:rPr lang="cs-CZ" dirty="0" smtClean="0"/>
              <a:t>způsob a pořadí stanovuje </a:t>
            </a:r>
            <a:r>
              <a:rPr lang="cs-CZ" dirty="0" err="1" smtClean="0"/>
              <a:t>vševojsk</a:t>
            </a:r>
            <a:r>
              <a:rPr lang="cs-CZ" dirty="0" smtClean="0"/>
              <a:t>. Velitel</a:t>
            </a:r>
          </a:p>
          <a:p>
            <a:pPr lvl="1">
              <a:spcBef>
                <a:spcPts val="1200"/>
              </a:spcBef>
            </a:pPr>
            <a:r>
              <a:rPr lang="cs-CZ" dirty="0" smtClean="0"/>
              <a:t>zpravidla jako poslední (pokud vůbec)</a:t>
            </a:r>
          </a:p>
          <a:p>
            <a:pPr marL="457200" lvl="1" indent="0">
              <a:spcBef>
                <a:spcPts val="1200"/>
              </a:spcBef>
              <a:buNone/>
            </a:pPr>
            <a:endParaRPr lang="cs-CZ" sz="2400" i="1" dirty="0" smtClean="0"/>
          </a:p>
          <a:p>
            <a:pPr marL="457200" lvl="1" indent="0">
              <a:spcBef>
                <a:spcPts val="1200"/>
              </a:spcBef>
              <a:buNone/>
            </a:pPr>
            <a:endParaRPr lang="cs-CZ" dirty="0" smtClean="0"/>
          </a:p>
        </p:txBody>
      </p:sp>
    </p:spTree>
    <p:extLst>
      <p:ext uri="{BB962C8B-B14F-4D97-AF65-F5344CB8AC3E}">
        <p14:creationId xmlns:p14="http://schemas.microsoft.com/office/powerpoint/2010/main" val="32920914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95536" y="2780928"/>
            <a:ext cx="8568952" cy="2808312"/>
          </a:xfrm>
        </p:spPr>
        <p:txBody>
          <a:bodyPr>
            <a:normAutofit/>
          </a:bodyPr>
          <a:lstStyle/>
          <a:p>
            <a:pPr lvl="1">
              <a:spcBef>
                <a:spcPts val="1200"/>
              </a:spcBef>
            </a:pPr>
            <a:r>
              <a:rPr lang="cs-CZ" b="1" dirty="0" smtClean="0"/>
              <a:t>Zůstávají na místě </a:t>
            </a:r>
            <a:r>
              <a:rPr lang="cs-CZ" dirty="0" smtClean="0"/>
              <a:t>dokud nejsou ostatní jednotky vystřídány</a:t>
            </a:r>
          </a:p>
          <a:p>
            <a:pPr lvl="1">
              <a:spcBef>
                <a:spcPts val="1200"/>
              </a:spcBef>
            </a:pPr>
            <a:r>
              <a:rPr lang="cs-CZ" b="1" dirty="0" smtClean="0"/>
              <a:t>Zůstávají </a:t>
            </a:r>
            <a:r>
              <a:rPr lang="cs-CZ" b="1" dirty="0" smtClean="0"/>
              <a:t>na místě </a:t>
            </a:r>
            <a:endParaRPr lang="cs-CZ" b="1" dirty="0" smtClean="0"/>
          </a:p>
          <a:p>
            <a:pPr lvl="2">
              <a:spcBef>
                <a:spcPts val="1200"/>
              </a:spcBef>
            </a:pPr>
            <a:r>
              <a:rPr lang="cs-CZ" sz="2800" dirty="0" smtClean="0"/>
              <a:t>k posílení palby příchozí jednotky</a:t>
            </a:r>
          </a:p>
          <a:p>
            <a:pPr lvl="2">
              <a:spcBef>
                <a:spcPts val="1200"/>
              </a:spcBef>
            </a:pPr>
            <a:r>
              <a:rPr lang="cs-CZ" sz="2800" dirty="0" smtClean="0"/>
              <a:t>k podpoře následujícího útoku.</a:t>
            </a:r>
          </a:p>
        </p:txBody>
      </p:sp>
      <p:sp>
        <p:nvSpPr>
          <p:cNvPr id="5" name="TextovéPole 4"/>
          <p:cNvSpPr txBox="1"/>
          <p:nvPr/>
        </p:nvSpPr>
        <p:spPr>
          <a:xfrm>
            <a:off x="395536" y="836712"/>
            <a:ext cx="8496944" cy="1569660"/>
          </a:xfrm>
          <a:prstGeom prst="rect">
            <a:avLst/>
          </a:prstGeom>
          <a:solidFill>
            <a:schemeClr val="accent3">
              <a:lumMod val="75000"/>
            </a:schemeClr>
          </a:solidFill>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r>
              <a:rPr lang="cs-CZ" sz="3200" b="1" dirty="0"/>
              <a:t>Dělostřelecké jednotky nepatří k zbraňovým systémům, které by se </a:t>
            </a:r>
            <a:r>
              <a:rPr lang="cs-CZ" sz="3200" b="1" dirty="0" smtClean="0"/>
              <a:t>střídaly  </a:t>
            </a:r>
            <a:r>
              <a:rPr lang="cs-CZ" sz="3200" b="1" dirty="0"/>
              <a:t>pokud nejsou omezeny terénem a počtem </a:t>
            </a:r>
            <a:r>
              <a:rPr lang="cs-CZ" sz="3200" b="1" dirty="0" smtClean="0"/>
              <a:t>palpost </a:t>
            </a:r>
            <a:r>
              <a:rPr lang="cs-CZ" sz="3200" b="1" dirty="0"/>
              <a:t>k dispozici</a:t>
            </a:r>
            <a:r>
              <a:rPr lang="cs-CZ" sz="3200" b="1" dirty="0" smtClean="0"/>
              <a:t>.</a:t>
            </a:r>
            <a:endParaRPr lang="cs-CZ" sz="3200" b="1" dirty="0"/>
          </a:p>
        </p:txBody>
      </p:sp>
    </p:spTree>
    <p:extLst>
      <p:ext uri="{BB962C8B-B14F-4D97-AF65-F5344CB8AC3E}">
        <p14:creationId xmlns:p14="http://schemas.microsoft.com/office/powerpoint/2010/main" val="17193801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251520" y="476672"/>
            <a:ext cx="8568952" cy="6048672"/>
          </a:xfrm>
        </p:spPr>
        <p:txBody>
          <a:bodyPr>
            <a:normAutofit/>
          </a:bodyPr>
          <a:lstStyle/>
          <a:p>
            <a:pPr lvl="1">
              <a:spcBef>
                <a:spcPts val="1200"/>
              </a:spcBef>
            </a:pPr>
            <a:r>
              <a:rPr lang="cs-CZ" b="1" dirty="0" smtClean="0">
                <a:solidFill>
                  <a:srgbClr val="FF0000"/>
                </a:solidFill>
              </a:rPr>
              <a:t>dělostřelectvo střídajících vojsk </a:t>
            </a:r>
            <a:r>
              <a:rPr lang="cs-CZ" dirty="0" smtClean="0"/>
              <a:t>zaujímá určené postavení ještě před zahájením střídání </a:t>
            </a:r>
            <a:r>
              <a:rPr lang="cs-CZ" dirty="0" err="1" smtClean="0"/>
              <a:t>vševojsk</a:t>
            </a:r>
            <a:r>
              <a:rPr lang="cs-CZ" dirty="0" smtClean="0"/>
              <a:t>. útvarů (jednotek)</a:t>
            </a:r>
          </a:p>
          <a:p>
            <a:pPr lvl="2">
              <a:spcBef>
                <a:spcPts val="1200"/>
              </a:spcBef>
            </a:pPr>
            <a:r>
              <a:rPr lang="cs-CZ" dirty="0" smtClean="0"/>
              <a:t>z výchozího prostoru</a:t>
            </a:r>
          </a:p>
          <a:p>
            <a:pPr lvl="2">
              <a:spcBef>
                <a:spcPts val="1200"/>
              </a:spcBef>
            </a:pPr>
            <a:r>
              <a:rPr lang="cs-CZ" dirty="0" smtClean="0"/>
              <a:t>palpost zaujímat tak, aby se později nemusela měnit </a:t>
            </a:r>
          </a:p>
          <a:p>
            <a:pPr lvl="2">
              <a:spcBef>
                <a:spcPts val="1200"/>
              </a:spcBef>
            </a:pPr>
            <a:r>
              <a:rPr lang="cs-CZ" dirty="0" smtClean="0"/>
              <a:t>prostředky </a:t>
            </a:r>
            <a:r>
              <a:rPr lang="cs-CZ" dirty="0" err="1" smtClean="0"/>
              <a:t>DPz</a:t>
            </a:r>
            <a:r>
              <a:rPr lang="cs-CZ" dirty="0" smtClean="0"/>
              <a:t> před silami rot a praporů</a:t>
            </a:r>
          </a:p>
          <a:p>
            <a:pPr lvl="2">
              <a:spcBef>
                <a:spcPts val="1200"/>
              </a:spcBef>
            </a:pPr>
            <a:r>
              <a:rPr lang="cs-CZ" dirty="0" smtClean="0"/>
              <a:t>palpost dříve zaujatá nebo lokalizovaná P se nezaujímají</a:t>
            </a:r>
          </a:p>
          <a:p>
            <a:pPr marL="914400" lvl="2" indent="0">
              <a:spcBef>
                <a:spcPts val="1200"/>
              </a:spcBef>
              <a:buNone/>
            </a:pPr>
            <a:endParaRPr lang="cs-CZ" dirty="0" smtClean="0"/>
          </a:p>
          <a:p>
            <a:pPr lvl="1">
              <a:spcBef>
                <a:spcPts val="1200"/>
              </a:spcBef>
            </a:pPr>
            <a:r>
              <a:rPr lang="cs-CZ" b="1" dirty="0" smtClean="0">
                <a:solidFill>
                  <a:srgbClr val="0000FF"/>
                </a:solidFill>
              </a:rPr>
              <a:t>dělostřelectvo střídaných útvarů </a:t>
            </a:r>
            <a:r>
              <a:rPr lang="cs-CZ" dirty="0" smtClean="0"/>
              <a:t>opouští svá postavení </a:t>
            </a:r>
            <a:r>
              <a:rPr lang="cs-CZ" u="sng" dirty="0" smtClean="0"/>
              <a:t>až po </a:t>
            </a:r>
            <a:r>
              <a:rPr lang="cs-CZ" dirty="0" smtClean="0"/>
              <a:t>hlášení pohotovosti k palbě nově přisunutými  dělostřeleckými jednotkami</a:t>
            </a:r>
          </a:p>
          <a:p>
            <a:pPr lvl="2">
              <a:spcBef>
                <a:spcPts val="1200"/>
              </a:spcBef>
            </a:pPr>
            <a:r>
              <a:rPr lang="cs-CZ" dirty="0" smtClean="0"/>
              <a:t>odcházejí do shromaždiště </a:t>
            </a:r>
          </a:p>
        </p:txBody>
      </p:sp>
    </p:spTree>
    <p:extLst>
      <p:ext uri="{BB962C8B-B14F-4D97-AF65-F5344CB8AC3E}">
        <p14:creationId xmlns:p14="http://schemas.microsoft.com/office/powerpoint/2010/main" val="8972168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lvl="0">
              <a:lnSpc>
                <a:spcPct val="100000"/>
              </a:lnSpc>
              <a:spcBef>
                <a:spcPts val="0"/>
              </a:spcBef>
              <a:spcAft>
                <a:spcPts val="0"/>
              </a:spcAft>
            </a:pPr>
            <a:r>
              <a:rPr lang="cs-CZ" sz="2800" b="1" dirty="0">
                <a:ea typeface="Calibri"/>
                <a:cs typeface="Times New Roman"/>
              </a:rPr>
              <a:t> Palebná podpora při vedení útoku </a:t>
            </a:r>
            <a:r>
              <a:rPr lang="cs-CZ" sz="2800" b="1" dirty="0" smtClean="0">
                <a:ea typeface="Calibri"/>
                <a:cs typeface="Times New Roman"/>
              </a:rPr>
              <a:t>z </a:t>
            </a:r>
            <a:r>
              <a:rPr lang="cs-CZ" sz="2800" b="1" dirty="0" smtClean="0">
                <a:ea typeface="Calibri"/>
                <a:cs typeface="Times New Roman"/>
              </a:rPr>
              <a:t>přímého dotyku </a:t>
            </a:r>
            <a:endParaRPr lang="cs-CZ" sz="2800" b="1" dirty="0">
              <a:ea typeface="Calibri"/>
              <a:cs typeface="Times New Roman"/>
            </a:endParaRPr>
          </a:p>
        </p:txBody>
      </p:sp>
      <p:sp>
        <p:nvSpPr>
          <p:cNvPr id="3" name="Zástupný symbol pro obsah 2"/>
          <p:cNvSpPr>
            <a:spLocks noGrp="1"/>
          </p:cNvSpPr>
          <p:nvPr>
            <p:ph idx="1"/>
          </p:nvPr>
        </p:nvSpPr>
        <p:spPr/>
        <p:txBody>
          <a:bodyPr/>
          <a:lstStyle/>
          <a:p>
            <a:r>
              <a:rPr lang="cs-CZ" b="1" dirty="0" smtClean="0"/>
              <a:t>Období (palebné) dělostřelecké podpory</a:t>
            </a:r>
          </a:p>
          <a:p>
            <a:pPr lvl="1"/>
            <a:r>
              <a:rPr lang="cs-CZ" strike="dblStrike" dirty="0" smtClean="0"/>
              <a:t>Dělostřelecké přikrytí přesunu</a:t>
            </a:r>
          </a:p>
          <a:p>
            <a:pPr lvl="1"/>
            <a:r>
              <a:rPr lang="cs-CZ" dirty="0" smtClean="0"/>
              <a:t>Dělostřelecká příprava – </a:t>
            </a:r>
            <a:r>
              <a:rPr lang="cs-CZ" sz="2400" i="1" dirty="0" smtClean="0">
                <a:solidFill>
                  <a:srgbClr val="C00000"/>
                </a:solidFill>
              </a:rPr>
              <a:t>ve stanovený čas</a:t>
            </a:r>
          </a:p>
          <a:p>
            <a:pPr lvl="1"/>
            <a:r>
              <a:rPr lang="cs-CZ" dirty="0" smtClean="0"/>
              <a:t>Dělostřelecký doprovod</a:t>
            </a:r>
          </a:p>
          <a:p>
            <a:pPr lvl="2"/>
            <a:r>
              <a:rPr lang="cs-CZ" dirty="0" smtClean="0"/>
              <a:t>Palebná zteč – </a:t>
            </a:r>
            <a:r>
              <a:rPr lang="cs-CZ" i="1" dirty="0" smtClean="0">
                <a:solidFill>
                  <a:srgbClr val="C00000"/>
                </a:solidFill>
              </a:rPr>
              <a:t>na signál vševojskového velitele</a:t>
            </a:r>
          </a:p>
          <a:p>
            <a:pPr lvl="2"/>
            <a:r>
              <a:rPr lang="cs-CZ" dirty="0" smtClean="0"/>
              <a:t>Dělostřelecký doprovod v hloubce obrany</a:t>
            </a:r>
          </a:p>
          <a:p>
            <a:endParaRPr lang="cs-CZ" dirty="0" smtClean="0"/>
          </a:p>
          <a:p>
            <a:endParaRPr lang="cs-CZ" dirty="0"/>
          </a:p>
        </p:txBody>
      </p:sp>
    </p:spTree>
    <p:extLst>
      <p:ext uri="{BB962C8B-B14F-4D97-AF65-F5344CB8AC3E}">
        <p14:creationId xmlns:p14="http://schemas.microsoft.com/office/powerpoint/2010/main" val="42516534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Nadpis 1"/>
          <p:cNvSpPr>
            <a:spLocks noGrp="1"/>
          </p:cNvSpPr>
          <p:nvPr>
            <p:ph type="title" idx="4294967295"/>
          </p:nvPr>
        </p:nvSpPr>
        <p:spPr>
          <a:solidFill>
            <a:schemeClr val="bg1">
              <a:lumMod val="85000"/>
            </a:schemeClr>
          </a:solidFill>
          <a:scene3d>
            <a:camera prst="orthographicFront"/>
            <a:lightRig rig="threePt" dir="t"/>
          </a:scene3d>
          <a:sp3d>
            <a:bevelT w="165100" prst="coolSlant"/>
          </a:sp3d>
        </p:spPr>
        <p:txBody>
          <a:bodyPr/>
          <a:lstStyle/>
          <a:p>
            <a:r>
              <a:rPr lang="cs-CZ" sz="2800" b="1" dirty="0" smtClean="0">
                <a:latin typeface="Calibri" pitchFamily="34" charset="0"/>
                <a:ea typeface="Calibri" pitchFamily="34" charset="0"/>
                <a:cs typeface="Times New Roman" pitchFamily="18" charset="0"/>
              </a:rPr>
              <a:t>Logistické zabezpečení při </a:t>
            </a:r>
            <a:r>
              <a:rPr lang="cs-CZ" sz="2800" b="1" dirty="0" smtClean="0">
                <a:latin typeface="Calibri" pitchFamily="34" charset="0"/>
                <a:ea typeface="Calibri" pitchFamily="34" charset="0"/>
                <a:cs typeface="Times New Roman" pitchFamily="18" charset="0"/>
              </a:rPr>
              <a:t>přechodu k </a:t>
            </a:r>
            <a:r>
              <a:rPr lang="cs-CZ" sz="2800" b="1" dirty="0" smtClean="0">
                <a:latin typeface="Calibri" pitchFamily="34" charset="0"/>
                <a:ea typeface="Calibri" pitchFamily="34" charset="0"/>
                <a:cs typeface="Times New Roman" pitchFamily="18" charset="0"/>
              </a:rPr>
              <a:t>útoku</a:t>
            </a:r>
            <a:r>
              <a:rPr lang="cs-CZ" sz="2800" b="1" dirty="0">
                <a:latin typeface="Calibri" pitchFamily="34" charset="0"/>
                <a:ea typeface="Calibri" pitchFamily="34" charset="0"/>
                <a:cs typeface="Times New Roman" pitchFamily="18" charset="0"/>
              </a:rPr>
              <a:t/>
            </a:r>
            <a:br>
              <a:rPr lang="cs-CZ" sz="2800" b="1" dirty="0">
                <a:latin typeface="Calibri" pitchFamily="34" charset="0"/>
                <a:ea typeface="Calibri" pitchFamily="34" charset="0"/>
                <a:cs typeface="Times New Roman" pitchFamily="18" charset="0"/>
              </a:rPr>
            </a:br>
            <a:r>
              <a:rPr lang="cs-CZ" sz="2800" b="1" dirty="0">
                <a:latin typeface="Calibri" pitchFamily="34" charset="0"/>
                <a:ea typeface="Calibri" pitchFamily="34" charset="0"/>
                <a:cs typeface="Times New Roman" pitchFamily="18" charset="0"/>
              </a:rPr>
              <a:t> z přímého dotyku</a:t>
            </a:r>
            <a:endParaRPr lang="cs-CZ" sz="2800" dirty="0">
              <a:latin typeface="Calibri" pitchFamily="34" charset="0"/>
              <a:ea typeface="Calibri" pitchFamily="34" charset="0"/>
              <a:cs typeface="Times New Roman" pitchFamily="18" charset="0"/>
            </a:endParaRPr>
          </a:p>
        </p:txBody>
      </p:sp>
      <p:sp>
        <p:nvSpPr>
          <p:cNvPr id="3" name="Zástupný symbol pro obsah 2"/>
          <p:cNvSpPr>
            <a:spLocks noGrp="1"/>
          </p:cNvSpPr>
          <p:nvPr>
            <p:ph idx="4294967295"/>
          </p:nvPr>
        </p:nvSpPr>
        <p:spPr/>
        <p:txBody>
          <a:bodyPr>
            <a:normAutofit/>
          </a:bodyPr>
          <a:lstStyle/>
          <a:p>
            <a:pPr>
              <a:buFontTx/>
              <a:buNone/>
            </a:pPr>
            <a:r>
              <a:rPr lang="cs-CZ">
                <a:latin typeface="Calibri" pitchFamily="34" charset="0"/>
              </a:rPr>
              <a:t>Obvykle se uskutečňuje po přeskupení nebo </a:t>
            </a:r>
          </a:p>
          <a:p>
            <a:pPr>
              <a:buFontTx/>
              <a:buNone/>
            </a:pPr>
            <a:r>
              <a:rPr lang="cs-CZ">
                <a:latin typeface="Calibri" pitchFamily="34" charset="0"/>
              </a:rPr>
              <a:t>po vystřídání vojsk, která jsou s protivníkem v </a:t>
            </a:r>
          </a:p>
          <a:p>
            <a:pPr>
              <a:buFontTx/>
              <a:buNone/>
            </a:pPr>
            <a:r>
              <a:rPr lang="cs-CZ">
                <a:latin typeface="Calibri" pitchFamily="34" charset="0"/>
              </a:rPr>
              <a:t>dotyku.</a:t>
            </a:r>
          </a:p>
          <a:p>
            <a:pPr>
              <a:buFontTx/>
              <a:buNone/>
            </a:pPr>
            <a:r>
              <a:rPr lang="cs-CZ" u="sng">
                <a:latin typeface="Calibri" pitchFamily="34" charset="0"/>
              </a:rPr>
              <a:t>Přeskupení </a:t>
            </a:r>
            <a:r>
              <a:rPr lang="cs-CZ">
                <a:latin typeface="Calibri" pitchFamily="34" charset="0"/>
              </a:rPr>
              <a:t>– SaP logistiky jsou ve výchozím prostoru (nebo provedou krátký manévr do tohoto prostoru)</a:t>
            </a:r>
          </a:p>
          <a:p>
            <a:pPr>
              <a:buFontTx/>
              <a:buNone/>
            </a:pPr>
            <a:r>
              <a:rPr lang="cs-CZ" u="sng">
                <a:latin typeface="Calibri" pitchFamily="34" charset="0"/>
              </a:rPr>
              <a:t>Vystřídání</a:t>
            </a:r>
            <a:r>
              <a:rPr lang="cs-CZ">
                <a:latin typeface="Calibri" pitchFamily="34" charset="0"/>
              </a:rPr>
              <a:t> – SaP logistiky provedou přesun do výchozího prostoru k útoku</a:t>
            </a:r>
          </a:p>
        </p:txBody>
      </p:sp>
    </p:spTree>
    <p:extLst>
      <p:ext uri="{BB962C8B-B14F-4D97-AF65-F5344CB8AC3E}">
        <p14:creationId xmlns:p14="http://schemas.microsoft.com/office/powerpoint/2010/main" val="132173124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solidFill>
            <a:schemeClr val="bg1">
              <a:lumMod val="85000"/>
            </a:schemeClr>
          </a:solidFill>
          <a:scene3d>
            <a:camera prst="orthographicFront"/>
            <a:lightRig rig="threePt" dir="t"/>
          </a:scene3d>
          <a:sp3d>
            <a:bevelT w="165100" prst="coolSlant"/>
          </a:sp3d>
        </p:spPr>
        <p:txBody>
          <a:bodyPr vert="horz" lIns="91440" tIns="45720" rIns="91440" bIns="45720" rtlCol="0" anchor="ctr">
            <a:normAutofit/>
          </a:bodyPr>
          <a:lstStyle/>
          <a:p>
            <a:r>
              <a:rPr lang="cs-CZ" sz="2800" b="1" dirty="0" smtClean="0">
                <a:latin typeface="Calibri" pitchFamily="34" charset="0"/>
                <a:ea typeface="Calibri" pitchFamily="34" charset="0"/>
                <a:cs typeface="Times New Roman" pitchFamily="18" charset="0"/>
              </a:rPr>
              <a:t>Logistické zabezpečení </a:t>
            </a:r>
            <a:r>
              <a:rPr lang="cs-CZ" sz="2800" b="1" dirty="0">
                <a:latin typeface="Calibri" pitchFamily="34" charset="0"/>
                <a:ea typeface="Calibri" pitchFamily="34" charset="0"/>
                <a:cs typeface="Times New Roman" pitchFamily="18" charset="0"/>
              </a:rPr>
              <a:t>při přeskupení</a:t>
            </a:r>
          </a:p>
        </p:txBody>
      </p:sp>
      <p:sp>
        <p:nvSpPr>
          <p:cNvPr id="26627" name="Rectangle 3"/>
          <p:cNvSpPr>
            <a:spLocks noGrp="1" noChangeArrowheads="1"/>
          </p:cNvSpPr>
          <p:nvPr>
            <p:ph type="body" idx="1"/>
          </p:nvPr>
        </p:nvSpPr>
        <p:spPr/>
        <p:txBody>
          <a:bodyPr/>
          <a:lstStyle/>
          <a:p>
            <a:pPr>
              <a:lnSpc>
                <a:spcPct val="80000"/>
              </a:lnSpc>
            </a:pPr>
            <a:r>
              <a:rPr lang="cs-CZ" sz="2000" dirty="0">
                <a:latin typeface="Calibri" pitchFamily="34" charset="0"/>
              </a:rPr>
              <a:t>příprava útoku se provádí zpravidla v terénu</a:t>
            </a:r>
          </a:p>
          <a:p>
            <a:pPr>
              <a:lnSpc>
                <a:spcPct val="80000"/>
              </a:lnSpc>
            </a:pPr>
            <a:r>
              <a:rPr lang="cs-CZ" sz="2000" dirty="0">
                <a:latin typeface="Calibri" pitchFamily="34" charset="0"/>
              </a:rPr>
              <a:t>příprava zahrnuje uskupování různých bojových jednotek a jednotek bojové podpory do úkolových uskupení pro vedení boje</a:t>
            </a:r>
          </a:p>
          <a:p>
            <a:pPr>
              <a:lnSpc>
                <a:spcPct val="80000"/>
              </a:lnSpc>
            </a:pPr>
            <a:r>
              <a:rPr lang="cs-CZ" sz="2000" dirty="0">
                <a:latin typeface="Calibri" pitchFamily="34" charset="0"/>
              </a:rPr>
              <a:t>jednotky logistické podpory, jejichž úkolem je postupovat s útočícími silami, se připojí k určenému uskupení nebo jednotce</a:t>
            </a:r>
          </a:p>
          <a:p>
            <a:pPr>
              <a:lnSpc>
                <a:spcPct val="80000"/>
              </a:lnSpc>
            </a:pPr>
            <a:r>
              <a:rPr lang="cs-CZ" sz="2000" dirty="0" smtClean="0">
                <a:latin typeface="Calibri" pitchFamily="34" charset="0"/>
              </a:rPr>
              <a:t>priority </a:t>
            </a:r>
            <a:r>
              <a:rPr lang="cs-CZ" sz="2000" dirty="0">
                <a:latin typeface="Calibri" pitchFamily="34" charset="0"/>
              </a:rPr>
              <a:t>: munice, PHM, TEZ; zdravotnický materiál, potraviny, voda, ND;</a:t>
            </a:r>
          </a:p>
          <a:p>
            <a:pPr>
              <a:lnSpc>
                <a:spcPct val="80000"/>
              </a:lnSpc>
            </a:pPr>
            <a:r>
              <a:rPr lang="cs-CZ" sz="2000" dirty="0">
                <a:latin typeface="Calibri" pitchFamily="34" charset="0"/>
              </a:rPr>
              <a:t>jednotky mají  vydány a naloženy zásoby pro boj</a:t>
            </a:r>
          </a:p>
          <a:p>
            <a:pPr>
              <a:lnSpc>
                <a:spcPct val="80000"/>
              </a:lnSpc>
            </a:pPr>
            <a:r>
              <a:rPr lang="cs-CZ" sz="2000" dirty="0">
                <a:latin typeface="Calibri" pitchFamily="34" charset="0"/>
              </a:rPr>
              <a:t>činnost převážně v noci (ztížená manipulace se zásobami, provádění oprav,..)</a:t>
            </a:r>
          </a:p>
          <a:p>
            <a:pPr>
              <a:lnSpc>
                <a:spcPct val="80000"/>
              </a:lnSpc>
            </a:pPr>
            <a:r>
              <a:rPr lang="cs-CZ" sz="2000" dirty="0">
                <a:latin typeface="Calibri" pitchFamily="34" charset="0"/>
              </a:rPr>
              <a:t>jednotky logistiky praporů jsou v pohotovosti k manévru</a:t>
            </a:r>
          </a:p>
          <a:p>
            <a:pPr>
              <a:lnSpc>
                <a:spcPct val="80000"/>
              </a:lnSpc>
            </a:pPr>
            <a:r>
              <a:rPr lang="cs-CZ" sz="2000" dirty="0" err="1">
                <a:latin typeface="Calibri" pitchFamily="34" charset="0"/>
              </a:rPr>
              <a:t>prlog</a:t>
            </a:r>
            <a:r>
              <a:rPr lang="cs-CZ" sz="2000" dirty="0">
                <a:latin typeface="Calibri" pitchFamily="34" charset="0"/>
              </a:rPr>
              <a:t> bez rozvinutých zařízení  se nachází ve svém prostoru rozmístění, případně provede manévr se zahájením útoku přemístění do svého prostoru rozmístění</a:t>
            </a:r>
          </a:p>
        </p:txBody>
      </p:sp>
    </p:spTree>
    <p:extLst>
      <p:ext uri="{BB962C8B-B14F-4D97-AF65-F5344CB8AC3E}">
        <p14:creationId xmlns:p14="http://schemas.microsoft.com/office/powerpoint/2010/main" val="3384090603"/>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a:xfrm>
            <a:off x="468313" y="549275"/>
            <a:ext cx="7772400" cy="1143000"/>
          </a:xfrm>
          <a:solidFill>
            <a:schemeClr val="bg1">
              <a:lumMod val="85000"/>
            </a:schemeClr>
          </a:solidFill>
          <a:scene3d>
            <a:camera prst="orthographicFront"/>
            <a:lightRig rig="threePt" dir="t"/>
          </a:scene3d>
          <a:sp3d>
            <a:bevelT w="165100" prst="coolSlant"/>
          </a:sp3d>
        </p:spPr>
        <p:txBody>
          <a:bodyPr vert="horz" lIns="91440" tIns="45720" rIns="91440" bIns="45720" rtlCol="0" anchor="ctr">
            <a:normAutofit/>
          </a:bodyPr>
          <a:lstStyle/>
          <a:p>
            <a:r>
              <a:rPr lang="cs-CZ" sz="2800" b="1" dirty="0" smtClean="0">
                <a:latin typeface="Calibri" pitchFamily="34" charset="0"/>
                <a:ea typeface="Calibri" pitchFamily="34" charset="0"/>
                <a:cs typeface="Times New Roman" pitchFamily="18" charset="0"/>
              </a:rPr>
              <a:t>Logistické zabezpečení </a:t>
            </a:r>
            <a:r>
              <a:rPr lang="cs-CZ" sz="2800" b="1" dirty="0">
                <a:latin typeface="Calibri" pitchFamily="34" charset="0"/>
                <a:ea typeface="Calibri" pitchFamily="34" charset="0"/>
                <a:cs typeface="Times New Roman" pitchFamily="18" charset="0"/>
              </a:rPr>
              <a:t>při střídání </a:t>
            </a:r>
          </a:p>
        </p:txBody>
      </p:sp>
      <p:sp>
        <p:nvSpPr>
          <p:cNvPr id="13315" name="Rectangle 3"/>
          <p:cNvSpPr>
            <a:spLocks noGrp="1" noChangeArrowheads="1"/>
          </p:cNvSpPr>
          <p:nvPr>
            <p:ph type="body" idx="4294967295"/>
          </p:nvPr>
        </p:nvSpPr>
        <p:spPr>
          <a:xfrm>
            <a:off x="468313" y="1916112"/>
            <a:ext cx="7772400" cy="4753248"/>
          </a:xfrm>
        </p:spPr>
        <p:txBody>
          <a:bodyPr>
            <a:normAutofit/>
          </a:bodyPr>
          <a:lstStyle/>
          <a:p>
            <a:pPr>
              <a:lnSpc>
                <a:spcPct val="130000"/>
              </a:lnSpc>
            </a:pPr>
            <a:r>
              <a:rPr lang="cs-CZ" sz="1400" dirty="0">
                <a:latin typeface="Calibri" pitchFamily="34" charset="0"/>
              </a:rPr>
              <a:t>zachovávat dosavadní ráz činnosti vojsk v pásmu (prostoru) vystřídání</a:t>
            </a:r>
          </a:p>
          <a:p>
            <a:pPr>
              <a:lnSpc>
                <a:spcPct val="130000"/>
              </a:lnSpc>
            </a:pPr>
            <a:r>
              <a:rPr lang="cs-CZ" sz="1400" dirty="0">
                <a:latin typeface="Calibri" pitchFamily="34" charset="0"/>
              </a:rPr>
              <a:t>utajení všech přesunů vojsk do výchozích prostorů k vystřídání (k čáře dotyku) a do prostorů shromaždišť po vystřídání (od čáry dotyku)</a:t>
            </a:r>
          </a:p>
          <a:p>
            <a:pPr>
              <a:lnSpc>
                <a:spcPct val="130000"/>
              </a:lnSpc>
            </a:pPr>
            <a:r>
              <a:rPr lang="cs-CZ" sz="1400" dirty="0">
                <a:solidFill>
                  <a:schemeClr val="accent1"/>
                </a:solidFill>
                <a:latin typeface="Calibri" pitchFamily="34" charset="0"/>
              </a:rPr>
              <a:t>síly, které přebírají odpovědnost za další vedení bojové činnosti, by měly být doplněny na plný stav</a:t>
            </a:r>
          </a:p>
          <a:p>
            <a:pPr>
              <a:lnSpc>
                <a:spcPct val="130000"/>
              </a:lnSpc>
            </a:pPr>
            <a:r>
              <a:rPr lang="cs-CZ" sz="1400" dirty="0">
                <a:latin typeface="Calibri" pitchFamily="34" charset="0"/>
              </a:rPr>
              <a:t>nadřízený velitel může nařídit, aby střídané síly předaly střídajícím zásoby a materiál, které nejsou požadovány pro jejich následný úkol </a:t>
            </a:r>
          </a:p>
          <a:p>
            <a:pPr>
              <a:lnSpc>
                <a:spcPct val="130000"/>
              </a:lnSpc>
              <a:buFontTx/>
              <a:buNone/>
            </a:pPr>
            <a:r>
              <a:rPr lang="cs-CZ" sz="1400" dirty="0">
                <a:latin typeface="Calibri" pitchFamily="34" charset="0"/>
              </a:rPr>
              <a:t>	Pozn. k tomu je třeba před vystřídáním překontrolovat jejich kompatibilnost, protože to může zásadně ovlivnit splnění plánu vystřídání.</a:t>
            </a:r>
          </a:p>
          <a:p>
            <a:pPr>
              <a:lnSpc>
                <a:spcPct val="130000"/>
              </a:lnSpc>
            </a:pPr>
            <a:endParaRPr lang="cs-CZ" sz="1400" dirty="0">
              <a:latin typeface="Calibri" pitchFamily="34" charset="0"/>
            </a:endParaRPr>
          </a:p>
          <a:p>
            <a:pPr>
              <a:lnSpc>
                <a:spcPct val="130000"/>
              </a:lnSpc>
            </a:pPr>
            <a:r>
              <a:rPr lang="cs-CZ" sz="1400" u="sng" dirty="0">
                <a:latin typeface="Calibri" pitchFamily="34" charset="0"/>
              </a:rPr>
              <a:t>jednotky CSS se musejí přesunout mezi prvními</a:t>
            </a:r>
            <a:r>
              <a:rPr lang="cs-CZ" sz="1400" dirty="0">
                <a:latin typeface="Calibri" pitchFamily="34" charset="0"/>
              </a:rPr>
              <a:t> tak, aby byly na místě při příchodu hlavních sil </a:t>
            </a:r>
          </a:p>
          <a:p>
            <a:pPr>
              <a:lnSpc>
                <a:spcPct val="130000"/>
              </a:lnSpc>
            </a:pPr>
            <a:r>
              <a:rPr lang="cs-CZ" sz="1400" dirty="0">
                <a:latin typeface="Calibri" pitchFamily="34" charset="0"/>
              </a:rPr>
              <a:t>pokud se síly CSS přesunují za hlavními silami, je třeba v plánu zohlednit snížení nebo přerušení zásobování</a:t>
            </a:r>
          </a:p>
          <a:p>
            <a:pPr>
              <a:lnSpc>
                <a:spcPct val="130000"/>
              </a:lnSpc>
            </a:pPr>
            <a:r>
              <a:rPr lang="cs-CZ" sz="1400" dirty="0">
                <a:latin typeface="Calibri" pitchFamily="34" charset="0"/>
              </a:rPr>
              <a:t>vystřídání se zpravidla zahajuje odsunem zdravotnických zařízení (etap, obvazišť) s raněnými, logistických jednotek a zařízení, jednotek (útvarů) druhů vojsk a jako poslední ho ukončují síly a prostředky prvního sledu </a:t>
            </a:r>
            <a:r>
              <a:rPr lang="cs-CZ" sz="1400" u="sng" dirty="0">
                <a:latin typeface="Calibri" pitchFamily="34" charset="0"/>
              </a:rPr>
              <a:t>střídaných jednotek</a:t>
            </a:r>
            <a:r>
              <a:rPr lang="cs-CZ" sz="1400" dirty="0">
                <a:latin typeface="Calibri" pitchFamily="34" charset="0"/>
              </a:rPr>
              <a:t> (útvarů)</a:t>
            </a:r>
          </a:p>
        </p:txBody>
      </p:sp>
    </p:spTree>
    <p:extLst>
      <p:ext uri="{BB962C8B-B14F-4D97-AF65-F5344CB8AC3E}">
        <p14:creationId xmlns:p14="http://schemas.microsoft.com/office/powerpoint/2010/main" val="77343461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13314"/>
                                        </p:tgtEl>
                                        <p:attrNameLst>
                                          <p:attrName>style.visibility</p:attrName>
                                        </p:attrNameLst>
                                      </p:cBhvr>
                                      <p:to>
                                        <p:strVal val="visible"/>
                                      </p:to>
                                    </p:set>
                                    <p:animEffect transition="in" filter="randombar(horizontal)">
                                      <p:cBhvr>
                                        <p:cTn id="7" dur="600">
                                          <p:stCondLst>
                                            <p:cond delay="0"/>
                                          </p:stCondLst>
                                        </p:cTn>
                                        <p:tgtEl>
                                          <p:spTgt spid="1331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3315">
                                            <p:txEl>
                                              <p:pRg st="0" end="0"/>
                                            </p:txEl>
                                          </p:spTgt>
                                        </p:tgtEl>
                                        <p:attrNameLst>
                                          <p:attrName>style.visibility</p:attrName>
                                        </p:attrNameLst>
                                      </p:cBhvr>
                                      <p:to>
                                        <p:strVal val="visible"/>
                                      </p:to>
                                    </p:set>
                                    <p:animEffect transition="in" filter="randombar(horizontal)">
                                      <p:cBhvr>
                                        <p:cTn id="12" dur="500"/>
                                        <p:tgtEl>
                                          <p:spTgt spid="1331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13315">
                                            <p:txEl>
                                              <p:pRg st="1" end="1"/>
                                            </p:txEl>
                                          </p:spTgt>
                                        </p:tgtEl>
                                        <p:attrNameLst>
                                          <p:attrName>style.visibility</p:attrName>
                                        </p:attrNameLst>
                                      </p:cBhvr>
                                      <p:to>
                                        <p:strVal val="visible"/>
                                      </p:to>
                                    </p:set>
                                    <p:animEffect transition="in" filter="randombar(horizontal)">
                                      <p:cBhvr>
                                        <p:cTn id="17" dur="500"/>
                                        <p:tgtEl>
                                          <p:spTgt spid="13315">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13315">
                                            <p:txEl>
                                              <p:pRg st="2" end="2"/>
                                            </p:txEl>
                                          </p:spTgt>
                                        </p:tgtEl>
                                        <p:attrNameLst>
                                          <p:attrName>style.visibility</p:attrName>
                                        </p:attrNameLst>
                                      </p:cBhvr>
                                      <p:to>
                                        <p:strVal val="visible"/>
                                      </p:to>
                                    </p:set>
                                    <p:animEffect transition="in" filter="randombar(horizontal)">
                                      <p:cBhvr>
                                        <p:cTn id="22" dur="500"/>
                                        <p:tgtEl>
                                          <p:spTgt spid="13315">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13315">
                                            <p:txEl>
                                              <p:pRg st="3" end="3"/>
                                            </p:txEl>
                                          </p:spTgt>
                                        </p:tgtEl>
                                        <p:attrNameLst>
                                          <p:attrName>style.visibility</p:attrName>
                                        </p:attrNameLst>
                                      </p:cBhvr>
                                      <p:to>
                                        <p:strVal val="visible"/>
                                      </p:to>
                                    </p:set>
                                    <p:animEffect transition="in" filter="randombar(horizontal)">
                                      <p:cBhvr>
                                        <p:cTn id="27" dur="500"/>
                                        <p:tgtEl>
                                          <p:spTgt spid="13315">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13315">
                                            <p:txEl>
                                              <p:pRg st="4" end="4"/>
                                            </p:txEl>
                                          </p:spTgt>
                                        </p:tgtEl>
                                        <p:attrNameLst>
                                          <p:attrName>style.visibility</p:attrName>
                                        </p:attrNameLst>
                                      </p:cBhvr>
                                      <p:to>
                                        <p:strVal val="visible"/>
                                      </p:to>
                                    </p:set>
                                    <p:animEffect transition="in" filter="randombar(horizontal)">
                                      <p:cBhvr>
                                        <p:cTn id="32" dur="500"/>
                                        <p:tgtEl>
                                          <p:spTgt spid="13315">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13315">
                                            <p:txEl>
                                              <p:pRg st="6" end="6"/>
                                            </p:txEl>
                                          </p:spTgt>
                                        </p:tgtEl>
                                        <p:attrNameLst>
                                          <p:attrName>style.visibility</p:attrName>
                                        </p:attrNameLst>
                                      </p:cBhvr>
                                      <p:to>
                                        <p:strVal val="visible"/>
                                      </p:to>
                                    </p:set>
                                    <p:animEffect transition="in" filter="randombar(horizontal)">
                                      <p:cBhvr>
                                        <p:cTn id="37" dur="500"/>
                                        <p:tgtEl>
                                          <p:spTgt spid="13315">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4" presetClass="entr" presetSubtype="10" fill="hold" grpId="0" nodeType="clickEffect">
                                  <p:stCondLst>
                                    <p:cond delay="0"/>
                                  </p:stCondLst>
                                  <p:childTnLst>
                                    <p:set>
                                      <p:cBhvr>
                                        <p:cTn id="41" dur="1" fill="hold">
                                          <p:stCondLst>
                                            <p:cond delay="0"/>
                                          </p:stCondLst>
                                        </p:cTn>
                                        <p:tgtEl>
                                          <p:spTgt spid="13315">
                                            <p:txEl>
                                              <p:pRg st="7" end="7"/>
                                            </p:txEl>
                                          </p:spTgt>
                                        </p:tgtEl>
                                        <p:attrNameLst>
                                          <p:attrName>style.visibility</p:attrName>
                                        </p:attrNameLst>
                                      </p:cBhvr>
                                      <p:to>
                                        <p:strVal val="visible"/>
                                      </p:to>
                                    </p:set>
                                    <p:animEffect transition="in" filter="randombar(horizontal)">
                                      <p:cBhvr>
                                        <p:cTn id="42" dur="500"/>
                                        <p:tgtEl>
                                          <p:spTgt spid="13315">
                                            <p:txEl>
                                              <p:pRg st="7" end="7"/>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4" presetClass="entr" presetSubtype="10" fill="hold" grpId="0" nodeType="clickEffect">
                                  <p:stCondLst>
                                    <p:cond delay="0"/>
                                  </p:stCondLst>
                                  <p:childTnLst>
                                    <p:set>
                                      <p:cBhvr>
                                        <p:cTn id="46" dur="1" fill="hold">
                                          <p:stCondLst>
                                            <p:cond delay="0"/>
                                          </p:stCondLst>
                                        </p:cTn>
                                        <p:tgtEl>
                                          <p:spTgt spid="13315">
                                            <p:txEl>
                                              <p:pRg st="8" end="8"/>
                                            </p:txEl>
                                          </p:spTgt>
                                        </p:tgtEl>
                                        <p:attrNameLst>
                                          <p:attrName>style.visibility</p:attrName>
                                        </p:attrNameLst>
                                      </p:cBhvr>
                                      <p:to>
                                        <p:strVal val="visible"/>
                                      </p:to>
                                    </p:set>
                                    <p:animEffect transition="in" filter="randombar(horizontal)">
                                      <p:cBhvr>
                                        <p:cTn id="47" dur="500"/>
                                        <p:tgtEl>
                                          <p:spTgt spid="1331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animBg="1"/>
      <p:bldP spid="1331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Zástupný symbol pro obsah 3"/>
          <p:cNvGraphicFramePr>
            <a:graphicFrameLocks noGrp="1"/>
          </p:cNvGraphicFramePr>
          <p:nvPr>
            <p:ph idx="1"/>
            <p:extLst>
              <p:ext uri="{D42A27DB-BD31-4B8C-83A1-F6EECF244321}">
                <p14:modId xmlns:p14="http://schemas.microsoft.com/office/powerpoint/2010/main" val="4294631808"/>
              </p:ext>
            </p:extLst>
          </p:nvPr>
        </p:nvGraphicFramePr>
        <p:xfrm>
          <a:off x="467544" y="90872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Zástupný symbol pro obsah 4"/>
          <p:cNvGraphicFramePr>
            <a:graphicFrameLocks noGrp="1"/>
          </p:cNvGraphicFramePr>
          <p:nvPr>
            <p:ph idx="1"/>
            <p:extLst>
              <p:ext uri="{D42A27DB-BD31-4B8C-83A1-F6EECF244321}">
                <p14:modId xmlns:p14="http://schemas.microsoft.com/office/powerpoint/2010/main" val="2569142221"/>
              </p:ext>
            </p:extLst>
          </p:nvPr>
        </p:nvGraphicFramePr>
        <p:xfrm>
          <a:off x="395536" y="1124744"/>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rgbClr val="00B0F0">
              <a:alpha val="60000"/>
            </a:srgbClr>
          </a:solidFill>
          <a:scene3d>
            <a:camera prst="orthographicFront"/>
            <a:lightRig rig="threePt" dir="t"/>
          </a:scene3d>
          <a:sp3d>
            <a:bevelT w="165100" prst="coolSlant"/>
          </a:sp3d>
        </p:spPr>
        <p:txBody>
          <a:bodyPr>
            <a:normAutofit/>
          </a:bodyPr>
          <a:lstStyle/>
          <a:p>
            <a:pPr marL="742950" indent="-742950"/>
            <a:r>
              <a:rPr lang="cs-CZ" sz="2800" b="1" dirty="0" smtClean="0">
                <a:ea typeface="Calibri"/>
                <a:cs typeface="Times New Roman"/>
              </a:rPr>
              <a:t>Druhy manévru</a:t>
            </a:r>
            <a:endParaRPr lang="cs-CZ" sz="2800" b="1"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438293438"/>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4">
                                            <p:graphicEl>
                                              <a:dgm id="{D9E07996-228A-487B-9544-D2ABC5B6819C}"/>
                                            </p:graphicEl>
                                          </p:spTgt>
                                        </p:tgtEl>
                                        <p:attrNameLst>
                                          <p:attrName>style.visibility</p:attrName>
                                        </p:attrNameLst>
                                      </p:cBhvr>
                                      <p:to>
                                        <p:strVal val="visible"/>
                                      </p:to>
                                    </p:set>
                                    <p:anim calcmode="lin" valueType="num">
                                      <p:cBhvr additive="base">
                                        <p:cTn id="7" dur="500" fill="hold"/>
                                        <p:tgtEl>
                                          <p:spTgt spid="4">
                                            <p:graphicEl>
                                              <a:dgm id="{D9E07996-228A-487B-9544-D2ABC5B6819C}"/>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graphicEl>
                                              <a:dgm id="{D9E07996-228A-487B-9544-D2ABC5B6819C}"/>
                                            </p:graphic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2000"/>
                                  </p:stCondLst>
                                  <p:childTnLst>
                                    <p:set>
                                      <p:cBhvr>
                                        <p:cTn id="11" dur="1" fill="hold">
                                          <p:stCondLst>
                                            <p:cond delay="0"/>
                                          </p:stCondLst>
                                        </p:cTn>
                                        <p:tgtEl>
                                          <p:spTgt spid="4">
                                            <p:graphicEl>
                                              <a:dgm id="{99436442-7151-44E9-B11C-479AA94EB945}"/>
                                            </p:graphicEl>
                                          </p:spTgt>
                                        </p:tgtEl>
                                        <p:attrNameLst>
                                          <p:attrName>style.visibility</p:attrName>
                                        </p:attrNameLst>
                                      </p:cBhvr>
                                      <p:to>
                                        <p:strVal val="visible"/>
                                      </p:to>
                                    </p:set>
                                    <p:anim calcmode="lin" valueType="num">
                                      <p:cBhvr additive="base">
                                        <p:cTn id="12" dur="500" fill="hold"/>
                                        <p:tgtEl>
                                          <p:spTgt spid="4">
                                            <p:graphicEl>
                                              <a:dgm id="{99436442-7151-44E9-B11C-479AA94EB945}"/>
                                            </p:graphicEl>
                                          </p:spTgt>
                                        </p:tgtEl>
                                        <p:attrNameLst>
                                          <p:attrName>ppt_x</p:attrName>
                                        </p:attrNameLst>
                                      </p:cBhvr>
                                      <p:tavLst>
                                        <p:tav tm="0">
                                          <p:val>
                                            <p:strVal val="#ppt_x"/>
                                          </p:val>
                                        </p:tav>
                                        <p:tav tm="100000">
                                          <p:val>
                                            <p:strVal val="#ppt_x"/>
                                          </p:val>
                                        </p:tav>
                                      </p:tavLst>
                                    </p:anim>
                                    <p:anim calcmode="lin" valueType="num">
                                      <p:cBhvr additive="base">
                                        <p:cTn id="13" dur="500" fill="hold"/>
                                        <p:tgtEl>
                                          <p:spTgt spid="4">
                                            <p:graphicEl>
                                              <a:dgm id="{99436442-7151-44E9-B11C-479AA94EB945}"/>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Zástupný symbol pro obsah 5"/>
          <p:cNvGraphicFramePr>
            <a:graphicFrameLocks noGrp="1"/>
          </p:cNvGraphicFramePr>
          <p:nvPr>
            <p:ph idx="1"/>
            <p:extLst>
              <p:ext uri="{D42A27DB-BD31-4B8C-83A1-F6EECF244321}">
                <p14:modId xmlns:p14="http://schemas.microsoft.com/office/powerpoint/2010/main" val="4257645370"/>
              </p:ext>
            </p:extLst>
          </p:nvPr>
        </p:nvGraphicFramePr>
        <p:xfrm>
          <a:off x="395536" y="548680"/>
          <a:ext cx="8229600" cy="33123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Diagram 6"/>
          <p:cNvGraphicFramePr/>
          <p:nvPr>
            <p:extLst>
              <p:ext uri="{D42A27DB-BD31-4B8C-83A1-F6EECF244321}">
                <p14:modId xmlns:p14="http://schemas.microsoft.com/office/powerpoint/2010/main" val="2654768123"/>
              </p:ext>
            </p:extLst>
          </p:nvPr>
        </p:nvGraphicFramePr>
        <p:xfrm>
          <a:off x="611560" y="4797152"/>
          <a:ext cx="8064896" cy="165618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rgbClr val="92D050"/>
          </a:solidFill>
          <a:scene3d>
            <a:camera prst="orthographicFront"/>
            <a:lightRig rig="threePt" dir="t"/>
          </a:scene3d>
          <a:sp3d>
            <a:bevelT w="165100" prst="coolSlant"/>
          </a:sp3d>
        </p:spPr>
        <p:txBody>
          <a:bodyPr>
            <a:normAutofit/>
          </a:bodyPr>
          <a:lstStyle/>
          <a:p>
            <a:pPr marL="742950" indent="-742950"/>
            <a:r>
              <a:rPr lang="cs-CZ" sz="2800" b="1" dirty="0" smtClean="0"/>
              <a:t>Požadavky</a:t>
            </a:r>
            <a:endParaRPr lang="cs-CZ" sz="2800" b="1"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1248968893"/>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4">
                                            <p:graphicEl>
                                              <a:dgm id="{BAA7E58D-E661-4E40-A69D-C22B33D502EB}"/>
                                            </p:graphicEl>
                                          </p:spTgt>
                                        </p:tgtEl>
                                        <p:attrNameLst>
                                          <p:attrName>style.visibility</p:attrName>
                                        </p:attrNameLst>
                                      </p:cBhvr>
                                      <p:to>
                                        <p:strVal val="visible"/>
                                      </p:to>
                                    </p:set>
                                    <p:anim calcmode="lin" valueType="num">
                                      <p:cBhvr additive="base">
                                        <p:cTn id="7" dur="500" fill="hold"/>
                                        <p:tgtEl>
                                          <p:spTgt spid="4">
                                            <p:graphicEl>
                                              <a:dgm id="{BAA7E58D-E661-4E40-A69D-C22B33D502EB}"/>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graphicEl>
                                              <a:dgm id="{BAA7E58D-E661-4E40-A69D-C22B33D502EB}"/>
                                            </p:graphic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1000"/>
                                  </p:stCondLst>
                                  <p:childTnLst>
                                    <p:set>
                                      <p:cBhvr>
                                        <p:cTn id="11" dur="1" fill="hold">
                                          <p:stCondLst>
                                            <p:cond delay="0"/>
                                          </p:stCondLst>
                                        </p:cTn>
                                        <p:tgtEl>
                                          <p:spTgt spid="4">
                                            <p:graphicEl>
                                              <a:dgm id="{2EB08372-F52F-4824-9F90-B1079FCE5484}"/>
                                            </p:graphicEl>
                                          </p:spTgt>
                                        </p:tgtEl>
                                        <p:attrNameLst>
                                          <p:attrName>style.visibility</p:attrName>
                                        </p:attrNameLst>
                                      </p:cBhvr>
                                      <p:to>
                                        <p:strVal val="visible"/>
                                      </p:to>
                                    </p:set>
                                    <p:anim calcmode="lin" valueType="num">
                                      <p:cBhvr additive="base">
                                        <p:cTn id="12" dur="500" fill="hold"/>
                                        <p:tgtEl>
                                          <p:spTgt spid="4">
                                            <p:graphicEl>
                                              <a:dgm id="{2EB08372-F52F-4824-9F90-B1079FCE5484}"/>
                                            </p:graphicEl>
                                          </p:spTgt>
                                        </p:tgtEl>
                                        <p:attrNameLst>
                                          <p:attrName>ppt_x</p:attrName>
                                        </p:attrNameLst>
                                      </p:cBhvr>
                                      <p:tavLst>
                                        <p:tav tm="0">
                                          <p:val>
                                            <p:strVal val="#ppt_x"/>
                                          </p:val>
                                        </p:tav>
                                        <p:tav tm="100000">
                                          <p:val>
                                            <p:strVal val="#ppt_x"/>
                                          </p:val>
                                        </p:tav>
                                      </p:tavLst>
                                    </p:anim>
                                    <p:anim calcmode="lin" valueType="num">
                                      <p:cBhvr additive="base">
                                        <p:cTn id="13" dur="500" fill="hold"/>
                                        <p:tgtEl>
                                          <p:spTgt spid="4">
                                            <p:graphicEl>
                                              <a:dgm id="{2EB08372-F52F-4824-9F90-B1079FCE5484}"/>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Dgm bld="lvl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bg2">
              <a:lumMod val="75000"/>
            </a:schemeClr>
          </a:solidFill>
          <a:scene3d>
            <a:camera prst="orthographicFront"/>
            <a:lightRig rig="threePt" dir="t"/>
          </a:scene3d>
          <a:sp3d>
            <a:bevelT w="165100" prst="coolSlant"/>
          </a:sp3d>
        </p:spPr>
        <p:txBody>
          <a:bodyPr>
            <a:normAutofit/>
          </a:bodyPr>
          <a:lstStyle/>
          <a:p>
            <a:pPr marL="742950" indent="-742950"/>
            <a:r>
              <a:rPr lang="cs-CZ" sz="2800" b="1" dirty="0" smtClean="0"/>
              <a:t>Plán přeskupení</a:t>
            </a:r>
            <a:endParaRPr lang="cs-CZ" sz="2800" b="1"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3490880901"/>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Skupina 2"/>
          <p:cNvGrpSpPr/>
          <p:nvPr/>
        </p:nvGrpSpPr>
        <p:grpSpPr>
          <a:xfrm>
            <a:off x="1406787" y="1996228"/>
            <a:ext cx="1146106" cy="4311557"/>
            <a:chOff x="1900649" y="2351941"/>
            <a:chExt cx="1146106" cy="4311557"/>
          </a:xfrm>
        </p:grpSpPr>
        <p:sp>
          <p:nvSpPr>
            <p:cNvPr id="160" name="AutoShape 69"/>
            <p:cNvSpPr>
              <a:spLocks noChangeArrowheads="1"/>
            </p:cNvSpPr>
            <p:nvPr/>
          </p:nvSpPr>
          <p:spPr bwMode="auto">
            <a:xfrm rot="19617509">
              <a:off x="2818155" y="2351941"/>
              <a:ext cx="228600" cy="228600"/>
            </a:xfrm>
            <a:prstGeom prst="flowChartSummingJunction">
              <a:avLst/>
            </a:prstGeom>
            <a:noFill/>
            <a:ln w="25400">
              <a:solidFill>
                <a:srgbClr val="FF00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62" name="AutoShape 69"/>
            <p:cNvSpPr>
              <a:spLocks noChangeArrowheads="1"/>
            </p:cNvSpPr>
            <p:nvPr/>
          </p:nvSpPr>
          <p:spPr bwMode="auto">
            <a:xfrm rot="19617509">
              <a:off x="2314099" y="5160252"/>
              <a:ext cx="228600" cy="228600"/>
            </a:xfrm>
            <a:prstGeom prst="flowChartSummingJunction">
              <a:avLst/>
            </a:prstGeom>
            <a:noFill/>
            <a:ln w="25400">
              <a:solidFill>
                <a:srgbClr val="FF00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grpSp>
          <p:nvGrpSpPr>
            <p:cNvPr id="246" name="Skupina 192"/>
            <p:cNvGrpSpPr>
              <a:grpSpLocks noChangeAspect="1"/>
            </p:cNvGrpSpPr>
            <p:nvPr/>
          </p:nvGrpSpPr>
          <p:grpSpPr>
            <a:xfrm rot="600905">
              <a:off x="2660814" y="2581401"/>
              <a:ext cx="243000" cy="1200305"/>
              <a:chOff x="7812360" y="4005064"/>
              <a:chExt cx="432048" cy="2304256"/>
            </a:xfrm>
          </p:grpSpPr>
          <p:sp>
            <p:nvSpPr>
              <p:cNvPr id="185" name="Oblouk 184"/>
              <p:cNvSpPr/>
              <p:nvPr/>
            </p:nvSpPr>
            <p:spPr>
              <a:xfrm>
                <a:off x="7812360" y="5157192"/>
                <a:ext cx="432048" cy="288032"/>
              </a:xfrm>
              <a:prstGeom prst="arc">
                <a:avLst>
                  <a:gd name="adj1" fmla="val 16200000"/>
                  <a:gd name="adj2" fmla="val 5539612"/>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186" name="Oblouk 185"/>
              <p:cNvSpPr/>
              <p:nvPr/>
            </p:nvSpPr>
            <p:spPr>
              <a:xfrm>
                <a:off x="7812360" y="5445224"/>
                <a:ext cx="432048" cy="288032"/>
              </a:xfrm>
              <a:prstGeom prst="arc">
                <a:avLst>
                  <a:gd name="adj1" fmla="val 16200000"/>
                  <a:gd name="adj2" fmla="val 5539612"/>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187" name="Oblouk 186"/>
              <p:cNvSpPr/>
              <p:nvPr/>
            </p:nvSpPr>
            <p:spPr>
              <a:xfrm>
                <a:off x="7812360" y="5733256"/>
                <a:ext cx="432048" cy="288032"/>
              </a:xfrm>
              <a:prstGeom prst="arc">
                <a:avLst>
                  <a:gd name="adj1" fmla="val 16200000"/>
                  <a:gd name="adj2" fmla="val 5539612"/>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188" name="Oblouk 187"/>
              <p:cNvSpPr/>
              <p:nvPr/>
            </p:nvSpPr>
            <p:spPr>
              <a:xfrm>
                <a:off x="7812360" y="4293096"/>
                <a:ext cx="432048" cy="288032"/>
              </a:xfrm>
              <a:prstGeom prst="arc">
                <a:avLst>
                  <a:gd name="adj1" fmla="val 16200000"/>
                  <a:gd name="adj2" fmla="val 5539612"/>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189" name="Oblouk 188"/>
              <p:cNvSpPr/>
              <p:nvPr/>
            </p:nvSpPr>
            <p:spPr>
              <a:xfrm>
                <a:off x="7812360" y="4581128"/>
                <a:ext cx="432048" cy="288032"/>
              </a:xfrm>
              <a:prstGeom prst="arc">
                <a:avLst>
                  <a:gd name="adj1" fmla="val 16200000"/>
                  <a:gd name="adj2" fmla="val 5539612"/>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190" name="Oblouk 189"/>
              <p:cNvSpPr/>
              <p:nvPr/>
            </p:nvSpPr>
            <p:spPr>
              <a:xfrm>
                <a:off x="7812360" y="4869160"/>
                <a:ext cx="432048" cy="288032"/>
              </a:xfrm>
              <a:prstGeom prst="arc">
                <a:avLst>
                  <a:gd name="adj1" fmla="val 16200000"/>
                  <a:gd name="adj2" fmla="val 5539612"/>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191" name="Oblouk 190"/>
              <p:cNvSpPr/>
              <p:nvPr/>
            </p:nvSpPr>
            <p:spPr>
              <a:xfrm>
                <a:off x="7812360" y="6021288"/>
                <a:ext cx="432048" cy="288032"/>
              </a:xfrm>
              <a:prstGeom prst="arc">
                <a:avLst>
                  <a:gd name="adj1" fmla="val 16200000"/>
                  <a:gd name="adj2" fmla="val 5539612"/>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192" name="Oblouk 191"/>
              <p:cNvSpPr/>
              <p:nvPr/>
            </p:nvSpPr>
            <p:spPr>
              <a:xfrm>
                <a:off x="7812360" y="4005064"/>
                <a:ext cx="432048" cy="288032"/>
              </a:xfrm>
              <a:prstGeom prst="arc">
                <a:avLst>
                  <a:gd name="adj1" fmla="val 16200000"/>
                  <a:gd name="adj2" fmla="val 5539612"/>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grpSp>
        <p:grpSp>
          <p:nvGrpSpPr>
            <p:cNvPr id="247" name="Skupina 193"/>
            <p:cNvGrpSpPr>
              <a:grpSpLocks noChangeAspect="1"/>
            </p:cNvGrpSpPr>
            <p:nvPr/>
          </p:nvGrpSpPr>
          <p:grpSpPr>
            <a:xfrm rot="600905">
              <a:off x="2464968" y="3758481"/>
              <a:ext cx="243000" cy="1432365"/>
              <a:chOff x="7812360" y="4005064"/>
              <a:chExt cx="432048" cy="2304256"/>
            </a:xfrm>
          </p:grpSpPr>
          <p:sp>
            <p:nvSpPr>
              <p:cNvPr id="195" name="Oblouk 194"/>
              <p:cNvSpPr/>
              <p:nvPr/>
            </p:nvSpPr>
            <p:spPr>
              <a:xfrm>
                <a:off x="7812360" y="5157192"/>
                <a:ext cx="432048" cy="288032"/>
              </a:xfrm>
              <a:prstGeom prst="arc">
                <a:avLst>
                  <a:gd name="adj1" fmla="val 16200000"/>
                  <a:gd name="adj2" fmla="val 5539612"/>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196" name="Oblouk 195"/>
              <p:cNvSpPr/>
              <p:nvPr/>
            </p:nvSpPr>
            <p:spPr>
              <a:xfrm>
                <a:off x="7812360" y="5445224"/>
                <a:ext cx="432048" cy="288032"/>
              </a:xfrm>
              <a:prstGeom prst="arc">
                <a:avLst>
                  <a:gd name="adj1" fmla="val 16200000"/>
                  <a:gd name="adj2" fmla="val 5539612"/>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197" name="Oblouk 196"/>
              <p:cNvSpPr/>
              <p:nvPr/>
            </p:nvSpPr>
            <p:spPr>
              <a:xfrm>
                <a:off x="7812360" y="5733256"/>
                <a:ext cx="432048" cy="288032"/>
              </a:xfrm>
              <a:prstGeom prst="arc">
                <a:avLst>
                  <a:gd name="adj1" fmla="val 16200000"/>
                  <a:gd name="adj2" fmla="val 5539612"/>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198" name="Oblouk 197"/>
              <p:cNvSpPr/>
              <p:nvPr/>
            </p:nvSpPr>
            <p:spPr>
              <a:xfrm>
                <a:off x="7812360" y="4293096"/>
                <a:ext cx="432048" cy="288032"/>
              </a:xfrm>
              <a:prstGeom prst="arc">
                <a:avLst>
                  <a:gd name="adj1" fmla="val 16200000"/>
                  <a:gd name="adj2" fmla="val 5539612"/>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199" name="Oblouk 198"/>
              <p:cNvSpPr/>
              <p:nvPr/>
            </p:nvSpPr>
            <p:spPr>
              <a:xfrm>
                <a:off x="7812360" y="4581128"/>
                <a:ext cx="432048" cy="288032"/>
              </a:xfrm>
              <a:prstGeom prst="arc">
                <a:avLst>
                  <a:gd name="adj1" fmla="val 16200000"/>
                  <a:gd name="adj2" fmla="val 5539612"/>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200" name="Oblouk 199"/>
              <p:cNvSpPr/>
              <p:nvPr/>
            </p:nvSpPr>
            <p:spPr>
              <a:xfrm>
                <a:off x="7812360" y="4869160"/>
                <a:ext cx="432048" cy="288032"/>
              </a:xfrm>
              <a:prstGeom prst="arc">
                <a:avLst>
                  <a:gd name="adj1" fmla="val 16200000"/>
                  <a:gd name="adj2" fmla="val 5539612"/>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201" name="Oblouk 200"/>
              <p:cNvSpPr/>
              <p:nvPr/>
            </p:nvSpPr>
            <p:spPr>
              <a:xfrm>
                <a:off x="7812360" y="6021288"/>
                <a:ext cx="432048" cy="288032"/>
              </a:xfrm>
              <a:prstGeom prst="arc">
                <a:avLst>
                  <a:gd name="adj1" fmla="val 16200000"/>
                  <a:gd name="adj2" fmla="val 5539612"/>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202" name="Oblouk 201"/>
              <p:cNvSpPr/>
              <p:nvPr/>
            </p:nvSpPr>
            <p:spPr>
              <a:xfrm>
                <a:off x="7812360" y="4005064"/>
                <a:ext cx="432048" cy="288032"/>
              </a:xfrm>
              <a:prstGeom prst="arc">
                <a:avLst>
                  <a:gd name="adj1" fmla="val 16200000"/>
                  <a:gd name="adj2" fmla="val 5539612"/>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grpSp>
        <p:grpSp>
          <p:nvGrpSpPr>
            <p:cNvPr id="283" name="Skupina 193"/>
            <p:cNvGrpSpPr>
              <a:grpSpLocks noChangeAspect="1"/>
            </p:cNvGrpSpPr>
            <p:nvPr/>
          </p:nvGrpSpPr>
          <p:grpSpPr>
            <a:xfrm rot="1558683">
              <a:off x="1900649" y="5326849"/>
              <a:ext cx="282793" cy="1336649"/>
              <a:chOff x="7812360" y="4005064"/>
              <a:chExt cx="432048" cy="2304256"/>
            </a:xfrm>
          </p:grpSpPr>
          <p:sp>
            <p:nvSpPr>
              <p:cNvPr id="286" name="Oblouk 285"/>
              <p:cNvSpPr/>
              <p:nvPr/>
            </p:nvSpPr>
            <p:spPr>
              <a:xfrm>
                <a:off x="7812360" y="5157192"/>
                <a:ext cx="432048" cy="288032"/>
              </a:xfrm>
              <a:prstGeom prst="arc">
                <a:avLst>
                  <a:gd name="adj1" fmla="val 16200000"/>
                  <a:gd name="adj2" fmla="val 5539612"/>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289" name="Oblouk 288"/>
              <p:cNvSpPr/>
              <p:nvPr/>
            </p:nvSpPr>
            <p:spPr>
              <a:xfrm>
                <a:off x="7812360" y="5445224"/>
                <a:ext cx="432048" cy="288032"/>
              </a:xfrm>
              <a:prstGeom prst="arc">
                <a:avLst>
                  <a:gd name="adj1" fmla="val 16200000"/>
                  <a:gd name="adj2" fmla="val 5539612"/>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290" name="Oblouk 289"/>
              <p:cNvSpPr/>
              <p:nvPr/>
            </p:nvSpPr>
            <p:spPr>
              <a:xfrm>
                <a:off x="7812360" y="5733256"/>
                <a:ext cx="432048" cy="288032"/>
              </a:xfrm>
              <a:prstGeom prst="arc">
                <a:avLst>
                  <a:gd name="adj1" fmla="val 16200000"/>
                  <a:gd name="adj2" fmla="val 5539612"/>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291" name="Oblouk 290"/>
              <p:cNvSpPr/>
              <p:nvPr/>
            </p:nvSpPr>
            <p:spPr>
              <a:xfrm>
                <a:off x="7812360" y="4293096"/>
                <a:ext cx="432048" cy="288032"/>
              </a:xfrm>
              <a:prstGeom prst="arc">
                <a:avLst>
                  <a:gd name="adj1" fmla="val 16200000"/>
                  <a:gd name="adj2" fmla="val 5539612"/>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295" name="Oblouk 294"/>
              <p:cNvSpPr/>
              <p:nvPr/>
            </p:nvSpPr>
            <p:spPr>
              <a:xfrm>
                <a:off x="7812360" y="4581128"/>
                <a:ext cx="432048" cy="288032"/>
              </a:xfrm>
              <a:prstGeom prst="arc">
                <a:avLst>
                  <a:gd name="adj1" fmla="val 16200000"/>
                  <a:gd name="adj2" fmla="val 5539612"/>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299" name="Oblouk 298"/>
              <p:cNvSpPr/>
              <p:nvPr/>
            </p:nvSpPr>
            <p:spPr>
              <a:xfrm>
                <a:off x="7812360" y="4869160"/>
                <a:ext cx="432048" cy="288032"/>
              </a:xfrm>
              <a:prstGeom prst="arc">
                <a:avLst>
                  <a:gd name="adj1" fmla="val 16200000"/>
                  <a:gd name="adj2" fmla="val 5539612"/>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300" name="Oblouk 299"/>
              <p:cNvSpPr/>
              <p:nvPr/>
            </p:nvSpPr>
            <p:spPr>
              <a:xfrm>
                <a:off x="7812360" y="6021288"/>
                <a:ext cx="432048" cy="288032"/>
              </a:xfrm>
              <a:prstGeom prst="arc">
                <a:avLst>
                  <a:gd name="adj1" fmla="val 16200000"/>
                  <a:gd name="adj2" fmla="val 5539612"/>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301" name="Oblouk 300"/>
              <p:cNvSpPr/>
              <p:nvPr/>
            </p:nvSpPr>
            <p:spPr>
              <a:xfrm>
                <a:off x="7812360" y="4005064"/>
                <a:ext cx="432048" cy="288032"/>
              </a:xfrm>
              <a:prstGeom prst="arc">
                <a:avLst>
                  <a:gd name="adj1" fmla="val 16200000"/>
                  <a:gd name="adj2" fmla="val 5539612"/>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grpSp>
      </p:grpSp>
      <p:grpSp>
        <p:nvGrpSpPr>
          <p:cNvPr id="14" name="Skupina 13"/>
          <p:cNvGrpSpPr/>
          <p:nvPr/>
        </p:nvGrpSpPr>
        <p:grpSpPr>
          <a:xfrm>
            <a:off x="4845239" y="658545"/>
            <a:ext cx="2522759" cy="5596976"/>
            <a:chOff x="4845239" y="658545"/>
            <a:chExt cx="2522759" cy="5596976"/>
          </a:xfrm>
        </p:grpSpPr>
        <p:sp>
          <p:nvSpPr>
            <p:cNvPr id="29" name="AutoShape 42"/>
            <p:cNvSpPr>
              <a:spLocks noChangeArrowheads="1"/>
            </p:cNvSpPr>
            <p:nvPr/>
          </p:nvSpPr>
          <p:spPr bwMode="auto">
            <a:xfrm rot="19617509">
              <a:off x="7139398" y="6024120"/>
              <a:ext cx="228600" cy="231401"/>
            </a:xfrm>
            <a:prstGeom prst="flowChartSummingJunction">
              <a:avLst/>
            </a:prstGeom>
            <a:noFill/>
            <a:ln w="285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31" name="AutoShape 69"/>
            <p:cNvSpPr>
              <a:spLocks noChangeArrowheads="1"/>
            </p:cNvSpPr>
            <p:nvPr/>
          </p:nvSpPr>
          <p:spPr bwMode="auto">
            <a:xfrm rot="19617509">
              <a:off x="4845239" y="658545"/>
              <a:ext cx="228600" cy="231401"/>
            </a:xfrm>
            <a:prstGeom prst="flowChartSummingJunction">
              <a:avLst/>
            </a:prstGeom>
            <a:noFill/>
            <a:ln w="25400">
              <a:solidFill>
                <a:srgbClr val="3333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grpSp>
      <p:sp>
        <p:nvSpPr>
          <p:cNvPr id="38" name="Line 6"/>
          <p:cNvSpPr>
            <a:spLocks noChangeShapeType="1"/>
          </p:cNvSpPr>
          <p:nvPr/>
        </p:nvSpPr>
        <p:spPr bwMode="auto">
          <a:xfrm>
            <a:off x="284355" y="6124528"/>
            <a:ext cx="602376" cy="4880"/>
          </a:xfrm>
          <a:prstGeom prst="line">
            <a:avLst/>
          </a:prstGeom>
          <a:noFill/>
          <a:ln w="25400">
            <a:solidFill>
              <a:schemeClr val="tx1"/>
            </a:solidFill>
            <a:round/>
            <a:headEnd/>
            <a:tailEnd/>
          </a:ln>
        </p:spPr>
        <p:txBody>
          <a:bodyPr/>
          <a:lstStyle/>
          <a:p>
            <a:endParaRPr lang="cs-CZ"/>
          </a:p>
        </p:txBody>
      </p:sp>
      <p:sp>
        <p:nvSpPr>
          <p:cNvPr id="39" name="Line 7"/>
          <p:cNvSpPr>
            <a:spLocks noChangeShapeType="1"/>
          </p:cNvSpPr>
          <p:nvPr/>
        </p:nvSpPr>
        <p:spPr bwMode="auto">
          <a:xfrm flipV="1">
            <a:off x="4478548" y="6124526"/>
            <a:ext cx="2650842" cy="7116"/>
          </a:xfrm>
          <a:prstGeom prst="line">
            <a:avLst/>
          </a:prstGeom>
          <a:noFill/>
          <a:ln w="25400">
            <a:solidFill>
              <a:schemeClr val="tx1"/>
            </a:solidFill>
            <a:round/>
            <a:headEnd/>
            <a:tailEnd/>
          </a:ln>
        </p:spPr>
        <p:txBody>
          <a:bodyPr/>
          <a:lstStyle/>
          <a:p>
            <a:endParaRPr lang="cs-CZ"/>
          </a:p>
        </p:txBody>
      </p:sp>
      <p:sp>
        <p:nvSpPr>
          <p:cNvPr id="41" name="Rectangle 168"/>
          <p:cNvSpPr>
            <a:spLocks noChangeArrowheads="1"/>
          </p:cNvSpPr>
          <p:nvPr/>
        </p:nvSpPr>
        <p:spPr bwMode="auto">
          <a:xfrm>
            <a:off x="4142470" y="5980512"/>
            <a:ext cx="339724" cy="276226"/>
          </a:xfrm>
          <a:prstGeom prst="rect">
            <a:avLst/>
          </a:prstGeom>
          <a:noFill/>
          <a:ln w="9525">
            <a:noFill/>
            <a:miter lim="800000"/>
            <a:headEnd/>
            <a:tailEnd/>
          </a:ln>
        </p:spPr>
        <p:txBody>
          <a:bodyPr wrap="none" anchor="ctr">
            <a:spAutoFit/>
          </a:bodyPr>
          <a:lstStyle/>
          <a:p>
            <a:r>
              <a:rPr lang="cs-CZ" sz="1200" b="1" dirty="0" smtClean="0">
                <a:solidFill>
                  <a:srgbClr val="0000FF"/>
                </a:solidFill>
              </a:rPr>
              <a:t> </a:t>
            </a:r>
            <a:r>
              <a:rPr lang="en-US" sz="1200" b="1" dirty="0" smtClean="0"/>
              <a:t>X</a:t>
            </a:r>
            <a:r>
              <a:rPr lang="cs-CZ" sz="1200" b="1" dirty="0" smtClean="0">
                <a:solidFill>
                  <a:srgbClr val="0000FF"/>
                </a:solidFill>
              </a:rPr>
              <a:t> </a:t>
            </a:r>
            <a:endParaRPr lang="cs-CZ" sz="1200" b="1" dirty="0">
              <a:solidFill>
                <a:srgbClr val="0000FF"/>
              </a:solidFill>
            </a:endParaRPr>
          </a:p>
        </p:txBody>
      </p:sp>
      <p:sp>
        <p:nvSpPr>
          <p:cNvPr id="44" name="Line 7"/>
          <p:cNvSpPr>
            <a:spLocks noChangeShapeType="1"/>
          </p:cNvSpPr>
          <p:nvPr/>
        </p:nvSpPr>
        <p:spPr bwMode="auto">
          <a:xfrm flipV="1">
            <a:off x="6011202" y="2378171"/>
            <a:ext cx="1679719" cy="8084"/>
          </a:xfrm>
          <a:prstGeom prst="line">
            <a:avLst/>
          </a:prstGeom>
          <a:noFill/>
          <a:ln w="25400">
            <a:solidFill>
              <a:schemeClr val="tx1"/>
            </a:solidFill>
            <a:round/>
            <a:headEnd/>
            <a:tailEnd/>
          </a:ln>
        </p:spPr>
        <p:txBody>
          <a:bodyPr/>
          <a:lstStyle/>
          <a:p>
            <a:endParaRPr lang="cs-CZ"/>
          </a:p>
        </p:txBody>
      </p:sp>
      <p:sp>
        <p:nvSpPr>
          <p:cNvPr id="45" name="Line 7"/>
          <p:cNvSpPr>
            <a:spLocks noChangeShapeType="1"/>
          </p:cNvSpPr>
          <p:nvPr/>
        </p:nvSpPr>
        <p:spPr bwMode="auto">
          <a:xfrm flipV="1">
            <a:off x="179512" y="2386255"/>
            <a:ext cx="1364254" cy="8785"/>
          </a:xfrm>
          <a:prstGeom prst="line">
            <a:avLst/>
          </a:prstGeom>
          <a:noFill/>
          <a:ln w="25400">
            <a:solidFill>
              <a:schemeClr val="tx1"/>
            </a:solidFill>
            <a:round/>
            <a:headEnd/>
            <a:tailEnd/>
          </a:ln>
        </p:spPr>
        <p:txBody>
          <a:bodyPr/>
          <a:lstStyle/>
          <a:p>
            <a:endParaRPr lang="cs-CZ"/>
          </a:p>
        </p:txBody>
      </p:sp>
      <p:sp>
        <p:nvSpPr>
          <p:cNvPr id="53" name="Line 6"/>
          <p:cNvSpPr>
            <a:spLocks noChangeShapeType="1"/>
          </p:cNvSpPr>
          <p:nvPr/>
        </p:nvSpPr>
        <p:spPr bwMode="auto">
          <a:xfrm flipV="1">
            <a:off x="3134358" y="6124527"/>
            <a:ext cx="1008112" cy="1097"/>
          </a:xfrm>
          <a:prstGeom prst="line">
            <a:avLst/>
          </a:prstGeom>
          <a:noFill/>
          <a:ln w="25400">
            <a:solidFill>
              <a:schemeClr val="tx1"/>
            </a:solidFill>
            <a:round/>
            <a:headEnd/>
            <a:tailEnd/>
          </a:ln>
        </p:spPr>
        <p:txBody>
          <a:bodyPr/>
          <a:lstStyle/>
          <a:p>
            <a:endParaRPr lang="cs-CZ"/>
          </a:p>
        </p:txBody>
      </p:sp>
      <p:sp>
        <p:nvSpPr>
          <p:cNvPr id="54" name="Line 6"/>
          <p:cNvSpPr>
            <a:spLocks noChangeShapeType="1"/>
          </p:cNvSpPr>
          <p:nvPr/>
        </p:nvSpPr>
        <p:spPr bwMode="auto">
          <a:xfrm>
            <a:off x="4142470" y="2380112"/>
            <a:ext cx="495553" cy="932"/>
          </a:xfrm>
          <a:prstGeom prst="line">
            <a:avLst/>
          </a:prstGeom>
          <a:noFill/>
          <a:ln w="25400">
            <a:solidFill>
              <a:schemeClr val="tx1"/>
            </a:solidFill>
            <a:round/>
            <a:headEnd/>
            <a:tailEnd/>
          </a:ln>
        </p:spPr>
        <p:txBody>
          <a:bodyPr/>
          <a:lstStyle/>
          <a:p>
            <a:endParaRPr lang="cs-CZ"/>
          </a:p>
        </p:txBody>
      </p:sp>
      <p:sp>
        <p:nvSpPr>
          <p:cNvPr id="89" name="Rectangle 168"/>
          <p:cNvSpPr>
            <a:spLocks noChangeArrowheads="1"/>
          </p:cNvSpPr>
          <p:nvPr/>
        </p:nvSpPr>
        <p:spPr bwMode="auto">
          <a:xfrm>
            <a:off x="6070311" y="657331"/>
            <a:ext cx="339724" cy="276226"/>
          </a:xfrm>
          <a:prstGeom prst="rect">
            <a:avLst/>
          </a:prstGeom>
          <a:noFill/>
          <a:ln w="9525">
            <a:noFill/>
            <a:miter lim="800000"/>
            <a:headEnd/>
            <a:tailEnd/>
          </a:ln>
        </p:spPr>
        <p:txBody>
          <a:bodyPr wrap="none" anchor="ctr">
            <a:spAutoFit/>
          </a:bodyPr>
          <a:lstStyle/>
          <a:p>
            <a:r>
              <a:rPr lang="cs-CZ" sz="1200" b="1" dirty="0" smtClean="0">
                <a:solidFill>
                  <a:srgbClr val="0000FF"/>
                </a:solidFill>
              </a:rPr>
              <a:t> </a:t>
            </a:r>
            <a:r>
              <a:rPr lang="en-US" sz="1200" b="1" dirty="0" smtClean="0">
                <a:solidFill>
                  <a:srgbClr val="3333FF"/>
                </a:solidFill>
              </a:rPr>
              <a:t>X</a:t>
            </a:r>
            <a:r>
              <a:rPr lang="cs-CZ" sz="1200" b="1" dirty="0" smtClean="0">
                <a:solidFill>
                  <a:srgbClr val="0000FF"/>
                </a:solidFill>
              </a:rPr>
              <a:t> </a:t>
            </a:r>
            <a:endParaRPr lang="cs-CZ" sz="1200" b="1" dirty="0">
              <a:solidFill>
                <a:srgbClr val="0000FF"/>
              </a:solidFill>
            </a:endParaRPr>
          </a:p>
        </p:txBody>
      </p:sp>
      <p:grpSp>
        <p:nvGrpSpPr>
          <p:cNvPr id="25" name="Skupina 99"/>
          <p:cNvGrpSpPr/>
          <p:nvPr/>
        </p:nvGrpSpPr>
        <p:grpSpPr>
          <a:xfrm>
            <a:off x="2918334" y="2279933"/>
            <a:ext cx="848500" cy="3985974"/>
            <a:chOff x="6927969" y="988417"/>
            <a:chExt cx="848500" cy="3985974"/>
          </a:xfrm>
        </p:grpSpPr>
        <p:sp>
          <p:nvSpPr>
            <p:cNvPr id="101" name="AutoShape 42"/>
            <p:cNvSpPr>
              <a:spLocks noChangeArrowheads="1"/>
            </p:cNvSpPr>
            <p:nvPr/>
          </p:nvSpPr>
          <p:spPr bwMode="auto">
            <a:xfrm rot="19617509">
              <a:off x="6927969" y="4745791"/>
              <a:ext cx="228600" cy="228600"/>
            </a:xfrm>
            <a:prstGeom prst="flowChartSummingJunction">
              <a:avLst/>
            </a:prstGeom>
            <a:noFill/>
            <a:ln w="285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02" name="AutoShape 69"/>
            <p:cNvSpPr>
              <a:spLocks noChangeArrowheads="1"/>
            </p:cNvSpPr>
            <p:nvPr/>
          </p:nvSpPr>
          <p:spPr bwMode="auto">
            <a:xfrm rot="19617509">
              <a:off x="7547869" y="988417"/>
              <a:ext cx="228600" cy="228600"/>
            </a:xfrm>
            <a:prstGeom prst="flowChartSummingJunction">
              <a:avLst/>
            </a:pr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03" name="Volný tvar 102"/>
            <p:cNvSpPr/>
            <p:nvPr/>
          </p:nvSpPr>
          <p:spPr>
            <a:xfrm>
              <a:off x="7007617" y="1232612"/>
              <a:ext cx="598528" cy="3502177"/>
            </a:xfrm>
            <a:custGeom>
              <a:avLst/>
              <a:gdLst>
                <a:gd name="connsiteX0" fmla="*/ 598528 w 598528"/>
                <a:gd name="connsiteY0" fmla="*/ 0 h 2698171"/>
                <a:gd name="connsiteX1" fmla="*/ 396648 w 598528"/>
                <a:gd name="connsiteY1" fmla="*/ 433450 h 2698171"/>
                <a:gd name="connsiteX2" fmla="*/ 372897 w 598528"/>
                <a:gd name="connsiteY2" fmla="*/ 866899 h 2698171"/>
                <a:gd name="connsiteX3" fmla="*/ 135391 w 598528"/>
                <a:gd name="connsiteY3" fmla="*/ 1591294 h 2698171"/>
                <a:gd name="connsiteX4" fmla="*/ 4762 w 598528"/>
                <a:gd name="connsiteY4" fmla="*/ 2149434 h 2698171"/>
                <a:gd name="connsiteX5" fmla="*/ 28513 w 598528"/>
                <a:gd name="connsiteY5" fmla="*/ 2648198 h 2698171"/>
                <a:gd name="connsiteX6" fmla="*/ 28513 w 598528"/>
                <a:gd name="connsiteY6" fmla="*/ 2654135 h 26981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8528" h="2698171">
                  <a:moveTo>
                    <a:pt x="598528" y="0"/>
                  </a:moveTo>
                  <a:cubicBezTo>
                    <a:pt x="516390" y="144483"/>
                    <a:pt x="434253" y="288967"/>
                    <a:pt x="396648" y="433450"/>
                  </a:cubicBezTo>
                  <a:cubicBezTo>
                    <a:pt x="359043" y="577933"/>
                    <a:pt x="416440" y="673925"/>
                    <a:pt x="372897" y="866899"/>
                  </a:cubicBezTo>
                  <a:cubicBezTo>
                    <a:pt x="329354" y="1059873"/>
                    <a:pt x="196747" y="1377538"/>
                    <a:pt x="135391" y="1591294"/>
                  </a:cubicBezTo>
                  <a:cubicBezTo>
                    <a:pt x="74035" y="1805050"/>
                    <a:pt x="22575" y="1973283"/>
                    <a:pt x="4762" y="2149434"/>
                  </a:cubicBezTo>
                  <a:cubicBezTo>
                    <a:pt x="-13051" y="2325585"/>
                    <a:pt x="24554" y="2564081"/>
                    <a:pt x="28513" y="2648198"/>
                  </a:cubicBezTo>
                  <a:cubicBezTo>
                    <a:pt x="32471" y="2732315"/>
                    <a:pt x="30492" y="2693225"/>
                    <a:pt x="28513" y="2654135"/>
                  </a:cubicBezTo>
                </a:path>
              </a:pathLst>
            </a:custGeom>
            <a:noFill/>
            <a:ln>
              <a:solidFill>
                <a:schemeClr val="tx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sp>
        <p:nvSpPr>
          <p:cNvPr id="106" name="TextovéPole 105"/>
          <p:cNvSpPr txBox="1"/>
          <p:nvPr/>
        </p:nvSpPr>
        <p:spPr>
          <a:xfrm>
            <a:off x="2771800" y="6381328"/>
            <a:ext cx="500580" cy="338554"/>
          </a:xfrm>
          <a:prstGeom prst="rect">
            <a:avLst/>
          </a:prstGeom>
          <a:noFill/>
        </p:spPr>
        <p:txBody>
          <a:bodyPr wrap="square" rtlCol="0">
            <a:spAutoFit/>
          </a:bodyPr>
          <a:lstStyle/>
          <a:p>
            <a:r>
              <a:rPr lang="cs-CZ" sz="1600" b="1" dirty="0" smtClean="0">
                <a:latin typeface="Arial" pitchFamily="34" charset="0"/>
                <a:cs typeface="Arial" pitchFamily="34" charset="0"/>
              </a:rPr>
              <a:t>LA</a:t>
            </a:r>
            <a:endParaRPr lang="cs-CZ" sz="1600" b="1" dirty="0">
              <a:latin typeface="Arial" pitchFamily="34" charset="0"/>
              <a:cs typeface="Arial" pitchFamily="34" charset="0"/>
            </a:endParaRPr>
          </a:p>
        </p:txBody>
      </p:sp>
      <p:cxnSp>
        <p:nvCxnSpPr>
          <p:cNvPr id="108" name="Přímá spojnice se šipkou 107"/>
          <p:cNvCxnSpPr/>
          <p:nvPr/>
        </p:nvCxnSpPr>
        <p:spPr>
          <a:xfrm flipH="1">
            <a:off x="2846326" y="4252320"/>
            <a:ext cx="358723"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3" name="Line 6"/>
          <p:cNvSpPr>
            <a:spLocks noChangeShapeType="1"/>
          </p:cNvSpPr>
          <p:nvPr/>
        </p:nvSpPr>
        <p:spPr bwMode="auto">
          <a:xfrm flipV="1">
            <a:off x="3134358" y="2380112"/>
            <a:ext cx="415766" cy="1940"/>
          </a:xfrm>
          <a:prstGeom prst="line">
            <a:avLst/>
          </a:prstGeom>
          <a:noFill/>
          <a:ln w="25400">
            <a:solidFill>
              <a:schemeClr val="tx1"/>
            </a:solidFill>
            <a:round/>
            <a:headEnd/>
            <a:tailEnd/>
          </a:ln>
        </p:spPr>
        <p:txBody>
          <a:bodyPr/>
          <a:lstStyle/>
          <a:p>
            <a:endParaRPr lang="cs-CZ"/>
          </a:p>
        </p:txBody>
      </p:sp>
      <p:sp>
        <p:nvSpPr>
          <p:cNvPr id="134" name="Rectangle 168"/>
          <p:cNvSpPr>
            <a:spLocks noChangeArrowheads="1"/>
          </p:cNvSpPr>
          <p:nvPr/>
        </p:nvSpPr>
        <p:spPr bwMode="auto">
          <a:xfrm>
            <a:off x="1553579" y="2256928"/>
            <a:ext cx="339724" cy="276226"/>
          </a:xfrm>
          <a:prstGeom prst="rect">
            <a:avLst/>
          </a:prstGeom>
          <a:noFill/>
          <a:ln w="9525">
            <a:noFill/>
            <a:miter lim="800000"/>
            <a:headEnd/>
            <a:tailEnd/>
          </a:ln>
        </p:spPr>
        <p:txBody>
          <a:bodyPr wrap="none" anchor="ctr">
            <a:spAutoFit/>
          </a:bodyPr>
          <a:lstStyle/>
          <a:p>
            <a:r>
              <a:rPr lang="cs-CZ" sz="1200" b="1" dirty="0" smtClean="0">
                <a:solidFill>
                  <a:srgbClr val="0000FF"/>
                </a:solidFill>
              </a:rPr>
              <a:t> </a:t>
            </a:r>
            <a:r>
              <a:rPr lang="en-US" sz="1200" b="1" dirty="0" smtClean="0"/>
              <a:t>X</a:t>
            </a:r>
            <a:r>
              <a:rPr lang="cs-CZ" sz="1200" b="1" dirty="0" smtClean="0">
                <a:solidFill>
                  <a:srgbClr val="0000FF"/>
                </a:solidFill>
              </a:rPr>
              <a:t> </a:t>
            </a:r>
            <a:endParaRPr lang="cs-CZ" sz="1200" b="1" dirty="0">
              <a:solidFill>
                <a:srgbClr val="0000FF"/>
              </a:solidFill>
            </a:endParaRPr>
          </a:p>
        </p:txBody>
      </p:sp>
      <p:sp>
        <p:nvSpPr>
          <p:cNvPr id="135" name="Line 6"/>
          <p:cNvSpPr>
            <a:spLocks noChangeShapeType="1"/>
          </p:cNvSpPr>
          <p:nvPr/>
        </p:nvSpPr>
        <p:spPr bwMode="auto">
          <a:xfrm>
            <a:off x="2558294" y="6124528"/>
            <a:ext cx="313626" cy="7114"/>
          </a:xfrm>
          <a:prstGeom prst="line">
            <a:avLst/>
          </a:prstGeom>
          <a:noFill/>
          <a:ln w="25400">
            <a:solidFill>
              <a:schemeClr val="tx1"/>
            </a:solidFill>
            <a:round/>
            <a:headEnd/>
            <a:tailEnd/>
          </a:ln>
        </p:spPr>
        <p:txBody>
          <a:bodyPr/>
          <a:lstStyle/>
          <a:p>
            <a:endParaRPr lang="cs-CZ"/>
          </a:p>
        </p:txBody>
      </p:sp>
      <p:sp>
        <p:nvSpPr>
          <p:cNvPr id="136" name="Rectangle 168"/>
          <p:cNvSpPr>
            <a:spLocks noChangeArrowheads="1"/>
          </p:cNvSpPr>
          <p:nvPr/>
        </p:nvSpPr>
        <p:spPr bwMode="auto">
          <a:xfrm>
            <a:off x="2198254" y="5980512"/>
            <a:ext cx="339724" cy="276226"/>
          </a:xfrm>
          <a:prstGeom prst="rect">
            <a:avLst/>
          </a:prstGeom>
          <a:noFill/>
          <a:ln w="9525">
            <a:noFill/>
            <a:miter lim="800000"/>
            <a:headEnd/>
            <a:tailEnd/>
          </a:ln>
        </p:spPr>
        <p:txBody>
          <a:bodyPr wrap="none" anchor="ctr">
            <a:spAutoFit/>
          </a:bodyPr>
          <a:lstStyle/>
          <a:p>
            <a:r>
              <a:rPr lang="cs-CZ" sz="1200" b="1" dirty="0" smtClean="0">
                <a:solidFill>
                  <a:srgbClr val="0000FF"/>
                </a:solidFill>
              </a:rPr>
              <a:t> </a:t>
            </a:r>
            <a:r>
              <a:rPr lang="en-US" sz="1200" b="1" dirty="0" smtClean="0"/>
              <a:t>X</a:t>
            </a:r>
            <a:r>
              <a:rPr lang="cs-CZ" sz="1200" b="1" dirty="0" smtClean="0">
                <a:solidFill>
                  <a:srgbClr val="0000FF"/>
                </a:solidFill>
              </a:rPr>
              <a:t> </a:t>
            </a:r>
            <a:endParaRPr lang="cs-CZ" sz="1200" b="1" dirty="0">
              <a:solidFill>
                <a:srgbClr val="0000FF"/>
              </a:solidFill>
            </a:endParaRPr>
          </a:p>
        </p:txBody>
      </p:sp>
      <p:sp>
        <p:nvSpPr>
          <p:cNvPr id="157" name="Line 6"/>
          <p:cNvSpPr>
            <a:spLocks noChangeShapeType="1"/>
          </p:cNvSpPr>
          <p:nvPr/>
        </p:nvSpPr>
        <p:spPr bwMode="auto">
          <a:xfrm flipV="1">
            <a:off x="4934558" y="2380112"/>
            <a:ext cx="881516" cy="0"/>
          </a:xfrm>
          <a:prstGeom prst="line">
            <a:avLst/>
          </a:prstGeom>
          <a:noFill/>
          <a:ln w="25400">
            <a:solidFill>
              <a:schemeClr val="tx1"/>
            </a:solidFill>
            <a:round/>
            <a:headEnd/>
            <a:tailEnd/>
          </a:ln>
        </p:spPr>
        <p:txBody>
          <a:bodyPr/>
          <a:lstStyle/>
          <a:p>
            <a:endParaRPr lang="cs-CZ"/>
          </a:p>
        </p:txBody>
      </p:sp>
      <p:sp>
        <p:nvSpPr>
          <p:cNvPr id="161" name="Line 7"/>
          <p:cNvSpPr>
            <a:spLocks noChangeShapeType="1"/>
          </p:cNvSpPr>
          <p:nvPr/>
        </p:nvSpPr>
        <p:spPr bwMode="auto">
          <a:xfrm flipV="1">
            <a:off x="1838214" y="2380112"/>
            <a:ext cx="1008112" cy="0"/>
          </a:xfrm>
          <a:prstGeom prst="line">
            <a:avLst/>
          </a:prstGeom>
          <a:noFill/>
          <a:ln w="25400">
            <a:solidFill>
              <a:schemeClr val="tx1"/>
            </a:solidFill>
            <a:round/>
            <a:headEnd/>
            <a:tailEnd/>
          </a:ln>
        </p:spPr>
        <p:txBody>
          <a:bodyPr/>
          <a:lstStyle/>
          <a:p>
            <a:endParaRPr lang="cs-CZ"/>
          </a:p>
        </p:txBody>
      </p:sp>
      <p:sp>
        <p:nvSpPr>
          <p:cNvPr id="203" name="TextovéPole 202"/>
          <p:cNvSpPr txBox="1"/>
          <p:nvPr/>
        </p:nvSpPr>
        <p:spPr>
          <a:xfrm>
            <a:off x="4860032" y="260648"/>
            <a:ext cx="720080" cy="338554"/>
          </a:xfrm>
          <a:prstGeom prst="rect">
            <a:avLst/>
          </a:prstGeom>
          <a:noFill/>
        </p:spPr>
        <p:txBody>
          <a:bodyPr wrap="square" rtlCol="0">
            <a:spAutoFit/>
          </a:bodyPr>
          <a:lstStyle/>
          <a:p>
            <a:r>
              <a:rPr lang="cs-CZ" sz="1600" b="1" dirty="0" smtClean="0">
                <a:solidFill>
                  <a:srgbClr val="3333FF"/>
                </a:solidFill>
                <a:latin typeface="Arial" pitchFamily="34" charset="0"/>
                <a:cs typeface="Arial" pitchFamily="34" charset="0"/>
              </a:rPr>
              <a:t>FLOT</a:t>
            </a:r>
            <a:endParaRPr lang="cs-CZ" sz="1600" b="1" dirty="0">
              <a:solidFill>
                <a:srgbClr val="3333FF"/>
              </a:solidFill>
              <a:latin typeface="Arial" pitchFamily="34" charset="0"/>
              <a:cs typeface="Arial" pitchFamily="34" charset="0"/>
            </a:endParaRPr>
          </a:p>
        </p:txBody>
      </p:sp>
      <p:grpSp>
        <p:nvGrpSpPr>
          <p:cNvPr id="35" name="Skupina 256"/>
          <p:cNvGrpSpPr/>
          <p:nvPr/>
        </p:nvGrpSpPr>
        <p:grpSpPr>
          <a:xfrm rot="16200000">
            <a:off x="5186586" y="4495025"/>
            <a:ext cx="216024" cy="276999"/>
            <a:chOff x="7740352" y="5589240"/>
            <a:chExt cx="216024" cy="276999"/>
          </a:xfrm>
        </p:grpSpPr>
        <p:sp>
          <p:nvSpPr>
            <p:cNvPr id="253" name="TextovéPole 252"/>
            <p:cNvSpPr txBox="1"/>
            <p:nvPr/>
          </p:nvSpPr>
          <p:spPr>
            <a:xfrm>
              <a:off x="7740352" y="5589240"/>
              <a:ext cx="216024" cy="276999"/>
            </a:xfrm>
            <a:prstGeom prst="rect">
              <a:avLst/>
            </a:prstGeom>
            <a:solidFill>
              <a:schemeClr val="bg1"/>
            </a:solidFill>
          </p:spPr>
          <p:txBody>
            <a:bodyPr wrap="square" lIns="0" tIns="0" rIns="0" bIns="0" rtlCol="0">
              <a:spAutoFit/>
            </a:bodyPr>
            <a:lstStyle/>
            <a:p>
              <a:endParaRPr lang="cs-CZ" dirty="0"/>
            </a:p>
          </p:txBody>
        </p:sp>
        <p:grpSp>
          <p:nvGrpSpPr>
            <p:cNvPr id="37" name="Skupina 253"/>
            <p:cNvGrpSpPr>
              <a:grpSpLocks noChangeAspect="1"/>
            </p:cNvGrpSpPr>
            <p:nvPr/>
          </p:nvGrpSpPr>
          <p:grpSpPr>
            <a:xfrm>
              <a:off x="7812360" y="5675256"/>
              <a:ext cx="51014" cy="124988"/>
              <a:chOff x="9828584" y="4075139"/>
              <a:chExt cx="75777" cy="169277"/>
            </a:xfrm>
          </p:grpSpPr>
          <p:cxnSp>
            <p:nvCxnSpPr>
              <p:cNvPr id="255" name="Přímá spojnice 209"/>
              <p:cNvCxnSpPr/>
              <p:nvPr/>
            </p:nvCxnSpPr>
            <p:spPr>
              <a:xfrm>
                <a:off x="9828584" y="4075139"/>
                <a:ext cx="0" cy="169277"/>
              </a:xfrm>
              <a:prstGeom prst="line">
                <a:avLst/>
              </a:prstGeom>
              <a:ln w="28575">
                <a:solidFill>
                  <a:srgbClr val="3333FF"/>
                </a:solidFill>
              </a:ln>
            </p:spPr>
            <p:style>
              <a:lnRef idx="1">
                <a:schemeClr val="accent1"/>
              </a:lnRef>
              <a:fillRef idx="0">
                <a:schemeClr val="accent1"/>
              </a:fillRef>
              <a:effectRef idx="0">
                <a:schemeClr val="accent1"/>
              </a:effectRef>
              <a:fontRef idx="minor">
                <a:schemeClr val="tx1"/>
              </a:fontRef>
            </p:style>
          </p:cxnSp>
          <p:cxnSp>
            <p:nvCxnSpPr>
              <p:cNvPr id="256" name="Přímá spojnice 210"/>
              <p:cNvCxnSpPr/>
              <p:nvPr/>
            </p:nvCxnSpPr>
            <p:spPr>
              <a:xfrm>
                <a:off x="9904361" y="4075139"/>
                <a:ext cx="0" cy="169277"/>
              </a:xfrm>
              <a:prstGeom prst="line">
                <a:avLst/>
              </a:prstGeom>
              <a:ln w="28575">
                <a:solidFill>
                  <a:srgbClr val="3333FF"/>
                </a:solidFill>
              </a:ln>
            </p:spPr>
            <p:style>
              <a:lnRef idx="1">
                <a:schemeClr val="accent1"/>
              </a:lnRef>
              <a:fillRef idx="0">
                <a:schemeClr val="accent1"/>
              </a:fillRef>
              <a:effectRef idx="0">
                <a:schemeClr val="accent1"/>
              </a:effectRef>
              <a:fontRef idx="minor">
                <a:schemeClr val="tx1"/>
              </a:fontRef>
            </p:style>
          </p:cxnSp>
        </p:grpSp>
      </p:grpSp>
      <p:grpSp>
        <p:nvGrpSpPr>
          <p:cNvPr id="40" name="Skupina 257"/>
          <p:cNvGrpSpPr/>
          <p:nvPr/>
        </p:nvGrpSpPr>
        <p:grpSpPr>
          <a:xfrm rot="17482141">
            <a:off x="5468527" y="3000675"/>
            <a:ext cx="216024" cy="276999"/>
            <a:chOff x="7740352" y="5589240"/>
            <a:chExt cx="216024" cy="276999"/>
          </a:xfrm>
        </p:grpSpPr>
        <p:sp>
          <p:nvSpPr>
            <p:cNvPr id="259" name="TextovéPole 258"/>
            <p:cNvSpPr txBox="1"/>
            <p:nvPr/>
          </p:nvSpPr>
          <p:spPr>
            <a:xfrm>
              <a:off x="7740352" y="5589240"/>
              <a:ext cx="216024" cy="276999"/>
            </a:xfrm>
            <a:prstGeom prst="rect">
              <a:avLst/>
            </a:prstGeom>
            <a:solidFill>
              <a:schemeClr val="bg1"/>
            </a:solidFill>
          </p:spPr>
          <p:txBody>
            <a:bodyPr wrap="square" lIns="0" tIns="0" rIns="0" bIns="0" rtlCol="0">
              <a:spAutoFit/>
            </a:bodyPr>
            <a:lstStyle/>
            <a:p>
              <a:endParaRPr lang="cs-CZ" dirty="0"/>
            </a:p>
          </p:txBody>
        </p:sp>
        <p:grpSp>
          <p:nvGrpSpPr>
            <p:cNvPr id="42" name="Skupina 253"/>
            <p:cNvGrpSpPr>
              <a:grpSpLocks noChangeAspect="1"/>
            </p:cNvGrpSpPr>
            <p:nvPr/>
          </p:nvGrpSpPr>
          <p:grpSpPr>
            <a:xfrm>
              <a:off x="7812360" y="5675256"/>
              <a:ext cx="51014" cy="124988"/>
              <a:chOff x="9828584" y="4075139"/>
              <a:chExt cx="75777" cy="169277"/>
            </a:xfrm>
          </p:grpSpPr>
          <p:cxnSp>
            <p:nvCxnSpPr>
              <p:cNvPr id="261" name="Přímá spojnice 209"/>
              <p:cNvCxnSpPr/>
              <p:nvPr/>
            </p:nvCxnSpPr>
            <p:spPr>
              <a:xfrm>
                <a:off x="9828584" y="4075139"/>
                <a:ext cx="0" cy="169277"/>
              </a:xfrm>
              <a:prstGeom prst="line">
                <a:avLst/>
              </a:prstGeom>
              <a:ln w="28575">
                <a:solidFill>
                  <a:srgbClr val="3333FF"/>
                </a:solidFill>
              </a:ln>
            </p:spPr>
            <p:style>
              <a:lnRef idx="1">
                <a:schemeClr val="accent1"/>
              </a:lnRef>
              <a:fillRef idx="0">
                <a:schemeClr val="accent1"/>
              </a:fillRef>
              <a:effectRef idx="0">
                <a:schemeClr val="accent1"/>
              </a:effectRef>
              <a:fontRef idx="minor">
                <a:schemeClr val="tx1"/>
              </a:fontRef>
            </p:style>
          </p:cxnSp>
          <p:cxnSp>
            <p:nvCxnSpPr>
              <p:cNvPr id="262" name="Přímá spojnice 210"/>
              <p:cNvCxnSpPr/>
              <p:nvPr/>
            </p:nvCxnSpPr>
            <p:spPr>
              <a:xfrm>
                <a:off x="9904361" y="4075139"/>
                <a:ext cx="0" cy="169277"/>
              </a:xfrm>
              <a:prstGeom prst="line">
                <a:avLst/>
              </a:prstGeom>
              <a:ln w="28575">
                <a:solidFill>
                  <a:srgbClr val="3333FF"/>
                </a:solidFill>
              </a:ln>
            </p:spPr>
            <p:style>
              <a:lnRef idx="1">
                <a:schemeClr val="accent1"/>
              </a:lnRef>
              <a:fillRef idx="0">
                <a:schemeClr val="accent1"/>
              </a:fillRef>
              <a:effectRef idx="0">
                <a:schemeClr val="accent1"/>
              </a:effectRef>
              <a:fontRef idx="minor">
                <a:schemeClr val="tx1"/>
              </a:fontRef>
            </p:style>
          </p:cxnSp>
        </p:grpSp>
      </p:grpSp>
      <p:grpSp>
        <p:nvGrpSpPr>
          <p:cNvPr id="43" name="Skupina 262"/>
          <p:cNvGrpSpPr/>
          <p:nvPr/>
        </p:nvGrpSpPr>
        <p:grpSpPr>
          <a:xfrm rot="17368634">
            <a:off x="5966424" y="1726732"/>
            <a:ext cx="216024" cy="276999"/>
            <a:chOff x="7740352" y="5589240"/>
            <a:chExt cx="216024" cy="276999"/>
          </a:xfrm>
        </p:grpSpPr>
        <p:sp>
          <p:nvSpPr>
            <p:cNvPr id="264" name="TextovéPole 263"/>
            <p:cNvSpPr txBox="1"/>
            <p:nvPr/>
          </p:nvSpPr>
          <p:spPr>
            <a:xfrm>
              <a:off x="7740352" y="5589240"/>
              <a:ext cx="216024" cy="276999"/>
            </a:xfrm>
            <a:prstGeom prst="rect">
              <a:avLst/>
            </a:prstGeom>
            <a:noFill/>
            <a:ln>
              <a:noFill/>
            </a:ln>
          </p:spPr>
          <p:txBody>
            <a:bodyPr wrap="square" lIns="0" tIns="0" rIns="0" bIns="0" rtlCol="0">
              <a:spAutoFit/>
            </a:bodyPr>
            <a:lstStyle/>
            <a:p>
              <a:endParaRPr lang="cs-CZ" dirty="0"/>
            </a:p>
          </p:txBody>
        </p:sp>
        <p:grpSp>
          <p:nvGrpSpPr>
            <p:cNvPr id="47" name="Skupina 253"/>
            <p:cNvGrpSpPr>
              <a:grpSpLocks noChangeAspect="1"/>
            </p:cNvGrpSpPr>
            <p:nvPr/>
          </p:nvGrpSpPr>
          <p:grpSpPr>
            <a:xfrm>
              <a:off x="7812360" y="5675256"/>
              <a:ext cx="51014" cy="124988"/>
              <a:chOff x="9828584" y="4075139"/>
              <a:chExt cx="75777" cy="169277"/>
            </a:xfrm>
          </p:grpSpPr>
          <p:cxnSp>
            <p:nvCxnSpPr>
              <p:cNvPr id="266" name="Přímá spojnice 209"/>
              <p:cNvCxnSpPr/>
              <p:nvPr/>
            </p:nvCxnSpPr>
            <p:spPr>
              <a:xfrm>
                <a:off x="9828584" y="4075139"/>
                <a:ext cx="0" cy="169277"/>
              </a:xfrm>
              <a:prstGeom prst="line">
                <a:avLst/>
              </a:prstGeom>
              <a:ln w="28575">
                <a:solidFill>
                  <a:srgbClr val="3333FF"/>
                </a:solidFill>
              </a:ln>
            </p:spPr>
            <p:style>
              <a:lnRef idx="1">
                <a:schemeClr val="accent1"/>
              </a:lnRef>
              <a:fillRef idx="0">
                <a:schemeClr val="accent1"/>
              </a:fillRef>
              <a:effectRef idx="0">
                <a:schemeClr val="accent1"/>
              </a:effectRef>
              <a:fontRef idx="minor">
                <a:schemeClr val="tx1"/>
              </a:fontRef>
            </p:style>
          </p:cxnSp>
          <p:cxnSp>
            <p:nvCxnSpPr>
              <p:cNvPr id="267" name="Přímá spojnice 210"/>
              <p:cNvCxnSpPr/>
              <p:nvPr/>
            </p:nvCxnSpPr>
            <p:spPr>
              <a:xfrm>
                <a:off x="9904361" y="4075139"/>
                <a:ext cx="0" cy="169277"/>
              </a:xfrm>
              <a:prstGeom prst="line">
                <a:avLst/>
              </a:prstGeom>
              <a:ln w="28575">
                <a:solidFill>
                  <a:srgbClr val="3333FF"/>
                </a:solidFill>
              </a:ln>
            </p:spPr>
            <p:style>
              <a:lnRef idx="1">
                <a:schemeClr val="accent1"/>
              </a:lnRef>
              <a:fillRef idx="0">
                <a:schemeClr val="accent1"/>
              </a:fillRef>
              <a:effectRef idx="0">
                <a:schemeClr val="accent1"/>
              </a:effectRef>
              <a:fontRef idx="minor">
                <a:schemeClr val="tx1"/>
              </a:fontRef>
            </p:style>
          </p:cxnSp>
        </p:grpSp>
      </p:grpSp>
      <p:sp>
        <p:nvSpPr>
          <p:cNvPr id="302" name="Line 7"/>
          <p:cNvSpPr>
            <a:spLocks noChangeShapeType="1"/>
          </p:cNvSpPr>
          <p:nvPr/>
        </p:nvSpPr>
        <p:spPr bwMode="auto">
          <a:xfrm>
            <a:off x="2382431" y="704152"/>
            <a:ext cx="641656" cy="2"/>
          </a:xfrm>
          <a:prstGeom prst="line">
            <a:avLst/>
          </a:prstGeom>
          <a:noFill/>
          <a:ln w="25400">
            <a:solidFill>
              <a:srgbClr val="FF0000"/>
            </a:solidFill>
            <a:round/>
            <a:headEnd/>
            <a:tailEnd/>
          </a:ln>
        </p:spPr>
        <p:txBody>
          <a:bodyPr/>
          <a:lstStyle/>
          <a:p>
            <a:endParaRPr lang="cs-CZ"/>
          </a:p>
        </p:txBody>
      </p:sp>
      <p:sp>
        <p:nvSpPr>
          <p:cNvPr id="305" name="Line 7"/>
          <p:cNvSpPr>
            <a:spLocks noChangeShapeType="1"/>
          </p:cNvSpPr>
          <p:nvPr/>
        </p:nvSpPr>
        <p:spPr bwMode="auto">
          <a:xfrm>
            <a:off x="559398" y="3551742"/>
            <a:ext cx="641656" cy="2"/>
          </a:xfrm>
          <a:prstGeom prst="line">
            <a:avLst/>
          </a:prstGeom>
          <a:noFill/>
          <a:ln w="25400">
            <a:solidFill>
              <a:srgbClr val="FF0000"/>
            </a:solidFill>
            <a:round/>
            <a:headEnd/>
            <a:tailEnd/>
          </a:ln>
        </p:spPr>
        <p:txBody>
          <a:bodyPr/>
          <a:lstStyle/>
          <a:p>
            <a:endParaRPr lang="cs-CZ"/>
          </a:p>
        </p:txBody>
      </p:sp>
      <p:sp>
        <p:nvSpPr>
          <p:cNvPr id="306" name="Line 7"/>
          <p:cNvSpPr>
            <a:spLocks noChangeShapeType="1"/>
          </p:cNvSpPr>
          <p:nvPr/>
        </p:nvSpPr>
        <p:spPr bwMode="auto">
          <a:xfrm>
            <a:off x="1654986" y="2096943"/>
            <a:ext cx="641656" cy="2"/>
          </a:xfrm>
          <a:prstGeom prst="line">
            <a:avLst/>
          </a:prstGeom>
          <a:noFill/>
          <a:ln w="25400">
            <a:solidFill>
              <a:srgbClr val="FF0000"/>
            </a:solidFill>
            <a:round/>
            <a:headEnd/>
            <a:tailEnd/>
          </a:ln>
        </p:spPr>
        <p:txBody>
          <a:bodyPr/>
          <a:lstStyle/>
          <a:p>
            <a:endParaRPr lang="cs-CZ"/>
          </a:p>
        </p:txBody>
      </p:sp>
      <p:sp>
        <p:nvSpPr>
          <p:cNvPr id="308" name="Line 7"/>
          <p:cNvSpPr>
            <a:spLocks noChangeShapeType="1"/>
          </p:cNvSpPr>
          <p:nvPr/>
        </p:nvSpPr>
        <p:spPr bwMode="auto">
          <a:xfrm>
            <a:off x="1407964" y="4922933"/>
            <a:ext cx="353624" cy="2"/>
          </a:xfrm>
          <a:prstGeom prst="line">
            <a:avLst/>
          </a:prstGeom>
          <a:noFill/>
          <a:ln w="25400">
            <a:solidFill>
              <a:srgbClr val="FF0000"/>
            </a:solidFill>
            <a:round/>
            <a:headEnd/>
            <a:tailEnd/>
          </a:ln>
        </p:spPr>
        <p:txBody>
          <a:bodyPr/>
          <a:lstStyle/>
          <a:p>
            <a:endParaRPr lang="cs-CZ"/>
          </a:p>
        </p:txBody>
      </p:sp>
      <p:grpSp>
        <p:nvGrpSpPr>
          <p:cNvPr id="310" name="Skupina 309"/>
          <p:cNvGrpSpPr>
            <a:grpSpLocks noChangeAspect="1"/>
          </p:cNvGrpSpPr>
          <p:nvPr/>
        </p:nvGrpSpPr>
        <p:grpSpPr>
          <a:xfrm>
            <a:off x="1394256" y="2048034"/>
            <a:ext cx="51014" cy="124988"/>
            <a:chOff x="9828584" y="4075139"/>
            <a:chExt cx="75777" cy="169277"/>
          </a:xfrm>
        </p:grpSpPr>
        <p:cxnSp>
          <p:nvCxnSpPr>
            <p:cNvPr id="312" name="Přímá spojnice 191"/>
            <p:cNvCxnSpPr/>
            <p:nvPr/>
          </p:nvCxnSpPr>
          <p:spPr>
            <a:xfrm>
              <a:off x="9828584" y="4075139"/>
              <a:ext cx="0" cy="169277"/>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13" name="Přímá spojnice 192"/>
            <p:cNvCxnSpPr/>
            <p:nvPr/>
          </p:nvCxnSpPr>
          <p:spPr>
            <a:xfrm>
              <a:off x="9904361" y="4075139"/>
              <a:ext cx="0" cy="169277"/>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316" name="Skupina 315"/>
          <p:cNvGrpSpPr>
            <a:grpSpLocks noChangeAspect="1"/>
          </p:cNvGrpSpPr>
          <p:nvPr/>
        </p:nvGrpSpPr>
        <p:grpSpPr>
          <a:xfrm>
            <a:off x="1262150" y="4878745"/>
            <a:ext cx="51014" cy="124988"/>
            <a:chOff x="9828584" y="4075139"/>
            <a:chExt cx="75777" cy="169277"/>
          </a:xfrm>
        </p:grpSpPr>
        <p:cxnSp>
          <p:nvCxnSpPr>
            <p:cNvPr id="317" name="Přímá spojnice 191"/>
            <p:cNvCxnSpPr/>
            <p:nvPr/>
          </p:nvCxnSpPr>
          <p:spPr>
            <a:xfrm>
              <a:off x="9828584" y="4075139"/>
              <a:ext cx="0" cy="169277"/>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18" name="Přímá spojnice 192"/>
            <p:cNvCxnSpPr/>
            <p:nvPr/>
          </p:nvCxnSpPr>
          <p:spPr>
            <a:xfrm>
              <a:off x="9904361" y="4075139"/>
              <a:ext cx="0" cy="169277"/>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319" name="Line 7"/>
          <p:cNvSpPr>
            <a:spLocks noChangeShapeType="1"/>
          </p:cNvSpPr>
          <p:nvPr/>
        </p:nvSpPr>
        <p:spPr bwMode="auto">
          <a:xfrm>
            <a:off x="806434" y="2096942"/>
            <a:ext cx="394620" cy="3"/>
          </a:xfrm>
          <a:prstGeom prst="line">
            <a:avLst/>
          </a:prstGeom>
          <a:noFill/>
          <a:ln w="25400">
            <a:solidFill>
              <a:srgbClr val="FF0000"/>
            </a:solidFill>
            <a:round/>
            <a:headEnd/>
            <a:tailEnd/>
          </a:ln>
        </p:spPr>
        <p:txBody>
          <a:bodyPr/>
          <a:lstStyle/>
          <a:p>
            <a:endParaRPr lang="cs-CZ"/>
          </a:p>
        </p:txBody>
      </p:sp>
      <p:sp>
        <p:nvSpPr>
          <p:cNvPr id="320" name="Line 7"/>
          <p:cNvSpPr>
            <a:spLocks noChangeShapeType="1"/>
          </p:cNvSpPr>
          <p:nvPr/>
        </p:nvSpPr>
        <p:spPr bwMode="auto">
          <a:xfrm>
            <a:off x="709555" y="4941239"/>
            <a:ext cx="425632" cy="2"/>
          </a:xfrm>
          <a:prstGeom prst="line">
            <a:avLst/>
          </a:prstGeom>
          <a:noFill/>
          <a:ln w="25400">
            <a:solidFill>
              <a:srgbClr val="FF0000"/>
            </a:solidFill>
            <a:round/>
            <a:headEnd/>
            <a:tailEnd/>
          </a:ln>
        </p:spPr>
        <p:txBody>
          <a:bodyPr/>
          <a:lstStyle/>
          <a:p>
            <a:endParaRPr lang="cs-CZ"/>
          </a:p>
        </p:txBody>
      </p:sp>
      <p:sp>
        <p:nvSpPr>
          <p:cNvPr id="322" name="TextovéPole 321"/>
          <p:cNvSpPr txBox="1"/>
          <p:nvPr/>
        </p:nvSpPr>
        <p:spPr>
          <a:xfrm>
            <a:off x="2851976" y="172061"/>
            <a:ext cx="756012" cy="338554"/>
          </a:xfrm>
          <a:prstGeom prst="rect">
            <a:avLst/>
          </a:prstGeom>
          <a:noFill/>
        </p:spPr>
        <p:txBody>
          <a:bodyPr wrap="square" rtlCol="0">
            <a:spAutoFit/>
          </a:bodyPr>
          <a:lstStyle/>
          <a:p>
            <a:r>
              <a:rPr lang="cs-CZ" sz="1600" b="1" dirty="0" smtClean="0">
                <a:solidFill>
                  <a:srgbClr val="FF0000"/>
                </a:solidFill>
                <a:latin typeface="Arial" pitchFamily="34" charset="0"/>
                <a:cs typeface="Arial" pitchFamily="34" charset="0"/>
              </a:rPr>
              <a:t>FLET</a:t>
            </a:r>
            <a:endParaRPr lang="cs-CZ" sz="1600" b="1" dirty="0">
              <a:solidFill>
                <a:srgbClr val="FF0000"/>
              </a:solidFill>
              <a:latin typeface="Arial" pitchFamily="34" charset="0"/>
              <a:cs typeface="Arial" pitchFamily="34" charset="0"/>
            </a:endParaRPr>
          </a:p>
        </p:txBody>
      </p:sp>
      <p:grpSp>
        <p:nvGrpSpPr>
          <p:cNvPr id="323" name="Skupina 322"/>
          <p:cNvGrpSpPr/>
          <p:nvPr/>
        </p:nvGrpSpPr>
        <p:grpSpPr>
          <a:xfrm>
            <a:off x="1171445" y="3904580"/>
            <a:ext cx="396000" cy="471002"/>
            <a:chOff x="1127520" y="4273425"/>
            <a:chExt cx="396000" cy="471002"/>
          </a:xfrm>
        </p:grpSpPr>
        <p:cxnSp>
          <p:nvCxnSpPr>
            <p:cNvPr id="324" name="Přímá spojnice 150"/>
            <p:cNvCxnSpPr/>
            <p:nvPr/>
          </p:nvCxnSpPr>
          <p:spPr>
            <a:xfrm>
              <a:off x="1325520" y="4273425"/>
              <a:ext cx="0" cy="14594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pic>
          <p:nvPicPr>
            <p:cNvPr id="325" name="Picture 2"/>
            <p:cNvPicPr preferRelativeResize="0">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27520" y="4348427"/>
              <a:ext cx="396000"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326" name="Skupina 325"/>
          <p:cNvGrpSpPr/>
          <p:nvPr/>
        </p:nvGrpSpPr>
        <p:grpSpPr>
          <a:xfrm>
            <a:off x="1529818" y="2656959"/>
            <a:ext cx="396000" cy="471002"/>
            <a:chOff x="1127520" y="4273425"/>
            <a:chExt cx="396000" cy="471002"/>
          </a:xfrm>
        </p:grpSpPr>
        <p:cxnSp>
          <p:nvCxnSpPr>
            <p:cNvPr id="327" name="Přímá spojnice 150"/>
            <p:cNvCxnSpPr/>
            <p:nvPr/>
          </p:nvCxnSpPr>
          <p:spPr>
            <a:xfrm>
              <a:off x="1325520" y="4273425"/>
              <a:ext cx="0" cy="14594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pic>
          <p:nvPicPr>
            <p:cNvPr id="328" name="Picture 2"/>
            <p:cNvPicPr preferRelativeResize="0">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27520" y="4348427"/>
              <a:ext cx="396000"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36" name="Line 6"/>
          <p:cNvSpPr>
            <a:spLocks noChangeShapeType="1"/>
          </p:cNvSpPr>
          <p:nvPr/>
        </p:nvSpPr>
        <p:spPr bwMode="auto">
          <a:xfrm>
            <a:off x="1464974" y="6124528"/>
            <a:ext cx="674384" cy="4880"/>
          </a:xfrm>
          <a:prstGeom prst="line">
            <a:avLst/>
          </a:prstGeom>
          <a:noFill/>
          <a:ln w="25400">
            <a:solidFill>
              <a:schemeClr val="tx1"/>
            </a:solidFill>
            <a:round/>
            <a:headEnd/>
            <a:tailEnd/>
          </a:ln>
        </p:spPr>
        <p:txBody>
          <a:bodyPr/>
          <a:lstStyle/>
          <a:p>
            <a:endParaRPr lang="cs-CZ"/>
          </a:p>
        </p:txBody>
      </p:sp>
      <p:grpSp>
        <p:nvGrpSpPr>
          <p:cNvPr id="343" name="Skupina 342"/>
          <p:cNvGrpSpPr/>
          <p:nvPr/>
        </p:nvGrpSpPr>
        <p:grpSpPr>
          <a:xfrm>
            <a:off x="806434" y="2644494"/>
            <a:ext cx="462493" cy="720080"/>
            <a:chOff x="251520" y="3068960"/>
            <a:chExt cx="462493" cy="720080"/>
          </a:xfrm>
        </p:grpSpPr>
        <p:pic>
          <p:nvPicPr>
            <p:cNvPr id="132" name="Picture 3"/>
            <p:cNvPicPr preferRelativeResize="0">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1520" y="3068960"/>
              <a:ext cx="462493" cy="50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38" name="Přímá spojovací čára 337"/>
            <p:cNvCxnSpPr>
              <a:stCxn id="132" idx="1"/>
            </p:cNvCxnSpPr>
            <p:nvPr/>
          </p:nvCxnSpPr>
          <p:spPr>
            <a:xfrm>
              <a:off x="251520" y="3320960"/>
              <a:ext cx="0" cy="4680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39" name="Line 7"/>
          <p:cNvSpPr>
            <a:spLocks noChangeShapeType="1"/>
          </p:cNvSpPr>
          <p:nvPr/>
        </p:nvSpPr>
        <p:spPr bwMode="auto">
          <a:xfrm>
            <a:off x="1422127" y="3526979"/>
            <a:ext cx="641656" cy="2"/>
          </a:xfrm>
          <a:prstGeom prst="line">
            <a:avLst/>
          </a:prstGeom>
          <a:noFill/>
          <a:ln w="25400">
            <a:solidFill>
              <a:srgbClr val="FF0000"/>
            </a:solidFill>
            <a:round/>
            <a:headEnd/>
            <a:tailEnd/>
          </a:ln>
        </p:spPr>
        <p:txBody>
          <a:bodyPr/>
          <a:lstStyle/>
          <a:p>
            <a:endParaRPr lang="cs-CZ"/>
          </a:p>
        </p:txBody>
      </p:sp>
      <p:cxnSp>
        <p:nvCxnSpPr>
          <p:cNvPr id="341" name="Přímá spojnice 191"/>
          <p:cNvCxnSpPr/>
          <p:nvPr/>
        </p:nvCxnSpPr>
        <p:spPr>
          <a:xfrm>
            <a:off x="1304821" y="3483254"/>
            <a:ext cx="0" cy="12498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372" name="Line 7"/>
          <p:cNvSpPr>
            <a:spLocks noChangeShapeType="1"/>
          </p:cNvSpPr>
          <p:nvPr/>
        </p:nvSpPr>
        <p:spPr bwMode="auto">
          <a:xfrm flipV="1">
            <a:off x="2474573" y="3635705"/>
            <a:ext cx="2304256" cy="0"/>
          </a:xfrm>
          <a:prstGeom prst="line">
            <a:avLst/>
          </a:prstGeom>
          <a:noFill/>
          <a:ln w="25400">
            <a:solidFill>
              <a:schemeClr val="tx1"/>
            </a:solidFill>
            <a:round/>
            <a:headEnd/>
            <a:tailEnd/>
          </a:ln>
        </p:spPr>
        <p:txBody>
          <a:bodyPr/>
          <a:lstStyle/>
          <a:p>
            <a:endParaRPr lang="cs-CZ"/>
          </a:p>
        </p:txBody>
      </p:sp>
      <p:sp>
        <p:nvSpPr>
          <p:cNvPr id="373" name="Line 7"/>
          <p:cNvSpPr>
            <a:spLocks noChangeShapeType="1"/>
          </p:cNvSpPr>
          <p:nvPr/>
        </p:nvSpPr>
        <p:spPr bwMode="auto">
          <a:xfrm>
            <a:off x="673436" y="3665287"/>
            <a:ext cx="1237246" cy="0"/>
          </a:xfrm>
          <a:prstGeom prst="line">
            <a:avLst/>
          </a:prstGeom>
          <a:noFill/>
          <a:ln w="25400">
            <a:solidFill>
              <a:schemeClr val="tx1"/>
            </a:solidFill>
            <a:round/>
            <a:headEnd/>
            <a:tailEnd/>
          </a:ln>
        </p:spPr>
        <p:txBody>
          <a:bodyPr/>
          <a:lstStyle/>
          <a:p>
            <a:endParaRPr lang="cs-CZ"/>
          </a:p>
        </p:txBody>
      </p:sp>
      <p:grpSp>
        <p:nvGrpSpPr>
          <p:cNvPr id="374" name="Skupina 373"/>
          <p:cNvGrpSpPr>
            <a:grpSpLocks noChangeAspect="1"/>
          </p:cNvGrpSpPr>
          <p:nvPr/>
        </p:nvGrpSpPr>
        <p:grpSpPr>
          <a:xfrm>
            <a:off x="2043641" y="3600524"/>
            <a:ext cx="51014" cy="124988"/>
            <a:chOff x="9828584" y="4075139"/>
            <a:chExt cx="75777" cy="169277"/>
          </a:xfrm>
        </p:grpSpPr>
        <p:cxnSp>
          <p:nvCxnSpPr>
            <p:cNvPr id="375" name="Přímá spojnice 191"/>
            <p:cNvCxnSpPr/>
            <p:nvPr/>
          </p:nvCxnSpPr>
          <p:spPr>
            <a:xfrm>
              <a:off x="9828584" y="4075139"/>
              <a:ext cx="0" cy="16927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6" name="Přímá spojnice 192"/>
            <p:cNvCxnSpPr/>
            <p:nvPr/>
          </p:nvCxnSpPr>
          <p:spPr>
            <a:xfrm>
              <a:off x="9904361" y="4075139"/>
              <a:ext cx="0" cy="16927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470" name="Přímá spojovací šipka 469"/>
          <p:cNvCxnSpPr/>
          <p:nvPr/>
        </p:nvCxnSpPr>
        <p:spPr>
          <a:xfrm flipH="1" flipV="1">
            <a:off x="2537978" y="4356864"/>
            <a:ext cx="1488251" cy="171775"/>
          </a:xfrm>
          <a:prstGeom prst="straightConnector1">
            <a:avLst/>
          </a:prstGeom>
          <a:ln w="2540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grpSp>
        <p:nvGrpSpPr>
          <p:cNvPr id="18" name="Skupina 17"/>
          <p:cNvGrpSpPr/>
          <p:nvPr/>
        </p:nvGrpSpPr>
        <p:grpSpPr>
          <a:xfrm>
            <a:off x="6015651" y="4435164"/>
            <a:ext cx="1176475" cy="937642"/>
            <a:chOff x="7967525" y="2466241"/>
            <a:chExt cx="1176475" cy="937642"/>
          </a:xfrm>
        </p:grpSpPr>
        <p:pic>
          <p:nvPicPr>
            <p:cNvPr id="1028" name="Picture 4"/>
            <p:cNvPicPr>
              <a:picLocks noChangeAspect="1" noChangeArrowheads="1"/>
            </p:cNvPicPr>
            <p:nvPr/>
          </p:nvPicPr>
          <p:blipFill>
            <a:blip r:embed="rId4" cstate="print"/>
            <a:srcRect/>
            <a:stretch>
              <a:fillRect/>
            </a:stretch>
          </p:blipFill>
          <p:spPr bwMode="auto">
            <a:xfrm>
              <a:off x="7967525" y="2466241"/>
              <a:ext cx="1176475" cy="937642"/>
            </a:xfrm>
            <a:prstGeom prst="rect">
              <a:avLst/>
            </a:prstGeom>
            <a:noFill/>
            <a:ln w="9525">
              <a:noFill/>
              <a:miter lim="800000"/>
              <a:headEnd/>
              <a:tailEnd/>
            </a:ln>
          </p:spPr>
        </p:pic>
        <p:grpSp>
          <p:nvGrpSpPr>
            <p:cNvPr id="496" name="Skupina 495"/>
            <p:cNvGrpSpPr>
              <a:grpSpLocks noChangeAspect="1"/>
            </p:cNvGrpSpPr>
            <p:nvPr/>
          </p:nvGrpSpPr>
          <p:grpSpPr>
            <a:xfrm>
              <a:off x="8390449" y="2793321"/>
              <a:ext cx="330625" cy="288000"/>
              <a:chOff x="1369341" y="2396273"/>
              <a:chExt cx="593999" cy="517420"/>
            </a:xfrm>
          </p:grpSpPr>
          <p:grpSp>
            <p:nvGrpSpPr>
              <p:cNvPr id="499" name="Skupina 54"/>
              <p:cNvGrpSpPr/>
              <p:nvPr/>
            </p:nvGrpSpPr>
            <p:grpSpPr>
              <a:xfrm>
                <a:off x="1635014" y="2396273"/>
                <a:ext cx="66676" cy="158322"/>
                <a:chOff x="9828584" y="4075139"/>
                <a:chExt cx="75777" cy="169277"/>
              </a:xfrm>
            </p:grpSpPr>
            <p:cxnSp>
              <p:nvCxnSpPr>
                <p:cNvPr id="501" name="Přímá spojnice 57"/>
                <p:cNvCxnSpPr/>
                <p:nvPr/>
              </p:nvCxnSpPr>
              <p:spPr>
                <a:xfrm>
                  <a:off x="9828584" y="4075139"/>
                  <a:ext cx="0" cy="169277"/>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2" name="Přímá spojnice 58"/>
                <p:cNvCxnSpPr/>
                <p:nvPr/>
              </p:nvCxnSpPr>
              <p:spPr>
                <a:xfrm>
                  <a:off x="9904361" y="4075139"/>
                  <a:ext cx="0" cy="169277"/>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pic>
            <p:nvPicPr>
              <p:cNvPr id="498" name="Picture 2" descr="D:\Učení\Materialy\!!situační značky\značky\samohybní dělomrdi.jpg"/>
              <p:cNvPicPr>
                <a:picLocks noChangeAspect="1" noChangeArrowheads="1"/>
              </p:cNvPicPr>
              <p:nvPr/>
            </p:nvPicPr>
            <p:blipFill>
              <a:blip r:embed="rId5" cstate="print"/>
              <a:srcRect/>
              <a:stretch>
                <a:fillRect/>
              </a:stretch>
            </p:blipFill>
            <p:spPr bwMode="auto">
              <a:xfrm>
                <a:off x="1369341" y="2517693"/>
                <a:ext cx="593999" cy="396000"/>
              </a:xfrm>
              <a:prstGeom prst="rect">
                <a:avLst/>
              </a:prstGeom>
              <a:noFill/>
              <a:ln w="12700">
                <a:solidFill>
                  <a:schemeClr val="tx1"/>
                </a:solidFill>
              </a:ln>
            </p:spPr>
          </p:pic>
        </p:grpSp>
      </p:grpSp>
      <p:sp>
        <p:nvSpPr>
          <p:cNvPr id="337" name="AutoShape 69"/>
          <p:cNvSpPr>
            <a:spLocks noChangeArrowheads="1"/>
          </p:cNvSpPr>
          <p:nvPr/>
        </p:nvSpPr>
        <p:spPr bwMode="auto">
          <a:xfrm rot="19617509">
            <a:off x="3221731" y="5762223"/>
            <a:ext cx="228600" cy="231401"/>
          </a:xfrm>
          <a:prstGeom prst="flowChartSummingJunction">
            <a:avLst/>
          </a:prstGeom>
          <a:noFill/>
          <a:ln w="25400">
            <a:solidFill>
              <a:srgbClr val="3333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344" name="AutoShape 69"/>
          <p:cNvSpPr>
            <a:spLocks noChangeArrowheads="1"/>
          </p:cNvSpPr>
          <p:nvPr/>
        </p:nvSpPr>
        <p:spPr bwMode="auto">
          <a:xfrm rot="9168126">
            <a:off x="3414541" y="4000689"/>
            <a:ext cx="228600" cy="228600"/>
          </a:xfrm>
          <a:prstGeom prst="flowChartSummingJunction">
            <a:avLst/>
          </a:prstGeom>
          <a:noFill/>
          <a:ln w="25400">
            <a:solidFill>
              <a:srgbClr val="3333FF"/>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359" name="AutoShape 69"/>
          <p:cNvSpPr>
            <a:spLocks noChangeArrowheads="1"/>
          </p:cNvSpPr>
          <p:nvPr/>
        </p:nvSpPr>
        <p:spPr bwMode="auto">
          <a:xfrm rot="9168126">
            <a:off x="3849459" y="2291614"/>
            <a:ext cx="228600" cy="228600"/>
          </a:xfrm>
          <a:prstGeom prst="flowChartSummingJunction">
            <a:avLst/>
          </a:prstGeom>
          <a:noFill/>
          <a:ln w="25400">
            <a:solidFill>
              <a:srgbClr val="3333FF"/>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grpSp>
        <p:nvGrpSpPr>
          <p:cNvPr id="394" name="Skupina 193"/>
          <p:cNvGrpSpPr>
            <a:grpSpLocks noChangeAspect="1"/>
          </p:cNvGrpSpPr>
          <p:nvPr/>
        </p:nvGrpSpPr>
        <p:grpSpPr>
          <a:xfrm rot="11751522">
            <a:off x="3642801" y="2506563"/>
            <a:ext cx="243000" cy="1519979"/>
            <a:chOff x="7812360" y="4005064"/>
            <a:chExt cx="432048" cy="2304256"/>
          </a:xfrm>
          <a:noFill/>
        </p:grpSpPr>
        <p:sp>
          <p:nvSpPr>
            <p:cNvPr id="479" name="Oblouk 478"/>
            <p:cNvSpPr/>
            <p:nvPr/>
          </p:nvSpPr>
          <p:spPr>
            <a:xfrm>
              <a:off x="7812360" y="5157192"/>
              <a:ext cx="432048" cy="288032"/>
            </a:xfrm>
            <a:prstGeom prst="arc">
              <a:avLst>
                <a:gd name="adj1" fmla="val 16200000"/>
                <a:gd name="adj2" fmla="val 5539612"/>
              </a:avLst>
            </a:prstGeom>
            <a:grpFill/>
            <a:ln w="25400">
              <a:solidFill>
                <a:srgbClr val="3333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481" name="Oblouk 480"/>
            <p:cNvSpPr/>
            <p:nvPr/>
          </p:nvSpPr>
          <p:spPr>
            <a:xfrm>
              <a:off x="7812360" y="5445224"/>
              <a:ext cx="432048" cy="288032"/>
            </a:xfrm>
            <a:prstGeom prst="arc">
              <a:avLst>
                <a:gd name="adj1" fmla="val 16200000"/>
                <a:gd name="adj2" fmla="val 5539612"/>
              </a:avLst>
            </a:prstGeom>
            <a:grpFill/>
            <a:ln w="25400">
              <a:solidFill>
                <a:srgbClr val="3333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482" name="Oblouk 481"/>
            <p:cNvSpPr/>
            <p:nvPr/>
          </p:nvSpPr>
          <p:spPr>
            <a:xfrm>
              <a:off x="7812360" y="5733256"/>
              <a:ext cx="432048" cy="288032"/>
            </a:xfrm>
            <a:prstGeom prst="arc">
              <a:avLst>
                <a:gd name="adj1" fmla="val 16200000"/>
                <a:gd name="adj2" fmla="val 5539612"/>
              </a:avLst>
            </a:prstGeom>
            <a:grpFill/>
            <a:ln w="25400">
              <a:solidFill>
                <a:srgbClr val="3333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483" name="Oblouk 482"/>
            <p:cNvSpPr/>
            <p:nvPr/>
          </p:nvSpPr>
          <p:spPr>
            <a:xfrm>
              <a:off x="7812360" y="4293096"/>
              <a:ext cx="432048" cy="288032"/>
            </a:xfrm>
            <a:prstGeom prst="arc">
              <a:avLst>
                <a:gd name="adj1" fmla="val 16200000"/>
                <a:gd name="adj2" fmla="val 5539612"/>
              </a:avLst>
            </a:prstGeom>
            <a:grpFill/>
            <a:ln w="25400">
              <a:solidFill>
                <a:srgbClr val="3333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487" name="Oblouk 486"/>
            <p:cNvSpPr/>
            <p:nvPr/>
          </p:nvSpPr>
          <p:spPr>
            <a:xfrm>
              <a:off x="7812360" y="4581128"/>
              <a:ext cx="432048" cy="288032"/>
            </a:xfrm>
            <a:prstGeom prst="arc">
              <a:avLst>
                <a:gd name="adj1" fmla="val 16200000"/>
                <a:gd name="adj2" fmla="val 5539612"/>
              </a:avLst>
            </a:prstGeom>
            <a:grpFill/>
            <a:ln w="25400">
              <a:solidFill>
                <a:srgbClr val="3333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497" name="Oblouk 496"/>
            <p:cNvSpPr/>
            <p:nvPr/>
          </p:nvSpPr>
          <p:spPr>
            <a:xfrm>
              <a:off x="7812360" y="4869160"/>
              <a:ext cx="432048" cy="288032"/>
            </a:xfrm>
            <a:prstGeom prst="arc">
              <a:avLst>
                <a:gd name="adj1" fmla="val 16200000"/>
                <a:gd name="adj2" fmla="val 5539612"/>
              </a:avLst>
            </a:prstGeom>
            <a:grpFill/>
            <a:ln w="25400">
              <a:solidFill>
                <a:srgbClr val="3333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500" name="Oblouk 499"/>
            <p:cNvSpPr/>
            <p:nvPr/>
          </p:nvSpPr>
          <p:spPr>
            <a:xfrm>
              <a:off x="7812360" y="6021288"/>
              <a:ext cx="432048" cy="288032"/>
            </a:xfrm>
            <a:prstGeom prst="arc">
              <a:avLst>
                <a:gd name="adj1" fmla="val 16200000"/>
                <a:gd name="adj2" fmla="val 5539612"/>
              </a:avLst>
            </a:prstGeom>
            <a:grpFill/>
            <a:ln w="25400">
              <a:solidFill>
                <a:srgbClr val="3333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506" name="Oblouk 505"/>
            <p:cNvSpPr/>
            <p:nvPr/>
          </p:nvSpPr>
          <p:spPr>
            <a:xfrm>
              <a:off x="7812360" y="4005064"/>
              <a:ext cx="432048" cy="288032"/>
            </a:xfrm>
            <a:prstGeom prst="arc">
              <a:avLst>
                <a:gd name="adj1" fmla="val 16200000"/>
                <a:gd name="adj2" fmla="val 5539612"/>
              </a:avLst>
            </a:prstGeom>
            <a:grpFill/>
            <a:ln w="25400">
              <a:solidFill>
                <a:srgbClr val="3333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grpSp>
      <p:grpSp>
        <p:nvGrpSpPr>
          <p:cNvPr id="395" name="Skupina 193"/>
          <p:cNvGrpSpPr>
            <a:grpSpLocks noChangeAspect="1"/>
          </p:cNvGrpSpPr>
          <p:nvPr/>
        </p:nvGrpSpPr>
        <p:grpSpPr>
          <a:xfrm rot="12736844">
            <a:off x="4294514" y="730612"/>
            <a:ext cx="282793" cy="1691415"/>
            <a:chOff x="7812360" y="4005064"/>
            <a:chExt cx="432048" cy="2304256"/>
          </a:xfrm>
          <a:noFill/>
        </p:grpSpPr>
        <p:sp>
          <p:nvSpPr>
            <p:cNvPr id="396" name="Oblouk 395"/>
            <p:cNvSpPr/>
            <p:nvPr/>
          </p:nvSpPr>
          <p:spPr>
            <a:xfrm>
              <a:off x="7812360" y="5157192"/>
              <a:ext cx="432048" cy="288032"/>
            </a:xfrm>
            <a:prstGeom prst="arc">
              <a:avLst>
                <a:gd name="adj1" fmla="val 16200000"/>
                <a:gd name="adj2" fmla="val 5539612"/>
              </a:avLst>
            </a:prstGeom>
            <a:grpFill/>
            <a:ln w="25400">
              <a:solidFill>
                <a:srgbClr val="3333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397" name="Oblouk 396"/>
            <p:cNvSpPr/>
            <p:nvPr/>
          </p:nvSpPr>
          <p:spPr>
            <a:xfrm>
              <a:off x="7812360" y="5445224"/>
              <a:ext cx="432048" cy="288032"/>
            </a:xfrm>
            <a:prstGeom prst="arc">
              <a:avLst>
                <a:gd name="adj1" fmla="val 16200000"/>
                <a:gd name="adj2" fmla="val 5539612"/>
              </a:avLst>
            </a:prstGeom>
            <a:grpFill/>
            <a:ln w="25400">
              <a:solidFill>
                <a:srgbClr val="3333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466" name="Oblouk 465"/>
            <p:cNvSpPr/>
            <p:nvPr/>
          </p:nvSpPr>
          <p:spPr>
            <a:xfrm>
              <a:off x="7812360" y="5733256"/>
              <a:ext cx="432048" cy="288032"/>
            </a:xfrm>
            <a:prstGeom prst="arc">
              <a:avLst>
                <a:gd name="adj1" fmla="val 16200000"/>
                <a:gd name="adj2" fmla="val 5539612"/>
              </a:avLst>
            </a:prstGeom>
            <a:grpFill/>
            <a:ln w="25400">
              <a:solidFill>
                <a:srgbClr val="3333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468" name="Oblouk 467"/>
            <p:cNvSpPr/>
            <p:nvPr/>
          </p:nvSpPr>
          <p:spPr>
            <a:xfrm>
              <a:off x="7812360" y="4293096"/>
              <a:ext cx="432048" cy="288032"/>
            </a:xfrm>
            <a:prstGeom prst="arc">
              <a:avLst>
                <a:gd name="adj1" fmla="val 16200000"/>
                <a:gd name="adj2" fmla="val 5539612"/>
              </a:avLst>
            </a:prstGeom>
            <a:grpFill/>
            <a:ln w="25400">
              <a:solidFill>
                <a:srgbClr val="3333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473" name="Oblouk 472"/>
            <p:cNvSpPr/>
            <p:nvPr/>
          </p:nvSpPr>
          <p:spPr>
            <a:xfrm>
              <a:off x="7812360" y="4581128"/>
              <a:ext cx="432048" cy="288032"/>
            </a:xfrm>
            <a:prstGeom prst="arc">
              <a:avLst>
                <a:gd name="adj1" fmla="val 16200000"/>
                <a:gd name="adj2" fmla="val 5539612"/>
              </a:avLst>
            </a:prstGeom>
            <a:grpFill/>
            <a:ln w="25400">
              <a:solidFill>
                <a:srgbClr val="3333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474" name="Oblouk 473"/>
            <p:cNvSpPr/>
            <p:nvPr/>
          </p:nvSpPr>
          <p:spPr>
            <a:xfrm>
              <a:off x="7812360" y="4869160"/>
              <a:ext cx="432048" cy="288032"/>
            </a:xfrm>
            <a:prstGeom prst="arc">
              <a:avLst>
                <a:gd name="adj1" fmla="val 16200000"/>
                <a:gd name="adj2" fmla="val 5539612"/>
              </a:avLst>
            </a:prstGeom>
            <a:grpFill/>
            <a:ln w="25400">
              <a:solidFill>
                <a:srgbClr val="3333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475" name="Oblouk 474"/>
            <p:cNvSpPr/>
            <p:nvPr/>
          </p:nvSpPr>
          <p:spPr>
            <a:xfrm>
              <a:off x="7812360" y="6021288"/>
              <a:ext cx="432048" cy="288032"/>
            </a:xfrm>
            <a:prstGeom prst="arc">
              <a:avLst>
                <a:gd name="adj1" fmla="val 16200000"/>
                <a:gd name="adj2" fmla="val 5539612"/>
              </a:avLst>
            </a:prstGeom>
            <a:grpFill/>
            <a:ln w="25400">
              <a:solidFill>
                <a:srgbClr val="3333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477" name="Oblouk 476"/>
            <p:cNvSpPr/>
            <p:nvPr/>
          </p:nvSpPr>
          <p:spPr>
            <a:xfrm>
              <a:off x="7812360" y="4005064"/>
              <a:ext cx="432048" cy="288032"/>
            </a:xfrm>
            <a:prstGeom prst="arc">
              <a:avLst>
                <a:gd name="adj1" fmla="val 16200000"/>
                <a:gd name="adj2" fmla="val 5539612"/>
              </a:avLst>
            </a:prstGeom>
            <a:grpFill/>
            <a:ln w="25400">
              <a:solidFill>
                <a:srgbClr val="3333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grpSp>
      <p:sp>
        <p:nvSpPr>
          <p:cNvPr id="539" name="AutoShape 69"/>
          <p:cNvSpPr>
            <a:spLocks noChangeArrowheads="1"/>
          </p:cNvSpPr>
          <p:nvPr/>
        </p:nvSpPr>
        <p:spPr bwMode="auto">
          <a:xfrm rot="19617509">
            <a:off x="3061166" y="589086"/>
            <a:ext cx="228600" cy="228600"/>
          </a:xfrm>
          <a:prstGeom prst="flowChartSummingJunction">
            <a:avLst/>
          </a:prstGeom>
          <a:noFill/>
          <a:ln w="25400">
            <a:solidFill>
              <a:srgbClr val="FF00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540" name="AutoShape 69"/>
          <p:cNvSpPr>
            <a:spLocks noChangeArrowheads="1"/>
          </p:cNvSpPr>
          <p:nvPr/>
        </p:nvSpPr>
        <p:spPr bwMode="auto">
          <a:xfrm rot="19617509">
            <a:off x="1086754" y="6258765"/>
            <a:ext cx="228600" cy="228600"/>
          </a:xfrm>
          <a:prstGeom prst="flowChartSummingJunction">
            <a:avLst/>
          </a:prstGeom>
          <a:noFill/>
          <a:ln w="25400">
            <a:solidFill>
              <a:srgbClr val="FF00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grpSp>
        <p:nvGrpSpPr>
          <p:cNvPr id="543" name="Skupina 193"/>
          <p:cNvGrpSpPr>
            <a:grpSpLocks noChangeAspect="1"/>
          </p:cNvGrpSpPr>
          <p:nvPr/>
        </p:nvGrpSpPr>
        <p:grpSpPr>
          <a:xfrm rot="1558683">
            <a:off x="2635344" y="716229"/>
            <a:ext cx="282793" cy="1336649"/>
            <a:chOff x="7812360" y="4005064"/>
            <a:chExt cx="432048" cy="2304256"/>
          </a:xfrm>
        </p:grpSpPr>
        <p:sp>
          <p:nvSpPr>
            <p:cNvPr id="544" name="Oblouk 543"/>
            <p:cNvSpPr/>
            <p:nvPr/>
          </p:nvSpPr>
          <p:spPr>
            <a:xfrm>
              <a:off x="7812360" y="5157192"/>
              <a:ext cx="432048" cy="288032"/>
            </a:xfrm>
            <a:prstGeom prst="arc">
              <a:avLst>
                <a:gd name="adj1" fmla="val 16200000"/>
                <a:gd name="adj2" fmla="val 5539612"/>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545" name="Oblouk 544"/>
            <p:cNvSpPr/>
            <p:nvPr/>
          </p:nvSpPr>
          <p:spPr>
            <a:xfrm>
              <a:off x="7812360" y="5445224"/>
              <a:ext cx="432048" cy="288032"/>
            </a:xfrm>
            <a:prstGeom prst="arc">
              <a:avLst>
                <a:gd name="adj1" fmla="val 16200000"/>
                <a:gd name="adj2" fmla="val 5539612"/>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546" name="Oblouk 545"/>
            <p:cNvSpPr/>
            <p:nvPr/>
          </p:nvSpPr>
          <p:spPr>
            <a:xfrm>
              <a:off x="7812360" y="5733256"/>
              <a:ext cx="432048" cy="288032"/>
            </a:xfrm>
            <a:prstGeom prst="arc">
              <a:avLst>
                <a:gd name="adj1" fmla="val 16200000"/>
                <a:gd name="adj2" fmla="val 5539612"/>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547" name="Oblouk 546"/>
            <p:cNvSpPr/>
            <p:nvPr/>
          </p:nvSpPr>
          <p:spPr>
            <a:xfrm>
              <a:off x="7812360" y="4293096"/>
              <a:ext cx="432048" cy="288032"/>
            </a:xfrm>
            <a:prstGeom prst="arc">
              <a:avLst>
                <a:gd name="adj1" fmla="val 16200000"/>
                <a:gd name="adj2" fmla="val 5539612"/>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548" name="Oblouk 547"/>
            <p:cNvSpPr/>
            <p:nvPr/>
          </p:nvSpPr>
          <p:spPr>
            <a:xfrm>
              <a:off x="7812360" y="4581128"/>
              <a:ext cx="432048" cy="288032"/>
            </a:xfrm>
            <a:prstGeom prst="arc">
              <a:avLst>
                <a:gd name="adj1" fmla="val 16200000"/>
                <a:gd name="adj2" fmla="val 5539612"/>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549" name="Oblouk 548"/>
            <p:cNvSpPr/>
            <p:nvPr/>
          </p:nvSpPr>
          <p:spPr>
            <a:xfrm>
              <a:off x="7812360" y="4869160"/>
              <a:ext cx="432048" cy="288032"/>
            </a:xfrm>
            <a:prstGeom prst="arc">
              <a:avLst>
                <a:gd name="adj1" fmla="val 16200000"/>
                <a:gd name="adj2" fmla="val 5539612"/>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550" name="Oblouk 549"/>
            <p:cNvSpPr/>
            <p:nvPr/>
          </p:nvSpPr>
          <p:spPr>
            <a:xfrm>
              <a:off x="7812360" y="6021288"/>
              <a:ext cx="432048" cy="288032"/>
            </a:xfrm>
            <a:prstGeom prst="arc">
              <a:avLst>
                <a:gd name="adj1" fmla="val 16200000"/>
                <a:gd name="adj2" fmla="val 5539612"/>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551" name="Oblouk 550"/>
            <p:cNvSpPr/>
            <p:nvPr/>
          </p:nvSpPr>
          <p:spPr>
            <a:xfrm>
              <a:off x="7812360" y="4005064"/>
              <a:ext cx="432048" cy="288032"/>
            </a:xfrm>
            <a:prstGeom prst="arc">
              <a:avLst>
                <a:gd name="adj1" fmla="val 16200000"/>
                <a:gd name="adj2" fmla="val 5539612"/>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grpSp>
      <p:sp>
        <p:nvSpPr>
          <p:cNvPr id="568" name="Line 6"/>
          <p:cNvSpPr>
            <a:spLocks noChangeShapeType="1"/>
          </p:cNvSpPr>
          <p:nvPr/>
        </p:nvSpPr>
        <p:spPr bwMode="auto">
          <a:xfrm flipV="1">
            <a:off x="5062199" y="773148"/>
            <a:ext cx="1008112" cy="1097"/>
          </a:xfrm>
          <a:prstGeom prst="line">
            <a:avLst/>
          </a:prstGeom>
          <a:noFill/>
          <a:ln w="38100">
            <a:solidFill>
              <a:srgbClr val="3333FF"/>
            </a:solidFill>
            <a:round/>
            <a:headEnd/>
            <a:tailEnd/>
          </a:ln>
        </p:spPr>
        <p:txBody>
          <a:bodyPr/>
          <a:lstStyle/>
          <a:p>
            <a:endParaRPr lang="cs-CZ"/>
          </a:p>
        </p:txBody>
      </p:sp>
      <p:sp>
        <p:nvSpPr>
          <p:cNvPr id="569" name="Line 6"/>
          <p:cNvSpPr>
            <a:spLocks noChangeShapeType="1"/>
          </p:cNvSpPr>
          <p:nvPr/>
        </p:nvSpPr>
        <p:spPr bwMode="auto">
          <a:xfrm flipV="1">
            <a:off x="6514668" y="768568"/>
            <a:ext cx="1962490" cy="6774"/>
          </a:xfrm>
          <a:prstGeom prst="line">
            <a:avLst/>
          </a:prstGeom>
          <a:noFill/>
          <a:ln w="38100">
            <a:solidFill>
              <a:srgbClr val="3333FF"/>
            </a:solidFill>
            <a:round/>
            <a:headEnd/>
            <a:tailEnd/>
          </a:ln>
        </p:spPr>
        <p:txBody>
          <a:bodyPr/>
          <a:lstStyle/>
          <a:p>
            <a:endParaRPr lang="cs-CZ"/>
          </a:p>
        </p:txBody>
      </p:sp>
      <p:grpSp>
        <p:nvGrpSpPr>
          <p:cNvPr id="10" name="Skupina 9"/>
          <p:cNvGrpSpPr/>
          <p:nvPr/>
        </p:nvGrpSpPr>
        <p:grpSpPr>
          <a:xfrm rot="19926192">
            <a:off x="3318049" y="5987568"/>
            <a:ext cx="364505" cy="629252"/>
            <a:chOff x="2259755" y="5361042"/>
            <a:chExt cx="364505" cy="629252"/>
          </a:xfrm>
        </p:grpSpPr>
        <p:sp>
          <p:nvSpPr>
            <p:cNvPr id="574" name="Oblouk 573"/>
            <p:cNvSpPr/>
            <p:nvPr/>
          </p:nvSpPr>
          <p:spPr>
            <a:xfrm rot="11465422">
              <a:off x="2300611" y="5569471"/>
              <a:ext cx="282793" cy="212395"/>
            </a:xfrm>
            <a:prstGeom prst="arc">
              <a:avLst>
                <a:gd name="adj1" fmla="val 16200000"/>
                <a:gd name="adj2" fmla="val 5539612"/>
              </a:avLst>
            </a:prstGeom>
            <a:noFill/>
            <a:ln w="25400">
              <a:solidFill>
                <a:srgbClr val="3333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575" name="Oblouk 574"/>
            <p:cNvSpPr/>
            <p:nvPr/>
          </p:nvSpPr>
          <p:spPr>
            <a:xfrm rot="11465422">
              <a:off x="2341467" y="5361042"/>
              <a:ext cx="282793" cy="212395"/>
            </a:xfrm>
            <a:prstGeom prst="arc">
              <a:avLst>
                <a:gd name="adj1" fmla="val 16200000"/>
                <a:gd name="adj2" fmla="val 5539612"/>
              </a:avLst>
            </a:prstGeom>
            <a:noFill/>
            <a:ln w="25400">
              <a:solidFill>
                <a:srgbClr val="3333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578" name="Oblouk 577"/>
            <p:cNvSpPr/>
            <p:nvPr/>
          </p:nvSpPr>
          <p:spPr>
            <a:xfrm rot="11465422">
              <a:off x="2259755" y="5777899"/>
              <a:ext cx="282793" cy="212395"/>
            </a:xfrm>
            <a:prstGeom prst="arc">
              <a:avLst>
                <a:gd name="adj1" fmla="val 16200000"/>
                <a:gd name="adj2" fmla="val 5539612"/>
              </a:avLst>
            </a:prstGeom>
            <a:noFill/>
            <a:ln w="25400">
              <a:solidFill>
                <a:srgbClr val="3333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grpSp>
      <p:grpSp>
        <p:nvGrpSpPr>
          <p:cNvPr id="579" name="Skupina 66"/>
          <p:cNvGrpSpPr>
            <a:grpSpLocks noChangeAspect="1"/>
          </p:cNvGrpSpPr>
          <p:nvPr/>
        </p:nvGrpSpPr>
        <p:grpSpPr>
          <a:xfrm>
            <a:off x="4025198" y="4257912"/>
            <a:ext cx="467170" cy="396000"/>
            <a:chOff x="1335934" y="1407826"/>
            <a:chExt cx="614409" cy="520811"/>
          </a:xfrm>
        </p:grpSpPr>
        <p:pic>
          <p:nvPicPr>
            <p:cNvPr id="580" name="Picture 2" descr="D:\Učení\Materialy\!!situační značky\značky\mechanizovane kolove.jpg"/>
            <p:cNvPicPr>
              <a:picLocks noChangeAspect="1" noChangeArrowheads="1"/>
            </p:cNvPicPr>
            <p:nvPr/>
          </p:nvPicPr>
          <p:blipFill>
            <a:blip r:embed="rId6" cstate="print"/>
            <a:srcRect/>
            <a:stretch>
              <a:fillRect/>
            </a:stretch>
          </p:blipFill>
          <p:spPr bwMode="auto">
            <a:xfrm>
              <a:off x="1335934" y="1532967"/>
              <a:ext cx="614409" cy="395670"/>
            </a:xfrm>
            <a:prstGeom prst="rect">
              <a:avLst/>
            </a:prstGeom>
            <a:noFill/>
            <a:ln w="9525">
              <a:solidFill>
                <a:schemeClr val="tx1"/>
              </a:solidFill>
            </a:ln>
          </p:spPr>
        </p:pic>
        <p:grpSp>
          <p:nvGrpSpPr>
            <p:cNvPr id="581" name="Skupina 68"/>
            <p:cNvGrpSpPr>
              <a:grpSpLocks noChangeAspect="1"/>
            </p:cNvGrpSpPr>
            <p:nvPr/>
          </p:nvGrpSpPr>
          <p:grpSpPr>
            <a:xfrm>
              <a:off x="1613547" y="1407826"/>
              <a:ext cx="51014" cy="124988"/>
              <a:chOff x="9828584" y="4075139"/>
              <a:chExt cx="75777" cy="169277"/>
            </a:xfrm>
          </p:grpSpPr>
          <p:cxnSp>
            <p:nvCxnSpPr>
              <p:cNvPr id="582" name="Přímá spojnice 69"/>
              <p:cNvCxnSpPr/>
              <p:nvPr/>
            </p:nvCxnSpPr>
            <p:spPr>
              <a:xfrm>
                <a:off x="9828584" y="4075139"/>
                <a:ext cx="0" cy="169277"/>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3" name="Přímá spojnice 70"/>
              <p:cNvCxnSpPr/>
              <p:nvPr/>
            </p:nvCxnSpPr>
            <p:spPr>
              <a:xfrm>
                <a:off x="9904361" y="4075139"/>
                <a:ext cx="0" cy="169277"/>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grpSp>
      <p:cxnSp>
        <p:nvCxnSpPr>
          <p:cNvPr id="584" name="Přímá spojovací čára 475"/>
          <p:cNvCxnSpPr>
            <a:stCxn id="569" idx="0"/>
          </p:cNvCxnSpPr>
          <p:nvPr/>
        </p:nvCxnSpPr>
        <p:spPr>
          <a:xfrm flipH="1">
            <a:off x="6156176" y="775342"/>
            <a:ext cx="358492" cy="973867"/>
          </a:xfrm>
          <a:prstGeom prst="line">
            <a:avLst/>
          </a:prstGeom>
          <a:ln w="25400">
            <a:solidFill>
              <a:srgbClr val="3333FF"/>
            </a:solidFill>
          </a:ln>
        </p:spPr>
        <p:style>
          <a:lnRef idx="1">
            <a:schemeClr val="accent1"/>
          </a:lnRef>
          <a:fillRef idx="0">
            <a:schemeClr val="accent1"/>
          </a:fillRef>
          <a:effectRef idx="0">
            <a:schemeClr val="accent1"/>
          </a:effectRef>
          <a:fontRef idx="minor">
            <a:schemeClr val="tx1"/>
          </a:fontRef>
        </p:style>
      </p:cxnSp>
      <p:sp>
        <p:nvSpPr>
          <p:cNvPr id="585" name="Line 6"/>
          <p:cNvSpPr>
            <a:spLocks noChangeShapeType="1"/>
          </p:cNvSpPr>
          <p:nvPr/>
        </p:nvSpPr>
        <p:spPr bwMode="auto">
          <a:xfrm flipV="1">
            <a:off x="4054087" y="2466241"/>
            <a:ext cx="1008112" cy="1097"/>
          </a:xfrm>
          <a:prstGeom prst="line">
            <a:avLst/>
          </a:prstGeom>
          <a:noFill/>
          <a:ln w="25400">
            <a:solidFill>
              <a:srgbClr val="3333FF"/>
            </a:solidFill>
            <a:round/>
            <a:headEnd/>
            <a:tailEnd/>
          </a:ln>
        </p:spPr>
        <p:txBody>
          <a:bodyPr/>
          <a:lstStyle/>
          <a:p>
            <a:endParaRPr lang="cs-CZ"/>
          </a:p>
        </p:txBody>
      </p:sp>
      <p:sp>
        <p:nvSpPr>
          <p:cNvPr id="586" name="Rectangle 168"/>
          <p:cNvSpPr>
            <a:spLocks noChangeArrowheads="1"/>
          </p:cNvSpPr>
          <p:nvPr/>
        </p:nvSpPr>
        <p:spPr bwMode="auto">
          <a:xfrm>
            <a:off x="4651492" y="2215169"/>
            <a:ext cx="339724" cy="276226"/>
          </a:xfrm>
          <a:prstGeom prst="rect">
            <a:avLst/>
          </a:prstGeom>
          <a:noFill/>
          <a:ln w="9525">
            <a:noFill/>
            <a:miter lim="800000"/>
            <a:headEnd/>
            <a:tailEnd/>
          </a:ln>
        </p:spPr>
        <p:txBody>
          <a:bodyPr wrap="none" anchor="ctr">
            <a:spAutoFit/>
          </a:bodyPr>
          <a:lstStyle/>
          <a:p>
            <a:r>
              <a:rPr lang="cs-CZ" sz="1200" b="1" dirty="0" smtClean="0">
                <a:solidFill>
                  <a:srgbClr val="0000FF"/>
                </a:solidFill>
              </a:rPr>
              <a:t> </a:t>
            </a:r>
            <a:r>
              <a:rPr lang="en-US" sz="1200" b="1" dirty="0" smtClean="0"/>
              <a:t>X</a:t>
            </a:r>
            <a:r>
              <a:rPr lang="cs-CZ" sz="1200" b="1" dirty="0" smtClean="0">
                <a:solidFill>
                  <a:srgbClr val="0000FF"/>
                </a:solidFill>
              </a:rPr>
              <a:t> </a:t>
            </a:r>
            <a:endParaRPr lang="cs-CZ" sz="1200" b="1" dirty="0">
              <a:solidFill>
                <a:srgbClr val="0000FF"/>
              </a:solidFill>
            </a:endParaRPr>
          </a:p>
        </p:txBody>
      </p:sp>
      <p:grpSp>
        <p:nvGrpSpPr>
          <p:cNvPr id="587" name="Skupina 586"/>
          <p:cNvGrpSpPr>
            <a:grpSpLocks noChangeAspect="1"/>
          </p:cNvGrpSpPr>
          <p:nvPr/>
        </p:nvGrpSpPr>
        <p:grpSpPr>
          <a:xfrm>
            <a:off x="5192064" y="2428901"/>
            <a:ext cx="51014" cy="124988"/>
            <a:chOff x="9828584" y="4075139"/>
            <a:chExt cx="75777" cy="169277"/>
          </a:xfrm>
        </p:grpSpPr>
        <p:cxnSp>
          <p:nvCxnSpPr>
            <p:cNvPr id="588" name="Přímá spojnice 191"/>
            <p:cNvCxnSpPr/>
            <p:nvPr/>
          </p:nvCxnSpPr>
          <p:spPr>
            <a:xfrm>
              <a:off x="9828584" y="4075139"/>
              <a:ext cx="0" cy="169277"/>
            </a:xfrm>
            <a:prstGeom prst="line">
              <a:avLst/>
            </a:prstGeom>
            <a:ln w="28575">
              <a:solidFill>
                <a:srgbClr val="3333FF"/>
              </a:solidFill>
            </a:ln>
          </p:spPr>
          <p:style>
            <a:lnRef idx="1">
              <a:schemeClr val="accent1"/>
            </a:lnRef>
            <a:fillRef idx="0">
              <a:schemeClr val="accent1"/>
            </a:fillRef>
            <a:effectRef idx="0">
              <a:schemeClr val="accent1"/>
            </a:effectRef>
            <a:fontRef idx="minor">
              <a:schemeClr val="tx1"/>
            </a:fontRef>
          </p:style>
        </p:cxnSp>
        <p:cxnSp>
          <p:nvCxnSpPr>
            <p:cNvPr id="589" name="Přímá spojnice 192"/>
            <p:cNvCxnSpPr/>
            <p:nvPr/>
          </p:nvCxnSpPr>
          <p:spPr>
            <a:xfrm>
              <a:off x="9904361" y="4075139"/>
              <a:ext cx="0" cy="169277"/>
            </a:xfrm>
            <a:prstGeom prst="line">
              <a:avLst/>
            </a:prstGeom>
            <a:ln w="28575">
              <a:solidFill>
                <a:srgbClr val="3333FF"/>
              </a:solidFill>
            </a:ln>
          </p:spPr>
          <p:style>
            <a:lnRef idx="1">
              <a:schemeClr val="accent1"/>
            </a:lnRef>
            <a:fillRef idx="0">
              <a:schemeClr val="accent1"/>
            </a:fillRef>
            <a:effectRef idx="0">
              <a:schemeClr val="accent1"/>
            </a:effectRef>
            <a:fontRef idx="minor">
              <a:schemeClr val="tx1"/>
            </a:fontRef>
          </p:style>
        </p:cxnSp>
      </p:grpSp>
      <p:sp>
        <p:nvSpPr>
          <p:cNvPr id="590" name="Line 6"/>
          <p:cNvSpPr>
            <a:spLocks noChangeShapeType="1"/>
          </p:cNvSpPr>
          <p:nvPr/>
        </p:nvSpPr>
        <p:spPr bwMode="auto">
          <a:xfrm flipV="1">
            <a:off x="5386034" y="2491394"/>
            <a:ext cx="467823" cy="5459"/>
          </a:xfrm>
          <a:prstGeom prst="line">
            <a:avLst/>
          </a:prstGeom>
          <a:noFill/>
          <a:ln w="25400">
            <a:solidFill>
              <a:srgbClr val="3333FF"/>
            </a:solidFill>
            <a:round/>
            <a:headEnd/>
            <a:tailEnd/>
          </a:ln>
        </p:spPr>
        <p:txBody>
          <a:bodyPr/>
          <a:lstStyle/>
          <a:p>
            <a:endParaRPr lang="cs-CZ"/>
          </a:p>
        </p:txBody>
      </p:sp>
      <p:cxnSp>
        <p:nvCxnSpPr>
          <p:cNvPr id="591" name="Přímá spojovací čára 475"/>
          <p:cNvCxnSpPr/>
          <p:nvPr/>
        </p:nvCxnSpPr>
        <p:spPr>
          <a:xfrm flipH="1">
            <a:off x="5666021" y="2015353"/>
            <a:ext cx="358492" cy="973867"/>
          </a:xfrm>
          <a:prstGeom prst="line">
            <a:avLst/>
          </a:prstGeom>
          <a:ln w="25400">
            <a:solidFill>
              <a:srgbClr val="3333FF"/>
            </a:solidFill>
          </a:ln>
        </p:spPr>
        <p:style>
          <a:lnRef idx="1">
            <a:schemeClr val="accent1"/>
          </a:lnRef>
          <a:fillRef idx="0">
            <a:schemeClr val="accent1"/>
          </a:fillRef>
          <a:effectRef idx="0">
            <a:schemeClr val="accent1"/>
          </a:effectRef>
          <a:fontRef idx="minor">
            <a:schemeClr val="tx1"/>
          </a:fontRef>
        </p:style>
      </p:cxnSp>
      <p:grpSp>
        <p:nvGrpSpPr>
          <p:cNvPr id="592" name="Skupina 193"/>
          <p:cNvGrpSpPr>
            <a:grpSpLocks noChangeAspect="1"/>
          </p:cNvGrpSpPr>
          <p:nvPr/>
        </p:nvGrpSpPr>
        <p:grpSpPr>
          <a:xfrm rot="11195037">
            <a:off x="3318086" y="4257480"/>
            <a:ext cx="243000" cy="1519979"/>
            <a:chOff x="7812360" y="4005064"/>
            <a:chExt cx="432048" cy="2304256"/>
          </a:xfrm>
          <a:noFill/>
        </p:grpSpPr>
        <p:sp>
          <p:nvSpPr>
            <p:cNvPr id="593" name="Oblouk 592"/>
            <p:cNvSpPr/>
            <p:nvPr/>
          </p:nvSpPr>
          <p:spPr>
            <a:xfrm>
              <a:off x="7812360" y="5157192"/>
              <a:ext cx="432048" cy="288032"/>
            </a:xfrm>
            <a:prstGeom prst="arc">
              <a:avLst>
                <a:gd name="adj1" fmla="val 16200000"/>
                <a:gd name="adj2" fmla="val 5539612"/>
              </a:avLst>
            </a:prstGeom>
            <a:grpFill/>
            <a:ln w="25400">
              <a:solidFill>
                <a:srgbClr val="3333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594" name="Oblouk 593"/>
            <p:cNvSpPr/>
            <p:nvPr/>
          </p:nvSpPr>
          <p:spPr>
            <a:xfrm>
              <a:off x="7812360" y="5445224"/>
              <a:ext cx="432048" cy="288032"/>
            </a:xfrm>
            <a:prstGeom prst="arc">
              <a:avLst>
                <a:gd name="adj1" fmla="val 16200000"/>
                <a:gd name="adj2" fmla="val 5539612"/>
              </a:avLst>
            </a:prstGeom>
            <a:grpFill/>
            <a:ln w="25400">
              <a:solidFill>
                <a:srgbClr val="3333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595" name="Oblouk 594"/>
            <p:cNvSpPr/>
            <p:nvPr/>
          </p:nvSpPr>
          <p:spPr>
            <a:xfrm>
              <a:off x="7812360" y="5733256"/>
              <a:ext cx="432048" cy="288032"/>
            </a:xfrm>
            <a:prstGeom prst="arc">
              <a:avLst>
                <a:gd name="adj1" fmla="val 16200000"/>
                <a:gd name="adj2" fmla="val 5539612"/>
              </a:avLst>
            </a:prstGeom>
            <a:grpFill/>
            <a:ln w="25400">
              <a:solidFill>
                <a:srgbClr val="3333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596" name="Oblouk 595"/>
            <p:cNvSpPr/>
            <p:nvPr/>
          </p:nvSpPr>
          <p:spPr>
            <a:xfrm>
              <a:off x="7812360" y="4293096"/>
              <a:ext cx="432048" cy="288032"/>
            </a:xfrm>
            <a:prstGeom prst="arc">
              <a:avLst>
                <a:gd name="adj1" fmla="val 16200000"/>
                <a:gd name="adj2" fmla="val 5539612"/>
              </a:avLst>
            </a:prstGeom>
            <a:grpFill/>
            <a:ln w="25400">
              <a:solidFill>
                <a:srgbClr val="3333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597" name="Oblouk 596"/>
            <p:cNvSpPr/>
            <p:nvPr/>
          </p:nvSpPr>
          <p:spPr>
            <a:xfrm>
              <a:off x="7812360" y="4581128"/>
              <a:ext cx="432048" cy="288032"/>
            </a:xfrm>
            <a:prstGeom prst="arc">
              <a:avLst>
                <a:gd name="adj1" fmla="val 16200000"/>
                <a:gd name="adj2" fmla="val 5539612"/>
              </a:avLst>
            </a:prstGeom>
            <a:grpFill/>
            <a:ln w="25400">
              <a:solidFill>
                <a:srgbClr val="3333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598" name="Oblouk 597"/>
            <p:cNvSpPr/>
            <p:nvPr/>
          </p:nvSpPr>
          <p:spPr>
            <a:xfrm>
              <a:off x="7812360" y="4869160"/>
              <a:ext cx="432048" cy="288032"/>
            </a:xfrm>
            <a:prstGeom prst="arc">
              <a:avLst>
                <a:gd name="adj1" fmla="val 16200000"/>
                <a:gd name="adj2" fmla="val 5539612"/>
              </a:avLst>
            </a:prstGeom>
            <a:grpFill/>
            <a:ln w="25400">
              <a:solidFill>
                <a:srgbClr val="3333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599" name="Oblouk 598"/>
            <p:cNvSpPr/>
            <p:nvPr/>
          </p:nvSpPr>
          <p:spPr>
            <a:xfrm>
              <a:off x="7812360" y="6021288"/>
              <a:ext cx="432048" cy="288032"/>
            </a:xfrm>
            <a:prstGeom prst="arc">
              <a:avLst>
                <a:gd name="adj1" fmla="val 16200000"/>
                <a:gd name="adj2" fmla="val 5539612"/>
              </a:avLst>
            </a:prstGeom>
            <a:grpFill/>
            <a:ln w="25400">
              <a:solidFill>
                <a:srgbClr val="3333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600" name="Oblouk 599"/>
            <p:cNvSpPr/>
            <p:nvPr/>
          </p:nvSpPr>
          <p:spPr>
            <a:xfrm>
              <a:off x="7812360" y="4005064"/>
              <a:ext cx="432048" cy="288032"/>
            </a:xfrm>
            <a:prstGeom prst="arc">
              <a:avLst>
                <a:gd name="adj1" fmla="val 16200000"/>
                <a:gd name="adj2" fmla="val 5539612"/>
              </a:avLst>
            </a:prstGeom>
            <a:grpFill/>
            <a:ln w="25400">
              <a:solidFill>
                <a:srgbClr val="3333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grpSp>
      <p:sp>
        <p:nvSpPr>
          <p:cNvPr id="601" name="Line 6"/>
          <p:cNvSpPr>
            <a:spLocks noChangeShapeType="1"/>
          </p:cNvSpPr>
          <p:nvPr/>
        </p:nvSpPr>
        <p:spPr bwMode="auto">
          <a:xfrm flipV="1">
            <a:off x="3652489" y="4036295"/>
            <a:ext cx="1652119" cy="12375"/>
          </a:xfrm>
          <a:prstGeom prst="line">
            <a:avLst/>
          </a:prstGeom>
          <a:noFill/>
          <a:ln w="25400">
            <a:solidFill>
              <a:srgbClr val="3333FF"/>
            </a:solidFill>
            <a:round/>
            <a:headEnd/>
            <a:tailEnd/>
          </a:ln>
        </p:spPr>
        <p:txBody>
          <a:bodyPr/>
          <a:lstStyle/>
          <a:p>
            <a:endParaRPr lang="cs-CZ"/>
          </a:p>
        </p:txBody>
      </p:sp>
      <p:sp>
        <p:nvSpPr>
          <p:cNvPr id="602" name="Line 6"/>
          <p:cNvSpPr>
            <a:spLocks noChangeShapeType="1"/>
          </p:cNvSpPr>
          <p:nvPr/>
        </p:nvSpPr>
        <p:spPr bwMode="auto">
          <a:xfrm flipV="1">
            <a:off x="3459703" y="5863662"/>
            <a:ext cx="1008112" cy="1097"/>
          </a:xfrm>
          <a:prstGeom prst="line">
            <a:avLst/>
          </a:prstGeom>
          <a:noFill/>
          <a:ln w="38100">
            <a:solidFill>
              <a:srgbClr val="3333FF"/>
            </a:solidFill>
            <a:round/>
            <a:headEnd/>
            <a:tailEnd/>
          </a:ln>
        </p:spPr>
        <p:txBody>
          <a:bodyPr/>
          <a:lstStyle/>
          <a:p>
            <a:endParaRPr lang="cs-CZ"/>
          </a:p>
        </p:txBody>
      </p:sp>
      <p:sp>
        <p:nvSpPr>
          <p:cNvPr id="603" name="Line 6"/>
          <p:cNvSpPr>
            <a:spLocks noChangeShapeType="1"/>
          </p:cNvSpPr>
          <p:nvPr/>
        </p:nvSpPr>
        <p:spPr bwMode="auto">
          <a:xfrm>
            <a:off x="4871259" y="5863661"/>
            <a:ext cx="3605899" cy="1097"/>
          </a:xfrm>
          <a:prstGeom prst="line">
            <a:avLst/>
          </a:prstGeom>
          <a:noFill/>
          <a:ln w="38100">
            <a:solidFill>
              <a:srgbClr val="3333FF"/>
            </a:solidFill>
            <a:round/>
            <a:headEnd/>
            <a:tailEnd/>
          </a:ln>
        </p:spPr>
        <p:txBody>
          <a:bodyPr/>
          <a:lstStyle/>
          <a:p>
            <a:endParaRPr lang="cs-CZ"/>
          </a:p>
        </p:txBody>
      </p:sp>
      <p:sp>
        <p:nvSpPr>
          <p:cNvPr id="604" name="Rectangle 168"/>
          <p:cNvSpPr>
            <a:spLocks noChangeArrowheads="1"/>
          </p:cNvSpPr>
          <p:nvPr/>
        </p:nvSpPr>
        <p:spPr bwMode="auto">
          <a:xfrm>
            <a:off x="4464462" y="5695555"/>
            <a:ext cx="339724" cy="276226"/>
          </a:xfrm>
          <a:prstGeom prst="rect">
            <a:avLst/>
          </a:prstGeom>
          <a:noFill/>
          <a:ln w="9525">
            <a:noFill/>
            <a:miter lim="800000"/>
            <a:headEnd/>
            <a:tailEnd/>
          </a:ln>
        </p:spPr>
        <p:txBody>
          <a:bodyPr wrap="none" anchor="ctr">
            <a:spAutoFit/>
          </a:bodyPr>
          <a:lstStyle/>
          <a:p>
            <a:r>
              <a:rPr lang="cs-CZ" sz="1200" b="1" dirty="0" smtClean="0">
                <a:solidFill>
                  <a:srgbClr val="0000FF"/>
                </a:solidFill>
              </a:rPr>
              <a:t> </a:t>
            </a:r>
            <a:r>
              <a:rPr lang="en-US" sz="1200" b="1" dirty="0" smtClean="0">
                <a:solidFill>
                  <a:srgbClr val="3333FF"/>
                </a:solidFill>
              </a:rPr>
              <a:t>X</a:t>
            </a:r>
            <a:r>
              <a:rPr lang="cs-CZ" sz="1200" b="1" dirty="0" smtClean="0">
                <a:solidFill>
                  <a:srgbClr val="0000FF"/>
                </a:solidFill>
              </a:rPr>
              <a:t> </a:t>
            </a:r>
            <a:endParaRPr lang="cs-CZ" sz="1200" b="1" dirty="0">
              <a:solidFill>
                <a:srgbClr val="0000FF"/>
              </a:solidFill>
            </a:endParaRPr>
          </a:p>
        </p:txBody>
      </p:sp>
      <p:cxnSp>
        <p:nvCxnSpPr>
          <p:cNvPr id="605" name="Přímá spojovací čára 475"/>
          <p:cNvCxnSpPr/>
          <p:nvPr/>
        </p:nvCxnSpPr>
        <p:spPr>
          <a:xfrm>
            <a:off x="5294598" y="4845350"/>
            <a:ext cx="0" cy="1016107"/>
          </a:xfrm>
          <a:prstGeom prst="line">
            <a:avLst/>
          </a:prstGeom>
          <a:ln w="25400">
            <a:solidFill>
              <a:srgbClr val="3333FF"/>
            </a:solidFill>
          </a:ln>
        </p:spPr>
        <p:style>
          <a:lnRef idx="1">
            <a:schemeClr val="accent1"/>
          </a:lnRef>
          <a:fillRef idx="0">
            <a:schemeClr val="accent1"/>
          </a:fillRef>
          <a:effectRef idx="0">
            <a:schemeClr val="accent1"/>
          </a:effectRef>
          <a:fontRef idx="minor">
            <a:schemeClr val="tx1"/>
          </a:fontRef>
        </p:style>
      </p:cxnSp>
      <p:cxnSp>
        <p:nvCxnSpPr>
          <p:cNvPr id="606" name="Přímá spojovací čára 475"/>
          <p:cNvCxnSpPr/>
          <p:nvPr/>
        </p:nvCxnSpPr>
        <p:spPr>
          <a:xfrm flipH="1">
            <a:off x="5294598" y="4036296"/>
            <a:ext cx="10011" cy="465816"/>
          </a:xfrm>
          <a:prstGeom prst="line">
            <a:avLst/>
          </a:prstGeom>
          <a:ln w="25400">
            <a:solidFill>
              <a:srgbClr val="3333FF"/>
            </a:solidFill>
          </a:ln>
        </p:spPr>
        <p:style>
          <a:lnRef idx="1">
            <a:schemeClr val="accent1"/>
          </a:lnRef>
          <a:fillRef idx="0">
            <a:schemeClr val="accent1"/>
          </a:fillRef>
          <a:effectRef idx="0">
            <a:schemeClr val="accent1"/>
          </a:effectRef>
          <a:fontRef idx="minor">
            <a:schemeClr val="tx1"/>
          </a:fontRef>
        </p:style>
      </p:cxnSp>
      <p:cxnSp>
        <p:nvCxnSpPr>
          <p:cNvPr id="607" name="Přímá spojovací čára 475"/>
          <p:cNvCxnSpPr/>
          <p:nvPr/>
        </p:nvCxnSpPr>
        <p:spPr>
          <a:xfrm flipH="1">
            <a:off x="5304609" y="3342972"/>
            <a:ext cx="261646" cy="712829"/>
          </a:xfrm>
          <a:prstGeom prst="line">
            <a:avLst/>
          </a:prstGeom>
          <a:ln w="25400">
            <a:solidFill>
              <a:srgbClr val="3333FF"/>
            </a:solidFill>
          </a:ln>
        </p:spPr>
        <p:style>
          <a:lnRef idx="1">
            <a:schemeClr val="accent1"/>
          </a:lnRef>
          <a:fillRef idx="0">
            <a:schemeClr val="accent1"/>
          </a:fillRef>
          <a:effectRef idx="0">
            <a:schemeClr val="accent1"/>
          </a:effectRef>
          <a:fontRef idx="minor">
            <a:schemeClr val="tx1"/>
          </a:fontRef>
        </p:style>
      </p:cxnSp>
      <p:grpSp>
        <p:nvGrpSpPr>
          <p:cNvPr id="608" name="Skupina 66"/>
          <p:cNvGrpSpPr>
            <a:grpSpLocks noChangeAspect="1"/>
          </p:cNvGrpSpPr>
          <p:nvPr/>
        </p:nvGrpSpPr>
        <p:grpSpPr>
          <a:xfrm>
            <a:off x="4308615" y="2909499"/>
            <a:ext cx="467170" cy="396000"/>
            <a:chOff x="1335934" y="1407826"/>
            <a:chExt cx="614409" cy="520811"/>
          </a:xfrm>
        </p:grpSpPr>
        <p:pic>
          <p:nvPicPr>
            <p:cNvPr id="609" name="Picture 2" descr="D:\Učení\Materialy\!!situační značky\značky\mechanizovane kolove.jpg"/>
            <p:cNvPicPr>
              <a:picLocks noChangeAspect="1" noChangeArrowheads="1"/>
            </p:cNvPicPr>
            <p:nvPr/>
          </p:nvPicPr>
          <p:blipFill>
            <a:blip r:embed="rId6" cstate="print"/>
            <a:srcRect/>
            <a:stretch>
              <a:fillRect/>
            </a:stretch>
          </p:blipFill>
          <p:spPr bwMode="auto">
            <a:xfrm>
              <a:off x="1335934" y="1532967"/>
              <a:ext cx="614409" cy="395670"/>
            </a:xfrm>
            <a:prstGeom prst="rect">
              <a:avLst/>
            </a:prstGeom>
            <a:noFill/>
            <a:ln w="9525">
              <a:solidFill>
                <a:schemeClr val="tx1"/>
              </a:solidFill>
            </a:ln>
          </p:spPr>
        </p:pic>
        <p:grpSp>
          <p:nvGrpSpPr>
            <p:cNvPr id="610" name="Skupina 68"/>
            <p:cNvGrpSpPr>
              <a:grpSpLocks noChangeAspect="1"/>
            </p:cNvGrpSpPr>
            <p:nvPr/>
          </p:nvGrpSpPr>
          <p:grpSpPr>
            <a:xfrm>
              <a:off x="1613547" y="1407826"/>
              <a:ext cx="51014" cy="124988"/>
              <a:chOff x="9828584" y="4075139"/>
              <a:chExt cx="75777" cy="169277"/>
            </a:xfrm>
          </p:grpSpPr>
          <p:cxnSp>
            <p:nvCxnSpPr>
              <p:cNvPr id="611" name="Přímá spojnice 69"/>
              <p:cNvCxnSpPr/>
              <p:nvPr/>
            </p:nvCxnSpPr>
            <p:spPr>
              <a:xfrm>
                <a:off x="9828584" y="4075139"/>
                <a:ext cx="0" cy="169277"/>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2" name="Přímá spojnice 70"/>
              <p:cNvCxnSpPr/>
              <p:nvPr/>
            </p:nvCxnSpPr>
            <p:spPr>
              <a:xfrm>
                <a:off x="9904361" y="4075139"/>
                <a:ext cx="0" cy="169277"/>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613" name="AutoShape 42"/>
          <p:cNvSpPr>
            <a:spLocks noChangeArrowheads="1"/>
          </p:cNvSpPr>
          <p:nvPr/>
        </p:nvSpPr>
        <p:spPr bwMode="auto">
          <a:xfrm rot="19617509">
            <a:off x="7694325" y="2262470"/>
            <a:ext cx="228600" cy="231401"/>
          </a:xfrm>
          <a:prstGeom prst="flowChartSummingJunction">
            <a:avLst/>
          </a:prstGeom>
          <a:noFill/>
          <a:ln w="285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14" name="Line 7"/>
          <p:cNvSpPr>
            <a:spLocks noChangeShapeType="1"/>
          </p:cNvSpPr>
          <p:nvPr/>
        </p:nvSpPr>
        <p:spPr bwMode="auto">
          <a:xfrm flipV="1">
            <a:off x="2170449" y="4795240"/>
            <a:ext cx="2453942" cy="0"/>
          </a:xfrm>
          <a:prstGeom prst="line">
            <a:avLst/>
          </a:prstGeom>
          <a:noFill/>
          <a:ln w="25400">
            <a:solidFill>
              <a:schemeClr val="tx1"/>
            </a:solidFill>
            <a:round/>
            <a:headEnd/>
            <a:tailEnd/>
          </a:ln>
        </p:spPr>
        <p:txBody>
          <a:bodyPr/>
          <a:lstStyle/>
          <a:p>
            <a:endParaRPr lang="cs-CZ"/>
          </a:p>
        </p:txBody>
      </p:sp>
      <p:sp>
        <p:nvSpPr>
          <p:cNvPr id="615" name="Line 7"/>
          <p:cNvSpPr>
            <a:spLocks noChangeShapeType="1"/>
          </p:cNvSpPr>
          <p:nvPr/>
        </p:nvSpPr>
        <p:spPr bwMode="auto">
          <a:xfrm flipV="1">
            <a:off x="709554" y="4795239"/>
            <a:ext cx="892553" cy="11065"/>
          </a:xfrm>
          <a:prstGeom prst="line">
            <a:avLst/>
          </a:prstGeom>
          <a:noFill/>
          <a:ln w="25400">
            <a:solidFill>
              <a:schemeClr val="tx1"/>
            </a:solidFill>
            <a:round/>
            <a:headEnd/>
            <a:tailEnd/>
          </a:ln>
        </p:spPr>
        <p:txBody>
          <a:bodyPr/>
          <a:lstStyle/>
          <a:p>
            <a:endParaRPr lang="cs-CZ"/>
          </a:p>
        </p:txBody>
      </p:sp>
      <p:grpSp>
        <p:nvGrpSpPr>
          <p:cNvPr id="616" name="Skupina 615"/>
          <p:cNvGrpSpPr>
            <a:grpSpLocks noChangeAspect="1"/>
          </p:cNvGrpSpPr>
          <p:nvPr/>
        </p:nvGrpSpPr>
        <p:grpSpPr>
          <a:xfrm>
            <a:off x="1697934" y="4730567"/>
            <a:ext cx="51014" cy="124988"/>
            <a:chOff x="9828584" y="4075139"/>
            <a:chExt cx="75777" cy="169277"/>
          </a:xfrm>
        </p:grpSpPr>
        <p:cxnSp>
          <p:nvCxnSpPr>
            <p:cNvPr id="617" name="Přímá spojnice 191"/>
            <p:cNvCxnSpPr/>
            <p:nvPr/>
          </p:nvCxnSpPr>
          <p:spPr>
            <a:xfrm>
              <a:off x="9828584" y="4075139"/>
              <a:ext cx="0" cy="16927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8" name="Přímá spojnice 192"/>
            <p:cNvCxnSpPr/>
            <p:nvPr/>
          </p:nvCxnSpPr>
          <p:spPr>
            <a:xfrm>
              <a:off x="9904361" y="4075139"/>
              <a:ext cx="0" cy="16927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29" name="Skupina 328"/>
          <p:cNvGrpSpPr/>
          <p:nvPr/>
        </p:nvGrpSpPr>
        <p:grpSpPr>
          <a:xfrm>
            <a:off x="2434194" y="5229200"/>
            <a:ext cx="1630092" cy="360000"/>
            <a:chOff x="2434194" y="5229200"/>
            <a:chExt cx="1630092" cy="360000"/>
          </a:xfrm>
        </p:grpSpPr>
        <p:cxnSp>
          <p:nvCxnSpPr>
            <p:cNvPr id="472" name="Přímá spojovací šipka 471"/>
            <p:cNvCxnSpPr/>
            <p:nvPr/>
          </p:nvCxnSpPr>
          <p:spPr>
            <a:xfrm flipH="1">
              <a:off x="2434194" y="5445224"/>
              <a:ext cx="1129694" cy="44106"/>
            </a:xfrm>
            <a:prstGeom prst="straightConnector1">
              <a:avLst/>
            </a:prstGeom>
            <a:ln w="2540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grpSp>
          <p:nvGrpSpPr>
            <p:cNvPr id="626" name="Skupina 89"/>
            <p:cNvGrpSpPr>
              <a:grpSpLocks noChangeAspect="1"/>
            </p:cNvGrpSpPr>
            <p:nvPr/>
          </p:nvGrpSpPr>
          <p:grpSpPr>
            <a:xfrm>
              <a:off x="3635896" y="5229200"/>
              <a:ext cx="428390" cy="360000"/>
              <a:chOff x="5531849" y="1365494"/>
              <a:chExt cx="612000" cy="514298"/>
            </a:xfrm>
          </p:grpSpPr>
          <p:grpSp>
            <p:nvGrpSpPr>
              <p:cNvPr id="627" name="Skupina 90"/>
              <p:cNvGrpSpPr/>
              <p:nvPr/>
            </p:nvGrpSpPr>
            <p:grpSpPr>
              <a:xfrm>
                <a:off x="5531849" y="1365494"/>
                <a:ext cx="612000" cy="514298"/>
                <a:chOff x="5531849" y="1365494"/>
                <a:chExt cx="612000" cy="514298"/>
              </a:xfrm>
            </p:grpSpPr>
            <p:pic>
              <p:nvPicPr>
                <p:cNvPr id="629" name="Picture 4" descr="D:\Učení\Materialy\!!situační značky\pěší.jpg"/>
                <p:cNvPicPr preferRelativeResize="0">
                  <a:picLocks noChangeAspect="1" noChangeArrowheads="1"/>
                </p:cNvPicPr>
                <p:nvPr/>
              </p:nvPicPr>
              <p:blipFill>
                <a:blip r:embed="rId7" cstate="print"/>
                <a:srcRect/>
                <a:stretch>
                  <a:fillRect/>
                </a:stretch>
              </p:blipFill>
              <p:spPr bwMode="auto">
                <a:xfrm>
                  <a:off x="5531849" y="1485941"/>
                  <a:ext cx="612000" cy="393851"/>
                </a:xfrm>
                <a:prstGeom prst="rect">
                  <a:avLst/>
                </a:prstGeom>
                <a:noFill/>
                <a:ln w="9525">
                  <a:solidFill>
                    <a:schemeClr val="tx1"/>
                  </a:solidFill>
                </a:ln>
              </p:spPr>
            </p:pic>
            <p:grpSp>
              <p:nvGrpSpPr>
                <p:cNvPr id="630" name="Skupina 93"/>
                <p:cNvGrpSpPr>
                  <a:grpSpLocks noChangeAspect="1"/>
                </p:cNvGrpSpPr>
                <p:nvPr/>
              </p:nvGrpSpPr>
              <p:grpSpPr>
                <a:xfrm>
                  <a:off x="5814012" y="1365494"/>
                  <a:ext cx="51014" cy="124988"/>
                  <a:chOff x="9828584" y="4075139"/>
                  <a:chExt cx="75777" cy="169277"/>
                </a:xfrm>
              </p:grpSpPr>
              <p:cxnSp>
                <p:nvCxnSpPr>
                  <p:cNvPr id="631" name="Přímá spojnice 94"/>
                  <p:cNvCxnSpPr/>
                  <p:nvPr/>
                </p:nvCxnSpPr>
                <p:spPr>
                  <a:xfrm>
                    <a:off x="9828584" y="4075139"/>
                    <a:ext cx="0" cy="169277"/>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2" name="Přímá spojnice 95"/>
                  <p:cNvCxnSpPr/>
                  <p:nvPr/>
                </p:nvCxnSpPr>
                <p:spPr>
                  <a:xfrm>
                    <a:off x="9904361" y="4075139"/>
                    <a:ext cx="0" cy="169277"/>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grpSp>
          <p:cxnSp>
            <p:nvCxnSpPr>
              <p:cNvPr id="628" name="Přímá spojnice 91"/>
              <p:cNvCxnSpPr/>
              <p:nvPr/>
            </p:nvCxnSpPr>
            <p:spPr>
              <a:xfrm>
                <a:off x="5839519" y="1501877"/>
                <a:ext cx="0" cy="370805"/>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634" name="Skupina 86"/>
          <p:cNvGrpSpPr>
            <a:grpSpLocks noChangeAspect="1"/>
          </p:cNvGrpSpPr>
          <p:nvPr/>
        </p:nvGrpSpPr>
        <p:grpSpPr>
          <a:xfrm>
            <a:off x="7531167" y="3777802"/>
            <a:ext cx="554915" cy="640036"/>
            <a:chOff x="8059807" y="661661"/>
            <a:chExt cx="848850" cy="979058"/>
          </a:xfrm>
        </p:grpSpPr>
        <p:sp>
          <p:nvSpPr>
            <p:cNvPr id="636" name="TextovéPole 635"/>
            <p:cNvSpPr txBox="1"/>
            <p:nvPr/>
          </p:nvSpPr>
          <p:spPr>
            <a:xfrm>
              <a:off x="8059807" y="1240537"/>
              <a:ext cx="848850" cy="400182"/>
            </a:xfrm>
            <a:prstGeom prst="rect">
              <a:avLst/>
            </a:prstGeom>
            <a:noFill/>
            <a:ln w="3175">
              <a:noFill/>
            </a:ln>
          </p:spPr>
          <p:txBody>
            <a:bodyPr wrap="square" rtlCol="0">
              <a:spAutoFit/>
            </a:bodyPr>
            <a:lstStyle/>
            <a:p>
              <a:r>
                <a:rPr lang="cs-CZ" sz="1100" dirty="0" smtClean="0"/>
                <a:t>MAIN</a:t>
              </a:r>
              <a:endParaRPr lang="cs-CZ" sz="1100" dirty="0"/>
            </a:p>
          </p:txBody>
        </p:sp>
        <p:grpSp>
          <p:nvGrpSpPr>
            <p:cNvPr id="637" name="Skupina 252"/>
            <p:cNvGrpSpPr/>
            <p:nvPr/>
          </p:nvGrpSpPr>
          <p:grpSpPr>
            <a:xfrm>
              <a:off x="8092110" y="661661"/>
              <a:ext cx="614409" cy="565110"/>
              <a:chOff x="3701177" y="504381"/>
              <a:chExt cx="614409" cy="565110"/>
            </a:xfrm>
          </p:grpSpPr>
          <p:pic>
            <p:nvPicPr>
              <p:cNvPr id="639" name="Picture 2" descr="D:\Učení\Materialy\!!situační značky\značky\mechanizovane kolove.jpg"/>
              <p:cNvPicPr>
                <a:picLocks noChangeAspect="1" noChangeArrowheads="1"/>
              </p:cNvPicPr>
              <p:nvPr/>
            </p:nvPicPr>
            <p:blipFill>
              <a:blip r:embed="rId6" cstate="print"/>
              <a:srcRect/>
              <a:stretch>
                <a:fillRect/>
              </a:stretch>
            </p:blipFill>
            <p:spPr bwMode="auto">
              <a:xfrm>
                <a:off x="3701177" y="673820"/>
                <a:ext cx="614409" cy="395671"/>
              </a:xfrm>
              <a:prstGeom prst="rect">
                <a:avLst/>
              </a:prstGeom>
              <a:noFill/>
              <a:ln w="3175">
                <a:solidFill>
                  <a:schemeClr val="tx1"/>
                </a:solidFill>
              </a:ln>
            </p:spPr>
          </p:pic>
          <p:grpSp>
            <p:nvGrpSpPr>
              <p:cNvPr id="640" name="Skupina 255"/>
              <p:cNvGrpSpPr>
                <a:grpSpLocks noChangeAspect="1"/>
              </p:cNvGrpSpPr>
              <p:nvPr/>
            </p:nvGrpSpPr>
            <p:grpSpPr>
              <a:xfrm>
                <a:off x="3889199" y="504381"/>
                <a:ext cx="223364" cy="169439"/>
                <a:chOff x="5148064" y="2564904"/>
                <a:chExt cx="726071" cy="550783"/>
              </a:xfrm>
            </p:grpSpPr>
            <p:grpSp>
              <p:nvGrpSpPr>
                <p:cNvPr id="641" name="Skupina 256"/>
                <p:cNvGrpSpPr/>
                <p:nvPr/>
              </p:nvGrpSpPr>
              <p:grpSpPr>
                <a:xfrm>
                  <a:off x="5322433" y="2677425"/>
                  <a:ext cx="360040" cy="373517"/>
                  <a:chOff x="4402225" y="2361587"/>
                  <a:chExt cx="426013" cy="432000"/>
                </a:xfrm>
              </p:grpSpPr>
              <p:cxnSp>
                <p:nvCxnSpPr>
                  <p:cNvPr id="646" name="Přímá spojnice 261"/>
                  <p:cNvCxnSpPr/>
                  <p:nvPr/>
                </p:nvCxnSpPr>
                <p:spPr>
                  <a:xfrm>
                    <a:off x="4402225" y="2376986"/>
                    <a:ext cx="426013" cy="416601"/>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7" name="Přímá spojnice 262"/>
                  <p:cNvCxnSpPr/>
                  <p:nvPr/>
                </p:nvCxnSpPr>
                <p:spPr>
                  <a:xfrm flipV="1">
                    <a:off x="4402225" y="2361587"/>
                    <a:ext cx="426013" cy="43200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642" name="Skupina 257"/>
                <p:cNvGrpSpPr>
                  <a:grpSpLocks noChangeAspect="1"/>
                </p:cNvGrpSpPr>
                <p:nvPr/>
              </p:nvGrpSpPr>
              <p:grpSpPr>
                <a:xfrm>
                  <a:off x="5148064" y="2564904"/>
                  <a:ext cx="726071" cy="550783"/>
                  <a:chOff x="5148064" y="2564904"/>
                  <a:chExt cx="726071" cy="550783"/>
                </a:xfrm>
              </p:grpSpPr>
              <p:cxnSp>
                <p:nvCxnSpPr>
                  <p:cNvPr id="643" name="Přímá spojnice 258"/>
                  <p:cNvCxnSpPr/>
                  <p:nvPr/>
                </p:nvCxnSpPr>
                <p:spPr>
                  <a:xfrm>
                    <a:off x="5148064" y="2564904"/>
                    <a:ext cx="717135"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4" name="Přímá spojnice 259"/>
                  <p:cNvCxnSpPr/>
                  <p:nvPr/>
                </p:nvCxnSpPr>
                <p:spPr>
                  <a:xfrm flipH="1" flipV="1">
                    <a:off x="5865026" y="2564904"/>
                    <a:ext cx="9109" cy="550781"/>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5" name="Přímá spojnice 260"/>
                  <p:cNvCxnSpPr/>
                  <p:nvPr/>
                </p:nvCxnSpPr>
                <p:spPr>
                  <a:xfrm flipV="1">
                    <a:off x="5148064" y="2564904"/>
                    <a:ext cx="0" cy="550783"/>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grpSp>
        </p:grpSp>
        <p:cxnSp>
          <p:nvCxnSpPr>
            <p:cNvPr id="638" name="Přímá spojnice 253"/>
            <p:cNvCxnSpPr/>
            <p:nvPr/>
          </p:nvCxnSpPr>
          <p:spPr>
            <a:xfrm>
              <a:off x="8092110" y="831099"/>
              <a:ext cx="0" cy="79478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648" name="Group 56"/>
          <p:cNvGrpSpPr>
            <a:grpSpLocks/>
          </p:cNvGrpSpPr>
          <p:nvPr/>
        </p:nvGrpSpPr>
        <p:grpSpPr bwMode="auto">
          <a:xfrm rot="10800000">
            <a:off x="2679431" y="2908581"/>
            <a:ext cx="1632901" cy="438677"/>
            <a:chOff x="703" y="3841"/>
            <a:chExt cx="710" cy="129"/>
          </a:xfrm>
        </p:grpSpPr>
        <p:sp>
          <p:nvSpPr>
            <p:cNvPr id="649" name="Line 57"/>
            <p:cNvSpPr>
              <a:spLocks noChangeAspect="1" noChangeShapeType="1"/>
            </p:cNvSpPr>
            <p:nvPr/>
          </p:nvSpPr>
          <p:spPr bwMode="auto">
            <a:xfrm>
              <a:off x="703" y="3906"/>
              <a:ext cx="672" cy="0"/>
            </a:xfrm>
            <a:prstGeom prst="line">
              <a:avLst/>
            </a:prstGeom>
            <a:noFill/>
            <a:ln w="25400">
              <a:solidFill>
                <a:schemeClr val="tx1"/>
              </a:solidFill>
              <a:prstDash val="lgDash"/>
              <a:round/>
              <a:headEnd/>
              <a:tailEnd/>
            </a:ln>
            <a:extLst>
              <a:ext uri="{909E8E84-426E-40DD-AFC4-6F175D3DCCD1}">
                <a14:hiddenFill xmlns:a14="http://schemas.microsoft.com/office/drawing/2010/main">
                  <a:noFill/>
                </a14:hiddenFill>
              </a:ext>
            </a:extLst>
          </p:spPr>
          <p:txBody>
            <a:bodyPr/>
            <a:lstStyle/>
            <a:p>
              <a:endParaRPr lang="cs-CZ"/>
            </a:p>
          </p:txBody>
        </p:sp>
        <p:sp>
          <p:nvSpPr>
            <p:cNvPr id="650" name="Freeform 58"/>
            <p:cNvSpPr>
              <a:spLocks noChangeAspect="1"/>
            </p:cNvSpPr>
            <p:nvPr/>
          </p:nvSpPr>
          <p:spPr bwMode="auto">
            <a:xfrm>
              <a:off x="1298" y="3841"/>
              <a:ext cx="115" cy="64"/>
            </a:xfrm>
            <a:custGeom>
              <a:avLst/>
              <a:gdLst>
                <a:gd name="T0" fmla="*/ 0 w 1511"/>
                <a:gd name="T1" fmla="*/ 0 h 1373"/>
                <a:gd name="T2" fmla="*/ 0 w 1511"/>
                <a:gd name="T3" fmla="*/ 0 h 1373"/>
                <a:gd name="T4" fmla="*/ 0 w 1511"/>
                <a:gd name="T5" fmla="*/ 0 h 1373"/>
                <a:gd name="T6" fmla="*/ 0 60000 65536"/>
                <a:gd name="T7" fmla="*/ 0 60000 65536"/>
                <a:gd name="T8" fmla="*/ 0 60000 65536"/>
                <a:gd name="T9" fmla="*/ 0 w 1511"/>
                <a:gd name="T10" fmla="*/ 0 h 1373"/>
                <a:gd name="T11" fmla="*/ 1511 w 1511"/>
                <a:gd name="T12" fmla="*/ 1373 h 1373"/>
              </a:gdLst>
              <a:ahLst/>
              <a:cxnLst>
                <a:cxn ang="T6">
                  <a:pos x="T0" y="T1"/>
                </a:cxn>
                <a:cxn ang="T7">
                  <a:pos x="T2" y="T3"/>
                </a:cxn>
                <a:cxn ang="T8">
                  <a:pos x="T4" y="T5"/>
                </a:cxn>
              </a:cxnLst>
              <a:rect l="T9" t="T10" r="T11" b="T12"/>
              <a:pathLst>
                <a:path w="1511" h="1373">
                  <a:moveTo>
                    <a:pt x="0" y="445"/>
                  </a:moveTo>
                  <a:lnTo>
                    <a:pt x="0" y="0"/>
                  </a:lnTo>
                  <a:lnTo>
                    <a:pt x="1511" y="1373"/>
                  </a:lnTo>
                </a:path>
              </a:pathLst>
            </a:custGeom>
            <a:noFill/>
            <a:ln w="25400">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cs-CZ"/>
            </a:p>
          </p:txBody>
        </p:sp>
        <p:sp>
          <p:nvSpPr>
            <p:cNvPr id="651" name="Freeform 59"/>
            <p:cNvSpPr>
              <a:spLocks noChangeAspect="1"/>
            </p:cNvSpPr>
            <p:nvPr/>
          </p:nvSpPr>
          <p:spPr bwMode="auto">
            <a:xfrm>
              <a:off x="1298" y="3905"/>
              <a:ext cx="115" cy="65"/>
            </a:xfrm>
            <a:custGeom>
              <a:avLst/>
              <a:gdLst>
                <a:gd name="T0" fmla="*/ 0 w 1511"/>
                <a:gd name="T1" fmla="*/ 0 h 1391"/>
                <a:gd name="T2" fmla="*/ 0 w 1511"/>
                <a:gd name="T3" fmla="*/ 0 h 1391"/>
                <a:gd name="T4" fmla="*/ 0 w 1511"/>
                <a:gd name="T5" fmla="*/ 0 h 1391"/>
                <a:gd name="T6" fmla="*/ 0 60000 65536"/>
                <a:gd name="T7" fmla="*/ 0 60000 65536"/>
                <a:gd name="T8" fmla="*/ 0 60000 65536"/>
                <a:gd name="T9" fmla="*/ 0 w 1511"/>
                <a:gd name="T10" fmla="*/ 0 h 1391"/>
                <a:gd name="T11" fmla="*/ 1511 w 1511"/>
                <a:gd name="T12" fmla="*/ 1391 h 1391"/>
              </a:gdLst>
              <a:ahLst/>
              <a:cxnLst>
                <a:cxn ang="T6">
                  <a:pos x="T0" y="T1"/>
                </a:cxn>
                <a:cxn ang="T7">
                  <a:pos x="T2" y="T3"/>
                </a:cxn>
                <a:cxn ang="T8">
                  <a:pos x="T4" y="T5"/>
                </a:cxn>
              </a:cxnLst>
              <a:rect l="T9" t="T10" r="T11" b="T12"/>
              <a:pathLst>
                <a:path w="1511" h="1391">
                  <a:moveTo>
                    <a:pt x="0" y="948"/>
                  </a:moveTo>
                  <a:lnTo>
                    <a:pt x="0" y="1391"/>
                  </a:lnTo>
                  <a:lnTo>
                    <a:pt x="1511" y="0"/>
                  </a:lnTo>
                </a:path>
              </a:pathLst>
            </a:custGeom>
            <a:noFill/>
            <a:ln w="25400">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cs-CZ"/>
            </a:p>
          </p:txBody>
        </p:sp>
        <p:sp>
          <p:nvSpPr>
            <p:cNvPr id="652" name="Freeform 60"/>
            <p:cNvSpPr>
              <a:spLocks noChangeAspect="1"/>
            </p:cNvSpPr>
            <p:nvPr/>
          </p:nvSpPr>
          <p:spPr bwMode="auto">
            <a:xfrm>
              <a:off x="1298" y="3861"/>
              <a:ext cx="81" cy="88"/>
            </a:xfrm>
            <a:custGeom>
              <a:avLst/>
              <a:gdLst>
                <a:gd name="T0" fmla="*/ 0 w 1056"/>
                <a:gd name="T1" fmla="*/ 0 h 1901"/>
                <a:gd name="T2" fmla="*/ 0 w 1056"/>
                <a:gd name="T3" fmla="*/ 0 h 1901"/>
                <a:gd name="T4" fmla="*/ 0 w 1056"/>
                <a:gd name="T5" fmla="*/ 0 h 1901"/>
                <a:gd name="T6" fmla="*/ 0 60000 65536"/>
                <a:gd name="T7" fmla="*/ 0 60000 65536"/>
                <a:gd name="T8" fmla="*/ 0 60000 65536"/>
                <a:gd name="T9" fmla="*/ 0 w 1056"/>
                <a:gd name="T10" fmla="*/ 0 h 1901"/>
                <a:gd name="T11" fmla="*/ 1056 w 1056"/>
                <a:gd name="T12" fmla="*/ 1901 h 1901"/>
              </a:gdLst>
              <a:ahLst/>
              <a:cxnLst>
                <a:cxn ang="T6">
                  <a:pos x="T0" y="T1"/>
                </a:cxn>
                <a:cxn ang="T7">
                  <a:pos x="T2" y="T3"/>
                </a:cxn>
                <a:cxn ang="T8">
                  <a:pos x="T4" y="T5"/>
                </a:cxn>
              </a:cxnLst>
              <a:rect l="T9" t="T10" r="T11" b="T12"/>
              <a:pathLst>
                <a:path w="1056" h="1901">
                  <a:moveTo>
                    <a:pt x="0" y="0"/>
                  </a:moveTo>
                  <a:lnTo>
                    <a:pt x="1056" y="944"/>
                  </a:lnTo>
                  <a:lnTo>
                    <a:pt x="0" y="1901"/>
                  </a:lnTo>
                </a:path>
              </a:pathLst>
            </a:custGeom>
            <a:noFill/>
            <a:ln w="25400">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cs-CZ"/>
            </a:p>
          </p:txBody>
        </p:sp>
      </p:grpSp>
      <p:grpSp>
        <p:nvGrpSpPr>
          <p:cNvPr id="653" name="Skupina 101"/>
          <p:cNvGrpSpPr>
            <a:grpSpLocks noChangeAspect="1"/>
          </p:cNvGrpSpPr>
          <p:nvPr/>
        </p:nvGrpSpPr>
        <p:grpSpPr>
          <a:xfrm>
            <a:off x="5085737" y="4248561"/>
            <a:ext cx="933339" cy="655424"/>
            <a:chOff x="2555776" y="4509120"/>
            <a:chExt cx="672854" cy="472503"/>
          </a:xfrm>
          <a:solidFill>
            <a:srgbClr val="92D050"/>
          </a:solidFill>
        </p:grpSpPr>
        <p:grpSp>
          <p:nvGrpSpPr>
            <p:cNvPr id="654" name="Skupina 86"/>
            <p:cNvGrpSpPr>
              <a:grpSpLocks noChangeAspect="1"/>
            </p:cNvGrpSpPr>
            <p:nvPr/>
          </p:nvGrpSpPr>
          <p:grpSpPr>
            <a:xfrm>
              <a:off x="2828586" y="4509120"/>
              <a:ext cx="400044" cy="472503"/>
              <a:chOff x="8059807" y="661661"/>
              <a:chExt cx="848850" cy="1002596"/>
            </a:xfrm>
            <a:grpFill/>
          </p:grpSpPr>
          <p:sp>
            <p:nvSpPr>
              <p:cNvPr id="656" name="TextovéPole 655"/>
              <p:cNvSpPr txBox="1"/>
              <p:nvPr/>
            </p:nvSpPr>
            <p:spPr>
              <a:xfrm>
                <a:off x="8059807" y="1240534"/>
                <a:ext cx="848850" cy="423723"/>
              </a:xfrm>
              <a:prstGeom prst="rect">
                <a:avLst/>
              </a:prstGeom>
              <a:noFill/>
              <a:ln w="3175">
                <a:noFill/>
              </a:ln>
            </p:spPr>
            <p:txBody>
              <a:bodyPr wrap="square" rtlCol="0">
                <a:spAutoFit/>
              </a:bodyPr>
              <a:lstStyle/>
              <a:p>
                <a:r>
                  <a:rPr lang="cs-CZ" sz="1200" dirty="0" smtClean="0"/>
                  <a:t>TAC</a:t>
                </a:r>
                <a:endParaRPr lang="cs-CZ" sz="1200" dirty="0"/>
              </a:p>
            </p:txBody>
          </p:sp>
          <p:grpSp>
            <p:nvGrpSpPr>
              <p:cNvPr id="657" name="Skupina 252"/>
              <p:cNvGrpSpPr/>
              <p:nvPr/>
            </p:nvGrpSpPr>
            <p:grpSpPr>
              <a:xfrm>
                <a:off x="8092110" y="661661"/>
                <a:ext cx="614409" cy="565110"/>
                <a:chOff x="3701177" y="504381"/>
                <a:chExt cx="614409" cy="565110"/>
              </a:xfrm>
              <a:grpFill/>
            </p:grpSpPr>
            <p:pic>
              <p:nvPicPr>
                <p:cNvPr id="659" name="Picture 2" descr="D:\Učení\Materialy\!!situační značky\značky\mechanizovane kolove.jpg"/>
                <p:cNvPicPr>
                  <a:picLocks noChangeAspect="1" noChangeArrowheads="1"/>
                </p:cNvPicPr>
                <p:nvPr/>
              </p:nvPicPr>
              <p:blipFill>
                <a:blip r:embed="rId6" cstate="print"/>
                <a:srcRect/>
                <a:stretch>
                  <a:fillRect/>
                </a:stretch>
              </p:blipFill>
              <p:spPr bwMode="auto">
                <a:xfrm>
                  <a:off x="3701177" y="673820"/>
                  <a:ext cx="614409" cy="395671"/>
                </a:xfrm>
                <a:prstGeom prst="rect">
                  <a:avLst/>
                </a:prstGeom>
                <a:grpFill/>
                <a:ln w="3175">
                  <a:solidFill>
                    <a:schemeClr val="tx1"/>
                  </a:solidFill>
                </a:ln>
              </p:spPr>
            </p:pic>
            <p:grpSp>
              <p:nvGrpSpPr>
                <p:cNvPr id="660" name="Skupina 255"/>
                <p:cNvGrpSpPr>
                  <a:grpSpLocks noChangeAspect="1"/>
                </p:cNvGrpSpPr>
                <p:nvPr/>
              </p:nvGrpSpPr>
              <p:grpSpPr>
                <a:xfrm>
                  <a:off x="3889199" y="504381"/>
                  <a:ext cx="223364" cy="169439"/>
                  <a:chOff x="5148064" y="2564904"/>
                  <a:chExt cx="726071" cy="550783"/>
                </a:xfrm>
                <a:grpFill/>
              </p:grpSpPr>
              <p:grpSp>
                <p:nvGrpSpPr>
                  <p:cNvPr id="661" name="Skupina 256"/>
                  <p:cNvGrpSpPr/>
                  <p:nvPr/>
                </p:nvGrpSpPr>
                <p:grpSpPr>
                  <a:xfrm>
                    <a:off x="5322433" y="2677425"/>
                    <a:ext cx="360040" cy="373517"/>
                    <a:chOff x="4402225" y="2361587"/>
                    <a:chExt cx="426013" cy="432000"/>
                  </a:xfrm>
                  <a:grpFill/>
                </p:grpSpPr>
                <p:cxnSp>
                  <p:nvCxnSpPr>
                    <p:cNvPr id="666" name="Přímá spojnice 261"/>
                    <p:cNvCxnSpPr/>
                    <p:nvPr/>
                  </p:nvCxnSpPr>
                  <p:spPr>
                    <a:xfrm>
                      <a:off x="4402225" y="2376986"/>
                      <a:ext cx="426013" cy="416601"/>
                    </a:xfrm>
                    <a:prstGeom prst="line">
                      <a:avLst/>
                    </a:prstGeom>
                    <a:grpFill/>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7" name="Přímá spojnice 262"/>
                    <p:cNvCxnSpPr/>
                    <p:nvPr/>
                  </p:nvCxnSpPr>
                  <p:spPr>
                    <a:xfrm flipV="1">
                      <a:off x="4402225" y="2361587"/>
                      <a:ext cx="426013" cy="432000"/>
                    </a:xfrm>
                    <a:prstGeom prst="line">
                      <a:avLst/>
                    </a:prstGeom>
                    <a:grpFill/>
                    <a:ln w="31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662" name="Skupina 257"/>
                  <p:cNvGrpSpPr>
                    <a:grpSpLocks noChangeAspect="1"/>
                  </p:cNvGrpSpPr>
                  <p:nvPr/>
                </p:nvGrpSpPr>
                <p:grpSpPr>
                  <a:xfrm>
                    <a:off x="5148064" y="2564904"/>
                    <a:ext cx="726071" cy="550783"/>
                    <a:chOff x="5148064" y="2564904"/>
                    <a:chExt cx="726071" cy="550783"/>
                  </a:xfrm>
                  <a:grpFill/>
                </p:grpSpPr>
                <p:cxnSp>
                  <p:nvCxnSpPr>
                    <p:cNvPr id="663" name="Přímá spojnice 258"/>
                    <p:cNvCxnSpPr/>
                    <p:nvPr/>
                  </p:nvCxnSpPr>
                  <p:spPr>
                    <a:xfrm>
                      <a:off x="5148064" y="2564904"/>
                      <a:ext cx="717135" cy="0"/>
                    </a:xfrm>
                    <a:prstGeom prst="line">
                      <a:avLst/>
                    </a:prstGeom>
                    <a:grpFill/>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4" name="Přímá spojnice 259"/>
                    <p:cNvCxnSpPr/>
                    <p:nvPr/>
                  </p:nvCxnSpPr>
                  <p:spPr>
                    <a:xfrm flipH="1" flipV="1">
                      <a:off x="5865026" y="2564904"/>
                      <a:ext cx="9109" cy="550781"/>
                    </a:xfrm>
                    <a:prstGeom prst="line">
                      <a:avLst/>
                    </a:prstGeom>
                    <a:grpFill/>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5" name="Přímá spojnice 260"/>
                    <p:cNvCxnSpPr/>
                    <p:nvPr/>
                  </p:nvCxnSpPr>
                  <p:spPr>
                    <a:xfrm flipV="1">
                      <a:off x="5148064" y="2564904"/>
                      <a:ext cx="0" cy="550783"/>
                    </a:xfrm>
                    <a:prstGeom prst="line">
                      <a:avLst/>
                    </a:prstGeom>
                    <a:grpFill/>
                    <a:ln w="3175">
                      <a:solidFill>
                        <a:schemeClr val="tx1"/>
                      </a:solidFill>
                    </a:ln>
                  </p:spPr>
                  <p:style>
                    <a:lnRef idx="1">
                      <a:schemeClr val="accent1"/>
                    </a:lnRef>
                    <a:fillRef idx="0">
                      <a:schemeClr val="accent1"/>
                    </a:fillRef>
                    <a:effectRef idx="0">
                      <a:schemeClr val="accent1"/>
                    </a:effectRef>
                    <a:fontRef idx="minor">
                      <a:schemeClr val="tx1"/>
                    </a:fontRef>
                  </p:style>
                </p:cxnSp>
              </p:grpSp>
            </p:grpSp>
          </p:grpSp>
          <p:cxnSp>
            <p:nvCxnSpPr>
              <p:cNvPr id="658" name="Přímá spojnice 253"/>
              <p:cNvCxnSpPr/>
              <p:nvPr/>
            </p:nvCxnSpPr>
            <p:spPr>
              <a:xfrm>
                <a:off x="8092110" y="831099"/>
                <a:ext cx="0" cy="794781"/>
              </a:xfrm>
              <a:prstGeom prst="line">
                <a:avLst/>
              </a:prstGeom>
              <a:grpFill/>
              <a:ln w="190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655" name="Přímá spojovací šipka 515"/>
            <p:cNvCxnSpPr/>
            <p:nvPr/>
          </p:nvCxnSpPr>
          <p:spPr>
            <a:xfrm flipH="1" flipV="1">
              <a:off x="2555776" y="4869160"/>
              <a:ext cx="288032" cy="72008"/>
            </a:xfrm>
            <a:prstGeom prst="straightConnector1">
              <a:avLst/>
            </a:prstGeom>
            <a:grpFill/>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64" name="Skupina 63"/>
          <p:cNvGrpSpPr/>
          <p:nvPr/>
        </p:nvGrpSpPr>
        <p:grpSpPr>
          <a:xfrm>
            <a:off x="844732" y="5272634"/>
            <a:ext cx="396000" cy="476769"/>
            <a:chOff x="844732" y="5272634"/>
            <a:chExt cx="396000" cy="476769"/>
          </a:xfrm>
        </p:grpSpPr>
        <p:cxnSp>
          <p:nvCxnSpPr>
            <p:cNvPr id="688" name="Přímá spojnice 150"/>
            <p:cNvCxnSpPr/>
            <p:nvPr/>
          </p:nvCxnSpPr>
          <p:spPr>
            <a:xfrm>
              <a:off x="1042917" y="5272634"/>
              <a:ext cx="0" cy="14594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63" name="Skupina 62"/>
            <p:cNvGrpSpPr>
              <a:grpSpLocks noChangeAspect="1"/>
            </p:cNvGrpSpPr>
            <p:nvPr/>
          </p:nvGrpSpPr>
          <p:grpSpPr>
            <a:xfrm>
              <a:off x="844732" y="5353403"/>
              <a:ext cx="396000" cy="396000"/>
              <a:chOff x="383135" y="5348789"/>
              <a:chExt cx="720000" cy="720000"/>
            </a:xfrm>
          </p:grpSpPr>
          <p:pic>
            <p:nvPicPr>
              <p:cNvPr id="51" name="Picture 2"/>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83135" y="5348789"/>
                <a:ext cx="720000" cy="7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8" name="Přímá spojnice 57"/>
              <p:cNvCxnSpPr>
                <a:cxnSpLocks noChangeAspect="1"/>
              </p:cNvCxnSpPr>
              <p:nvPr/>
            </p:nvCxnSpPr>
            <p:spPr>
              <a:xfrm>
                <a:off x="580129" y="5538394"/>
                <a:ext cx="342242" cy="33600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689" name="Skupina 688"/>
          <p:cNvGrpSpPr/>
          <p:nvPr/>
        </p:nvGrpSpPr>
        <p:grpSpPr>
          <a:xfrm>
            <a:off x="2322589" y="768568"/>
            <a:ext cx="396000" cy="471002"/>
            <a:chOff x="1127520" y="4273425"/>
            <a:chExt cx="396000" cy="471002"/>
          </a:xfrm>
        </p:grpSpPr>
        <p:cxnSp>
          <p:nvCxnSpPr>
            <p:cNvPr id="690" name="Přímá spojnice 150"/>
            <p:cNvCxnSpPr/>
            <p:nvPr/>
          </p:nvCxnSpPr>
          <p:spPr>
            <a:xfrm>
              <a:off x="1325520" y="4273425"/>
              <a:ext cx="0" cy="14594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pic>
          <p:nvPicPr>
            <p:cNvPr id="691" name="Picture 2"/>
            <p:cNvPicPr preferRelativeResize="0">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27520" y="4348427"/>
              <a:ext cx="396000"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cxnSp>
        <p:nvCxnSpPr>
          <p:cNvPr id="692" name="Přímá spojnice 191"/>
          <p:cNvCxnSpPr/>
          <p:nvPr/>
        </p:nvCxnSpPr>
        <p:spPr>
          <a:xfrm>
            <a:off x="2223963" y="650354"/>
            <a:ext cx="0" cy="12498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693" name="Line 7"/>
          <p:cNvSpPr>
            <a:spLocks noChangeShapeType="1"/>
          </p:cNvSpPr>
          <p:nvPr/>
        </p:nvSpPr>
        <p:spPr bwMode="auto">
          <a:xfrm>
            <a:off x="1404244" y="712846"/>
            <a:ext cx="641656" cy="2"/>
          </a:xfrm>
          <a:prstGeom prst="line">
            <a:avLst/>
          </a:prstGeom>
          <a:noFill/>
          <a:ln w="25400">
            <a:solidFill>
              <a:srgbClr val="FF0000"/>
            </a:solidFill>
            <a:round/>
            <a:headEnd/>
            <a:tailEnd/>
          </a:ln>
        </p:spPr>
        <p:txBody>
          <a:bodyPr/>
          <a:lstStyle/>
          <a:p>
            <a:endParaRPr lang="cs-CZ"/>
          </a:p>
        </p:txBody>
      </p:sp>
      <p:grpSp>
        <p:nvGrpSpPr>
          <p:cNvPr id="694" name="Skupina 80"/>
          <p:cNvGrpSpPr>
            <a:grpSpLocks noChangeAspect="1"/>
          </p:cNvGrpSpPr>
          <p:nvPr/>
        </p:nvGrpSpPr>
        <p:grpSpPr>
          <a:xfrm>
            <a:off x="7296579" y="3013207"/>
            <a:ext cx="429323" cy="360000"/>
            <a:chOff x="4135762" y="1374282"/>
            <a:chExt cx="612000" cy="513181"/>
          </a:xfrm>
        </p:grpSpPr>
        <p:pic>
          <p:nvPicPr>
            <p:cNvPr id="695" name="Picture 4" descr="D:\Učení\Materialy\!!situační značky\značky\mechanizované výsadkové s org pr přepr.jpg"/>
            <p:cNvPicPr>
              <a:picLocks noChangeAspect="1" noChangeArrowheads="1"/>
            </p:cNvPicPr>
            <p:nvPr/>
          </p:nvPicPr>
          <p:blipFill>
            <a:blip r:embed="rId9" cstate="print"/>
            <a:srcRect/>
            <a:stretch>
              <a:fillRect/>
            </a:stretch>
          </p:blipFill>
          <p:spPr bwMode="auto">
            <a:xfrm>
              <a:off x="4135762" y="1491463"/>
              <a:ext cx="612000" cy="396000"/>
            </a:xfrm>
            <a:prstGeom prst="rect">
              <a:avLst/>
            </a:prstGeom>
            <a:noFill/>
            <a:ln w="9525">
              <a:solidFill>
                <a:schemeClr val="tx1"/>
              </a:solidFill>
            </a:ln>
          </p:spPr>
        </p:pic>
        <p:grpSp>
          <p:nvGrpSpPr>
            <p:cNvPr id="696" name="Skupina 83"/>
            <p:cNvGrpSpPr>
              <a:grpSpLocks noChangeAspect="1"/>
            </p:cNvGrpSpPr>
            <p:nvPr/>
          </p:nvGrpSpPr>
          <p:grpSpPr>
            <a:xfrm>
              <a:off x="4416255" y="1374282"/>
              <a:ext cx="51014" cy="124988"/>
              <a:chOff x="9828584" y="4075139"/>
              <a:chExt cx="75777" cy="169277"/>
            </a:xfrm>
          </p:grpSpPr>
          <p:cxnSp>
            <p:nvCxnSpPr>
              <p:cNvPr id="697" name="Přímá spojnice 84"/>
              <p:cNvCxnSpPr/>
              <p:nvPr/>
            </p:nvCxnSpPr>
            <p:spPr>
              <a:xfrm>
                <a:off x="9828584" y="4075139"/>
                <a:ext cx="0" cy="169277"/>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8" name="Přímá spojnice 85"/>
              <p:cNvCxnSpPr/>
              <p:nvPr/>
            </p:nvCxnSpPr>
            <p:spPr>
              <a:xfrm>
                <a:off x="9904361" y="4075139"/>
                <a:ext cx="0" cy="169277"/>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699" name="Skupina 78"/>
          <p:cNvGrpSpPr/>
          <p:nvPr/>
        </p:nvGrpSpPr>
        <p:grpSpPr>
          <a:xfrm>
            <a:off x="7180826" y="3383694"/>
            <a:ext cx="348308" cy="236292"/>
            <a:chOff x="3419872" y="5013176"/>
            <a:chExt cx="576064" cy="288032"/>
          </a:xfrm>
        </p:grpSpPr>
        <p:cxnSp>
          <p:nvCxnSpPr>
            <p:cNvPr id="700" name="Přímá spojovací čára 263"/>
            <p:cNvCxnSpPr/>
            <p:nvPr/>
          </p:nvCxnSpPr>
          <p:spPr>
            <a:xfrm>
              <a:off x="3995936" y="5013176"/>
              <a:ext cx="0" cy="288032"/>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1" name="Přímá spojovací šipka 265"/>
            <p:cNvCxnSpPr/>
            <p:nvPr/>
          </p:nvCxnSpPr>
          <p:spPr>
            <a:xfrm flipH="1" flipV="1">
              <a:off x="3419872" y="5157192"/>
              <a:ext cx="576064" cy="144016"/>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703" name="TextovéPole 702"/>
          <p:cNvSpPr txBox="1"/>
          <p:nvPr/>
        </p:nvSpPr>
        <p:spPr>
          <a:xfrm>
            <a:off x="7519246" y="3374048"/>
            <a:ext cx="432048" cy="246221"/>
          </a:xfrm>
          <a:prstGeom prst="rect">
            <a:avLst/>
          </a:prstGeom>
          <a:noFill/>
          <a:ln w="3175">
            <a:noFill/>
          </a:ln>
        </p:spPr>
        <p:txBody>
          <a:bodyPr wrap="square" rtlCol="0">
            <a:spAutoFit/>
          </a:bodyPr>
          <a:lstStyle/>
          <a:p>
            <a:r>
              <a:rPr lang="cs-CZ" sz="1000" b="1" dirty="0" smtClean="0"/>
              <a:t>RES</a:t>
            </a:r>
            <a:endParaRPr lang="cs-CZ" sz="1000" b="1" dirty="0"/>
          </a:p>
        </p:txBody>
      </p:sp>
      <p:grpSp>
        <p:nvGrpSpPr>
          <p:cNvPr id="335" name="Skupina 334"/>
          <p:cNvGrpSpPr/>
          <p:nvPr/>
        </p:nvGrpSpPr>
        <p:grpSpPr>
          <a:xfrm>
            <a:off x="5584475" y="3233350"/>
            <a:ext cx="1123851" cy="903276"/>
            <a:chOff x="5584475" y="3233350"/>
            <a:chExt cx="1123851" cy="903276"/>
          </a:xfrm>
        </p:grpSpPr>
        <p:sp>
          <p:nvSpPr>
            <p:cNvPr id="668" name="Volný tvar 667"/>
            <p:cNvSpPr/>
            <p:nvPr/>
          </p:nvSpPr>
          <p:spPr>
            <a:xfrm>
              <a:off x="5584475" y="3233350"/>
              <a:ext cx="1123851" cy="903276"/>
            </a:xfrm>
            <a:custGeom>
              <a:avLst/>
              <a:gdLst>
                <a:gd name="connsiteX0" fmla="*/ 1181586 w 1598701"/>
                <a:gd name="connsiteY0" fmla="*/ 176560 h 1435714"/>
                <a:gd name="connsiteX1" fmla="*/ 594733 w 1598701"/>
                <a:gd name="connsiteY1" fmla="*/ 26435 h 1435714"/>
                <a:gd name="connsiteX2" fmla="*/ 417312 w 1598701"/>
                <a:gd name="connsiteY2" fmla="*/ 654232 h 1435714"/>
                <a:gd name="connsiteX3" fmla="*/ 21527 w 1598701"/>
                <a:gd name="connsiteY3" fmla="*/ 1145551 h 1435714"/>
                <a:gd name="connsiteX4" fmla="*/ 1140643 w 1598701"/>
                <a:gd name="connsiteY4" fmla="*/ 1432154 h 1435714"/>
                <a:gd name="connsiteX5" fmla="*/ 1550076 w 1598701"/>
                <a:gd name="connsiteY5" fmla="*/ 954483 h 1435714"/>
                <a:gd name="connsiteX6" fmla="*/ 1577371 w 1598701"/>
                <a:gd name="connsiteY6" fmla="*/ 613289 h 1435714"/>
                <a:gd name="connsiteX7" fmla="*/ 1427246 w 1598701"/>
                <a:gd name="connsiteY7" fmla="*/ 340333 h 1435714"/>
                <a:gd name="connsiteX8" fmla="*/ 1427246 w 1598701"/>
                <a:gd name="connsiteY8" fmla="*/ 340333 h 1435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98701" h="1435714">
                  <a:moveTo>
                    <a:pt x="1181586" y="176560"/>
                  </a:moveTo>
                  <a:cubicBezTo>
                    <a:pt x="951849" y="61691"/>
                    <a:pt x="722112" y="-53177"/>
                    <a:pt x="594733" y="26435"/>
                  </a:cubicBezTo>
                  <a:cubicBezTo>
                    <a:pt x="467354" y="106047"/>
                    <a:pt x="512846" y="467713"/>
                    <a:pt x="417312" y="654232"/>
                  </a:cubicBezTo>
                  <a:cubicBezTo>
                    <a:pt x="321778" y="840751"/>
                    <a:pt x="-99028" y="1015897"/>
                    <a:pt x="21527" y="1145551"/>
                  </a:cubicBezTo>
                  <a:cubicBezTo>
                    <a:pt x="142082" y="1275205"/>
                    <a:pt x="885885" y="1463999"/>
                    <a:pt x="1140643" y="1432154"/>
                  </a:cubicBezTo>
                  <a:cubicBezTo>
                    <a:pt x="1395401" y="1400309"/>
                    <a:pt x="1477288" y="1090961"/>
                    <a:pt x="1550076" y="954483"/>
                  </a:cubicBezTo>
                  <a:cubicBezTo>
                    <a:pt x="1622864" y="818006"/>
                    <a:pt x="1597843" y="715647"/>
                    <a:pt x="1577371" y="613289"/>
                  </a:cubicBezTo>
                  <a:cubicBezTo>
                    <a:pt x="1556899" y="510931"/>
                    <a:pt x="1427246" y="340333"/>
                    <a:pt x="1427246" y="340333"/>
                  </a:cubicBezTo>
                  <a:lnTo>
                    <a:pt x="1427246" y="340333"/>
                  </a:lnTo>
                </a:path>
              </a:pathLst>
            </a:cu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solidFill>
                  <a:srgbClr val="0000FF"/>
                </a:solidFill>
                <a:latin typeface="Cambria" pitchFamily="18" charset="0"/>
              </a:endParaRPr>
            </a:p>
          </p:txBody>
        </p:sp>
        <p:grpSp>
          <p:nvGrpSpPr>
            <p:cNvPr id="671" name="Skupina 78"/>
            <p:cNvGrpSpPr/>
            <p:nvPr/>
          </p:nvGrpSpPr>
          <p:grpSpPr>
            <a:xfrm>
              <a:off x="5874641" y="3814233"/>
              <a:ext cx="348308" cy="236292"/>
              <a:chOff x="3419872" y="5013176"/>
              <a:chExt cx="576064" cy="288032"/>
            </a:xfrm>
          </p:grpSpPr>
          <p:cxnSp>
            <p:nvCxnSpPr>
              <p:cNvPr id="672" name="Přímá spojovací čára 263"/>
              <p:cNvCxnSpPr/>
              <p:nvPr/>
            </p:nvCxnSpPr>
            <p:spPr>
              <a:xfrm>
                <a:off x="3995936" y="5013176"/>
                <a:ext cx="0" cy="288032"/>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3" name="Přímá spojovací šipka 265"/>
              <p:cNvCxnSpPr/>
              <p:nvPr/>
            </p:nvCxnSpPr>
            <p:spPr>
              <a:xfrm flipH="1" flipV="1">
                <a:off x="3419872" y="5157192"/>
                <a:ext cx="576064" cy="144016"/>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679" name="Skupina 678"/>
            <p:cNvGrpSpPr>
              <a:grpSpLocks noChangeAspect="1"/>
            </p:cNvGrpSpPr>
            <p:nvPr/>
          </p:nvGrpSpPr>
          <p:grpSpPr>
            <a:xfrm>
              <a:off x="5986765" y="3416052"/>
              <a:ext cx="489586" cy="432000"/>
              <a:chOff x="4788024" y="5949280"/>
              <a:chExt cx="326390" cy="288000"/>
            </a:xfrm>
            <a:effectLst/>
          </p:grpSpPr>
          <p:grpSp>
            <p:nvGrpSpPr>
              <p:cNvPr id="680" name="Skupina 315"/>
              <p:cNvGrpSpPr>
                <a:grpSpLocks noChangeAspect="1"/>
              </p:cNvGrpSpPr>
              <p:nvPr/>
            </p:nvGrpSpPr>
            <p:grpSpPr>
              <a:xfrm>
                <a:off x="4932040" y="5949280"/>
                <a:ext cx="51014" cy="124988"/>
                <a:chOff x="9828584" y="4075139"/>
                <a:chExt cx="75777" cy="169277"/>
              </a:xfrm>
            </p:grpSpPr>
            <p:cxnSp>
              <p:nvCxnSpPr>
                <p:cNvPr id="682" name="Přímá spojnice 191"/>
                <p:cNvCxnSpPr/>
                <p:nvPr/>
              </p:nvCxnSpPr>
              <p:spPr>
                <a:xfrm>
                  <a:off x="9828584" y="4075139"/>
                  <a:ext cx="0" cy="169277"/>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3" name="Přímá spojnice 192"/>
                <p:cNvCxnSpPr/>
                <p:nvPr/>
              </p:nvCxnSpPr>
              <p:spPr>
                <a:xfrm>
                  <a:off x="9904361" y="4075139"/>
                  <a:ext cx="0" cy="169277"/>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pic>
            <p:nvPicPr>
              <p:cNvPr id="681" name="Picture 5" descr="D:\Učení\Materialy\!!situační značky\mechna.jpg"/>
              <p:cNvPicPr preferRelativeResize="0">
                <a:picLocks noChangeAspect="1" noChangeArrowheads="1"/>
              </p:cNvPicPr>
              <p:nvPr/>
            </p:nvPicPr>
            <p:blipFill>
              <a:blip r:embed="rId10" cstate="print"/>
              <a:srcRect/>
              <a:stretch>
                <a:fillRect/>
              </a:stretch>
            </p:blipFill>
            <p:spPr bwMode="auto">
              <a:xfrm>
                <a:off x="4788024" y="6026086"/>
                <a:ext cx="326390" cy="211194"/>
              </a:xfrm>
              <a:prstGeom prst="rect">
                <a:avLst/>
              </a:prstGeom>
              <a:noFill/>
              <a:ln w="12700" cmpd="sng">
                <a:solidFill>
                  <a:schemeClr val="tx1"/>
                </a:solidFill>
              </a:ln>
              <a:effectLst>
                <a:outerShdw blurRad="50800" dist="50800" dir="5400000" algn="ctr" rotWithShape="0">
                  <a:schemeClr val="bg1"/>
                </a:outerShdw>
              </a:effectLst>
            </p:spPr>
          </p:pic>
        </p:grpSp>
        <p:sp>
          <p:nvSpPr>
            <p:cNvPr id="705" name="TextovéPole 704"/>
            <p:cNvSpPr txBox="1"/>
            <p:nvPr/>
          </p:nvSpPr>
          <p:spPr>
            <a:xfrm>
              <a:off x="6171840" y="3833185"/>
              <a:ext cx="432048" cy="246221"/>
            </a:xfrm>
            <a:prstGeom prst="rect">
              <a:avLst/>
            </a:prstGeom>
            <a:noFill/>
            <a:ln w="3175">
              <a:noFill/>
            </a:ln>
          </p:spPr>
          <p:txBody>
            <a:bodyPr wrap="square" rtlCol="0">
              <a:spAutoFit/>
            </a:bodyPr>
            <a:lstStyle/>
            <a:p>
              <a:r>
                <a:rPr lang="cs-CZ" sz="1000" b="1" dirty="0" smtClean="0"/>
                <a:t>RES</a:t>
              </a:r>
              <a:endParaRPr lang="cs-CZ" sz="1000" b="1" dirty="0"/>
            </a:p>
          </p:txBody>
        </p:sp>
      </p:grpSp>
      <p:sp>
        <p:nvSpPr>
          <p:cNvPr id="707" name="AutoShape 803"/>
          <p:cNvSpPr>
            <a:spLocks noChangeArrowheads="1"/>
          </p:cNvSpPr>
          <p:nvPr/>
        </p:nvSpPr>
        <p:spPr bwMode="auto">
          <a:xfrm>
            <a:off x="6514669" y="172061"/>
            <a:ext cx="2331044" cy="322262"/>
          </a:xfrm>
          <a:prstGeom prst="wedgeRoundRectCallout">
            <a:avLst>
              <a:gd name="adj1" fmla="val -20712"/>
              <a:gd name="adj2" fmla="val 154960"/>
              <a:gd name="adj3" fmla="val 16667"/>
            </a:avLst>
          </a:prstGeom>
          <a:solidFill>
            <a:srgbClr val="92D050"/>
          </a:solidFill>
          <a:ln w="9525">
            <a:noFill/>
            <a:miter lim="800000"/>
            <a:headEnd/>
            <a:tailEnd/>
          </a:ln>
          <a:effectLst/>
        </p:spPr>
        <p:txBody>
          <a:bodyPr/>
          <a:lstStyle/>
          <a:p>
            <a:pPr algn="l"/>
            <a:r>
              <a:rPr lang="cs-CZ" sz="1200" b="1" dirty="0" smtClean="0">
                <a:latin typeface="Arial" pitchFamily="34" charset="0"/>
              </a:rPr>
              <a:t>výchozí prostor k vystřídání</a:t>
            </a:r>
            <a:endParaRPr lang="cs-CZ" sz="1200" dirty="0">
              <a:latin typeface="Arial" pitchFamily="34" charset="0"/>
            </a:endParaRPr>
          </a:p>
        </p:txBody>
      </p:sp>
      <p:sp>
        <p:nvSpPr>
          <p:cNvPr id="711" name="AutoShape 804"/>
          <p:cNvSpPr>
            <a:spLocks noChangeArrowheads="1"/>
          </p:cNvSpPr>
          <p:nvPr/>
        </p:nvSpPr>
        <p:spPr bwMode="auto">
          <a:xfrm>
            <a:off x="6482991" y="2565322"/>
            <a:ext cx="1736367" cy="362692"/>
          </a:xfrm>
          <a:prstGeom prst="wedgeRoundRectCallout">
            <a:avLst>
              <a:gd name="adj1" fmla="val -58229"/>
              <a:gd name="adj2" fmla="val 160416"/>
              <a:gd name="adj3" fmla="val 16667"/>
            </a:avLst>
          </a:prstGeom>
          <a:solidFill>
            <a:srgbClr val="92D050"/>
          </a:solidFill>
          <a:ln w="9525">
            <a:noFill/>
            <a:miter lim="800000"/>
            <a:headEnd/>
            <a:tailEnd/>
          </a:ln>
          <a:effectLst/>
        </p:spPr>
        <p:txBody>
          <a:bodyPr/>
          <a:lstStyle/>
          <a:p>
            <a:r>
              <a:rPr lang="cs-CZ" sz="1200" b="1" dirty="0" smtClean="0">
                <a:latin typeface="Arial" pitchFamily="34" charset="0"/>
              </a:rPr>
              <a:t>prostor soustředění</a:t>
            </a:r>
            <a:endParaRPr lang="cs-CZ" sz="1200" b="1" dirty="0">
              <a:latin typeface="Arial" pitchFamily="34" charset="0"/>
            </a:endParaRPr>
          </a:p>
          <a:p>
            <a:endParaRPr lang="cs-CZ" sz="1200" dirty="0">
              <a:latin typeface="Arial" pitchFamily="34" charset="0"/>
            </a:endParaRPr>
          </a:p>
        </p:txBody>
      </p:sp>
      <p:sp>
        <p:nvSpPr>
          <p:cNvPr id="624" name="Volný tvar 623"/>
          <p:cNvSpPr/>
          <p:nvPr/>
        </p:nvSpPr>
        <p:spPr>
          <a:xfrm>
            <a:off x="6516216" y="836712"/>
            <a:ext cx="1291108" cy="1045420"/>
          </a:xfrm>
          <a:custGeom>
            <a:avLst/>
            <a:gdLst>
              <a:gd name="connsiteX0" fmla="*/ 1181586 w 1598701"/>
              <a:gd name="connsiteY0" fmla="*/ 176560 h 1435714"/>
              <a:gd name="connsiteX1" fmla="*/ 594733 w 1598701"/>
              <a:gd name="connsiteY1" fmla="*/ 26435 h 1435714"/>
              <a:gd name="connsiteX2" fmla="*/ 417312 w 1598701"/>
              <a:gd name="connsiteY2" fmla="*/ 654232 h 1435714"/>
              <a:gd name="connsiteX3" fmla="*/ 21527 w 1598701"/>
              <a:gd name="connsiteY3" fmla="*/ 1145551 h 1435714"/>
              <a:gd name="connsiteX4" fmla="*/ 1140643 w 1598701"/>
              <a:gd name="connsiteY4" fmla="*/ 1432154 h 1435714"/>
              <a:gd name="connsiteX5" fmla="*/ 1550076 w 1598701"/>
              <a:gd name="connsiteY5" fmla="*/ 954483 h 1435714"/>
              <a:gd name="connsiteX6" fmla="*/ 1577371 w 1598701"/>
              <a:gd name="connsiteY6" fmla="*/ 613289 h 1435714"/>
              <a:gd name="connsiteX7" fmla="*/ 1427246 w 1598701"/>
              <a:gd name="connsiteY7" fmla="*/ 340333 h 1435714"/>
              <a:gd name="connsiteX8" fmla="*/ 1427246 w 1598701"/>
              <a:gd name="connsiteY8" fmla="*/ 340333 h 1435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98701" h="1435714">
                <a:moveTo>
                  <a:pt x="1181586" y="176560"/>
                </a:moveTo>
                <a:cubicBezTo>
                  <a:pt x="951849" y="61691"/>
                  <a:pt x="722112" y="-53177"/>
                  <a:pt x="594733" y="26435"/>
                </a:cubicBezTo>
                <a:cubicBezTo>
                  <a:pt x="467354" y="106047"/>
                  <a:pt x="512846" y="467713"/>
                  <a:pt x="417312" y="654232"/>
                </a:cubicBezTo>
                <a:cubicBezTo>
                  <a:pt x="321778" y="840751"/>
                  <a:pt x="-99028" y="1015897"/>
                  <a:pt x="21527" y="1145551"/>
                </a:cubicBezTo>
                <a:cubicBezTo>
                  <a:pt x="142082" y="1275205"/>
                  <a:pt x="885885" y="1463999"/>
                  <a:pt x="1140643" y="1432154"/>
                </a:cubicBezTo>
                <a:cubicBezTo>
                  <a:pt x="1395401" y="1400309"/>
                  <a:pt x="1477288" y="1090961"/>
                  <a:pt x="1550076" y="954483"/>
                </a:cubicBezTo>
                <a:cubicBezTo>
                  <a:pt x="1622864" y="818006"/>
                  <a:pt x="1597843" y="715647"/>
                  <a:pt x="1577371" y="613289"/>
                </a:cubicBezTo>
                <a:cubicBezTo>
                  <a:pt x="1556899" y="510931"/>
                  <a:pt x="1427246" y="340333"/>
                  <a:pt x="1427246" y="340333"/>
                </a:cubicBezTo>
                <a:lnTo>
                  <a:pt x="1427246" y="340333"/>
                </a:lnTo>
              </a:path>
            </a:pathLst>
          </a:cu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solidFill>
                <a:srgbClr val="0000FF"/>
              </a:solidFill>
              <a:latin typeface="Cambria" pitchFamily="18" charset="0"/>
            </a:endParaRPr>
          </a:p>
        </p:txBody>
      </p:sp>
      <p:grpSp>
        <p:nvGrpSpPr>
          <p:cNvPr id="342" name="Skupina 341"/>
          <p:cNvGrpSpPr/>
          <p:nvPr/>
        </p:nvGrpSpPr>
        <p:grpSpPr>
          <a:xfrm>
            <a:off x="6948264" y="1052736"/>
            <a:ext cx="601305" cy="668340"/>
            <a:chOff x="7236296" y="1124744"/>
            <a:chExt cx="601305" cy="668340"/>
          </a:xfrm>
        </p:grpSpPr>
        <p:grpSp>
          <p:nvGrpSpPr>
            <p:cNvPr id="332" name="Skupina 78"/>
            <p:cNvGrpSpPr/>
            <p:nvPr/>
          </p:nvGrpSpPr>
          <p:grpSpPr>
            <a:xfrm>
              <a:off x="7236296" y="1556792"/>
              <a:ext cx="348308" cy="236292"/>
              <a:chOff x="3419872" y="5013176"/>
              <a:chExt cx="576064" cy="288032"/>
            </a:xfrm>
          </p:grpSpPr>
          <p:cxnSp>
            <p:nvCxnSpPr>
              <p:cNvPr id="333" name="Přímá spojovací čára 263"/>
              <p:cNvCxnSpPr/>
              <p:nvPr/>
            </p:nvCxnSpPr>
            <p:spPr>
              <a:xfrm>
                <a:off x="3995936" y="5013176"/>
                <a:ext cx="0" cy="288032"/>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4" name="Přímá spojovací šipka 265"/>
              <p:cNvCxnSpPr/>
              <p:nvPr/>
            </p:nvCxnSpPr>
            <p:spPr>
              <a:xfrm flipH="1" flipV="1">
                <a:off x="3419872" y="5157192"/>
                <a:ext cx="576064" cy="144016"/>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5" name="Skupina 4"/>
            <p:cNvGrpSpPr/>
            <p:nvPr/>
          </p:nvGrpSpPr>
          <p:grpSpPr>
            <a:xfrm>
              <a:off x="7308304" y="1124744"/>
              <a:ext cx="529297" cy="470898"/>
              <a:chOff x="8219358" y="2603815"/>
              <a:chExt cx="529297" cy="470898"/>
            </a:xfrm>
          </p:grpSpPr>
          <p:cxnSp>
            <p:nvCxnSpPr>
              <p:cNvPr id="304" name="Přímá spojnice 192"/>
              <p:cNvCxnSpPr/>
              <p:nvPr/>
            </p:nvCxnSpPr>
            <p:spPr>
              <a:xfrm>
                <a:off x="8532440" y="2603815"/>
                <a:ext cx="0" cy="187482"/>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7" name="Přímá spojnice 192"/>
              <p:cNvCxnSpPr/>
              <p:nvPr/>
            </p:nvCxnSpPr>
            <p:spPr>
              <a:xfrm>
                <a:off x="8457456" y="2605478"/>
                <a:ext cx="0" cy="187482"/>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pic>
            <p:nvPicPr>
              <p:cNvPr id="3074" name="Picture 2"/>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8219358" y="2714713"/>
                <a:ext cx="529297" cy="36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grpSp>
        <p:nvGrpSpPr>
          <p:cNvPr id="365" name="Skupina 364"/>
          <p:cNvGrpSpPr/>
          <p:nvPr/>
        </p:nvGrpSpPr>
        <p:grpSpPr>
          <a:xfrm>
            <a:off x="3682747" y="908720"/>
            <a:ext cx="1703326" cy="468000"/>
            <a:chOff x="3682747" y="908720"/>
            <a:chExt cx="1703326" cy="468000"/>
          </a:xfrm>
        </p:grpSpPr>
        <p:grpSp>
          <p:nvGrpSpPr>
            <p:cNvPr id="309" name="Skupina 308"/>
            <p:cNvGrpSpPr>
              <a:grpSpLocks noChangeAspect="1"/>
            </p:cNvGrpSpPr>
            <p:nvPr/>
          </p:nvGrpSpPr>
          <p:grpSpPr>
            <a:xfrm>
              <a:off x="4860032" y="908720"/>
              <a:ext cx="526041" cy="468000"/>
              <a:chOff x="8219358" y="2603815"/>
              <a:chExt cx="529297" cy="470898"/>
            </a:xfrm>
          </p:grpSpPr>
          <p:cxnSp>
            <p:nvCxnSpPr>
              <p:cNvPr id="311" name="Přímá spojnice 192"/>
              <p:cNvCxnSpPr/>
              <p:nvPr/>
            </p:nvCxnSpPr>
            <p:spPr>
              <a:xfrm>
                <a:off x="8532440" y="2603815"/>
                <a:ext cx="0" cy="187482"/>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4" name="Přímá spojnice 192"/>
              <p:cNvCxnSpPr/>
              <p:nvPr/>
            </p:nvCxnSpPr>
            <p:spPr>
              <a:xfrm>
                <a:off x="8457456" y="2605478"/>
                <a:ext cx="0" cy="187482"/>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pic>
            <p:nvPicPr>
              <p:cNvPr id="315" name="Picture 2"/>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8219358" y="2714713"/>
                <a:ext cx="529297" cy="36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cxnSp>
          <p:nvCxnSpPr>
            <p:cNvPr id="321" name="Přímá spojovací šipka 469"/>
            <p:cNvCxnSpPr/>
            <p:nvPr/>
          </p:nvCxnSpPr>
          <p:spPr>
            <a:xfrm flipH="1" flipV="1">
              <a:off x="3682747" y="1146091"/>
              <a:ext cx="1105277" cy="50661"/>
            </a:xfrm>
            <a:prstGeom prst="straightConnector1">
              <a:avLst/>
            </a:prstGeom>
            <a:ln w="2540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grpSp>
      <p:sp>
        <p:nvSpPr>
          <p:cNvPr id="288" name="Line 750"/>
          <p:cNvSpPr>
            <a:spLocks noChangeShapeType="1"/>
          </p:cNvSpPr>
          <p:nvPr/>
        </p:nvSpPr>
        <p:spPr bwMode="auto">
          <a:xfrm>
            <a:off x="8388424" y="768568"/>
            <a:ext cx="0" cy="5096191"/>
          </a:xfrm>
          <a:prstGeom prst="line">
            <a:avLst/>
          </a:prstGeom>
          <a:noFill/>
          <a:ln w="25400">
            <a:solidFill>
              <a:srgbClr val="00B050"/>
            </a:solidFill>
            <a:round/>
            <a:headEnd type="arrow" w="lg" len="lg"/>
            <a:tailEnd type="arrow" w="lg" len="lg"/>
          </a:ln>
          <a:effectLst/>
        </p:spPr>
        <p:txBody>
          <a:bodyPr/>
          <a:lstStyle/>
          <a:p>
            <a:endParaRPr lang="cs-CZ"/>
          </a:p>
        </p:txBody>
      </p:sp>
      <p:sp>
        <p:nvSpPr>
          <p:cNvPr id="330" name="Volný tvar 329"/>
          <p:cNvSpPr/>
          <p:nvPr/>
        </p:nvSpPr>
        <p:spPr>
          <a:xfrm rot="1109010">
            <a:off x="3928647" y="449393"/>
            <a:ext cx="598528" cy="1944216"/>
          </a:xfrm>
          <a:custGeom>
            <a:avLst/>
            <a:gdLst>
              <a:gd name="connsiteX0" fmla="*/ 598528 w 598528"/>
              <a:gd name="connsiteY0" fmla="*/ 0 h 2698171"/>
              <a:gd name="connsiteX1" fmla="*/ 396648 w 598528"/>
              <a:gd name="connsiteY1" fmla="*/ 433450 h 2698171"/>
              <a:gd name="connsiteX2" fmla="*/ 372897 w 598528"/>
              <a:gd name="connsiteY2" fmla="*/ 866899 h 2698171"/>
              <a:gd name="connsiteX3" fmla="*/ 135391 w 598528"/>
              <a:gd name="connsiteY3" fmla="*/ 1591294 h 2698171"/>
              <a:gd name="connsiteX4" fmla="*/ 4762 w 598528"/>
              <a:gd name="connsiteY4" fmla="*/ 2149434 h 2698171"/>
              <a:gd name="connsiteX5" fmla="*/ 28513 w 598528"/>
              <a:gd name="connsiteY5" fmla="*/ 2648198 h 2698171"/>
              <a:gd name="connsiteX6" fmla="*/ 28513 w 598528"/>
              <a:gd name="connsiteY6" fmla="*/ 2654135 h 26981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8528" h="2698171">
                <a:moveTo>
                  <a:pt x="598528" y="0"/>
                </a:moveTo>
                <a:cubicBezTo>
                  <a:pt x="516390" y="144483"/>
                  <a:pt x="434253" y="288967"/>
                  <a:pt x="396648" y="433450"/>
                </a:cubicBezTo>
                <a:cubicBezTo>
                  <a:pt x="359043" y="577933"/>
                  <a:pt x="416440" y="673925"/>
                  <a:pt x="372897" y="866899"/>
                </a:cubicBezTo>
                <a:cubicBezTo>
                  <a:pt x="329354" y="1059873"/>
                  <a:pt x="196747" y="1377538"/>
                  <a:pt x="135391" y="1591294"/>
                </a:cubicBezTo>
                <a:cubicBezTo>
                  <a:pt x="74035" y="1805050"/>
                  <a:pt x="22575" y="1973283"/>
                  <a:pt x="4762" y="2149434"/>
                </a:cubicBezTo>
                <a:cubicBezTo>
                  <a:pt x="-13051" y="2325585"/>
                  <a:pt x="24554" y="2564081"/>
                  <a:pt x="28513" y="2648198"/>
                </a:cubicBezTo>
                <a:cubicBezTo>
                  <a:pt x="32471" y="2732315"/>
                  <a:pt x="30492" y="2693225"/>
                  <a:pt x="28513" y="2654135"/>
                </a:cubicBezTo>
              </a:path>
            </a:pathLst>
          </a:custGeom>
          <a:noFill/>
          <a:ln>
            <a:solidFill>
              <a:schemeClr val="tx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nvGrpSpPr>
          <p:cNvPr id="345" name="Skupina 344"/>
          <p:cNvGrpSpPr/>
          <p:nvPr/>
        </p:nvGrpSpPr>
        <p:grpSpPr>
          <a:xfrm>
            <a:off x="7884368" y="1124744"/>
            <a:ext cx="1080120" cy="864096"/>
            <a:chOff x="7884368" y="1124744"/>
            <a:chExt cx="1080120" cy="864096"/>
          </a:xfrm>
        </p:grpSpPr>
        <p:sp>
          <p:nvSpPr>
            <p:cNvPr id="294" name="Šipka doleva 293"/>
            <p:cNvSpPr/>
            <p:nvPr/>
          </p:nvSpPr>
          <p:spPr>
            <a:xfrm>
              <a:off x="7884368" y="1124744"/>
              <a:ext cx="1080120" cy="864096"/>
            </a:xfrm>
            <a:prstGeom prst="lef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nvGrpSpPr>
            <p:cNvPr id="346" name="Skupina 345"/>
            <p:cNvGrpSpPr>
              <a:grpSpLocks noChangeAspect="1"/>
            </p:cNvGrpSpPr>
            <p:nvPr/>
          </p:nvGrpSpPr>
          <p:grpSpPr>
            <a:xfrm>
              <a:off x="8460432" y="1412776"/>
              <a:ext cx="364181" cy="324000"/>
              <a:chOff x="8219358" y="2603815"/>
              <a:chExt cx="529297" cy="470898"/>
            </a:xfrm>
          </p:grpSpPr>
          <p:cxnSp>
            <p:nvCxnSpPr>
              <p:cNvPr id="347" name="Přímá spojnice 192"/>
              <p:cNvCxnSpPr/>
              <p:nvPr/>
            </p:nvCxnSpPr>
            <p:spPr>
              <a:xfrm>
                <a:off x="8532440" y="2603815"/>
                <a:ext cx="0" cy="187482"/>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5" name="Přímá spojnice 192"/>
              <p:cNvCxnSpPr/>
              <p:nvPr/>
            </p:nvCxnSpPr>
            <p:spPr>
              <a:xfrm>
                <a:off x="8457456" y="2605478"/>
                <a:ext cx="0" cy="187482"/>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pic>
            <p:nvPicPr>
              <p:cNvPr id="356" name="Picture 2"/>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8219358" y="2714713"/>
                <a:ext cx="529297" cy="36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sp>
        <p:nvSpPr>
          <p:cNvPr id="357" name="Line 752"/>
          <p:cNvSpPr>
            <a:spLocks noChangeShapeType="1"/>
          </p:cNvSpPr>
          <p:nvPr/>
        </p:nvSpPr>
        <p:spPr bwMode="auto">
          <a:xfrm>
            <a:off x="382887" y="2433475"/>
            <a:ext cx="0" cy="3698167"/>
          </a:xfrm>
          <a:prstGeom prst="line">
            <a:avLst/>
          </a:prstGeom>
          <a:noFill/>
          <a:ln w="25400">
            <a:solidFill>
              <a:srgbClr val="00B050"/>
            </a:solidFill>
            <a:round/>
            <a:headEnd type="arrow" w="lg" len="lg"/>
            <a:tailEnd type="arrow" w="lg" len="lg"/>
          </a:ln>
          <a:effectLst/>
        </p:spPr>
        <p:txBody>
          <a:bodyPr/>
          <a:lstStyle/>
          <a:p>
            <a:endParaRPr lang="cs-CZ"/>
          </a:p>
        </p:txBody>
      </p:sp>
      <p:sp>
        <p:nvSpPr>
          <p:cNvPr id="358" name="Rectangle 843"/>
          <p:cNvSpPr>
            <a:spLocks noChangeArrowheads="1"/>
          </p:cNvSpPr>
          <p:nvPr/>
        </p:nvSpPr>
        <p:spPr bwMode="auto">
          <a:xfrm>
            <a:off x="8375841" y="3094298"/>
            <a:ext cx="768159" cy="230832"/>
          </a:xfrm>
          <a:prstGeom prst="rect">
            <a:avLst/>
          </a:prstGeom>
          <a:noFill/>
          <a:ln w="9525">
            <a:noFill/>
            <a:miter lim="800000"/>
            <a:headEnd/>
            <a:tailEnd/>
          </a:ln>
          <a:effectLst/>
        </p:spPr>
        <p:txBody>
          <a:bodyPr wrap="none">
            <a:spAutoFit/>
          </a:bodyPr>
          <a:lstStyle/>
          <a:p>
            <a:pPr algn="l"/>
            <a:r>
              <a:rPr lang="cs-CZ" sz="900" b="1" dirty="0" smtClean="0">
                <a:solidFill>
                  <a:srgbClr val="000000"/>
                </a:solidFill>
                <a:latin typeface="Arial" pitchFamily="34" charset="0"/>
              </a:rPr>
              <a:t>12 – 15 km</a:t>
            </a:r>
            <a:endParaRPr lang="cs-CZ" sz="900" b="1" dirty="0">
              <a:solidFill>
                <a:srgbClr val="000000"/>
              </a:solidFill>
              <a:latin typeface="Arial" pitchFamily="34" charset="0"/>
            </a:endParaRPr>
          </a:p>
        </p:txBody>
      </p:sp>
      <p:sp>
        <p:nvSpPr>
          <p:cNvPr id="360" name="Rectangle 843"/>
          <p:cNvSpPr>
            <a:spLocks noChangeArrowheads="1"/>
          </p:cNvSpPr>
          <p:nvPr/>
        </p:nvSpPr>
        <p:spPr bwMode="auto">
          <a:xfrm>
            <a:off x="395288" y="4365625"/>
            <a:ext cx="704039" cy="230832"/>
          </a:xfrm>
          <a:prstGeom prst="rect">
            <a:avLst/>
          </a:prstGeom>
          <a:noFill/>
          <a:ln w="9525">
            <a:noFill/>
            <a:miter lim="800000"/>
            <a:headEnd/>
            <a:tailEnd/>
          </a:ln>
          <a:effectLst/>
        </p:spPr>
        <p:txBody>
          <a:bodyPr wrap="none">
            <a:spAutoFit/>
          </a:bodyPr>
          <a:lstStyle/>
          <a:p>
            <a:pPr algn="l"/>
            <a:r>
              <a:rPr lang="cs-CZ" sz="900" b="1" dirty="0" smtClean="0">
                <a:solidFill>
                  <a:srgbClr val="000000"/>
                </a:solidFill>
                <a:latin typeface="Arial" pitchFamily="34" charset="0"/>
              </a:rPr>
              <a:t>8 – 12 km</a:t>
            </a:r>
            <a:endParaRPr lang="cs-CZ" sz="900" b="1" dirty="0">
              <a:solidFill>
                <a:srgbClr val="000000"/>
              </a:solidFill>
              <a:latin typeface="Arial" pitchFamily="34" charset="0"/>
            </a:endParaRPr>
          </a:p>
        </p:txBody>
      </p:sp>
      <p:sp>
        <p:nvSpPr>
          <p:cNvPr id="378" name="Volný tvar 377"/>
          <p:cNvSpPr/>
          <p:nvPr/>
        </p:nvSpPr>
        <p:spPr>
          <a:xfrm>
            <a:off x="6928250" y="4743888"/>
            <a:ext cx="1291108" cy="1045420"/>
          </a:xfrm>
          <a:custGeom>
            <a:avLst/>
            <a:gdLst>
              <a:gd name="connsiteX0" fmla="*/ 1181586 w 1598701"/>
              <a:gd name="connsiteY0" fmla="*/ 176560 h 1435714"/>
              <a:gd name="connsiteX1" fmla="*/ 594733 w 1598701"/>
              <a:gd name="connsiteY1" fmla="*/ 26435 h 1435714"/>
              <a:gd name="connsiteX2" fmla="*/ 417312 w 1598701"/>
              <a:gd name="connsiteY2" fmla="*/ 654232 h 1435714"/>
              <a:gd name="connsiteX3" fmla="*/ 21527 w 1598701"/>
              <a:gd name="connsiteY3" fmla="*/ 1145551 h 1435714"/>
              <a:gd name="connsiteX4" fmla="*/ 1140643 w 1598701"/>
              <a:gd name="connsiteY4" fmla="*/ 1432154 h 1435714"/>
              <a:gd name="connsiteX5" fmla="*/ 1550076 w 1598701"/>
              <a:gd name="connsiteY5" fmla="*/ 954483 h 1435714"/>
              <a:gd name="connsiteX6" fmla="*/ 1577371 w 1598701"/>
              <a:gd name="connsiteY6" fmla="*/ 613289 h 1435714"/>
              <a:gd name="connsiteX7" fmla="*/ 1427246 w 1598701"/>
              <a:gd name="connsiteY7" fmla="*/ 340333 h 1435714"/>
              <a:gd name="connsiteX8" fmla="*/ 1427246 w 1598701"/>
              <a:gd name="connsiteY8" fmla="*/ 340333 h 1435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98701" h="1435714">
                <a:moveTo>
                  <a:pt x="1181586" y="176560"/>
                </a:moveTo>
                <a:cubicBezTo>
                  <a:pt x="951849" y="61691"/>
                  <a:pt x="722112" y="-53177"/>
                  <a:pt x="594733" y="26435"/>
                </a:cubicBezTo>
                <a:cubicBezTo>
                  <a:pt x="467354" y="106047"/>
                  <a:pt x="512846" y="467713"/>
                  <a:pt x="417312" y="654232"/>
                </a:cubicBezTo>
                <a:cubicBezTo>
                  <a:pt x="321778" y="840751"/>
                  <a:pt x="-99028" y="1015897"/>
                  <a:pt x="21527" y="1145551"/>
                </a:cubicBezTo>
                <a:cubicBezTo>
                  <a:pt x="142082" y="1275205"/>
                  <a:pt x="885885" y="1463999"/>
                  <a:pt x="1140643" y="1432154"/>
                </a:cubicBezTo>
                <a:cubicBezTo>
                  <a:pt x="1395401" y="1400309"/>
                  <a:pt x="1477288" y="1090961"/>
                  <a:pt x="1550076" y="954483"/>
                </a:cubicBezTo>
                <a:cubicBezTo>
                  <a:pt x="1622864" y="818006"/>
                  <a:pt x="1597843" y="715647"/>
                  <a:pt x="1577371" y="613289"/>
                </a:cubicBezTo>
                <a:cubicBezTo>
                  <a:pt x="1556899" y="510931"/>
                  <a:pt x="1427246" y="340333"/>
                  <a:pt x="1427246" y="340333"/>
                </a:cubicBezTo>
                <a:lnTo>
                  <a:pt x="1427246" y="340333"/>
                </a:lnTo>
              </a:path>
            </a:pathLst>
          </a:custGeom>
          <a:noFill/>
          <a:ln w="28575">
            <a:solidFill>
              <a:srgbClr val="3333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solidFill>
                <a:srgbClr val="0000FF"/>
              </a:solidFill>
              <a:latin typeface="Cambria" pitchFamily="18" charset="0"/>
            </a:endParaRPr>
          </a:p>
        </p:txBody>
      </p:sp>
      <p:grpSp>
        <p:nvGrpSpPr>
          <p:cNvPr id="371" name="Skupina 370"/>
          <p:cNvGrpSpPr/>
          <p:nvPr/>
        </p:nvGrpSpPr>
        <p:grpSpPr>
          <a:xfrm>
            <a:off x="7308304" y="4993403"/>
            <a:ext cx="792088" cy="626034"/>
            <a:chOff x="7308304" y="4993403"/>
            <a:chExt cx="792088" cy="626034"/>
          </a:xfrm>
        </p:grpSpPr>
        <p:grpSp>
          <p:nvGrpSpPr>
            <p:cNvPr id="348" name="Skupina 89"/>
            <p:cNvGrpSpPr>
              <a:grpSpLocks noChangeAspect="1"/>
            </p:cNvGrpSpPr>
            <p:nvPr/>
          </p:nvGrpSpPr>
          <p:grpSpPr>
            <a:xfrm>
              <a:off x="7448106" y="4993403"/>
              <a:ext cx="428390" cy="360000"/>
              <a:chOff x="5531849" y="1365494"/>
              <a:chExt cx="612000" cy="514298"/>
            </a:xfrm>
          </p:grpSpPr>
          <p:grpSp>
            <p:nvGrpSpPr>
              <p:cNvPr id="349" name="Skupina 90"/>
              <p:cNvGrpSpPr/>
              <p:nvPr/>
            </p:nvGrpSpPr>
            <p:grpSpPr>
              <a:xfrm>
                <a:off x="5531849" y="1365494"/>
                <a:ext cx="612000" cy="514298"/>
                <a:chOff x="5531849" y="1365494"/>
                <a:chExt cx="612000" cy="514298"/>
              </a:xfrm>
            </p:grpSpPr>
            <p:pic>
              <p:nvPicPr>
                <p:cNvPr id="351" name="Picture 4" descr="D:\Učení\Materialy\!!situační značky\pěší.jpg"/>
                <p:cNvPicPr preferRelativeResize="0">
                  <a:picLocks noChangeAspect="1" noChangeArrowheads="1"/>
                </p:cNvPicPr>
                <p:nvPr/>
              </p:nvPicPr>
              <p:blipFill>
                <a:blip r:embed="rId7" cstate="print"/>
                <a:srcRect/>
                <a:stretch>
                  <a:fillRect/>
                </a:stretch>
              </p:blipFill>
              <p:spPr bwMode="auto">
                <a:xfrm>
                  <a:off x="5531849" y="1485941"/>
                  <a:ext cx="612000" cy="393851"/>
                </a:xfrm>
                <a:prstGeom prst="rect">
                  <a:avLst/>
                </a:prstGeom>
                <a:noFill/>
                <a:ln w="9525">
                  <a:solidFill>
                    <a:schemeClr val="tx1"/>
                  </a:solidFill>
                </a:ln>
              </p:spPr>
            </p:pic>
            <p:grpSp>
              <p:nvGrpSpPr>
                <p:cNvPr id="352" name="Skupina 93"/>
                <p:cNvGrpSpPr>
                  <a:grpSpLocks noChangeAspect="1"/>
                </p:cNvGrpSpPr>
                <p:nvPr/>
              </p:nvGrpSpPr>
              <p:grpSpPr>
                <a:xfrm>
                  <a:off x="5814012" y="1365494"/>
                  <a:ext cx="51014" cy="124988"/>
                  <a:chOff x="9828584" y="4075139"/>
                  <a:chExt cx="75777" cy="169277"/>
                </a:xfrm>
              </p:grpSpPr>
              <p:cxnSp>
                <p:nvCxnSpPr>
                  <p:cNvPr id="353" name="Přímá spojnice 94"/>
                  <p:cNvCxnSpPr/>
                  <p:nvPr/>
                </p:nvCxnSpPr>
                <p:spPr>
                  <a:xfrm>
                    <a:off x="9828584" y="4075139"/>
                    <a:ext cx="0" cy="169277"/>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4" name="Přímá spojnice 95"/>
                  <p:cNvCxnSpPr/>
                  <p:nvPr/>
                </p:nvCxnSpPr>
                <p:spPr>
                  <a:xfrm>
                    <a:off x="9904361" y="4075139"/>
                    <a:ext cx="0" cy="169277"/>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grpSp>
          <p:cxnSp>
            <p:nvCxnSpPr>
              <p:cNvPr id="350" name="Přímá spojnice 91"/>
              <p:cNvCxnSpPr/>
              <p:nvPr/>
            </p:nvCxnSpPr>
            <p:spPr>
              <a:xfrm>
                <a:off x="5839519" y="1501877"/>
                <a:ext cx="0" cy="370805"/>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04" name="TextovéPole 703"/>
            <p:cNvSpPr txBox="1"/>
            <p:nvPr/>
          </p:nvSpPr>
          <p:spPr>
            <a:xfrm>
              <a:off x="7668344" y="5373216"/>
              <a:ext cx="432048" cy="246221"/>
            </a:xfrm>
            <a:prstGeom prst="rect">
              <a:avLst/>
            </a:prstGeom>
            <a:noFill/>
            <a:ln w="3175">
              <a:noFill/>
            </a:ln>
          </p:spPr>
          <p:txBody>
            <a:bodyPr wrap="square" rtlCol="0">
              <a:spAutoFit/>
            </a:bodyPr>
            <a:lstStyle/>
            <a:p>
              <a:r>
                <a:rPr lang="cs-CZ" sz="1000" b="1" dirty="0" smtClean="0"/>
                <a:t>RES</a:t>
              </a:r>
              <a:endParaRPr lang="cs-CZ" sz="1000" b="1" dirty="0"/>
            </a:p>
          </p:txBody>
        </p:sp>
        <p:grpSp>
          <p:nvGrpSpPr>
            <p:cNvPr id="362" name="Skupina 78"/>
            <p:cNvGrpSpPr/>
            <p:nvPr/>
          </p:nvGrpSpPr>
          <p:grpSpPr>
            <a:xfrm>
              <a:off x="7308304" y="5373216"/>
              <a:ext cx="348308" cy="236292"/>
              <a:chOff x="3419872" y="5013176"/>
              <a:chExt cx="576064" cy="288032"/>
            </a:xfrm>
          </p:grpSpPr>
          <p:cxnSp>
            <p:nvCxnSpPr>
              <p:cNvPr id="363" name="Přímá spojovací čára 263"/>
              <p:cNvCxnSpPr/>
              <p:nvPr/>
            </p:nvCxnSpPr>
            <p:spPr>
              <a:xfrm>
                <a:off x="3995936" y="5013176"/>
                <a:ext cx="0" cy="288032"/>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4" name="Přímá spojovací šipka 265"/>
              <p:cNvCxnSpPr/>
              <p:nvPr/>
            </p:nvCxnSpPr>
            <p:spPr>
              <a:xfrm flipH="1" flipV="1">
                <a:off x="3419872" y="5157192"/>
                <a:ext cx="576064" cy="144016"/>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grpSp>
        <p:nvGrpSpPr>
          <p:cNvPr id="619" name="Skupina 618"/>
          <p:cNvGrpSpPr>
            <a:grpSpLocks noChangeAspect="1"/>
          </p:cNvGrpSpPr>
          <p:nvPr/>
        </p:nvGrpSpPr>
        <p:grpSpPr>
          <a:xfrm>
            <a:off x="4689765" y="1544052"/>
            <a:ext cx="489586" cy="432000"/>
            <a:chOff x="4788024" y="5949280"/>
            <a:chExt cx="326390" cy="288000"/>
          </a:xfrm>
        </p:grpSpPr>
        <p:grpSp>
          <p:nvGrpSpPr>
            <p:cNvPr id="620" name="Skupina 315"/>
            <p:cNvGrpSpPr>
              <a:grpSpLocks noChangeAspect="1"/>
            </p:cNvGrpSpPr>
            <p:nvPr/>
          </p:nvGrpSpPr>
          <p:grpSpPr>
            <a:xfrm>
              <a:off x="4932040" y="5949280"/>
              <a:ext cx="51014" cy="124988"/>
              <a:chOff x="9828584" y="4075139"/>
              <a:chExt cx="75777" cy="169277"/>
            </a:xfrm>
          </p:grpSpPr>
          <p:cxnSp>
            <p:nvCxnSpPr>
              <p:cNvPr id="622" name="Přímá spojnice 191"/>
              <p:cNvCxnSpPr/>
              <p:nvPr/>
            </p:nvCxnSpPr>
            <p:spPr>
              <a:xfrm>
                <a:off x="9828584" y="4075139"/>
                <a:ext cx="0" cy="169277"/>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3" name="Přímá spojnice 192"/>
              <p:cNvCxnSpPr/>
              <p:nvPr/>
            </p:nvCxnSpPr>
            <p:spPr>
              <a:xfrm>
                <a:off x="9904361" y="4075139"/>
                <a:ext cx="0" cy="169277"/>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pic>
          <p:nvPicPr>
            <p:cNvPr id="621" name="Picture 5" descr="D:\Učení\Materialy\!!situační značky\mechna.jpg"/>
            <p:cNvPicPr preferRelativeResize="0">
              <a:picLocks noChangeAspect="1" noChangeArrowheads="1"/>
            </p:cNvPicPr>
            <p:nvPr/>
          </p:nvPicPr>
          <p:blipFill>
            <a:blip r:embed="rId10" cstate="print"/>
            <a:srcRect/>
            <a:stretch>
              <a:fillRect/>
            </a:stretch>
          </p:blipFill>
          <p:spPr bwMode="auto">
            <a:xfrm>
              <a:off x="4788024" y="6026086"/>
              <a:ext cx="326390" cy="211194"/>
            </a:xfrm>
            <a:prstGeom prst="rect">
              <a:avLst/>
            </a:prstGeom>
            <a:noFill/>
            <a:ln w="12700" cmpd="sng">
              <a:solidFill>
                <a:schemeClr val="tx1"/>
              </a:solidFill>
            </a:ln>
            <a:effectLst>
              <a:outerShdw blurRad="50800" dist="50800" dir="5400000" algn="ctr" rotWithShape="0">
                <a:schemeClr val="bg1"/>
              </a:outerShdw>
            </a:effectLst>
          </p:spPr>
        </p:pic>
      </p:grpSp>
      <p:grpSp>
        <p:nvGrpSpPr>
          <p:cNvPr id="370" name="Skupina 369"/>
          <p:cNvGrpSpPr/>
          <p:nvPr/>
        </p:nvGrpSpPr>
        <p:grpSpPr>
          <a:xfrm>
            <a:off x="4509700" y="1852251"/>
            <a:ext cx="1879343" cy="1143898"/>
            <a:chOff x="4509700" y="1852251"/>
            <a:chExt cx="1879343" cy="1143898"/>
          </a:xfrm>
        </p:grpSpPr>
        <p:grpSp>
          <p:nvGrpSpPr>
            <p:cNvPr id="676" name="Skupina 198"/>
            <p:cNvGrpSpPr/>
            <p:nvPr/>
          </p:nvGrpSpPr>
          <p:grpSpPr>
            <a:xfrm rot="12443873" flipV="1">
              <a:off x="5390507" y="2324959"/>
              <a:ext cx="998536" cy="671190"/>
              <a:chOff x="3707904" y="2461437"/>
              <a:chExt cx="587649" cy="175475"/>
            </a:xfrm>
          </p:grpSpPr>
          <p:sp>
            <p:nvSpPr>
              <p:cNvPr id="677" name="Volný tvar 676"/>
              <p:cNvSpPr/>
              <p:nvPr/>
            </p:nvSpPr>
            <p:spPr>
              <a:xfrm>
                <a:off x="3817088" y="2461437"/>
                <a:ext cx="478465" cy="58479"/>
              </a:xfrm>
              <a:custGeom>
                <a:avLst/>
                <a:gdLst>
                  <a:gd name="connsiteX0" fmla="*/ 478465 w 478465"/>
                  <a:gd name="connsiteY0" fmla="*/ 26582 h 58479"/>
                  <a:gd name="connsiteX1" fmla="*/ 212652 w 478465"/>
                  <a:gd name="connsiteY1" fmla="*/ 5316 h 58479"/>
                  <a:gd name="connsiteX2" fmla="*/ 0 w 478465"/>
                  <a:gd name="connsiteY2" fmla="*/ 58479 h 58479"/>
                </a:gdLst>
                <a:ahLst/>
                <a:cxnLst>
                  <a:cxn ang="0">
                    <a:pos x="connsiteX0" y="connsiteY0"/>
                  </a:cxn>
                  <a:cxn ang="0">
                    <a:pos x="connsiteX1" y="connsiteY1"/>
                  </a:cxn>
                  <a:cxn ang="0">
                    <a:pos x="connsiteX2" y="connsiteY2"/>
                  </a:cxn>
                </a:cxnLst>
                <a:rect l="l" t="t" r="r" b="b"/>
                <a:pathLst>
                  <a:path w="478465" h="58479">
                    <a:moveTo>
                      <a:pt x="478465" y="26582"/>
                    </a:moveTo>
                    <a:cubicBezTo>
                      <a:pt x="385430" y="13291"/>
                      <a:pt x="292396" y="0"/>
                      <a:pt x="212652" y="5316"/>
                    </a:cubicBezTo>
                    <a:cubicBezTo>
                      <a:pt x="132908" y="10632"/>
                      <a:pt x="66454" y="34555"/>
                      <a:pt x="0" y="58479"/>
                    </a:cubicBezTo>
                  </a:path>
                </a:pathLst>
              </a:cu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cxnSp>
            <p:nvCxnSpPr>
              <p:cNvPr id="678" name="Přímá spojovací šipka 200"/>
              <p:cNvCxnSpPr/>
              <p:nvPr/>
            </p:nvCxnSpPr>
            <p:spPr>
              <a:xfrm flipH="1">
                <a:off x="3707904" y="2564904"/>
                <a:ext cx="72008" cy="7200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366" name="Oblouk 365"/>
            <p:cNvSpPr>
              <a:spLocks noChangeAspect="1"/>
            </p:cNvSpPr>
            <p:nvPr/>
          </p:nvSpPr>
          <p:spPr>
            <a:xfrm rot="15988843">
              <a:off x="4473700" y="1888251"/>
              <a:ext cx="323999" cy="252000"/>
            </a:xfrm>
            <a:prstGeom prst="arc">
              <a:avLst>
                <a:gd name="adj1" fmla="val 10619928"/>
                <a:gd name="adj2" fmla="val 0"/>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cxnSp>
          <p:nvCxnSpPr>
            <p:cNvPr id="367" name="Přímá spojovací šipka 366"/>
            <p:cNvCxnSpPr/>
            <p:nvPr/>
          </p:nvCxnSpPr>
          <p:spPr>
            <a:xfrm>
              <a:off x="4716016" y="2204864"/>
              <a:ext cx="814522" cy="0"/>
            </a:xfrm>
            <a:prstGeom prst="straightConnector1">
              <a:avLst/>
            </a:prstGeom>
            <a:ln w="2540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369" name="TextovéPole 368"/>
            <p:cNvSpPr txBox="1"/>
            <p:nvPr/>
          </p:nvSpPr>
          <p:spPr>
            <a:xfrm>
              <a:off x="4896000" y="2088000"/>
              <a:ext cx="288032" cy="216000"/>
            </a:xfrm>
            <a:prstGeom prst="rect">
              <a:avLst/>
            </a:prstGeom>
            <a:solidFill>
              <a:schemeClr val="bg1"/>
            </a:solidFill>
            <a:ln w="3175">
              <a:noFill/>
            </a:ln>
          </p:spPr>
          <p:txBody>
            <a:bodyPr wrap="square" lIns="0" tIns="0" rIns="0" bIns="0" rtlCol="0">
              <a:spAutoFit/>
            </a:bodyPr>
            <a:lstStyle/>
            <a:p>
              <a:r>
                <a:rPr lang="cs-CZ" sz="1400" b="1" dirty="0" smtClean="0"/>
                <a:t>RIP</a:t>
              </a:r>
              <a:endParaRPr lang="cs-CZ" sz="1400" b="1" dirty="0"/>
            </a:p>
          </p:txBody>
        </p:sp>
      </p:grpSp>
    </p:spTree>
    <p:extLst>
      <p:ext uri="{BB962C8B-B14F-4D97-AF65-F5344CB8AC3E}">
        <p14:creationId xmlns:p14="http://schemas.microsoft.com/office/powerpoint/2010/main" val="2593040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path" presetSubtype="0" accel="50000" decel="50000" fill="hold" nodeType="clickEffect">
                                  <p:stCondLst>
                                    <p:cond delay="0"/>
                                  </p:stCondLst>
                                  <p:childTnLst>
                                    <p:animMotion origin="layout" path="M 0 0  L -0.25 0  E" pathEditMode="relative" ptsTypes="">
                                      <p:cBhvr>
                                        <p:cTn id="6" dur="2000" fill="hold"/>
                                        <p:tgtEl>
                                          <p:spTgt spid="371"/>
                                        </p:tgtEl>
                                        <p:attrNameLst>
                                          <p:attrName>ppt_x</p:attrName>
                                          <p:attrName>ppt_y</p:attrName>
                                        </p:attrNameLst>
                                      </p:cBhvr>
                                    </p:animMotion>
                                  </p:childTnLst>
                                </p:cTn>
                              </p:par>
                            </p:childTnLst>
                          </p:cTn>
                        </p:par>
                        <p:par>
                          <p:cTn id="7" fill="hold">
                            <p:stCondLst>
                              <p:cond delay="2000"/>
                            </p:stCondLst>
                            <p:childTnLst>
                              <p:par>
                                <p:cTn id="8" presetID="35" presetClass="emph" presetSubtype="0" repeatCount="3000" fill="hold" nodeType="afterEffect">
                                  <p:stCondLst>
                                    <p:cond delay="0"/>
                                  </p:stCondLst>
                                  <p:childTnLst>
                                    <p:anim calcmode="discrete" valueType="str">
                                      <p:cBhvr>
                                        <p:cTn id="9" dur="1000" fill="hold"/>
                                        <p:tgtEl>
                                          <p:spTgt spid="329"/>
                                        </p:tgtEl>
                                        <p:attrNameLst>
                                          <p:attrName>style.visibility</p:attrName>
                                        </p:attrNameLst>
                                      </p:cBhvr>
                                      <p:tavLst>
                                        <p:tav tm="0">
                                          <p:val>
                                            <p:strVal val="hidden"/>
                                          </p:val>
                                        </p:tav>
                                        <p:tav tm="50000">
                                          <p:val>
                                            <p:strVal val="visible"/>
                                          </p:val>
                                        </p:tav>
                                      </p:tavLst>
                                    </p:anim>
                                  </p:childTnLst>
                                </p:cTn>
                              </p:par>
                            </p:childTnLst>
                          </p:cTn>
                        </p:par>
                      </p:childTnLst>
                    </p:cTn>
                  </p:par>
                  <p:par>
                    <p:cTn id="10" fill="hold">
                      <p:stCondLst>
                        <p:cond delay="indefinite"/>
                      </p:stCondLst>
                      <p:childTnLst>
                        <p:par>
                          <p:cTn id="11" fill="hold">
                            <p:stCondLst>
                              <p:cond delay="0"/>
                            </p:stCondLst>
                            <p:childTnLst>
                              <p:par>
                                <p:cTn id="12" presetID="63" presetClass="path" presetSubtype="0" accel="50000" decel="50000" fill="hold" nodeType="clickEffect">
                                  <p:stCondLst>
                                    <p:cond delay="0"/>
                                  </p:stCondLst>
                                  <p:childTnLst>
                                    <p:animMotion origin="layout" path="M -3.33333E-6 4.51434E-6 L 0.12587 0.2012 " pathEditMode="relative" rAng="0" ptsTypes="AA">
                                      <p:cBhvr>
                                        <p:cTn id="13" dur="2000" fill="hold"/>
                                        <p:tgtEl>
                                          <p:spTgt spid="619"/>
                                        </p:tgtEl>
                                        <p:attrNameLst>
                                          <p:attrName>ppt_x</p:attrName>
                                          <p:attrName>ppt_y</p:attrName>
                                        </p:attrNameLst>
                                      </p:cBhvr>
                                      <p:rCtr x="6300" y="10100"/>
                                    </p:animMotion>
                                  </p:childTnLst>
                                  <p:subTnLst>
                                    <p:set>
                                      <p:cBhvr override="childStyle">
                                        <p:cTn dur="1" fill="hold" display="0" masterRel="sameClick" afterEffect="1">
                                          <p:stCondLst>
                                            <p:cond evt="end" delay="0">
                                              <p:tn val="12"/>
                                            </p:cond>
                                          </p:stCondLst>
                                        </p:cTn>
                                        <p:tgtEl>
                                          <p:spTgt spid="619"/>
                                        </p:tgtEl>
                                        <p:attrNameLst>
                                          <p:attrName>style.visibility</p:attrName>
                                        </p:attrNameLst>
                                      </p:cBhvr>
                                      <p:to>
                                        <p:strVal val="hidden"/>
                                      </p:to>
                                    </p:set>
                                  </p:subTnLst>
                                </p:cTn>
                              </p:par>
                            </p:childTnLst>
                          </p:cTn>
                        </p:par>
                        <p:par>
                          <p:cTn id="14" fill="hold">
                            <p:stCondLst>
                              <p:cond delay="2000"/>
                            </p:stCondLst>
                            <p:childTnLst>
                              <p:par>
                                <p:cTn id="15" presetID="35" presetClass="emph" presetSubtype="0" repeatCount="3000" fill="hold" nodeType="afterEffect">
                                  <p:stCondLst>
                                    <p:cond delay="0"/>
                                  </p:stCondLst>
                                  <p:childTnLst>
                                    <p:anim calcmode="discrete" valueType="str">
                                      <p:cBhvr>
                                        <p:cTn id="16" dur="1000" fill="hold"/>
                                        <p:tgtEl>
                                          <p:spTgt spid="335"/>
                                        </p:tgtEl>
                                        <p:attrNameLst>
                                          <p:attrName>style.visibility</p:attrName>
                                        </p:attrNameLst>
                                      </p:cBhvr>
                                      <p:tavLst>
                                        <p:tav tm="0">
                                          <p:val>
                                            <p:strVal val="hidden"/>
                                          </p:val>
                                        </p:tav>
                                        <p:tav tm="50000">
                                          <p:val>
                                            <p:strVal val="visible"/>
                                          </p:val>
                                        </p:tav>
                                      </p:tavLst>
                                    </p:anim>
                                  </p:childTnLst>
                                </p:cTn>
                              </p:par>
                              <p:par>
                                <p:cTn id="17" presetID="8" presetClass="exit" presetSubtype="16" fill="hold" nodeType="withEffect">
                                  <p:stCondLst>
                                    <p:cond delay="0"/>
                                  </p:stCondLst>
                                  <p:childTnLst>
                                    <p:animEffect transition="out" filter="diamond(in)">
                                      <p:cBhvr>
                                        <p:cTn id="18" dur="2000"/>
                                        <p:tgtEl>
                                          <p:spTgt spid="370"/>
                                        </p:tgtEl>
                                      </p:cBhvr>
                                    </p:animEffect>
                                    <p:set>
                                      <p:cBhvr>
                                        <p:cTn id="19" dur="1" fill="hold">
                                          <p:stCondLst>
                                            <p:cond delay="1999"/>
                                          </p:stCondLst>
                                        </p:cTn>
                                        <p:tgtEl>
                                          <p:spTgt spid="370"/>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2" presetClass="entr" presetSubtype="2" fill="hold" nodeType="clickEffect">
                                  <p:stCondLst>
                                    <p:cond delay="0"/>
                                  </p:stCondLst>
                                  <p:childTnLst>
                                    <p:set>
                                      <p:cBhvr>
                                        <p:cTn id="23" dur="1" fill="hold">
                                          <p:stCondLst>
                                            <p:cond delay="0"/>
                                          </p:stCondLst>
                                        </p:cTn>
                                        <p:tgtEl>
                                          <p:spTgt spid="345"/>
                                        </p:tgtEl>
                                        <p:attrNameLst>
                                          <p:attrName>style.visibility</p:attrName>
                                        </p:attrNameLst>
                                      </p:cBhvr>
                                      <p:to>
                                        <p:strVal val="visible"/>
                                      </p:to>
                                    </p:set>
                                    <p:anim calcmode="lin" valueType="num">
                                      <p:cBhvr additive="base">
                                        <p:cTn id="24" dur="500" fill="hold"/>
                                        <p:tgtEl>
                                          <p:spTgt spid="345"/>
                                        </p:tgtEl>
                                        <p:attrNameLst>
                                          <p:attrName>ppt_x</p:attrName>
                                        </p:attrNameLst>
                                      </p:cBhvr>
                                      <p:tavLst>
                                        <p:tav tm="0">
                                          <p:val>
                                            <p:strVal val="1+#ppt_w/2"/>
                                          </p:val>
                                        </p:tav>
                                        <p:tav tm="100000">
                                          <p:val>
                                            <p:strVal val="#ppt_x"/>
                                          </p:val>
                                        </p:tav>
                                      </p:tavLst>
                                    </p:anim>
                                    <p:anim calcmode="lin" valueType="num">
                                      <p:cBhvr additive="base">
                                        <p:cTn id="25" dur="500" fill="hold"/>
                                        <p:tgtEl>
                                          <p:spTgt spid="345"/>
                                        </p:tgtEl>
                                        <p:attrNameLst>
                                          <p:attrName>ppt_y</p:attrName>
                                        </p:attrNameLst>
                                      </p:cBhvr>
                                      <p:tavLst>
                                        <p:tav tm="0">
                                          <p:val>
                                            <p:strVal val="#ppt_y"/>
                                          </p:val>
                                        </p:tav>
                                        <p:tav tm="100000">
                                          <p:val>
                                            <p:strVal val="#ppt_y"/>
                                          </p:val>
                                        </p:tav>
                                      </p:tavLst>
                                    </p:anim>
                                  </p:childTnLst>
                                  <p:subTnLst>
                                    <p:set>
                                      <p:cBhvr override="childStyle">
                                        <p:cTn dur="1" fill="hold" display="0" masterRel="sameClick" afterEffect="1">
                                          <p:stCondLst>
                                            <p:cond evt="end" delay="0">
                                              <p:tn val="22"/>
                                            </p:cond>
                                          </p:stCondLst>
                                        </p:cTn>
                                        <p:tgtEl>
                                          <p:spTgt spid="345"/>
                                        </p:tgtEl>
                                        <p:attrNameLst>
                                          <p:attrName>style.visibility</p:attrName>
                                        </p:attrNameLst>
                                      </p:cBhvr>
                                      <p:to>
                                        <p:strVal val="hidden"/>
                                      </p:to>
                                    </p:set>
                                  </p:subTnLst>
                                </p:cTn>
                              </p:par>
                            </p:childTnLst>
                          </p:cTn>
                        </p:par>
                        <p:par>
                          <p:cTn id="26" fill="hold">
                            <p:stCondLst>
                              <p:cond delay="500"/>
                            </p:stCondLst>
                            <p:childTnLst>
                              <p:par>
                                <p:cTn id="27" presetID="35" presetClass="emph" presetSubtype="0" repeatCount="3000" fill="hold" grpId="0" nodeType="afterEffect">
                                  <p:stCondLst>
                                    <p:cond delay="0"/>
                                  </p:stCondLst>
                                  <p:childTnLst>
                                    <p:anim calcmode="discrete" valueType="str">
                                      <p:cBhvr>
                                        <p:cTn id="28" dur="1000" fill="hold"/>
                                        <p:tgtEl>
                                          <p:spTgt spid="624"/>
                                        </p:tgtEl>
                                        <p:attrNameLst>
                                          <p:attrName>style.visibility</p:attrName>
                                        </p:attrNameLst>
                                      </p:cBhvr>
                                      <p:tavLst>
                                        <p:tav tm="0">
                                          <p:val>
                                            <p:strVal val="hidden"/>
                                          </p:val>
                                        </p:tav>
                                        <p:tav tm="50000">
                                          <p:val>
                                            <p:strVal val="visible"/>
                                          </p:val>
                                        </p:tav>
                                      </p:tavLst>
                                    </p:anim>
                                  </p:childTnLst>
                                </p:cTn>
                              </p:par>
                            </p:childTnLst>
                          </p:cTn>
                        </p:par>
                        <p:par>
                          <p:cTn id="29" fill="hold">
                            <p:stCondLst>
                              <p:cond delay="3500"/>
                            </p:stCondLst>
                            <p:childTnLst>
                              <p:par>
                                <p:cTn id="30" presetID="1" presetClass="entr" presetSubtype="0" fill="hold" nodeType="afterEffect">
                                  <p:stCondLst>
                                    <p:cond delay="0"/>
                                  </p:stCondLst>
                                  <p:childTnLst>
                                    <p:set>
                                      <p:cBhvr>
                                        <p:cTn id="31" dur="1" fill="hold">
                                          <p:stCondLst>
                                            <p:cond delay="0"/>
                                          </p:stCondLst>
                                        </p:cTn>
                                        <p:tgtEl>
                                          <p:spTgt spid="342"/>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35" presetClass="path" presetSubtype="0" accel="50000" decel="50000" fill="hold" nodeType="clickEffect">
                                  <p:stCondLst>
                                    <p:cond delay="0"/>
                                  </p:stCondLst>
                                  <p:childTnLst>
                                    <p:animMotion origin="layout" path="M 1.66667E-6 3.60777E-6 L -0.19028 -0.01712 " pathEditMode="relative" rAng="0" ptsTypes="AA">
                                      <p:cBhvr>
                                        <p:cTn id="35" dur="2000" fill="hold"/>
                                        <p:tgtEl>
                                          <p:spTgt spid="342"/>
                                        </p:tgtEl>
                                        <p:attrNameLst>
                                          <p:attrName>ppt_x</p:attrName>
                                          <p:attrName>ppt_y</p:attrName>
                                        </p:attrNameLst>
                                      </p:cBhvr>
                                      <p:rCtr x="-9500" y="-900"/>
                                    </p:animMotion>
                                  </p:childTnLst>
                                  <p:subTnLst>
                                    <p:set>
                                      <p:cBhvr override="childStyle">
                                        <p:cTn dur="1" fill="hold" display="0" masterRel="sameClick" afterEffect="1">
                                          <p:stCondLst>
                                            <p:cond evt="end" delay="0">
                                              <p:tn val="34"/>
                                            </p:cond>
                                          </p:stCondLst>
                                        </p:cTn>
                                        <p:tgtEl>
                                          <p:spTgt spid="342"/>
                                        </p:tgtEl>
                                        <p:attrNameLst>
                                          <p:attrName>style.visibility</p:attrName>
                                        </p:attrNameLst>
                                      </p:cBhvr>
                                      <p:to>
                                        <p:strVal val="hidden"/>
                                      </p:to>
                                    </p:set>
                                  </p:subTnLst>
                                </p:cTn>
                              </p:par>
                            </p:childTnLst>
                          </p:cTn>
                        </p:par>
                        <p:par>
                          <p:cTn id="36" fill="hold">
                            <p:stCondLst>
                              <p:cond delay="2000"/>
                            </p:stCondLst>
                            <p:childTnLst>
                              <p:par>
                                <p:cTn id="37" presetID="4" presetClass="exit" presetSubtype="16" fill="hold" grpId="1" nodeType="afterEffect">
                                  <p:stCondLst>
                                    <p:cond delay="0"/>
                                  </p:stCondLst>
                                  <p:childTnLst>
                                    <p:animEffect transition="out" filter="box(in)">
                                      <p:cBhvr>
                                        <p:cTn id="38" dur="500"/>
                                        <p:tgtEl>
                                          <p:spTgt spid="624"/>
                                        </p:tgtEl>
                                      </p:cBhvr>
                                    </p:animEffect>
                                    <p:set>
                                      <p:cBhvr>
                                        <p:cTn id="39" dur="1" fill="hold">
                                          <p:stCondLst>
                                            <p:cond delay="499"/>
                                          </p:stCondLst>
                                        </p:cTn>
                                        <p:tgtEl>
                                          <p:spTgt spid="624"/>
                                        </p:tgtEl>
                                        <p:attrNameLst>
                                          <p:attrName>style.visibility</p:attrName>
                                        </p:attrNameLst>
                                      </p:cBhvr>
                                      <p:to>
                                        <p:strVal val="hidden"/>
                                      </p:to>
                                    </p:set>
                                  </p:childTnLst>
                                </p:cTn>
                              </p:par>
                            </p:childTnLst>
                          </p:cTn>
                        </p:par>
                        <p:par>
                          <p:cTn id="40" fill="hold">
                            <p:stCondLst>
                              <p:cond delay="2500"/>
                            </p:stCondLst>
                            <p:childTnLst>
                              <p:par>
                                <p:cTn id="41" presetID="1" presetClass="entr" presetSubtype="0" fill="hold" nodeType="afterEffect">
                                  <p:stCondLst>
                                    <p:cond delay="0"/>
                                  </p:stCondLst>
                                  <p:childTnLst>
                                    <p:set>
                                      <p:cBhvr>
                                        <p:cTn id="42" dur="1" fill="hold">
                                          <p:stCondLst>
                                            <p:cond delay="0"/>
                                          </p:stCondLst>
                                        </p:cTn>
                                        <p:tgtEl>
                                          <p:spTgt spid="36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 grpId="0" animBg="1"/>
      <p:bldP spid="624" grpId="1" animBg="1"/>
    </p:bld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408</TotalTime>
  <Words>2295</Words>
  <Application>Microsoft Office PowerPoint</Application>
  <PresentationFormat>Předvádění na obrazovce (4:3)</PresentationFormat>
  <Paragraphs>206</Paragraphs>
  <Slides>26</Slides>
  <Notes>8</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26</vt:i4>
      </vt:variant>
    </vt:vector>
  </HeadingPairs>
  <TitlesOfParts>
    <vt:vector size="31" baseType="lpstr">
      <vt:lpstr>Arial</vt:lpstr>
      <vt:lpstr>Calibri</vt:lpstr>
      <vt:lpstr>Cambria</vt:lpstr>
      <vt:lpstr>Times New Roman</vt:lpstr>
      <vt:lpstr>Motiv sady Office</vt:lpstr>
      <vt:lpstr>Přechod do útoku z přímého dotyku</vt:lpstr>
      <vt:lpstr>Zásady přechodu do útoku z přímého dotyku</vt:lpstr>
      <vt:lpstr>Prezentace aplikace PowerPoint</vt:lpstr>
      <vt:lpstr>Prezentace aplikace PowerPoint</vt:lpstr>
      <vt:lpstr>Druhy manévru</vt:lpstr>
      <vt:lpstr>Prezentace aplikace PowerPoint</vt:lpstr>
      <vt:lpstr>Požadavky</vt:lpstr>
      <vt:lpstr>Plán přeskupení</vt:lpstr>
      <vt:lpstr>Prezentace aplikace PowerPoint</vt:lpstr>
      <vt:lpstr>Průběh přeskupení k čáře dotyku</vt:lpstr>
      <vt:lpstr>Prezentace aplikace PowerPoint</vt:lpstr>
      <vt:lpstr>Plán vystřídání</vt:lpstr>
      <vt:lpstr>Prezentace aplikace PowerPoint</vt:lpstr>
      <vt:lpstr>Průběh střídání</vt:lpstr>
      <vt:lpstr>Prezentace aplikace PowerPoint</vt:lpstr>
      <vt:lpstr>Prezentace aplikace PowerPoint</vt:lpstr>
      <vt:lpstr>Prezentace aplikace PowerPoint</vt:lpstr>
      <vt:lpstr>Ženijní podpora při přechodu do útoku  z přímého dotyku</vt:lpstr>
      <vt:lpstr>Ženijní podpora při vedení útoku z přímého dotyku</vt:lpstr>
      <vt:lpstr>Palebná podpora při přechodu do útoku  z přímého dotyku</vt:lpstr>
      <vt:lpstr>Prezentace aplikace PowerPoint</vt:lpstr>
      <vt:lpstr>Prezentace aplikace PowerPoint</vt:lpstr>
      <vt:lpstr> Palebná podpora při vedení útoku z přímého dotyku </vt:lpstr>
      <vt:lpstr>Logistické zabezpečení při přechodu k útoku  z přímého dotyku</vt:lpstr>
      <vt:lpstr>Logistické zabezpečení při přeskupení</vt:lpstr>
      <vt:lpstr>Logistické zabezpečení při střídání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Ofenzivní (útočné činnosti)</dc:title>
  <dc:creator>jarosv</dc:creator>
  <cp:lastModifiedBy>Jan Drozd</cp:lastModifiedBy>
  <cp:revision>57</cp:revision>
  <dcterms:created xsi:type="dcterms:W3CDTF">2013-04-04T07:44:26Z</dcterms:created>
  <dcterms:modified xsi:type="dcterms:W3CDTF">2023-11-21T10:28:18Z</dcterms:modified>
</cp:coreProperties>
</file>