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4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322" r:id="rId44"/>
    <p:sldId id="323" r:id="rId45"/>
    <p:sldId id="324" r:id="rId46"/>
    <p:sldId id="325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9" r:id="rId62"/>
    <p:sldId id="318" r:id="rId63"/>
    <p:sldId id="320" r:id="rId64"/>
    <p:sldId id="321" r:id="rId65"/>
    <p:sldId id="302" r:id="rId66"/>
    <p:sldId id="303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36A87-5FCE-4E2A-A90D-552443E2C907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B96BE-03E7-4E15-B8CE-206884D874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71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17.07.2018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Analytický proces, usuzování, kreativní</a:t>
            </a:r>
            <a:br>
              <a:rPr lang="cs-CZ" dirty="0" smtClean="0"/>
            </a:br>
            <a:r>
              <a:rPr lang="cs-CZ" dirty="0" smtClean="0"/>
              <a:t>a kritické myšlení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 smtClean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úloha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Kamzík</a:t>
            </a:r>
          </a:p>
          <a:p>
            <a:pPr marL="0" indent="0">
              <a:buNone/>
            </a:pPr>
            <a:r>
              <a:rPr lang="cs-CZ" sz="2000" dirty="0"/>
              <a:t>Tři přátelé geograf, fyzik a matematik si při výletu ve Vysokých Tatrách všimli kamzíka na hřebenu protějších skal.</a:t>
            </a:r>
          </a:p>
          <a:p>
            <a:pPr marL="0" indent="0">
              <a:buNone/>
            </a:pPr>
            <a:r>
              <a:rPr lang="cs-CZ" sz="2000" dirty="0"/>
              <a:t>Geograf na to reaguje výrokem: „</a:t>
            </a:r>
            <a:r>
              <a:rPr lang="cs-CZ" sz="2000" i="1" dirty="0"/>
              <a:t>V Tatrách žijí hnědí kamzíci, říkal jsem vám to!</a:t>
            </a:r>
            <a:r>
              <a:rPr lang="cs-CZ" sz="2000" dirty="0"/>
              <a:t>“</a:t>
            </a:r>
          </a:p>
          <a:p>
            <a:pPr marL="0" indent="0">
              <a:buNone/>
            </a:pPr>
            <a:r>
              <a:rPr lang="cs-CZ" sz="2000" dirty="0"/>
              <a:t>„</a:t>
            </a:r>
            <a:r>
              <a:rPr lang="cs-CZ" sz="2000" i="1" dirty="0"/>
              <a:t>Pane kolego, buďme ve svých soudech opatrní</a:t>
            </a:r>
            <a:r>
              <a:rPr lang="cs-CZ" sz="2000" dirty="0"/>
              <a:t>“ opravuje jej fyzik, „</a:t>
            </a:r>
            <a:r>
              <a:rPr lang="cs-CZ" sz="2000" i="1" dirty="0"/>
              <a:t>můžeme pouze konstatovat, že v Tatrách žije alespoň jeden hnědý kamzík.</a:t>
            </a:r>
            <a:r>
              <a:rPr lang="cs-CZ" sz="2000" dirty="0"/>
              <a:t>“</a:t>
            </a:r>
          </a:p>
          <a:p>
            <a:pPr marL="0" indent="0">
              <a:buNone/>
            </a:pPr>
            <a:r>
              <a:rPr lang="cs-CZ" sz="2000" dirty="0"/>
              <a:t>Nespokojený matematik to však ještě upřesňuje: „</a:t>
            </a:r>
            <a:r>
              <a:rPr lang="cs-CZ" sz="2000" i="1" dirty="0"/>
              <a:t>Je zřejmé, že v Tatrách existuje alespoň jeden kamzík, který je alespoň z jedné strany hnědý.</a:t>
            </a:r>
            <a:r>
              <a:rPr lang="cs-CZ" sz="2000" dirty="0"/>
              <a:t>„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7229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Analýza 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 err="1"/>
              <a:t>Analysis</a:t>
            </a:r>
            <a:r>
              <a:rPr lang="cs-CZ" sz="2000" i="1" dirty="0"/>
              <a:t>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Rozbor celku zkoumáním jeho částí a jejich vzájemných vazeb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Zpravodajská/informační analýza</a:t>
            </a:r>
          </a:p>
          <a:p>
            <a:pPr marL="0" indent="0">
              <a:buNone/>
            </a:pPr>
            <a:r>
              <a:rPr lang="cs-CZ" sz="2000" i="1" dirty="0" err="1"/>
              <a:t>Intelligence</a:t>
            </a:r>
            <a:r>
              <a:rPr lang="cs-CZ" sz="2000" i="1" dirty="0"/>
              <a:t> </a:t>
            </a:r>
            <a:r>
              <a:rPr lang="cs-CZ" sz="2000" i="1" dirty="0" err="1"/>
              <a:t>Analysis</a:t>
            </a:r>
            <a:endParaRPr lang="cs-CZ" sz="2000" i="1" dirty="0"/>
          </a:p>
          <a:p>
            <a:pPr marL="0" indent="0">
              <a:buNone/>
            </a:pPr>
            <a:r>
              <a:rPr lang="cs-CZ" sz="2000" dirty="0"/>
              <a:t>Ve zpravodajském cyklu je třetím krokem ve fázi zpracování, kdy jsou data a informace podrobeny přezkoumání za účelem zjištění významných skutečností pro následnou </a:t>
            </a:r>
            <a:r>
              <a:rPr lang="cs-CZ" sz="2000" dirty="0" smtClean="0"/>
              <a:t>interpretaci</a:t>
            </a:r>
            <a:endParaRPr lang="cs-CZ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5814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cs-CZ" altLang="cs-CZ" sz="2000" b="1" dirty="0"/>
              <a:t>Údaje (Data)</a:t>
            </a:r>
            <a:r>
              <a:rPr lang="cs-CZ" sz="2000" dirty="0"/>
              <a:t> – </a:t>
            </a:r>
            <a:r>
              <a:rPr lang="cs-CZ" altLang="cs-CZ" sz="2000" dirty="0"/>
              <a:t>mohou být jednotlivé položky, zaznamenávané a shromažďované senzory, jakékoli zaznamenané znalosti, poznatky, zkušenosti nebo výsledky pozorování prvků reálného světa</a:t>
            </a:r>
          </a:p>
          <a:p>
            <a:pPr marL="0" indent="0" algn="just">
              <a:spcBef>
                <a:spcPct val="0"/>
              </a:spcBef>
              <a:buNone/>
            </a:pPr>
            <a:endParaRPr lang="cs-CZ" altLang="cs-CZ" sz="20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cs-CZ" altLang="cs-CZ" sz="2000" b="1" dirty="0"/>
              <a:t>Informace</a:t>
            </a:r>
            <a:r>
              <a:rPr lang="cs-CZ" sz="2000" dirty="0"/>
              <a:t> – </a:t>
            </a:r>
            <a:r>
              <a:rPr lang="cs-CZ" altLang="cs-CZ" sz="2000" dirty="0"/>
              <a:t>je nezpracovaný údaj libovolného formátu, který může být využit při tvorbě zpravodajské informace. Může obsahovat jednotlivou skutečnost nebo být složena z celé řady faktů. Obsahuje popis aktuálního nebo minulého stavu skutečnosti, vztahující se k určitému problému v daném prostoru a čase</a:t>
            </a:r>
          </a:p>
          <a:p>
            <a:pPr marL="0" indent="0" algn="just">
              <a:spcBef>
                <a:spcPct val="0"/>
              </a:spcBef>
              <a:buNone/>
            </a:pPr>
            <a:endParaRPr lang="cs-CZ" altLang="cs-CZ" sz="2000" b="1" dirty="0"/>
          </a:p>
          <a:p>
            <a:pPr marL="0" indent="0" algn="just">
              <a:spcBef>
                <a:spcPct val="0"/>
              </a:spcBef>
              <a:buNone/>
            </a:pPr>
            <a:r>
              <a:rPr lang="cs-CZ" altLang="cs-CZ" sz="2000" b="1" dirty="0"/>
              <a:t>Zpravodajská informace</a:t>
            </a:r>
            <a:r>
              <a:rPr lang="cs-CZ" sz="2000" dirty="0"/>
              <a:t> – </a:t>
            </a:r>
            <a:r>
              <a:rPr lang="cs-CZ" altLang="cs-CZ" sz="2000" dirty="0"/>
              <a:t>je výsledek zpracování informací, týkajících se cizích států, nepřátelských a potenciálně nepřátelských sil nebo prvků či prostorů aktuální nebo potenciální operace</a:t>
            </a:r>
            <a:endParaRPr lang="cs-CZ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42524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Vstupní informace (vstup, hlášení, zpráva)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Výstupní informace (výstup, hlášení, informační produkt)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2622048" y="2920192"/>
            <a:ext cx="813483" cy="1547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Komplexní proces vytváření si názoru z dostupných informací</a:t>
            </a:r>
          </a:p>
          <a:p>
            <a:pPr marL="0" indent="0">
              <a:buNone/>
            </a:pPr>
            <a:r>
              <a:rPr lang="cs-CZ" sz="2000" dirty="0"/>
              <a:t>Úkolem analýzy je </a:t>
            </a:r>
            <a:r>
              <a:rPr lang="cs-CZ" sz="2000" b="1" dirty="0"/>
              <a:t>identifikace poznatků</a:t>
            </a:r>
            <a:r>
              <a:rPr lang="cs-CZ" sz="2000" dirty="0"/>
              <a:t>, </a:t>
            </a:r>
            <a:r>
              <a:rPr lang="cs-CZ" sz="2000" b="1" dirty="0"/>
              <a:t>jejich zpřesnění, ověření, vyhodnocení a zpracování ve výstupy </a:t>
            </a:r>
            <a:r>
              <a:rPr lang="cs-CZ" sz="2000" dirty="0"/>
              <a:t>(hypotézy, prognostické analýzy, závěry, nebo předpovědi) </a:t>
            </a:r>
            <a:r>
              <a:rPr lang="cs-CZ" sz="2000" b="1" dirty="0"/>
              <a:t>využitelné ve strategickém rozhodování nebo v operativním plánování</a:t>
            </a:r>
          </a:p>
          <a:p>
            <a:pPr marL="0" indent="0">
              <a:buNone/>
            </a:pPr>
            <a:r>
              <a:rPr lang="cs-CZ" sz="2000" b="1" dirty="0"/>
              <a:t>Syntetický</a:t>
            </a:r>
            <a:r>
              <a:rPr lang="cs-CZ" sz="2000" dirty="0"/>
              <a:t> postup analýzy spočívá v tom, že se ze surových dat jejich část </a:t>
            </a:r>
            <a:r>
              <a:rPr lang="cs-CZ" sz="2000" b="1" dirty="0"/>
              <a:t>vybírá</a:t>
            </a:r>
            <a:r>
              <a:rPr lang="cs-CZ" sz="2000" dirty="0"/>
              <a:t>, zpráva se </a:t>
            </a:r>
            <a:r>
              <a:rPr lang="cs-CZ" sz="2000" b="1" dirty="0"/>
              <a:t>komprimuje </a:t>
            </a:r>
            <a:r>
              <a:rPr lang="cs-CZ" sz="2000" dirty="0"/>
              <a:t>a expertní znalost obsažená v zacházení s daty a v komentáři zprávy dodává</a:t>
            </a:r>
            <a:r>
              <a:rPr lang="cs-CZ" sz="2000" b="1" dirty="0"/>
              <a:t> </a:t>
            </a:r>
            <a:r>
              <a:rPr lang="cs-CZ" sz="2000" dirty="0"/>
              <a:t>k celku </a:t>
            </a:r>
            <a:r>
              <a:rPr lang="cs-CZ" sz="2000" b="1" u="sng" dirty="0"/>
              <a:t>přidanou hodnotu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6141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Přidaná hodnota není názor analytika</a:t>
            </a:r>
          </a:p>
          <a:p>
            <a:pPr marL="0" indent="0">
              <a:buNone/>
            </a:pPr>
            <a:r>
              <a:rPr lang="cs-CZ" sz="2000" dirty="0"/>
              <a:t>Měl by analytik mít názor? </a:t>
            </a:r>
            <a:r>
              <a:rPr lang="cs-CZ" sz="2000" smtClean="0"/>
              <a:t>NE/ANO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To, co uživatelé nejvíce očekávají od odborníků ve zpravodajství jsou informace a argumenty pro vytvoření si vlastních závěrů</a:t>
            </a:r>
          </a:p>
          <a:p>
            <a:pPr marL="0" indent="0">
              <a:buNone/>
            </a:pPr>
            <a:r>
              <a:rPr lang="cs-CZ" sz="2000" dirty="0"/>
              <a:t>„</a:t>
            </a:r>
            <a:r>
              <a:rPr lang="cs-CZ" sz="2000" dirty="0" err="1"/>
              <a:t>Analytic</a:t>
            </a:r>
            <a:r>
              <a:rPr lang="cs-CZ" sz="2000" dirty="0"/>
              <a:t> Food </a:t>
            </a:r>
            <a:r>
              <a:rPr lang="cs-CZ" sz="2000" dirty="0" err="1"/>
              <a:t>Chain</a:t>
            </a:r>
            <a:r>
              <a:rPr lang="cs-CZ" sz="2000" dirty="0"/>
              <a:t>“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b="1" dirty="0" err="1"/>
              <a:t>fortune-telling</a:t>
            </a:r>
            <a:r>
              <a:rPr lang="cs-CZ" sz="2000" dirty="0"/>
              <a:t> </a:t>
            </a:r>
            <a:r>
              <a:rPr lang="en-US" sz="2000" dirty="0"/>
              <a:t>to </a:t>
            </a:r>
            <a:r>
              <a:rPr lang="en-US" sz="2000" b="1" dirty="0"/>
              <a:t>forecasts</a:t>
            </a:r>
            <a:r>
              <a:rPr lang="en-US" sz="2000" dirty="0"/>
              <a:t>, and ultimately to </a:t>
            </a:r>
            <a:r>
              <a:rPr lang="en-US" sz="2000" b="1" dirty="0"/>
              <a:t>facts</a:t>
            </a:r>
            <a:r>
              <a:rPr lang="cs-CZ" sz="2000" dirty="0"/>
              <a:t> and </a:t>
            </a:r>
            <a:r>
              <a:rPr lang="cs-CZ" sz="2000" b="1" dirty="0" err="1"/>
              <a:t>findings</a:t>
            </a:r>
            <a:endParaRPr lang="cs-CZ" sz="2000" dirty="0"/>
          </a:p>
          <a:p>
            <a:pPr marL="0" indent="0">
              <a:buNone/>
            </a:pPr>
            <a:endParaRPr lang="cs-CZ" sz="2400" dirty="0"/>
          </a:p>
          <a:p>
            <a:pPr marL="0" indent="0" algn="r">
              <a:buNone/>
            </a:pPr>
            <a:r>
              <a:rPr lang="cs-CZ" sz="1600" dirty="0"/>
              <a:t>(Davis, </a:t>
            </a:r>
            <a:r>
              <a:rPr lang="cs-CZ" sz="1600" dirty="0" err="1"/>
              <a:t>Defining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Analytic</a:t>
            </a:r>
            <a:r>
              <a:rPr lang="cs-CZ" sz="1600" dirty="0"/>
              <a:t> </a:t>
            </a:r>
            <a:r>
              <a:rPr lang="cs-CZ" sz="1600" dirty="0" err="1"/>
              <a:t>Mission</a:t>
            </a:r>
            <a:r>
              <a:rPr lang="cs-CZ" sz="1600" dirty="0"/>
              <a:t>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43037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cs-CZ" altLang="cs-CZ" sz="2000" b="1" dirty="0" err="1"/>
              <a:t>Facts</a:t>
            </a:r>
            <a:r>
              <a:rPr lang="cs-CZ" altLang="cs-CZ" sz="2000" b="1" dirty="0"/>
              <a:t>/Fakta</a:t>
            </a:r>
            <a:r>
              <a:rPr lang="cs-CZ" sz="2000" dirty="0"/>
              <a:t> – ověřené informace týkající se daného zpravodajského problému (například události, měřené charakteristiky)</a:t>
            </a:r>
          </a:p>
          <a:p>
            <a:pPr marL="0" indent="0" algn="just">
              <a:spcBef>
                <a:spcPct val="0"/>
              </a:spcBef>
              <a:buNone/>
            </a:pPr>
            <a:endParaRPr lang="cs-CZ" altLang="cs-CZ" sz="20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cs-CZ" altLang="cs-CZ" sz="2000" b="1" dirty="0" err="1"/>
              <a:t>Findings</a:t>
            </a:r>
            <a:r>
              <a:rPr lang="cs-CZ" altLang="cs-CZ" sz="2000" b="1" dirty="0"/>
              <a:t>/Zjištění</a:t>
            </a:r>
            <a:r>
              <a:rPr lang="cs-CZ" sz="2000" dirty="0"/>
              <a:t> – odborné znalosti založené na uspořádaných informacích (faktech), které naznačují například to, co se zvyšuje, snižuje, mění, přijímá vzor, šablonu</a:t>
            </a:r>
          </a:p>
          <a:p>
            <a:pPr marL="0" indent="0" algn="just">
              <a:spcBef>
                <a:spcPct val="0"/>
              </a:spcBef>
              <a:buNone/>
            </a:pPr>
            <a:endParaRPr lang="cs-CZ" sz="20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cs-CZ" sz="2000" b="1" dirty="0" err="1"/>
              <a:t>Forecasts</a:t>
            </a:r>
            <a:r>
              <a:rPr lang="cs-CZ" sz="2000" b="1" dirty="0"/>
              <a:t>/Prognózy</a:t>
            </a:r>
            <a:r>
              <a:rPr lang="cs-CZ" sz="2000" dirty="0"/>
              <a:t> – úsudky založené na faktech a zjištěních a obhajovány silnou a jasnou argumentací</a:t>
            </a:r>
          </a:p>
          <a:p>
            <a:pPr marL="0" indent="0" algn="just">
              <a:spcBef>
                <a:spcPct val="0"/>
              </a:spcBef>
              <a:buNone/>
            </a:pPr>
            <a:endParaRPr lang="cs-CZ" altLang="cs-CZ" sz="2000" b="1" dirty="0"/>
          </a:p>
          <a:p>
            <a:pPr marL="0" indent="0" algn="just">
              <a:spcBef>
                <a:spcPct val="0"/>
              </a:spcBef>
              <a:buNone/>
            </a:pPr>
            <a:r>
              <a:rPr lang="cs-CZ" sz="2000" b="1" dirty="0" err="1"/>
              <a:t>Fortunetelling</a:t>
            </a:r>
            <a:r>
              <a:rPr lang="cs-CZ" sz="2000" b="1" dirty="0"/>
              <a:t>/Věštění</a:t>
            </a:r>
            <a:r>
              <a:rPr lang="cs-CZ" sz="2000" dirty="0"/>
              <a:t> – nedostatečné vysvětlení a obhajování úsudků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2363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1636" y="2877520"/>
            <a:ext cx="4340728" cy="219475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4413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pic>
        <p:nvPicPr>
          <p:cNvPr id="24" name="Zástupný symbol pro obsah 2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9235" y="2530475"/>
            <a:ext cx="5725530" cy="3646488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40576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Analýza je o redukci nejistoty</a:t>
            </a:r>
            <a:r>
              <a:rPr lang="cs-CZ" sz="2000" i="1" dirty="0"/>
              <a:t> </a:t>
            </a:r>
            <a:r>
              <a:rPr lang="cs-CZ" sz="2000" dirty="0"/>
              <a:t>a je vždy spojeno s objektem zpravodajského zájmu</a:t>
            </a:r>
          </a:p>
          <a:p>
            <a:r>
              <a:rPr lang="cs-CZ" sz="2000" dirty="0"/>
              <a:t>Tradiční analytický cyklus</a:t>
            </a:r>
          </a:p>
          <a:p>
            <a:pPr lvl="1"/>
            <a:r>
              <a:rPr lang="cs-CZ" sz="2000" dirty="0"/>
              <a:t>Užitečný pro popis struktury a funkčnosti</a:t>
            </a:r>
          </a:p>
          <a:p>
            <a:pPr lvl="1"/>
            <a:r>
              <a:rPr lang="cs-CZ" sz="2000" dirty="0"/>
              <a:t>Slouží jako vhodný důvod pro organizaci a řízení velké zpravodajské komunity</a:t>
            </a:r>
          </a:p>
          <a:p>
            <a:pPr lvl="1"/>
            <a:r>
              <a:rPr lang="cs-CZ" sz="2000" dirty="0"/>
              <a:t>Nepopisuje, jak proces pracuje, nebo by měl pracovat</a:t>
            </a:r>
          </a:p>
          <a:p>
            <a:r>
              <a:rPr lang="cs-CZ" sz="2000" dirty="0"/>
              <a:t>Jestliže chceme definovat objekt, musíme vyřešit otázku: Co potřebujeme vědět o objektu my, co náš zákazník ještě neví?</a:t>
            </a:r>
          </a:p>
          <a:p>
            <a:r>
              <a:rPr lang="cs-CZ" sz="2000" dirty="0"/>
              <a:t>Toto je analytický problém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41226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Místo a úloha analytika</a:t>
            </a:r>
          </a:p>
          <a:p>
            <a:pPr marL="0" indent="0">
              <a:buNone/>
            </a:pPr>
            <a:r>
              <a:rPr lang="cs-CZ" sz="2400" dirty="0"/>
              <a:t>Vymezení pojmů</a:t>
            </a:r>
          </a:p>
          <a:p>
            <a:pPr marL="0" indent="0">
              <a:buNone/>
            </a:pPr>
            <a:r>
              <a:rPr lang="cs-CZ" sz="2400" dirty="0"/>
              <a:t>Analytický </a:t>
            </a:r>
            <a:r>
              <a:rPr lang="cs-CZ" sz="2400" dirty="0" smtClean="0"/>
              <a:t>proces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Usuzování v analýze</a:t>
            </a:r>
          </a:p>
          <a:p>
            <a:pPr marL="0" indent="0">
              <a:buNone/>
            </a:pPr>
            <a:r>
              <a:rPr lang="cs-CZ" sz="2400" dirty="0" smtClean="0"/>
              <a:t>Kritické a kreativní myšlení</a:t>
            </a:r>
          </a:p>
          <a:p>
            <a:pPr marL="0" indent="0">
              <a:buNone/>
            </a:pPr>
            <a:r>
              <a:rPr lang="cs-CZ" sz="2400" dirty="0" smtClean="0"/>
              <a:t>Seminář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3368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Formulace problému</a:t>
            </a:r>
            <a:endParaRPr lang="cs-CZ" sz="2000" b="1" dirty="0"/>
          </a:p>
          <a:p>
            <a:endParaRPr lang="cs-CZ" sz="2000" dirty="0"/>
          </a:p>
          <a:p>
            <a:r>
              <a:rPr lang="cs-CZ" sz="2000" dirty="0"/>
              <a:t>Úspěch analýzy závisí na přesném definování problému</a:t>
            </a:r>
          </a:p>
          <a:p>
            <a:r>
              <a:rPr lang="cs-CZ" sz="2000" dirty="0"/>
              <a:t>Definování problému jako první krok strukturované argumentace</a:t>
            </a:r>
          </a:p>
          <a:p>
            <a:r>
              <a:rPr lang="cs-CZ" sz="2000" dirty="0"/>
              <a:t>Definování správné otázky</a:t>
            </a:r>
          </a:p>
          <a:p>
            <a:r>
              <a:rPr lang="cs-CZ" sz="2000" dirty="0"/>
              <a:t>Definice problému začíná v hledání odpovědí na otázky: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0530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cs-CZ" sz="1800" dirty="0" smtClean="0"/>
              <a:t>Kdy </a:t>
            </a:r>
            <a:r>
              <a:rPr lang="cs-CZ" sz="1800" dirty="0"/>
              <a:t>je výsledek analýzy požadován?</a:t>
            </a:r>
          </a:p>
          <a:p>
            <a:pPr marL="914400" lvl="2" indent="-4572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cs-CZ" sz="1800" dirty="0"/>
              <a:t>Určuje kdy výstup musí být doručen uživateli </a:t>
            </a:r>
          </a:p>
          <a:p>
            <a:r>
              <a:rPr lang="cs-CZ" sz="1800" dirty="0"/>
              <a:t>Kdo je uživatel?</a:t>
            </a:r>
          </a:p>
          <a:p>
            <a:pPr lvl="1"/>
            <a:r>
              <a:rPr lang="cs-CZ" sz="1800" dirty="0"/>
              <a:t>Identifikace uživatele (více čtenářů) a pochopení jeho potřeb</a:t>
            </a:r>
          </a:p>
          <a:p>
            <a:r>
              <a:rPr lang="cs-CZ" sz="1800" dirty="0"/>
              <a:t>Jaký je cíl?</a:t>
            </a:r>
          </a:p>
          <a:p>
            <a:pPr lvl="1"/>
            <a:r>
              <a:rPr lang="cs-CZ" sz="1800" dirty="0"/>
              <a:t>Obvykle jeden hlavní cíl</a:t>
            </a:r>
          </a:p>
          <a:p>
            <a:r>
              <a:rPr lang="cs-CZ" sz="1800" dirty="0"/>
              <a:t>Jaký typ výstupu uživatel žádá?</a:t>
            </a:r>
          </a:p>
          <a:p>
            <a:pPr lvl="1"/>
            <a:r>
              <a:rPr lang="cs-CZ" sz="1800" dirty="0"/>
              <a:t>Text, brífink</a:t>
            </a:r>
          </a:p>
          <a:p>
            <a:r>
              <a:rPr lang="cs-CZ" sz="1800" dirty="0"/>
              <a:t>Jaká je skutečná otázka?</a:t>
            </a:r>
          </a:p>
          <a:p>
            <a:pPr lvl="1"/>
            <a:r>
              <a:rPr lang="cs-CZ" sz="1800" dirty="0"/>
              <a:t>Získat co nejvíce poznatků o problému, který stojí za otázkami zákazníka. Účelem tohoto kroku je zúžení definice problému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7618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Definování analytického problému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Základní technika - Strategie k úkolům (</a:t>
            </a:r>
            <a:r>
              <a:rPr lang="cs-CZ" sz="2000" dirty="0" err="1"/>
              <a:t>Strategy</a:t>
            </a:r>
            <a:r>
              <a:rPr lang="cs-CZ" sz="2000" dirty="0"/>
              <a:t>- to-</a:t>
            </a:r>
            <a:r>
              <a:rPr lang="cs-CZ" sz="2000" dirty="0" err="1"/>
              <a:t>task</a:t>
            </a:r>
            <a:r>
              <a:rPr lang="cs-CZ" sz="2000" dirty="0"/>
              <a:t>)</a:t>
            </a:r>
          </a:p>
          <a:p>
            <a:r>
              <a:rPr lang="cs-CZ" sz="2000" dirty="0"/>
              <a:t>Rozložení abstrakce (dotazu uživatele) až po nejnižší úroveň</a:t>
            </a:r>
          </a:p>
          <a:p>
            <a:r>
              <a:rPr lang="cs-CZ" sz="2000" dirty="0"/>
              <a:t>Definování analytických úkolů </a:t>
            </a:r>
            <a:r>
              <a:rPr lang="mr-IN" sz="2000" dirty="0"/>
              <a:t>–</a:t>
            </a:r>
            <a:r>
              <a:rPr lang="cs-CZ" sz="2000" dirty="0"/>
              <a:t> Klíčové zpravodajské otázky</a:t>
            </a:r>
          </a:p>
          <a:p>
            <a:r>
              <a:rPr lang="cs-CZ" sz="2000" dirty="0"/>
              <a:t>Příklad </a:t>
            </a:r>
            <a:r>
              <a:rPr lang="mr-IN" sz="2000" dirty="0"/>
              <a:t>–</a:t>
            </a:r>
            <a:r>
              <a:rPr lang="cs-CZ" sz="2000" dirty="0"/>
              <a:t> Politická situace v regionu X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7572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pic>
        <p:nvPicPr>
          <p:cNvPr id="74" name="Obrázek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" y="2315459"/>
            <a:ext cx="8921931" cy="386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pic>
        <p:nvPicPr>
          <p:cNvPr id="74" name="Obrázek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" y="2315459"/>
            <a:ext cx="8921931" cy="386150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340" y="2099859"/>
            <a:ext cx="1266738" cy="302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pic>
        <p:nvPicPr>
          <p:cNvPr id="74" name="Obrázek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" y="2315459"/>
            <a:ext cx="8921931" cy="386150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066" y="5117171"/>
            <a:ext cx="7314733" cy="105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Model </a:t>
            </a:r>
            <a:r>
              <a:rPr lang="cs-CZ" sz="2400" b="1" dirty="0" smtClean="0"/>
              <a:t>objektu (objekt zájmu)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Určený ke sběru a hodnocení relevantních informací</a:t>
            </a:r>
          </a:p>
          <a:p>
            <a:r>
              <a:rPr lang="cs-CZ" sz="2000" dirty="0"/>
              <a:t>Může, ale nemusí vypadat jako rozklad problému</a:t>
            </a:r>
          </a:p>
          <a:p>
            <a:r>
              <a:rPr lang="cs-CZ" sz="2000" dirty="0"/>
              <a:t>Model - mapa, teorie, koncept, paradigma, hlavní obraz jedné entity</a:t>
            </a:r>
          </a:p>
          <a:p>
            <a:r>
              <a:rPr lang="cs-CZ" sz="2000" dirty="0"/>
              <a:t>Vzniká v lidské mysli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7382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841" y="2371001"/>
            <a:ext cx="4814317" cy="3646488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15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Model </a:t>
            </a:r>
            <a:r>
              <a:rPr lang="cs-CZ" sz="2400" b="1" dirty="0" smtClean="0"/>
              <a:t>objektu (objekt zájmu)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Rychlý a intuitivní proces x  pomalejší, vědomější</a:t>
            </a:r>
          </a:p>
          <a:p>
            <a:r>
              <a:rPr lang="cs-CZ" sz="2000" dirty="0"/>
              <a:t>Uvedený příklad (politická situace v regionu X) může být typ modelu</a:t>
            </a:r>
          </a:p>
          <a:p>
            <a:pPr lvl="1"/>
            <a:r>
              <a:rPr lang="cs-CZ" sz="2000" dirty="0"/>
              <a:t>Tvorba Žádostí o informace</a:t>
            </a:r>
          </a:p>
          <a:p>
            <a:pPr lvl="1"/>
            <a:r>
              <a:rPr lang="cs-CZ" sz="2000" dirty="0"/>
              <a:t>Rámec pro začlenění příchozích informací</a:t>
            </a:r>
          </a:p>
          <a:p>
            <a:r>
              <a:rPr lang="cs-CZ" sz="2000" dirty="0"/>
              <a:t>Vytvoření dalších modelů (submodelů)</a:t>
            </a:r>
          </a:p>
          <a:p>
            <a:r>
              <a:rPr lang="cs-CZ" sz="2000" dirty="0"/>
              <a:t>Prediktivní model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762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Model </a:t>
            </a:r>
            <a:r>
              <a:rPr lang="cs-CZ" sz="2400" b="1" dirty="0" smtClean="0"/>
              <a:t>objektu (objekt zájmu)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Syntéza (skládání částí nebo prvků do jednoho celku, v tomto případě zprav. modelu), fúze</a:t>
            </a:r>
          </a:p>
          <a:p>
            <a:r>
              <a:rPr lang="cs-CZ" sz="2000" dirty="0"/>
              <a:t>Model může být jednoduchý (nový bojový letoun, maková pole nebo nový ropovod)</a:t>
            </a:r>
          </a:p>
          <a:p>
            <a:r>
              <a:rPr lang="cs-CZ" sz="2000" dirty="0"/>
              <a:t>Pro taktické nebo okamžité zpravodajství může být úzce zaměřený</a:t>
            </a:r>
          </a:p>
          <a:p>
            <a:r>
              <a:rPr lang="cs-CZ" sz="2000" dirty="0"/>
              <a:t>Pro strategické zpravodajství je to zpravidla komplexní objekt</a:t>
            </a:r>
          </a:p>
          <a:p>
            <a:r>
              <a:rPr lang="cs-CZ" sz="2000" dirty="0"/>
              <a:t>Definování systému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6864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úloha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dirty="0"/>
              <a:t>Zkušenost analytika je výsledek kombinace vrozených vlastností získaných zkušeností (životní, pracovní) a příslušného vzdělání</a:t>
            </a:r>
          </a:p>
          <a:p>
            <a:pPr marL="0" indent="0">
              <a:buNone/>
            </a:pPr>
            <a:r>
              <a:rPr lang="cs-CZ" sz="2600" dirty="0"/>
              <a:t>Tyto mentální schopnosti se nazývají (psych.) </a:t>
            </a:r>
            <a:r>
              <a:rPr lang="cs-CZ" sz="2600" b="1" dirty="0"/>
              <a:t>kognitivní vlastnosti</a:t>
            </a:r>
            <a:r>
              <a:rPr lang="cs-CZ" sz="2600" dirty="0"/>
              <a:t>:</a:t>
            </a:r>
          </a:p>
          <a:p>
            <a:pPr marL="457200" lvl="1" indent="0">
              <a:buNone/>
            </a:pPr>
            <a:r>
              <a:rPr lang="cs-CZ" sz="2600" b="1" dirty="0"/>
              <a:t>Schopnosti</a:t>
            </a:r>
            <a:r>
              <a:rPr lang="cs-CZ" sz="2600" dirty="0"/>
              <a:t> (behaviorální vlastnost, schopnost plnit úkol)</a:t>
            </a:r>
          </a:p>
          <a:p>
            <a:pPr marL="457200" lvl="1" indent="0">
              <a:buNone/>
            </a:pPr>
            <a:r>
              <a:rPr lang="cs-CZ" sz="2600" b="1" dirty="0"/>
              <a:t>Znalosti</a:t>
            </a:r>
            <a:r>
              <a:rPr lang="cs-CZ" sz="2600" dirty="0"/>
              <a:t> (získané informace o konkrétním tématu)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Kognitivní </a:t>
            </a:r>
            <a:r>
              <a:rPr lang="cs-CZ" sz="2600" dirty="0"/>
              <a:t>schopnosti jednotlivce jsou poměrně </a:t>
            </a:r>
            <a:r>
              <a:rPr lang="cs-CZ" sz="2600" dirty="0" smtClean="0"/>
              <a:t>pevné, </a:t>
            </a:r>
            <a:r>
              <a:rPr lang="cs-CZ" sz="2600" dirty="0"/>
              <a:t>znalosti jsou specifické pro situaci a mohou být získány prostřednictvím vzdělávání</a:t>
            </a:r>
          </a:p>
          <a:p>
            <a:pPr marL="0" indent="0">
              <a:buNone/>
            </a:pPr>
            <a:r>
              <a:rPr lang="cs-CZ" sz="2600" dirty="0" smtClean="0"/>
              <a:t>Důležité/požadované </a:t>
            </a:r>
            <a:r>
              <a:rPr lang="cs-CZ" sz="2600" dirty="0"/>
              <a:t>kognitivními schopnosti jsou definovány:</a:t>
            </a:r>
          </a:p>
          <a:p>
            <a:pPr marL="0" indent="0" algn="r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sz="1800" i="1" dirty="0"/>
              <a:t>(</a:t>
            </a:r>
            <a:r>
              <a:rPr lang="cs-CZ" sz="1800" i="1" dirty="0" err="1"/>
              <a:t>Krizan</a:t>
            </a:r>
            <a:r>
              <a:rPr lang="cs-CZ" sz="1800" i="1" dirty="0"/>
              <a:t>, </a:t>
            </a:r>
            <a:r>
              <a:rPr lang="cs-CZ" sz="1800" i="1" dirty="0" err="1"/>
              <a:t>Intelligence</a:t>
            </a:r>
            <a:r>
              <a:rPr lang="cs-CZ" sz="1800" i="1" dirty="0"/>
              <a:t> Essentials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Everyone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9144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Systém</a:t>
            </a:r>
            <a:endParaRPr lang="cs-CZ" sz="2000" dirty="0"/>
          </a:p>
          <a:p>
            <a:r>
              <a:rPr lang="cs-CZ" sz="2000" dirty="0"/>
              <a:t>Systém může být zkoumán strukturálně, funkčně nebo jako proces</a:t>
            </a:r>
          </a:p>
          <a:p>
            <a:r>
              <a:rPr lang="cs-CZ" sz="2000" dirty="0"/>
              <a:t>Strukturální model zahrnuje aktéry a objekty organizací, jejich vzájemné vztahy navzájem</a:t>
            </a:r>
          </a:p>
          <a:p>
            <a:r>
              <a:rPr lang="cs-CZ" sz="2000" dirty="0"/>
              <a:t>Procesní model se zaměřuje na interakci (vzájemné působení) a dynamiku (projevy různých sil)</a:t>
            </a:r>
          </a:p>
          <a:p>
            <a:r>
              <a:rPr lang="cs-CZ" sz="2000" dirty="0"/>
              <a:t>Funkční modely se soustřeďují na dosažené výsledky, modely, které simulují bojovou efektivitu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5650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Systém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Pro </a:t>
            </a:r>
            <a:r>
              <a:rPr lang="cs-CZ" sz="2000" dirty="0"/>
              <a:t>složité objekty, které jsou typické pro zpravodajství, se analytik obvykle musí zabývat kompletním systémem, jako je systém protivzdušné obrany, který bude používat nové stíhací letouny či nárůst narkotik, sběr, zpracování a distribuční síť, ...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1806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Publikace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Písemná forma</a:t>
            </a:r>
          </a:p>
          <a:p>
            <a:r>
              <a:rPr lang="cs-CZ" sz="2000" dirty="0"/>
              <a:t>Brífink</a:t>
            </a:r>
          </a:p>
          <a:p>
            <a:endParaRPr lang="cs-CZ" sz="2000" dirty="0"/>
          </a:p>
          <a:p>
            <a:r>
              <a:rPr lang="cs-CZ" sz="2000" dirty="0"/>
              <a:t>Zpětná vazba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40852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Publikace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Písemná forma</a:t>
            </a:r>
          </a:p>
          <a:p>
            <a:r>
              <a:rPr lang="cs-CZ" sz="2000" dirty="0"/>
              <a:t>Brífink</a:t>
            </a:r>
          </a:p>
          <a:p>
            <a:endParaRPr lang="cs-CZ" sz="2000" dirty="0"/>
          </a:p>
          <a:p>
            <a:r>
              <a:rPr lang="cs-CZ" sz="2000" dirty="0"/>
              <a:t>Zpětná vazba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8927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Analýza</a:t>
            </a:r>
            <a:endParaRPr lang="cs-CZ" sz="1600" dirty="0" smtClean="0"/>
          </a:p>
          <a:p>
            <a:r>
              <a:rPr lang="cs-CZ" sz="1800" dirty="0"/>
              <a:t>Ohodnocení vstupních informací</a:t>
            </a:r>
          </a:p>
          <a:p>
            <a:pPr lvl="1"/>
            <a:r>
              <a:rPr lang="cs-CZ" sz="1800" dirty="0"/>
              <a:t>Věrohodnost zdroje</a:t>
            </a:r>
          </a:p>
          <a:p>
            <a:pPr lvl="1"/>
            <a:r>
              <a:rPr lang="cs-CZ" sz="1800" dirty="0"/>
              <a:t>Relevance informace</a:t>
            </a:r>
          </a:p>
          <a:p>
            <a:pPr lvl="1"/>
            <a:r>
              <a:rPr lang="cs-CZ" sz="1800" dirty="0"/>
              <a:t>Úplnost a včasnost</a:t>
            </a:r>
          </a:p>
          <a:p>
            <a:r>
              <a:rPr lang="cs-CZ" sz="1800" dirty="0"/>
              <a:t>Vlastní analýza vstupů</a:t>
            </a:r>
          </a:p>
          <a:p>
            <a:pPr lvl="1"/>
            <a:r>
              <a:rPr lang="cs-CZ" sz="1800" dirty="0"/>
              <a:t>Identifikace faktů</a:t>
            </a:r>
          </a:p>
          <a:p>
            <a:pPr lvl="1"/>
            <a:r>
              <a:rPr lang="cs-CZ" sz="1800" dirty="0"/>
              <a:t>Formulace hypotézy</a:t>
            </a:r>
          </a:p>
          <a:p>
            <a:r>
              <a:rPr lang="cs-CZ" sz="1800" dirty="0"/>
              <a:t>Integrace informací a interpretace</a:t>
            </a:r>
          </a:p>
          <a:p>
            <a:pPr lvl="1"/>
            <a:r>
              <a:rPr lang="cs-CZ" sz="1800" dirty="0"/>
              <a:t>Vyhodnocení hypotéz</a:t>
            </a:r>
          </a:p>
          <a:p>
            <a:pPr lvl="1"/>
            <a:r>
              <a:rPr lang="cs-CZ" sz="1800" dirty="0"/>
              <a:t>Předložení závěrů založených na argumentech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40509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Analýza</a:t>
            </a:r>
            <a:endParaRPr lang="cs-CZ" sz="1600" dirty="0" smtClean="0"/>
          </a:p>
          <a:p>
            <a:r>
              <a:rPr lang="cs-CZ" sz="1800" dirty="0"/>
              <a:t>Věrohodnost zdroje</a:t>
            </a:r>
          </a:p>
          <a:p>
            <a:r>
              <a:rPr lang="cs-CZ" sz="1800" dirty="0"/>
              <a:t>Relevance informace</a:t>
            </a:r>
          </a:p>
          <a:p>
            <a:r>
              <a:rPr lang="cs-CZ" sz="1800" dirty="0"/>
              <a:t>Úplnost a včasnost</a:t>
            </a:r>
          </a:p>
          <a:p>
            <a:r>
              <a:rPr lang="cs-CZ" sz="1800" i="1" dirty="0"/>
              <a:t>Důkaz/poznatek</a:t>
            </a:r>
          </a:p>
          <a:p>
            <a:r>
              <a:rPr lang="cs-CZ" sz="1800" dirty="0"/>
              <a:t>Fakta</a:t>
            </a:r>
          </a:p>
          <a:p>
            <a:r>
              <a:rPr lang="cs-CZ" sz="1800" dirty="0"/>
              <a:t>Hypotéza</a:t>
            </a:r>
          </a:p>
          <a:p>
            <a:r>
              <a:rPr lang="cs-CZ" sz="1800" i="1" dirty="0"/>
              <a:t>Domněnka</a:t>
            </a:r>
          </a:p>
          <a:p>
            <a:r>
              <a:rPr lang="cs-CZ" sz="1800" dirty="0"/>
              <a:t>Argument (úsudek)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41662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altLang="cs-CZ" sz="2000" dirty="0"/>
              <a:t>Analýza je mentální proces</a:t>
            </a:r>
          </a:p>
          <a:p>
            <a:pPr lvl="1"/>
            <a:r>
              <a:rPr lang="cs-CZ" altLang="cs-CZ" sz="2000" dirty="0"/>
              <a:t>Osobní úsudek a zkušenosti, žádná pravidla, nelze vyučovat, klíčový prvek zprav. cyklu</a:t>
            </a:r>
          </a:p>
          <a:p>
            <a:r>
              <a:rPr lang="cs-CZ" altLang="cs-CZ" sz="2000" dirty="0"/>
              <a:t>Zaměření mentálního procesu</a:t>
            </a:r>
          </a:p>
          <a:p>
            <a:pPr lvl="1"/>
            <a:r>
              <a:rPr lang="cs-CZ" altLang="cs-CZ" sz="2000" dirty="0"/>
              <a:t>Identifikace (Kdo? Co? …ale i… Kde?)</a:t>
            </a:r>
          </a:p>
          <a:p>
            <a:pPr lvl="1"/>
            <a:r>
              <a:rPr lang="cs-CZ" altLang="cs-CZ" sz="2000" dirty="0"/>
              <a:t>Činnost (Co dělá?)</a:t>
            </a:r>
          </a:p>
          <a:p>
            <a:pPr lvl="1"/>
            <a:r>
              <a:rPr lang="cs-CZ" altLang="cs-CZ" sz="2000" dirty="0"/>
              <a:t>Význam (Co to znamená?)</a:t>
            </a:r>
          </a:p>
          <a:p>
            <a:r>
              <a:rPr lang="cs-CZ" altLang="cs-CZ" sz="2000" dirty="0"/>
              <a:t>Další důležité faktory pro zpracování</a:t>
            </a:r>
          </a:p>
          <a:p>
            <a:pPr lvl="1"/>
            <a:r>
              <a:rPr lang="cs-CZ" altLang="cs-CZ" sz="2000" dirty="0"/>
              <a:t>Klamání</a:t>
            </a:r>
          </a:p>
          <a:p>
            <a:pPr lvl="1"/>
            <a:r>
              <a:rPr lang="cs-CZ" altLang="cs-CZ" sz="2000" dirty="0"/>
              <a:t>Potvrzování (cyklický charakter zprav. činnosti)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114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Usuzování</a:t>
            </a:r>
            <a:r>
              <a:rPr lang="cs-CZ" sz="2000" dirty="0"/>
              <a:t> - myšlenkový proces, kdy na základě informací docházíme k závěrům, tj. vyvozujeme závěry z výchozích předpokladů</a:t>
            </a:r>
          </a:p>
          <a:p>
            <a:r>
              <a:rPr lang="cs-CZ" sz="2000" b="1" dirty="0"/>
              <a:t>Úsudek</a:t>
            </a:r>
            <a:r>
              <a:rPr lang="cs-CZ" sz="2000" dirty="0"/>
              <a:t> - nejsložitější myšlenka a spočívá ve vyvození soudu z jiných soudů/závěrů</a:t>
            </a:r>
          </a:p>
          <a:p>
            <a:pPr lvl="1"/>
            <a:r>
              <a:rPr lang="cs-CZ" sz="2000" dirty="0"/>
              <a:t>Induktivní úsudky</a:t>
            </a:r>
          </a:p>
          <a:p>
            <a:pPr lvl="1"/>
            <a:r>
              <a:rPr lang="cs-CZ" sz="2000" dirty="0"/>
              <a:t>Deduktivní úsudky</a:t>
            </a:r>
          </a:p>
          <a:p>
            <a:r>
              <a:rPr lang="cs-CZ" sz="2000" b="1" dirty="0"/>
              <a:t>Indukce úplná </a:t>
            </a:r>
            <a:r>
              <a:rPr lang="cs-CZ" sz="2000" dirty="0"/>
              <a:t>– předpoklad (premisa) postihuje (je platná pro) všechny prvky množiny</a:t>
            </a:r>
          </a:p>
          <a:p>
            <a:pPr lvl="1"/>
            <a:r>
              <a:rPr lang="cs-CZ" sz="2000" dirty="0"/>
              <a:t>Využití v uzavřených systémech (matematika)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9597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Indukce neúplná </a:t>
            </a:r>
            <a:r>
              <a:rPr lang="cs-CZ" sz="2000" dirty="0"/>
              <a:t>– povaha </a:t>
            </a:r>
            <a:r>
              <a:rPr lang="cs-CZ" sz="2000" b="1" dirty="0"/>
              <a:t>předsudku</a:t>
            </a:r>
            <a:r>
              <a:rPr lang="cs-CZ" sz="2000" dirty="0"/>
              <a:t> – premisy nevypovídají o všech prvcích</a:t>
            </a:r>
          </a:p>
          <a:p>
            <a:pPr lvl="1"/>
            <a:r>
              <a:rPr lang="cs-CZ" sz="2000" dirty="0"/>
              <a:t>Fiktivní premisa, poznatky jsou </a:t>
            </a:r>
            <a:r>
              <a:rPr lang="cs-CZ" sz="2000" b="1" dirty="0"/>
              <a:t>reprezentativní</a:t>
            </a:r>
          </a:p>
          <a:p>
            <a:pPr lvl="1"/>
            <a:r>
              <a:rPr lang="cs-CZ" sz="2000" dirty="0"/>
              <a:t>Příkladem je výzkum veřejného mínění</a:t>
            </a:r>
          </a:p>
          <a:p>
            <a:pPr lvl="1"/>
            <a:r>
              <a:rPr lang="cs-CZ" sz="2000" dirty="0"/>
              <a:t>Využití ve statistice</a:t>
            </a:r>
          </a:p>
          <a:p>
            <a:r>
              <a:rPr lang="cs-CZ" sz="2000" b="1" dirty="0"/>
              <a:t>Dedukce</a:t>
            </a:r>
            <a:r>
              <a:rPr lang="cs-CZ" sz="2000" dirty="0"/>
              <a:t> – od premis se dochází k závěru z těchto premis vyplývajícího</a:t>
            </a:r>
          </a:p>
          <a:p>
            <a:pPr lvl="1"/>
            <a:r>
              <a:rPr lang="cs-CZ" sz="2000" dirty="0"/>
              <a:t>Základní postu při dokazování</a:t>
            </a:r>
          </a:p>
          <a:p>
            <a:pPr lvl="1"/>
            <a:r>
              <a:rPr lang="cs-CZ" sz="2000" dirty="0"/>
              <a:t>Logicky správná dedukce – posloupnost přesně stanovených kroků</a:t>
            </a:r>
          </a:p>
          <a:p>
            <a:r>
              <a:rPr lang="cs-CZ" sz="2000" b="1" dirty="0"/>
              <a:t>Hypotézy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3313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Klasickým příkladem dedukce je logický důsledek, například:</a:t>
            </a:r>
          </a:p>
          <a:p>
            <a:pPr marL="0" indent="0">
              <a:buNone/>
            </a:pPr>
            <a:r>
              <a:rPr lang="cs-CZ" sz="1800" dirty="0"/>
              <a:t>"Všichni lidé jsou smrtelní." (první premisa)</a:t>
            </a:r>
          </a:p>
          <a:p>
            <a:pPr marL="0" indent="0">
              <a:buNone/>
            </a:pPr>
            <a:r>
              <a:rPr lang="cs-CZ" sz="1800" dirty="0"/>
              <a:t>"</a:t>
            </a:r>
            <a:r>
              <a:rPr lang="cs-CZ" sz="1800" dirty="0" err="1"/>
              <a:t>Sókratés</a:t>
            </a:r>
            <a:r>
              <a:rPr lang="cs-CZ" sz="1800" dirty="0"/>
              <a:t> je člověk." (druhá premisa)</a:t>
            </a:r>
          </a:p>
          <a:p>
            <a:pPr marL="0" indent="0">
              <a:buNone/>
            </a:pPr>
            <a:r>
              <a:rPr lang="cs-CZ" sz="1800" dirty="0"/>
              <a:t>"Takže </a:t>
            </a:r>
            <a:r>
              <a:rPr lang="cs-CZ" sz="1800" dirty="0" err="1"/>
              <a:t>Sókratés</a:t>
            </a:r>
            <a:r>
              <a:rPr lang="cs-CZ" sz="1800" dirty="0"/>
              <a:t> je smrtelný." (dokázaný závěr)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Naopak v induktivním uvažování by šlo vyslovit hypotézu:</a:t>
            </a:r>
          </a:p>
          <a:p>
            <a:pPr marL="0" indent="0">
              <a:buNone/>
            </a:pPr>
            <a:r>
              <a:rPr lang="cs-CZ" sz="1800" dirty="0"/>
              <a:t>"</a:t>
            </a:r>
            <a:r>
              <a:rPr lang="cs-CZ" sz="1800" dirty="0" err="1"/>
              <a:t>Sókratés</a:t>
            </a:r>
            <a:r>
              <a:rPr lang="cs-CZ" sz="1800" dirty="0"/>
              <a:t> je smrtelný." (první premisa)</a:t>
            </a:r>
          </a:p>
          <a:p>
            <a:pPr marL="0" indent="0">
              <a:buNone/>
            </a:pPr>
            <a:r>
              <a:rPr lang="cs-CZ" sz="1800" dirty="0"/>
              <a:t>"</a:t>
            </a:r>
            <a:r>
              <a:rPr lang="cs-CZ" sz="1800" dirty="0" err="1"/>
              <a:t>Sókratés</a:t>
            </a:r>
            <a:r>
              <a:rPr lang="cs-CZ" sz="1800" dirty="0"/>
              <a:t> je člověk." (druhá premisa)</a:t>
            </a:r>
          </a:p>
          <a:p>
            <a:pPr marL="0" indent="0">
              <a:buNone/>
            </a:pPr>
            <a:r>
              <a:rPr lang="cs-CZ" sz="1800" dirty="0"/>
              <a:t>"Všichni lidé jsou smrtelní." (hypotéza o obecném)</a:t>
            </a:r>
          </a:p>
          <a:p>
            <a:pPr marL="0" indent="0">
              <a:buNone/>
            </a:pPr>
            <a:r>
              <a:rPr lang="cs-CZ" sz="1800" dirty="0"/>
              <a:t>Hypotéza je sice splnitelná, ale stále vyžaduje ověření/vyvrácení</a:t>
            </a:r>
            <a:endParaRPr lang="cs-CZ" sz="18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214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úloha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Požadované </a:t>
            </a:r>
            <a:r>
              <a:rPr lang="cs-CZ" sz="2000" b="1" dirty="0" smtClean="0"/>
              <a:t>schopnosti</a:t>
            </a:r>
          </a:p>
          <a:p>
            <a:pPr marL="0" indent="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 smtClean="0"/>
              <a:t>Písemný výraz</a:t>
            </a:r>
          </a:p>
          <a:p>
            <a:pPr marL="0" indent="0">
              <a:buNone/>
            </a:pPr>
            <a:r>
              <a:rPr lang="cs-CZ" sz="2000" dirty="0" smtClean="0"/>
              <a:t>Schopnost </a:t>
            </a:r>
            <a:r>
              <a:rPr lang="cs-CZ" sz="2000" dirty="0"/>
              <a:t>psát slova a věty tak, aby to ostatní pochopili. Zahrnuje poznání významů a rozdílů mezi slovy, znalost gramatiky a schopnost uspořádat věty a odstavce</a:t>
            </a:r>
            <a:br>
              <a:rPr lang="cs-CZ" sz="2000" dirty="0"/>
            </a:b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Čtení s porozuměním</a:t>
            </a:r>
          </a:p>
          <a:p>
            <a:pPr marL="0" indent="0">
              <a:buNone/>
            </a:pPr>
            <a:r>
              <a:rPr lang="cs-CZ" sz="2000" dirty="0"/>
              <a:t>Schopnost číst a porozumět psaným větám a odstavcům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4602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defTabSz="342900">
              <a:buClr>
                <a:schemeClr val="tx1"/>
              </a:buClr>
              <a:buSzTx/>
              <a:buFontTx/>
              <a:buNone/>
            </a:pPr>
            <a:r>
              <a:rPr lang="cs-CZ" altLang="x-none" sz="20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Argument</a:t>
            </a:r>
            <a:endParaRPr lang="cs-CZ" altLang="x-none" sz="20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 marL="0" indent="0" algn="just" defTabSz="342900">
              <a:buClr>
                <a:schemeClr val="tx1"/>
              </a:buClr>
              <a:buSzTx/>
              <a:buFontTx/>
              <a:buNone/>
            </a:pPr>
            <a:endParaRPr lang="cs-CZ" altLang="x-none" sz="20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 algn="just" defTabSz="342900">
              <a:buClr>
                <a:schemeClr val="tx1"/>
              </a:buClr>
            </a:pPr>
            <a:r>
              <a:rPr lang="cs-CZ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Latinsky </a:t>
            </a:r>
            <a:r>
              <a:rPr lang="cs-CZ" altLang="x-none" sz="2000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Argumentum</a:t>
            </a:r>
            <a:r>
              <a:rPr lang="cs-CZ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, od slova </a:t>
            </a:r>
            <a:r>
              <a:rPr lang="cs-CZ" altLang="x-none" sz="2000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arguo</a:t>
            </a:r>
            <a:r>
              <a:rPr lang="cs-CZ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= objasňuji, vyvracím, obviňuji</a:t>
            </a:r>
          </a:p>
          <a:p>
            <a:pPr algn="just" defTabSz="342900"/>
            <a:r>
              <a:rPr lang="cs-CZ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V běžné řeči i v </a:t>
            </a:r>
            <a:r>
              <a:rPr lang="cs-CZ" altLang="x-none" sz="20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logice</a:t>
            </a:r>
            <a:r>
              <a:rPr lang="cs-CZ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může argument </a:t>
            </a:r>
            <a:r>
              <a:rPr lang="cs-CZ" altLang="x-none" sz="2000" dirty="0">
                <a:ea typeface="Times New Roman" charset="0"/>
                <a:cs typeface="Times New Roman" charset="0"/>
              </a:rPr>
              <a:t>znamenat věcný důvod nebo doklad, že nějaké </a:t>
            </a:r>
            <a:r>
              <a:rPr lang="cs-CZ" altLang="x-none" sz="2000" b="1" dirty="0">
                <a:ea typeface="Times New Roman" charset="0"/>
                <a:cs typeface="Times New Roman" charset="0"/>
              </a:rPr>
              <a:t>tvrzení</a:t>
            </a:r>
            <a:r>
              <a:rPr lang="cs-CZ" altLang="x-none" sz="2000" dirty="0">
                <a:ea typeface="Times New Roman" charset="0"/>
                <a:cs typeface="Times New Roman" charset="0"/>
              </a:rPr>
              <a:t> je:</a:t>
            </a:r>
          </a:p>
          <a:p>
            <a:pPr lvl="1" algn="just" defTabSz="342900"/>
            <a:r>
              <a:rPr lang="cs-CZ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Pravdivé nebo nepravdivé</a:t>
            </a:r>
          </a:p>
          <a:p>
            <a:pPr lvl="1" algn="just" defTabSz="342900"/>
            <a:r>
              <a:rPr lang="cs-CZ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Platí nebo neplatí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8382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defTabSz="342900">
              <a:buClr>
                <a:schemeClr val="tx1"/>
              </a:buClr>
            </a:pPr>
            <a:r>
              <a:rPr lang="cs-CZ" altLang="x-none" sz="20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Argumentace </a:t>
            </a:r>
            <a:r>
              <a:rPr lang="mr-IN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–</a:t>
            </a:r>
            <a:r>
              <a:rPr lang="cs-CZ" altLang="x-none" sz="20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</a:t>
            </a:r>
            <a:r>
              <a:rPr lang="cs-CZ" altLang="x-none" sz="2000" dirty="0">
                <a:ea typeface="Times New Roman" charset="0"/>
                <a:cs typeface="Times New Roman" charset="0"/>
              </a:rPr>
              <a:t>verbální sociální rozumová aktivita zaměřená na zvýšení přijatelnosti kontroverzního tvrzení prostřednictvím zdůraznění souboru propozic sloužících k ospravedlnění daného kontroverzního tvrzení racionálním úsudkem</a:t>
            </a:r>
          </a:p>
          <a:p>
            <a:pPr algn="just">
              <a:spcBef>
                <a:spcPct val="0"/>
              </a:spcBef>
            </a:pPr>
            <a:r>
              <a:rPr lang="cs-CZ" sz="2000" b="1" dirty="0"/>
              <a:t>Tvrzení</a:t>
            </a:r>
            <a:r>
              <a:rPr lang="cs-CZ" sz="2000" dirty="0"/>
              <a:t> – výpověď, která je předkládána jako pravdivá či vysoce pravděpodobná</a:t>
            </a:r>
          </a:p>
          <a:p>
            <a:pPr algn="just">
              <a:spcBef>
                <a:spcPct val="0"/>
              </a:spcBef>
            </a:pPr>
            <a:r>
              <a:rPr lang="cs-CZ" sz="2000" b="1" dirty="0"/>
              <a:t>Pravda/pravdivost</a:t>
            </a:r>
            <a:r>
              <a:rPr lang="cs-CZ" sz="2000" dirty="0"/>
              <a:t> – shoda tvrzení se skutečností</a:t>
            </a:r>
          </a:p>
          <a:p>
            <a:pPr algn="just">
              <a:spcBef>
                <a:spcPct val="0"/>
              </a:spcBef>
            </a:pPr>
            <a:endParaRPr lang="cs-CZ" altLang="x-none" sz="2000" dirty="0">
              <a:solidFill>
                <a:srgbClr val="CC0000"/>
              </a:solidFill>
              <a:ea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Argumentace je instancí kritického myšlení:</a:t>
            </a:r>
          </a:p>
          <a:p>
            <a:pPr lvl="1"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Jde o usuzování, jež zahrnuje hledání důvodů pro podporu jistého tvrzení (pozitivního nebo negativního)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9470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Argumentace je přesvědčování na základě uvádění důvodů, které mají vést k přijetí toho, co je předkládáno</a:t>
            </a:r>
          </a:p>
          <a:p>
            <a:pPr marL="0" indent="0" algn="just">
              <a:spcBef>
                <a:spcPct val="0"/>
              </a:spcBef>
              <a:buFont typeface="Wingdings" charset="2"/>
              <a:buNone/>
            </a:pPr>
            <a:endParaRPr lang="cs-CZ" altLang="x-none" sz="2000" dirty="0">
              <a:ea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Argumentace vychází z různých hledisek</a:t>
            </a:r>
          </a:p>
          <a:p>
            <a:pPr lvl="1"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Pozorování a zkušenosti (vlastních i cizích poznatků a vjemů)</a:t>
            </a:r>
          </a:p>
          <a:p>
            <a:pPr lvl="1"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Syntézy, analýzy, abdukce a analogie informací</a:t>
            </a:r>
          </a:p>
          <a:p>
            <a:pPr lvl="1"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Posuzování zdrojů (odvolávka na autoritu většiny, tradici nebo uznávaného znalce, zpochybňování kvalifikovanosti či věrohodnosti zdroje informace)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0850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Argumentace čili postup přesvědčování se obvykle skládá z řady argumentů, které na sebe navazují nebo se podporují</a:t>
            </a:r>
          </a:p>
          <a:p>
            <a:pPr algn="just">
              <a:spcBef>
                <a:spcPct val="0"/>
              </a:spcBef>
            </a:pPr>
            <a:endParaRPr lang="cs-CZ" altLang="x-none" sz="2000" dirty="0">
              <a:ea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Vytváření a vnímání argumentace je ovlivněno</a:t>
            </a:r>
          </a:p>
          <a:p>
            <a:pPr lvl="1"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Vědomým a podvědomým reflektováním osobních zájmů a meziosobních vztahů</a:t>
            </a:r>
          </a:p>
          <a:p>
            <a:pPr lvl="1"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Kulturně-sociálním rámcem</a:t>
            </a:r>
          </a:p>
          <a:p>
            <a:pPr lvl="1"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Předsudky</a:t>
            </a:r>
          </a:p>
          <a:p>
            <a:pPr lvl="1" algn="just">
              <a:spcBef>
                <a:spcPct val="0"/>
              </a:spcBef>
            </a:pPr>
            <a:r>
              <a:rPr lang="cs-CZ" altLang="x-none" sz="2000" dirty="0">
                <a:ea typeface="Times New Roman" charset="0"/>
                <a:cs typeface="Times New Roman" charset="0"/>
              </a:rPr>
              <a:t>Mimoracionálními hledisky (emoce, schopnosti, návyky, struktura myšlení jednotlivců, </a:t>
            </a:r>
            <a:r>
              <a:rPr lang="mr-IN" altLang="x-none" sz="2000" dirty="0">
                <a:ea typeface="Times New Roman" charset="0"/>
                <a:cs typeface="Times New Roman" charset="0"/>
              </a:rPr>
              <a:t>…</a:t>
            </a:r>
            <a:r>
              <a:rPr lang="cs-CZ" altLang="x-none" sz="2000" dirty="0"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249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Logický argument </a:t>
            </a:r>
            <a:r>
              <a:rPr lang="cs-CZ" sz="2000" dirty="0"/>
              <a:t>- spojená série tvrzení, z nichž některé jsou určeny k poskytnutí podpory, ospravedlnění nebo důkazů (premisy) pro pravdivost jiného tvrzení (závěru) prostřednictvím procesu důsledku</a:t>
            </a:r>
          </a:p>
          <a:p>
            <a:r>
              <a:rPr lang="cs-CZ" sz="2000" dirty="0"/>
              <a:t>Logický argument obvykle sestává z jedné nebo více premis a závěru, tj. skupiny tvrzení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8621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68" y="2530475"/>
            <a:ext cx="7619863" cy="3646488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4295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Tvrzení </a:t>
            </a:r>
            <a:r>
              <a:rPr lang="cs-CZ" sz="2000" dirty="0"/>
              <a:t>- věta, která je buď pravdivá, nebo nepravdivá, jedná se o deklarativní větu, která uvádí fakt</a:t>
            </a:r>
          </a:p>
          <a:p>
            <a:r>
              <a:rPr lang="cs-CZ" sz="2000" b="1" dirty="0"/>
              <a:t>Premisa (předpoklad)</a:t>
            </a:r>
            <a:r>
              <a:rPr lang="cs-CZ" sz="2000" dirty="0"/>
              <a:t> - tvrzení, které uvádí důvody nebo důkazy podporující závěr, skutečnosti věci</a:t>
            </a:r>
          </a:p>
          <a:p>
            <a:r>
              <a:rPr lang="cs-CZ" sz="2000" b="1" dirty="0"/>
              <a:t>Závěr</a:t>
            </a:r>
            <a:r>
              <a:rPr lang="cs-CZ" sz="2000" dirty="0"/>
              <a:t> - tvrzení, že důkazy jsou potvrzeny jako argumenty, které podporují nebo naznačují závěr tohoto argumentu, kterým je tvrzení</a:t>
            </a:r>
          </a:p>
          <a:p>
            <a:r>
              <a:rPr lang="cs-CZ" sz="2000" b="1" dirty="0"/>
              <a:t>Inference</a:t>
            </a:r>
            <a:r>
              <a:rPr lang="cs-CZ" sz="2000" dirty="0"/>
              <a:t> - proces odvozování závěru z premis, potvrzení, že premisy podporují závěr, logické odůvodnění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3460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Příklad logického argumentu</a:t>
            </a:r>
          </a:p>
          <a:p>
            <a:pPr marL="0" indent="0">
              <a:buNone/>
            </a:pPr>
            <a:r>
              <a:rPr lang="cs-CZ" sz="1800" dirty="0"/>
              <a:t>Předpokládejme, že jste vzdělávací nevládní organizace, která se snaží rozhodnout, zda podpoří výstavbu nové školy, která by měla být otevřena v září</a:t>
            </a:r>
          </a:p>
          <a:p>
            <a:pPr marL="0" indent="0">
              <a:buNone/>
            </a:pPr>
            <a:r>
              <a:rPr lang="cs-CZ" sz="1800" dirty="0"/>
              <a:t>Premisy:</a:t>
            </a:r>
          </a:p>
          <a:p>
            <a:pPr marL="514350" indent="-514350">
              <a:buAutoNum type="arabicPeriod"/>
            </a:pPr>
            <a:r>
              <a:rPr lang="cs-CZ" sz="1800" dirty="0"/>
              <a:t>Finanční prostředky na projekt nebudou k dispozici až do března</a:t>
            </a:r>
          </a:p>
          <a:p>
            <a:pPr marL="514350" indent="-514350">
              <a:buAutoNum type="arabicPeriod"/>
            </a:pPr>
            <a:r>
              <a:rPr lang="cs-CZ" sz="1800" dirty="0"/>
              <a:t>Stavba nezačne, dokud nebude přijata platba</a:t>
            </a:r>
          </a:p>
          <a:p>
            <a:pPr marL="514350" indent="-514350">
              <a:buAutoNum type="arabicPeriod"/>
            </a:pPr>
            <a:r>
              <a:rPr lang="cs-CZ" sz="1800" dirty="0"/>
              <a:t>Celý projekt bude trvat nejméně osm měsíců</a:t>
            </a:r>
          </a:p>
          <a:p>
            <a:pPr marL="0" indent="0">
              <a:buNone/>
            </a:pPr>
            <a:r>
              <a:rPr lang="cs-CZ" sz="1800" dirty="0"/>
              <a:t>Závěr:</a:t>
            </a:r>
          </a:p>
          <a:p>
            <a:pPr marL="0" indent="0">
              <a:buNone/>
            </a:pPr>
            <a:r>
              <a:rPr lang="cs-CZ" sz="1800" dirty="0"/>
              <a:t>Budova nebude dokončena dříve, než začne škola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9528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Zákonitosti myšlení vám umožňují vyvodit logické závěry o tvrzeních, i když nejste obeznámeni s reálnými okolnostmi, o nichž diskutují:</a:t>
            </a:r>
          </a:p>
          <a:p>
            <a:pPr lvl="1"/>
            <a:r>
              <a:rPr lang="cs-CZ" sz="2000" dirty="0"/>
              <a:t>Pravidlo identity, prostě něco existuje a je to pravda</a:t>
            </a:r>
          </a:p>
          <a:p>
            <a:pPr lvl="1"/>
            <a:r>
              <a:rPr lang="cs-CZ" sz="2000" dirty="0"/>
              <a:t>Pravidlo vyloučení středu, v logice je každé tvrzení zcela pravdivé nebo zcela nepravdivé, premisy nemohou být částečně pravdivé, nebo zcela nepravdivé</a:t>
            </a:r>
          </a:p>
          <a:p>
            <a:pPr lvl="1"/>
            <a:r>
              <a:rPr lang="cs-CZ" sz="2000" dirty="0"/>
              <a:t>Pravidlo nestrannosti tvrdí, že pokud je tvrzení pravda, jeho opak je lež</a:t>
            </a:r>
          </a:p>
          <a:p>
            <a:r>
              <a:rPr lang="cs-CZ" sz="2000" dirty="0"/>
              <a:t>Abychom pomohli rozlišovat pasáže, které obsahují logické argumenty od těch, které to nečiní, je užitečné zkoumání některých typických tvrzení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3836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Abychom byly schopni rozlišovat tvrzení, která obsahují logické argumenty od těch, které to nečiní, je užitečné znát některé typy </a:t>
            </a:r>
            <a:r>
              <a:rPr lang="cs-CZ" sz="2000" dirty="0" err="1"/>
              <a:t>neargumentů</a:t>
            </a:r>
            <a:r>
              <a:rPr lang="cs-CZ" sz="2000" dirty="0"/>
              <a:t>:</a:t>
            </a:r>
          </a:p>
          <a:p>
            <a:pPr lvl="1"/>
            <a:r>
              <a:rPr lang="cs-CZ" sz="2000" dirty="0"/>
              <a:t>Výstrahy, vzkazy</a:t>
            </a:r>
          </a:p>
          <a:p>
            <a:pPr lvl="1"/>
            <a:r>
              <a:rPr lang="cs-CZ" sz="2000" dirty="0"/>
              <a:t>Výkazy, statistiky</a:t>
            </a:r>
          </a:p>
          <a:p>
            <a:pPr lvl="1"/>
            <a:r>
              <a:rPr lang="cs-CZ" sz="2000" dirty="0"/>
              <a:t>Informace o situaci</a:t>
            </a:r>
          </a:p>
          <a:p>
            <a:pPr lvl="1"/>
            <a:r>
              <a:rPr lang="cs-CZ" sz="2000" dirty="0"/>
              <a:t>Popisy geografické, objasňující</a:t>
            </a:r>
          </a:p>
          <a:p>
            <a:pPr lvl="1"/>
            <a:r>
              <a:rPr lang="cs-CZ" sz="2000" dirty="0"/>
              <a:t>Podmínečná vyjádření „pokud </a:t>
            </a:r>
            <a:r>
              <a:rPr lang="mr-IN" sz="2000" dirty="0"/>
              <a:t>…</a:t>
            </a:r>
            <a:r>
              <a:rPr lang="cs-CZ" sz="2000" dirty="0"/>
              <a:t>, pak </a:t>
            </a:r>
            <a:r>
              <a:rPr lang="mr-IN" sz="2000" dirty="0"/>
              <a:t>…</a:t>
            </a:r>
            <a:r>
              <a:rPr lang="cs-CZ" sz="2000" dirty="0"/>
              <a:t>“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0451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úloha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Usuzování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Abdukční</a:t>
            </a:r>
          </a:p>
          <a:p>
            <a:pPr marL="0" indent="0">
              <a:buNone/>
            </a:pPr>
            <a:r>
              <a:rPr lang="cs-CZ" sz="2000" dirty="0"/>
              <a:t>Přirozený a instinktivní proces, soubor naučených odhadů, vycházejících z pozorovaných jevů a předchozích znalostí</a:t>
            </a:r>
          </a:p>
          <a:p>
            <a:pPr marL="0" indent="0">
              <a:buNone/>
            </a:pPr>
            <a:r>
              <a:rPr lang="cs-CZ" sz="2000" b="1" dirty="0" err="1"/>
              <a:t>Retrodukční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Logicky rekonstruovat jak se určitý výsledek vyskytl, zpětný přístup k modelování logiky, kde se klade úsilí na vyřešení postupu a kroků, které musely být nezbytné k tomu, aby vedly k </a:t>
            </a:r>
            <a:r>
              <a:rPr lang="cs-CZ" sz="2000" dirty="0" smtClean="0"/>
              <a:t>současnému </a:t>
            </a:r>
            <a:r>
              <a:rPr lang="cs-CZ" sz="2000" dirty="0"/>
              <a:t>jevu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8665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Inference, proces potvrzení, že premisy podporují závěr, je také nazýván logickým usuzováním</a:t>
            </a:r>
          </a:p>
          <a:p>
            <a:r>
              <a:rPr lang="cs-CZ" sz="2000" b="1" dirty="0"/>
              <a:t>Dedukce a indukce </a:t>
            </a:r>
            <a:r>
              <a:rPr lang="cs-CZ" sz="2000" dirty="0"/>
              <a:t>jsou dva hlavní způsoby usuzování používaných v logice</a:t>
            </a:r>
          </a:p>
          <a:p>
            <a:r>
              <a:rPr lang="cs-CZ" sz="2000" dirty="0"/>
              <a:t>Nově dva další typy - </a:t>
            </a:r>
            <a:r>
              <a:rPr lang="cs-CZ" sz="2000" b="1" dirty="0"/>
              <a:t>abdukce a </a:t>
            </a:r>
            <a:r>
              <a:rPr lang="cs-CZ" sz="2000" b="1" dirty="0" err="1"/>
              <a:t>retrodukce</a:t>
            </a:r>
            <a:endParaRPr lang="cs-CZ" sz="2000" b="1" dirty="0"/>
          </a:p>
          <a:p>
            <a:pPr fontAlgn="t"/>
            <a:r>
              <a:rPr lang="cs-CZ" sz="2000" dirty="0"/>
              <a:t>Tyto čtyři způsoby logického uvažování se používají v každém typu analýzy (kvalitativní, kvantitativní)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0787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Abdukce</a:t>
            </a:r>
          </a:p>
          <a:p>
            <a:r>
              <a:rPr lang="cs-CZ" sz="2000" dirty="0"/>
              <a:t>Přirozený a instinktivní proces, soubor naučených odhadů, vycházejících z pozorovaných jevů a předchozích znalostí</a:t>
            </a:r>
          </a:p>
          <a:p>
            <a:r>
              <a:rPr lang="cs-CZ" sz="2000" dirty="0"/>
              <a:t>Použije se vždy, když</a:t>
            </a:r>
          </a:p>
          <a:p>
            <a:pPr lvl="1"/>
            <a:r>
              <a:rPr lang="cs-CZ" sz="2000" dirty="0"/>
              <a:t>Zahajujete informační cyklus při </a:t>
            </a:r>
            <a:r>
              <a:rPr lang="cs-CZ" sz="2000" b="1" dirty="0"/>
              <a:t>tvorbě modelu </a:t>
            </a:r>
            <a:r>
              <a:rPr lang="cs-CZ" sz="2000" b="1" dirty="0" smtClean="0"/>
              <a:t>objektu</a:t>
            </a:r>
            <a:endParaRPr lang="cs-CZ" sz="2000" b="1" dirty="0"/>
          </a:p>
          <a:p>
            <a:pPr lvl="1"/>
            <a:r>
              <a:rPr lang="cs-CZ" sz="2000" dirty="0"/>
              <a:t>Staré hypotézy již nemohou vysvětlovat nové skutečnosti a je-li zapotřebí nové spojení starých a částečně známých poznatků nebo se objeví zcela nové myšlenky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9525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Hypotéza</a:t>
            </a:r>
            <a:r>
              <a:rPr lang="cs-CZ" sz="2000" dirty="0"/>
              <a:t> - předběžné vysvětlení neboli teorie, která vyžaduje doplňující informace pro její potvrzení, nebo vyvrácení (odmítnutí/falzifikace)</a:t>
            </a:r>
          </a:p>
          <a:p>
            <a:r>
              <a:rPr lang="cs-CZ" sz="2000" dirty="0"/>
              <a:t>Tvrzení, jehož pravdivost ještě nebyla prokázána (potvrzena), ale ani vyvrácena, používá se jako argument</a:t>
            </a:r>
          </a:p>
          <a:p>
            <a:r>
              <a:rPr lang="cs-CZ" sz="2000" b="1" dirty="0"/>
              <a:t>Scénář</a:t>
            </a:r>
            <a:r>
              <a:rPr lang="cs-CZ" sz="2000" dirty="0"/>
              <a:t> - je to popis budoucího stavu zpravodajského objektu</a:t>
            </a:r>
          </a:p>
          <a:p>
            <a:pPr lvl="1"/>
            <a:r>
              <a:rPr lang="cs-CZ" sz="2000" dirty="0"/>
              <a:t>Používá se především pro plánování a rozhodování</a:t>
            </a:r>
          </a:p>
          <a:p>
            <a:pPr lvl="1"/>
            <a:r>
              <a:rPr lang="cs-CZ" sz="2000" dirty="0"/>
              <a:t>Obvykle se vytvářejí k prozkoumání možných budoucích podmínek, pokud je vytvořen soubor předpokladů/argumentů</a:t>
            </a:r>
            <a:endParaRPr lang="cs-CZ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6344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3923" y="2530475"/>
            <a:ext cx="5356153" cy="3646488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7435" y="2369121"/>
            <a:ext cx="1011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Abdukce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3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err="1"/>
              <a:t>Retrodukce</a:t>
            </a:r>
            <a:endParaRPr lang="cs-CZ" sz="2400" b="1" dirty="0"/>
          </a:p>
          <a:p>
            <a:r>
              <a:rPr lang="cs-CZ" sz="2000" dirty="0"/>
              <a:t>Znamená rekonstrukci </a:t>
            </a:r>
            <a:r>
              <a:rPr lang="cs-CZ" sz="2000" b="1" dirty="0"/>
              <a:t>minulých</a:t>
            </a:r>
            <a:r>
              <a:rPr lang="cs-CZ" sz="2000" dirty="0"/>
              <a:t> </a:t>
            </a:r>
            <a:r>
              <a:rPr lang="cs-CZ" sz="2000" b="1" dirty="0"/>
              <a:t>událostí</a:t>
            </a:r>
            <a:r>
              <a:rPr lang="cs-CZ" sz="2000" dirty="0"/>
              <a:t>, která popisuje a vysvětluje historii události</a:t>
            </a:r>
          </a:p>
          <a:p>
            <a:r>
              <a:rPr lang="cs-CZ" sz="2000" dirty="0"/>
              <a:t>Usuzováním </a:t>
            </a:r>
            <a:r>
              <a:rPr lang="cs-CZ" sz="2000" dirty="0" err="1"/>
              <a:t>retrodukčně</a:t>
            </a:r>
            <a:r>
              <a:rPr lang="cs-CZ" sz="2000" dirty="0"/>
              <a:t> je logická rekonstrukce toho, jak se určitý výsledek vyskytl, </a:t>
            </a:r>
            <a:r>
              <a:rPr lang="cs-CZ" sz="2000" b="1" dirty="0"/>
              <a:t>zpětný přístup </a:t>
            </a:r>
            <a:r>
              <a:rPr lang="cs-CZ" sz="2000" dirty="0"/>
              <a:t>k modelování logiky, kde se klade úsilí na vyřešení postupu a kroků, které musely být nezbytné k tomu, aby vedly k současnému jevu</a:t>
            </a:r>
          </a:p>
          <a:p>
            <a:r>
              <a:rPr lang="cs-CZ" sz="2000" dirty="0"/>
              <a:t>Vysvětlení jsou posuzována na základě historických nebo archivních údajů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4083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7435" y="2369121"/>
            <a:ext cx="1398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err="1" smtClean="0"/>
              <a:t>Retrodukce</a:t>
            </a:r>
            <a:endParaRPr lang="cs-CZ" sz="20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2041" y="2530475"/>
            <a:ext cx="5419917" cy="364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Dedukce</a:t>
            </a:r>
          </a:p>
          <a:p>
            <a:r>
              <a:rPr lang="cs-CZ" sz="2000" dirty="0"/>
              <a:t>Od premis se dochází k závěru z těchto premis vyplývajícího</a:t>
            </a:r>
          </a:p>
          <a:p>
            <a:r>
              <a:rPr lang="cs-CZ" sz="2000" dirty="0"/>
              <a:t>Základní postup při dokazování (</a:t>
            </a:r>
            <a:r>
              <a:rPr lang="cs-CZ" sz="2000" b="1" dirty="0"/>
              <a:t>syntéza</a:t>
            </a:r>
            <a:r>
              <a:rPr lang="cs-CZ" sz="2000" dirty="0"/>
              <a:t>)</a:t>
            </a:r>
          </a:p>
          <a:p>
            <a:r>
              <a:rPr lang="cs-CZ" sz="2000" dirty="0"/>
              <a:t>Logicky správná dedukce – posloupnost přesně stanovených kroků</a:t>
            </a:r>
          </a:p>
          <a:p>
            <a:r>
              <a:rPr lang="cs-CZ" sz="2000" dirty="0"/>
              <a:t>Často se neformálně nazývá „přístup shora dolů“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5213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7435" y="2369121"/>
            <a:ext cx="110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Dedukce</a:t>
            </a:r>
            <a:endParaRPr lang="cs-CZ" sz="2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6922" y="2530475"/>
            <a:ext cx="2270156" cy="364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Indukce</a:t>
            </a:r>
          </a:p>
          <a:p>
            <a:r>
              <a:rPr lang="cs-CZ" sz="2000" b="1" dirty="0"/>
              <a:t>Indukce neúplná </a:t>
            </a:r>
            <a:r>
              <a:rPr lang="cs-CZ" sz="2000" dirty="0"/>
              <a:t>– povaha </a:t>
            </a:r>
            <a:r>
              <a:rPr lang="cs-CZ" sz="2000" b="1" dirty="0"/>
              <a:t>předsudku</a:t>
            </a:r>
            <a:r>
              <a:rPr lang="cs-CZ" sz="2000" dirty="0"/>
              <a:t> – premisy nevypovídají o všech prvcích</a:t>
            </a:r>
          </a:p>
          <a:p>
            <a:r>
              <a:rPr lang="cs-CZ" sz="2000" dirty="0"/>
              <a:t>Fiktivní premisa, poznatky jsou </a:t>
            </a:r>
            <a:r>
              <a:rPr lang="cs-CZ" sz="2000" b="1" dirty="0"/>
              <a:t>reprezentativní</a:t>
            </a:r>
          </a:p>
          <a:p>
            <a:pPr lvl="1"/>
            <a:r>
              <a:rPr lang="cs-CZ" sz="2000" dirty="0"/>
              <a:t>Příkladem je výzkum veřejného mínění</a:t>
            </a:r>
          </a:p>
          <a:p>
            <a:pPr lvl="1"/>
            <a:r>
              <a:rPr lang="cs-CZ" sz="2000" dirty="0"/>
              <a:t>Využití ve statistice</a:t>
            </a:r>
          </a:p>
          <a:p>
            <a:r>
              <a:rPr lang="cs-CZ" sz="2000" b="1" dirty="0"/>
              <a:t>Indukce úplná </a:t>
            </a:r>
            <a:r>
              <a:rPr lang="cs-CZ" sz="2000" dirty="0"/>
              <a:t>– premisa postihuje (je platná pro) všechny prvky množiny</a:t>
            </a:r>
          </a:p>
          <a:p>
            <a:pPr lvl="1"/>
            <a:r>
              <a:rPr lang="cs-CZ" sz="2000" dirty="0"/>
              <a:t>Využití v uzavřených systémech (matematika)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0310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7435" y="2369121"/>
            <a:ext cx="1022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Indukce</a:t>
            </a:r>
            <a:endParaRPr lang="cs-CZ" sz="20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5233" y="2530475"/>
            <a:ext cx="1973533" cy="364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úloha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Usuzování</a:t>
            </a:r>
          </a:p>
          <a:p>
            <a:pPr marL="0" indent="0">
              <a:buNone/>
            </a:pPr>
            <a:r>
              <a:rPr lang="cs-CZ" sz="2000" b="1" dirty="0" smtClean="0"/>
              <a:t>Induktivní </a:t>
            </a:r>
            <a:r>
              <a:rPr lang="cs-CZ" sz="2000" b="1" dirty="0"/>
              <a:t>usuzování</a:t>
            </a:r>
          </a:p>
          <a:p>
            <a:pPr marL="0" indent="0">
              <a:buNone/>
            </a:pPr>
            <a:r>
              <a:rPr lang="cs-CZ" sz="2000" dirty="0"/>
              <a:t>Schopnost kombinovat jednotlivé informace nebo specifické odpovědi na problémy, vytvářet obecná pravidla nebo závěry. Zahrnuje schopnost přemýšlet o možných příčinách, proč se věci vzájemně propojují. Zahrnuje také logické vysvětlení série událostí, které se zdají být nesouvisející</a:t>
            </a:r>
          </a:p>
          <a:p>
            <a:pPr marL="0" indent="0">
              <a:buNone/>
            </a:pPr>
            <a:r>
              <a:rPr lang="cs-CZ" sz="2000" b="1" dirty="0"/>
              <a:t>Deduktivní zdůvodnění</a:t>
            </a:r>
          </a:p>
          <a:p>
            <a:pPr marL="0" indent="0">
              <a:buNone/>
            </a:pPr>
            <a:r>
              <a:rPr lang="cs-CZ" sz="2000" dirty="0"/>
              <a:t>Schopnost aplikovat obecná pravidla na konkrétní problémy tak, aby bylo dosaženo logického řešení. Zahrnuje rozhodnutí, zda rozlišení má smysl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8018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Cyklus logického usuzování</a:t>
            </a:r>
          </a:p>
          <a:p>
            <a:pPr fontAlgn="t"/>
            <a:r>
              <a:rPr lang="cs-CZ" sz="2000" dirty="0"/>
              <a:t>Společně čtyři způsoby uvažování tvoří základní rámec analýzy:</a:t>
            </a:r>
          </a:p>
          <a:p>
            <a:pPr lvl="1" fontAlgn="t"/>
            <a:r>
              <a:rPr lang="cs-CZ" sz="2000" dirty="0"/>
              <a:t>Abdukce a </a:t>
            </a:r>
            <a:r>
              <a:rPr lang="cs-CZ" sz="2000" dirty="0" err="1"/>
              <a:t>retrodukce</a:t>
            </a:r>
            <a:r>
              <a:rPr lang="cs-CZ" sz="2000" dirty="0"/>
              <a:t> pro tvorbu myšlenek (hypotézy)</a:t>
            </a:r>
          </a:p>
          <a:p>
            <a:pPr lvl="1" fontAlgn="t"/>
            <a:r>
              <a:rPr lang="cs-CZ" sz="2000" dirty="0"/>
              <a:t>Dedukce pro předvídání důsledků</a:t>
            </a:r>
          </a:p>
          <a:p>
            <a:pPr lvl="1" fontAlgn="t"/>
            <a:r>
              <a:rPr lang="cs-CZ" sz="2000" dirty="0"/>
              <a:t>Indukce pro generalizaci (zevšeobecnění)</a:t>
            </a:r>
          </a:p>
          <a:p>
            <a:r>
              <a:rPr lang="cs-CZ" sz="2000" dirty="0"/>
              <a:t>Abdukce nepotřebuje žádné zdůvodnění, ale to neplatí pro produkt dedukce, hypotézu</a:t>
            </a:r>
          </a:p>
          <a:p>
            <a:r>
              <a:rPr lang="cs-CZ" sz="2000" dirty="0"/>
              <a:t>S testováním  hypotézy stojí nebo spadá abdukce a také výsledek </a:t>
            </a:r>
            <a:r>
              <a:rPr lang="cs-CZ" sz="2000" dirty="0" err="1"/>
              <a:t>retrodukce</a:t>
            </a:r>
            <a:r>
              <a:rPr lang="cs-CZ" sz="2000" dirty="0"/>
              <a:t>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1402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Usuzování v analýze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7435" y="2369121"/>
            <a:ext cx="2085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Logické usuzování</a:t>
            </a:r>
            <a:endParaRPr lang="cs-CZ" sz="2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9235" y="2530475"/>
            <a:ext cx="5725530" cy="364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Kognitivní koncepty</a:t>
            </a:r>
            <a:endParaRPr lang="cs-CZ" sz="2400" b="1" dirty="0"/>
          </a:p>
          <a:p>
            <a:pPr marL="0" indent="0">
              <a:buNone/>
            </a:pPr>
            <a:r>
              <a:rPr lang="cs-CZ" sz="2000" dirty="0"/>
              <a:t>1. </a:t>
            </a:r>
            <a:r>
              <a:rPr lang="cs-CZ" sz="2000" dirty="0" err="1"/>
              <a:t>Greg</a:t>
            </a:r>
            <a:r>
              <a:rPr lang="cs-CZ" sz="2000" dirty="0"/>
              <a:t> </a:t>
            </a:r>
            <a:r>
              <a:rPr lang="cs-CZ" sz="2000" dirty="0" err="1"/>
              <a:t>Treverton</a:t>
            </a:r>
            <a:r>
              <a:rPr lang="cs-CZ" sz="2000" dirty="0"/>
              <a:t> - Je náš problém hádanka/skládačka nebo záhada/ tajemství?</a:t>
            </a:r>
          </a:p>
          <a:p>
            <a:pPr marL="0" indent="0">
              <a:buNone/>
            </a:pPr>
            <a:r>
              <a:rPr lang="cs-CZ" sz="2000" dirty="0"/>
              <a:t>2. </a:t>
            </a:r>
            <a:r>
              <a:rPr lang="cs-CZ" sz="2000" dirty="0" err="1"/>
              <a:t>Gary</a:t>
            </a:r>
            <a:r>
              <a:rPr lang="cs-CZ" sz="2000" dirty="0"/>
              <a:t> Klein: </a:t>
            </a:r>
            <a:r>
              <a:rPr lang="cs-CZ" sz="2000" dirty="0" err="1"/>
              <a:t>Sensemaking</a:t>
            </a:r>
            <a:r>
              <a:rPr lang="cs-CZ" sz="2000" dirty="0"/>
              <a:t> - Naše mozky automaticky ukládají data do rámu. Přizpůsobte rámeček datům</a:t>
            </a:r>
          </a:p>
          <a:p>
            <a:pPr marL="0" indent="0">
              <a:buNone/>
            </a:pPr>
            <a:r>
              <a:rPr lang="cs-CZ" sz="2000" dirty="0"/>
              <a:t>3. </a:t>
            </a:r>
            <a:r>
              <a:rPr lang="cs-CZ" sz="2000" dirty="0" smtClean="0"/>
              <a:t>Daniel Kahneman</a:t>
            </a:r>
            <a:r>
              <a:rPr lang="cs-CZ" sz="2000" dirty="0"/>
              <a:t>: Přemýšlejte rychle a pomalu</a:t>
            </a:r>
          </a:p>
          <a:p>
            <a:pPr marL="0" indent="0">
              <a:buNone/>
            </a:pPr>
            <a:r>
              <a:rPr lang="cs-CZ" sz="2000" dirty="0"/>
              <a:t>4. </a:t>
            </a:r>
            <a:r>
              <a:rPr lang="cs-CZ" sz="2000" dirty="0" err="1" smtClean="0"/>
              <a:t>Richards</a:t>
            </a:r>
            <a:r>
              <a:rPr lang="cs-CZ" sz="2000" dirty="0" smtClean="0"/>
              <a:t> </a:t>
            </a:r>
            <a:r>
              <a:rPr lang="cs-CZ" sz="2000" dirty="0" err="1" smtClean="0"/>
              <a:t>Heuer</a:t>
            </a:r>
            <a:r>
              <a:rPr lang="cs-CZ" sz="2000" dirty="0"/>
              <a:t>: Dopad kognitivních zkreslení na informační analýzu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7725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Kognitivní koncepty</a:t>
            </a:r>
            <a:endParaRPr lang="cs-CZ" sz="2400" b="1" dirty="0"/>
          </a:p>
          <a:p>
            <a:pPr marL="0" indent="0">
              <a:buNone/>
            </a:pPr>
            <a:r>
              <a:rPr lang="cs-CZ" sz="2000" dirty="0"/>
              <a:t>1. </a:t>
            </a:r>
            <a:r>
              <a:rPr lang="cs-CZ" sz="2000" dirty="0" err="1"/>
              <a:t>Greg</a:t>
            </a:r>
            <a:r>
              <a:rPr lang="cs-CZ" sz="2000" dirty="0"/>
              <a:t> </a:t>
            </a:r>
            <a:r>
              <a:rPr lang="cs-CZ" sz="2000" dirty="0" err="1"/>
              <a:t>Treverton</a:t>
            </a:r>
            <a:r>
              <a:rPr lang="cs-CZ" sz="2000" dirty="0"/>
              <a:t> - Je náš problém hádanka/skládačka nebo záhada/ tajemství?</a:t>
            </a:r>
          </a:p>
          <a:p>
            <a:pPr marL="0" indent="0">
              <a:buNone/>
            </a:pPr>
            <a:r>
              <a:rPr lang="cs-CZ" sz="2000" dirty="0"/>
              <a:t>2. </a:t>
            </a:r>
            <a:r>
              <a:rPr lang="cs-CZ" sz="2000" dirty="0" err="1"/>
              <a:t>Gary</a:t>
            </a:r>
            <a:r>
              <a:rPr lang="cs-CZ" sz="2000" dirty="0"/>
              <a:t> Klein: </a:t>
            </a:r>
            <a:r>
              <a:rPr lang="cs-CZ" sz="2000" dirty="0" err="1"/>
              <a:t>Sensemaking</a:t>
            </a:r>
            <a:r>
              <a:rPr lang="cs-CZ" sz="2000" dirty="0"/>
              <a:t> - Naše mozky automaticky ukládají data do rámu. Přizpůsobte rámeček datům</a:t>
            </a:r>
          </a:p>
          <a:p>
            <a:pPr marL="0" indent="0">
              <a:buNone/>
            </a:pPr>
            <a:r>
              <a:rPr lang="cs-CZ" sz="2000" dirty="0"/>
              <a:t>3. </a:t>
            </a:r>
            <a:r>
              <a:rPr lang="cs-CZ" sz="2000" dirty="0" smtClean="0"/>
              <a:t>Daniel Kahneman</a:t>
            </a:r>
            <a:r>
              <a:rPr lang="cs-CZ" sz="2000" dirty="0"/>
              <a:t>: Přemýšlejte rychle a pomalu</a:t>
            </a:r>
          </a:p>
          <a:p>
            <a:pPr marL="0" indent="0">
              <a:buNone/>
            </a:pPr>
            <a:r>
              <a:rPr lang="cs-CZ" sz="2000" dirty="0"/>
              <a:t>4. </a:t>
            </a:r>
            <a:r>
              <a:rPr lang="cs-CZ" sz="2000" dirty="0" err="1" smtClean="0"/>
              <a:t>Richards</a:t>
            </a:r>
            <a:r>
              <a:rPr lang="cs-CZ" sz="2000" dirty="0" smtClean="0"/>
              <a:t> </a:t>
            </a:r>
            <a:r>
              <a:rPr lang="cs-CZ" sz="2000" dirty="0" err="1" smtClean="0"/>
              <a:t>Heuer</a:t>
            </a:r>
            <a:r>
              <a:rPr lang="cs-CZ" sz="2000" dirty="0"/>
              <a:t>: Dopad kognitivních zkreslení na informační analýzu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0615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Kritické myšlení</a:t>
            </a:r>
            <a:endParaRPr lang="cs-CZ" sz="2400" b="1" dirty="0"/>
          </a:p>
          <a:p>
            <a:pPr marL="0" indent="0">
              <a:buNone/>
            </a:pPr>
            <a:r>
              <a:rPr lang="cs-CZ" sz="2000" dirty="0"/>
              <a:t>Je definováno mnoha způsoby</a:t>
            </a:r>
          </a:p>
          <a:p>
            <a:r>
              <a:rPr lang="cs-CZ" sz="2000" dirty="0"/>
              <a:t>Duševní činnost, která je jasná, přesná a účelná</a:t>
            </a:r>
          </a:p>
          <a:p>
            <a:r>
              <a:rPr lang="cs-CZ" sz="2000" dirty="0"/>
              <a:t>Schopnost hodnotit informace a názory systematickým, účelným a efektivním způsobem</a:t>
            </a:r>
          </a:p>
          <a:p>
            <a:r>
              <a:rPr lang="cs-CZ" sz="2000" dirty="0"/>
              <a:t>Přizpůsobení procesů a hodnot vědeckého výzkumu našemu prostředí a jeho zvláštním okolnostem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6190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812922"/>
            <a:ext cx="7886700" cy="3081594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1394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961" y="2530475"/>
            <a:ext cx="6794078" cy="3646488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4475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880957"/>
            <a:ext cx="7886700" cy="294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Proces kritického myšlení</a:t>
            </a:r>
          </a:p>
          <a:p>
            <a:r>
              <a:rPr lang="cs-CZ" sz="2000" dirty="0"/>
              <a:t>Definování správné otázky </a:t>
            </a:r>
          </a:p>
          <a:p>
            <a:r>
              <a:rPr lang="cs-CZ" sz="2000" dirty="0"/>
              <a:t>Identifikace předpokladů</a:t>
            </a:r>
          </a:p>
          <a:p>
            <a:r>
              <a:rPr lang="cs-CZ" sz="2000" dirty="0"/>
              <a:t>Využívání všech zdrojů</a:t>
            </a:r>
          </a:p>
          <a:p>
            <a:r>
              <a:rPr lang="cs-CZ" sz="2000" dirty="0"/>
              <a:t>Vyhodnocení pravdivosti, relevance a úplnosti dat</a:t>
            </a:r>
          </a:p>
          <a:p>
            <a:r>
              <a:rPr lang="cs-CZ" sz="2000" dirty="0"/>
              <a:t>Posuzování dat a vytváření hypotéz</a:t>
            </a:r>
          </a:p>
          <a:p>
            <a:r>
              <a:rPr lang="cs-CZ" sz="2000" dirty="0"/>
              <a:t>Hodnocení hypotéz a hledání konfliktních dat (argumentů)</a:t>
            </a:r>
          </a:p>
          <a:p>
            <a:r>
              <a:rPr lang="cs-CZ" sz="2000" dirty="0"/>
              <a:t>Vytváření a prezentace závěrů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8776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Cesta analytika k zdokonalování tvorby jeho výstupného produktu</a:t>
            </a:r>
          </a:p>
          <a:p>
            <a:pPr marL="0" indent="0">
              <a:buNone/>
            </a:pPr>
            <a:r>
              <a:rPr lang="cs-CZ" sz="2000" dirty="0"/>
              <a:t>Úkol 1: Zastavit se a přemýšlet - Je toto téma pro můj úkol jednoznačně relevantní?</a:t>
            </a:r>
          </a:p>
          <a:p>
            <a:pPr marL="0" indent="0">
              <a:buNone/>
            </a:pPr>
            <a:r>
              <a:rPr lang="cs-CZ" sz="2000" dirty="0"/>
              <a:t>Úkol 2: Soustředit se na problém - Je hlavní myšlenka významná a jasně řečena?</a:t>
            </a:r>
          </a:p>
          <a:p>
            <a:pPr marL="0" indent="0">
              <a:buNone/>
            </a:pPr>
            <a:r>
              <a:rPr lang="cs-CZ" sz="2000" dirty="0"/>
              <a:t>Úkol 3: Rozvinout příběh - Identifikoval jsem alternativní hypotézy a bral jsem do úvahy všechny souvislosti? Existuje dostatečné odůvodnění a přesvědčivé poznatky k podpoře mého úsudků?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916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úloha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Rozpoznání modelu, schématu</a:t>
            </a:r>
          </a:p>
          <a:p>
            <a:pPr marL="0" indent="0">
              <a:buNone/>
            </a:pPr>
            <a:r>
              <a:rPr lang="cs-CZ" sz="2000" dirty="0"/>
              <a:t>Schopnost identifikovat nebo rozpoznat známý model (obrázek, slovo nebo objekt), který je ukrytý v jiném faktu</a:t>
            </a:r>
            <a:br>
              <a:rPr lang="cs-CZ" sz="2000" dirty="0"/>
            </a:b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Ústní porozumění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Schopnost </a:t>
            </a:r>
            <a:r>
              <a:rPr lang="cs-CZ" sz="2000" dirty="0"/>
              <a:t>poslouchat a porozumět mluveným slovům a větám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5025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Cesta analytika k zdokonalování tvorby jeho výstupného produktu</a:t>
            </a:r>
          </a:p>
          <a:p>
            <a:pPr marL="0" indent="0">
              <a:buNone/>
            </a:pPr>
            <a:r>
              <a:rPr lang="cs-CZ" sz="2000" dirty="0"/>
              <a:t>Úkol 4: Připravit návrh – Drží každá část, odstavec a věta stejný příběh?</a:t>
            </a:r>
          </a:p>
          <a:p>
            <a:pPr marL="0" indent="0">
              <a:buNone/>
            </a:pPr>
            <a:r>
              <a:rPr lang="cs-CZ" sz="2000" dirty="0"/>
              <a:t>Úkol 5: Perfektní výstup - Umožňují mé názvy a nadpisy účinně vyjádřit sdělenou informaci? Jsou propojené s textem?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96062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Pět otázek pro soustředění se a uspořádání (myšlenek</a:t>
            </a:r>
            <a:r>
              <a:rPr lang="cs-CZ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Co se děje?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Proč právě teď?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Jaký to má dopad v tomto okamžiku?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Co následuje nebo jaký bude vývoj?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Jaké jsou důsledky a co s tím můžu udělat?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3381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AIMS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400" b="1" dirty="0"/>
              <a:t>A</a:t>
            </a:r>
            <a:r>
              <a:rPr lang="cs-CZ" sz="2000" dirty="0"/>
              <a:t>	Audience</a:t>
            </a:r>
          </a:p>
          <a:p>
            <a:pPr marL="0" indent="0">
              <a:buNone/>
            </a:pPr>
            <a:r>
              <a:rPr lang="cs-CZ" sz="2400" b="1" dirty="0"/>
              <a:t>I</a:t>
            </a:r>
            <a:r>
              <a:rPr lang="cs-CZ" sz="2000" dirty="0"/>
              <a:t>	</a:t>
            </a:r>
            <a:r>
              <a:rPr lang="cs-CZ" sz="2000" dirty="0" err="1"/>
              <a:t>Intelligence</a:t>
            </a:r>
            <a:r>
              <a:rPr lang="cs-CZ" sz="2000" dirty="0"/>
              <a:t> </a:t>
            </a:r>
            <a:r>
              <a:rPr lang="cs-CZ" sz="2000" dirty="0" err="1"/>
              <a:t>Question</a:t>
            </a:r>
            <a:endParaRPr lang="cs-CZ" sz="2000" dirty="0"/>
          </a:p>
          <a:p>
            <a:pPr marL="0" indent="0">
              <a:buNone/>
            </a:pPr>
            <a:r>
              <a:rPr lang="cs-CZ" sz="2400" dirty="0"/>
              <a:t>M</a:t>
            </a:r>
            <a:r>
              <a:rPr lang="cs-CZ" sz="2000" dirty="0"/>
              <a:t>	</a:t>
            </a:r>
            <a:r>
              <a:rPr lang="cs-CZ" sz="2000" dirty="0" err="1"/>
              <a:t>Messsage</a:t>
            </a:r>
            <a:endParaRPr lang="cs-CZ" sz="2000" dirty="0"/>
          </a:p>
          <a:p>
            <a:pPr marL="0" indent="0">
              <a:buNone/>
            </a:pPr>
            <a:r>
              <a:rPr lang="cs-CZ" sz="2400" b="1" dirty="0"/>
              <a:t>S</a:t>
            </a:r>
            <a:r>
              <a:rPr lang="cs-CZ" sz="2000" dirty="0"/>
              <a:t>	</a:t>
            </a:r>
            <a:r>
              <a:rPr lang="cs-CZ" sz="2000" dirty="0" err="1"/>
              <a:t>Storyline</a:t>
            </a:r>
            <a:r>
              <a:rPr lang="cs-CZ" sz="2000" dirty="0"/>
              <a:t> &amp; </a:t>
            </a:r>
            <a:r>
              <a:rPr lang="cs-CZ" sz="2000" dirty="0" err="1"/>
              <a:t>Standards</a:t>
            </a:r>
            <a:endParaRPr lang="cs-CZ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2541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Dobrý analytický </a:t>
            </a:r>
            <a:r>
              <a:rPr lang="cs-CZ" sz="1800" b="1" dirty="0" smtClean="0"/>
              <a:t>myslitel</a:t>
            </a:r>
            <a:r>
              <a:rPr lang="cs-CZ" sz="1800" i="1" dirty="0" smtClean="0"/>
              <a:t>, </a:t>
            </a:r>
            <a:r>
              <a:rPr lang="cs-CZ" sz="1800" dirty="0"/>
              <a:t>bude:</a:t>
            </a:r>
          </a:p>
          <a:p>
            <a:pPr marL="0" indent="0">
              <a:buNone/>
            </a:pPr>
            <a:r>
              <a:rPr lang="cs-CZ" sz="1800" dirty="0"/>
              <a:t>1. vědět, kdy použít </a:t>
            </a:r>
            <a:r>
              <a:rPr lang="cs-CZ" sz="1800" b="1" dirty="0"/>
              <a:t>klíčové předpoklady</a:t>
            </a:r>
            <a:r>
              <a:rPr lang="cs-CZ" sz="1800" dirty="0"/>
              <a:t> – obvykle mnohem častěji, něž si myslíte</a:t>
            </a:r>
          </a:p>
          <a:p>
            <a:pPr marL="0" indent="0">
              <a:buNone/>
            </a:pPr>
            <a:r>
              <a:rPr lang="cs-CZ" sz="1800" dirty="0"/>
              <a:t>2. vždy zvažovat </a:t>
            </a:r>
            <a:r>
              <a:rPr lang="cs-CZ" sz="1800" b="1" dirty="0"/>
              <a:t>alternativní závěry nebo hypotézy</a:t>
            </a:r>
            <a:r>
              <a:rPr lang="cs-CZ" sz="1800" dirty="0"/>
              <a:t> pro všechny události, včetně případného klamání a nulové hypotézy, která uvádí, že to, co je hypotéza, není pravda </a:t>
            </a:r>
          </a:p>
          <a:p>
            <a:pPr marL="0" indent="0">
              <a:buNone/>
            </a:pPr>
            <a:r>
              <a:rPr lang="cs-CZ" sz="1800" dirty="0"/>
              <a:t>3. instinktivně hledat </a:t>
            </a:r>
            <a:r>
              <a:rPr lang="cs-CZ" sz="1800" b="1" dirty="0"/>
              <a:t>nekonzistentní data</a:t>
            </a:r>
            <a:r>
              <a:rPr lang="cs-CZ" sz="1800" dirty="0"/>
              <a:t>, která poskytují dostatečné zdůvodnění rychle vyřadit navrhovanou hypotézu</a:t>
            </a:r>
          </a:p>
          <a:p>
            <a:pPr marL="0" indent="0">
              <a:buNone/>
            </a:pPr>
            <a:r>
              <a:rPr lang="cs-CZ" sz="1800" dirty="0"/>
              <a:t>4. zaměřovat se na </a:t>
            </a:r>
            <a:r>
              <a:rPr lang="cs-CZ" sz="1800" b="1" dirty="0"/>
              <a:t>klíčové síly</a:t>
            </a:r>
            <a:r>
              <a:rPr lang="cs-CZ" sz="1800" dirty="0"/>
              <a:t>, která nejlépe vysvětlují, co se stalo nebo co je na spadnutí</a:t>
            </a:r>
          </a:p>
          <a:p>
            <a:pPr marL="0" indent="0">
              <a:buNone/>
            </a:pPr>
            <a:r>
              <a:rPr lang="cs-CZ" sz="1800" dirty="0"/>
              <a:t>5. předvídat potřeby zákazníků a chápat zastřešující </a:t>
            </a:r>
            <a:r>
              <a:rPr lang="cs-CZ" sz="1800" b="1" dirty="0"/>
              <a:t>kontext</a:t>
            </a:r>
            <a:r>
              <a:rPr lang="cs-CZ" sz="1800" dirty="0"/>
              <a:t>, ve kterém se analýza provádí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3965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Čtyři kroky kreativního myšlení</a:t>
            </a:r>
          </a:p>
          <a:p>
            <a:pPr lvl="1"/>
            <a:r>
              <a:rPr lang="cs-CZ" sz="2000" dirty="0"/>
              <a:t>Akumulace</a:t>
            </a:r>
          </a:p>
          <a:p>
            <a:pPr lvl="1"/>
            <a:r>
              <a:rPr lang="cs-CZ" sz="2000" dirty="0"/>
              <a:t>Inkubace</a:t>
            </a:r>
          </a:p>
          <a:p>
            <a:pPr lvl="1"/>
            <a:r>
              <a:rPr lang="cs-CZ" sz="2000" dirty="0"/>
              <a:t>Iluminace (vnuknutí)</a:t>
            </a:r>
          </a:p>
          <a:p>
            <a:pPr lvl="1"/>
            <a:r>
              <a:rPr lang="cs-CZ" sz="2000" dirty="0"/>
              <a:t>Verifikace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9545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Akumulace</a:t>
            </a:r>
          </a:p>
          <a:p>
            <a:r>
              <a:rPr lang="cs-CZ" sz="2000" dirty="0"/>
              <a:t>Shromáždění dostupných informací k danému problému</a:t>
            </a:r>
          </a:p>
          <a:p>
            <a:pPr lvl="1"/>
            <a:r>
              <a:rPr lang="cs-CZ" sz="2000" dirty="0"/>
              <a:t>Zahrnuje i sumarizaci vlastního vzdělání, poznatků, předsudků, nápadů, hodnot a zkušeností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Inkubace</a:t>
            </a:r>
          </a:p>
          <a:p>
            <a:r>
              <a:rPr lang="cs-CZ" sz="2000" dirty="0"/>
              <a:t>Transformace v mozku</a:t>
            </a:r>
          </a:p>
          <a:p>
            <a:pPr lvl="1"/>
            <a:r>
              <a:rPr lang="cs-CZ" sz="2000" dirty="0"/>
              <a:t>Podmíněno soustředěním a vůlí najít řešení, absenci rušivých vlivů, vnitřní pohodou, </a:t>
            </a:r>
            <a:r>
              <a:rPr lang="mr-IN" sz="2000" dirty="0"/>
              <a:t>…</a:t>
            </a:r>
            <a:endParaRPr lang="cs-CZ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9036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Iluminace</a:t>
            </a:r>
          </a:p>
          <a:p>
            <a:r>
              <a:rPr lang="cs-CZ" sz="2000" dirty="0"/>
              <a:t>Nápad v analytikově mysli </a:t>
            </a:r>
            <a:r>
              <a:rPr lang="mr-IN" sz="2000" dirty="0"/>
              <a:t>–</a:t>
            </a:r>
            <a:r>
              <a:rPr lang="cs-CZ" sz="2000" dirty="0"/>
              <a:t> tvůrčí odpověď na otázku</a:t>
            </a:r>
          </a:p>
          <a:p>
            <a:pPr lvl="1"/>
            <a:r>
              <a:rPr lang="cs-CZ" sz="2000" dirty="0"/>
              <a:t>Inspirace, nápad, představivost</a:t>
            </a:r>
          </a:p>
          <a:p>
            <a:pPr marL="0" indent="0">
              <a:buNone/>
            </a:pPr>
            <a:r>
              <a:rPr lang="cs-CZ" sz="2000" b="1" dirty="0"/>
              <a:t>Verifikace</a:t>
            </a:r>
          </a:p>
          <a:p>
            <a:r>
              <a:rPr lang="cs-CZ" sz="2000" dirty="0"/>
              <a:t>Ověření tvůrčí myšlenky, prověření její pravdivosti</a:t>
            </a:r>
          </a:p>
          <a:p>
            <a:pPr lvl="1"/>
            <a:r>
              <a:rPr lang="cs-CZ" sz="2000" dirty="0"/>
              <a:t>Verifikace je základním předpokladem správné analýzy</a:t>
            </a:r>
          </a:p>
          <a:p>
            <a:pPr lvl="1"/>
            <a:r>
              <a:rPr lang="cs-CZ" sz="2000" dirty="0"/>
              <a:t>Úzce souvisí s kritickým myšlením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10562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Paradigma</a:t>
            </a:r>
            <a:r>
              <a:rPr lang="cs-CZ" sz="2000" dirty="0"/>
              <a:t> </a:t>
            </a:r>
            <a:r>
              <a:rPr lang="mr-IN" sz="2000" dirty="0"/>
              <a:t>–</a:t>
            </a:r>
            <a:r>
              <a:rPr lang="cs-CZ" sz="2000" dirty="0"/>
              <a:t> souhrn základních domněnek, předpokladů, představ dané skupiny osob, metodiky, pravidla řešení, intuitivní postoje</a:t>
            </a:r>
          </a:p>
          <a:p>
            <a:pPr marL="0" indent="0">
              <a:buNone/>
            </a:pPr>
            <a:r>
              <a:rPr lang="cs-CZ" sz="2000" b="1" dirty="0"/>
              <a:t>Nová paradigmata (modely)</a:t>
            </a:r>
          </a:p>
          <a:p>
            <a:r>
              <a:rPr lang="cs-CZ" sz="2000" dirty="0"/>
              <a:t>Výsledek kreativních procesů a verifikace tvůrčích myšlenek</a:t>
            </a:r>
          </a:p>
          <a:p>
            <a:pPr marL="0" indent="0">
              <a:buNone/>
            </a:pPr>
            <a:r>
              <a:rPr lang="cs-CZ" sz="2000" b="1" dirty="0"/>
              <a:t>Nebezpečí</a:t>
            </a:r>
          </a:p>
          <a:p>
            <a:r>
              <a:rPr lang="cs-CZ" sz="2000" dirty="0"/>
              <a:t>Lpění na starých paradigmatech </a:t>
            </a:r>
            <a:r>
              <a:rPr lang="mr-IN" sz="2000" dirty="0"/>
              <a:t>–</a:t>
            </a:r>
            <a:r>
              <a:rPr lang="cs-CZ" sz="2000" dirty="0"/>
              <a:t> </a:t>
            </a:r>
            <a:r>
              <a:rPr lang="cs-CZ" sz="2000" b="1" dirty="0"/>
              <a:t>paradigma efekt</a:t>
            </a:r>
            <a:endParaRPr lang="cs-CZ" sz="2000" dirty="0"/>
          </a:p>
          <a:p>
            <a:r>
              <a:rPr lang="cs-CZ" sz="2000" dirty="0"/>
              <a:t>Podléhání paradigmatům </a:t>
            </a:r>
            <a:r>
              <a:rPr lang="mr-IN" sz="2000" dirty="0"/>
              <a:t>–</a:t>
            </a:r>
            <a:r>
              <a:rPr lang="cs-CZ" sz="2000" dirty="0"/>
              <a:t> </a:t>
            </a:r>
            <a:r>
              <a:rPr lang="cs-CZ" sz="2000" b="1" dirty="0" err="1" smtClean="0"/>
              <a:t>paradigmová</a:t>
            </a:r>
            <a:r>
              <a:rPr lang="cs-CZ" sz="2000" b="1" dirty="0" smtClean="0"/>
              <a:t> </a:t>
            </a:r>
            <a:r>
              <a:rPr lang="cs-CZ" sz="2000" b="1" dirty="0"/>
              <a:t>paralýza</a:t>
            </a:r>
            <a:endParaRPr lang="cs-CZ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5690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a kreativní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dirty="0"/>
              <a:t>Zapálilo mu to</a:t>
            </a:r>
          </a:p>
          <a:p>
            <a:pPr marL="0" indent="0" algn="ctr">
              <a:buNone/>
            </a:pPr>
            <a:r>
              <a:rPr lang="cs-CZ" sz="2400" dirty="0"/>
              <a:t>Problesklo mu hlavou</a:t>
            </a:r>
          </a:p>
          <a:p>
            <a:pPr marL="0" indent="0" algn="ctr">
              <a:buNone/>
            </a:pPr>
            <a:r>
              <a:rPr lang="cs-CZ" dirty="0"/>
              <a:t>Prozřel, prohlédl</a:t>
            </a:r>
          </a:p>
          <a:p>
            <a:pPr marL="0" indent="0" algn="ctr">
              <a:buNone/>
            </a:pPr>
            <a:r>
              <a:rPr lang="cs-CZ" sz="3200" dirty="0"/>
              <a:t>Rozjasnilo se mu</a:t>
            </a:r>
          </a:p>
          <a:p>
            <a:pPr marL="0" indent="0" algn="ctr">
              <a:buNone/>
            </a:pPr>
            <a:r>
              <a:rPr lang="cs-CZ" sz="3600" dirty="0"/>
              <a:t>Vysvětlil a objasnil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5895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Témata</a:t>
            </a:r>
            <a:r>
              <a:rPr lang="cs-CZ" sz="2000" dirty="0"/>
              <a:t> </a:t>
            </a:r>
            <a:r>
              <a:rPr lang="cs-CZ" sz="2000" dirty="0" smtClean="0"/>
              <a:t>pro seminář (vše </a:t>
            </a:r>
            <a:r>
              <a:rPr lang="cs-CZ" sz="2000" dirty="0"/>
              <a:t>aplikováno k informační analýze)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Usuzování a argumentace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Analytický proces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Kreativní </a:t>
            </a:r>
            <a:r>
              <a:rPr lang="cs-CZ" sz="2000" dirty="0"/>
              <a:t>a kritické myšlení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Vstupní </a:t>
            </a:r>
            <a:r>
              <a:rPr lang="cs-CZ" sz="2000" dirty="0" smtClean="0"/>
              <a:t>a výstupní informace</a:t>
            </a:r>
            <a:endParaRPr lang="cs-CZ" sz="2000" dirty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Hypotézy </a:t>
            </a:r>
            <a:r>
              <a:rPr lang="cs-CZ" sz="2000" dirty="0"/>
              <a:t>a scénáře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Kognitivní předsudky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33513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úloha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Požadované znalosti</a:t>
            </a:r>
          </a:p>
          <a:p>
            <a:pPr marL="0" indent="0">
              <a:buNone/>
            </a:pPr>
            <a:r>
              <a:rPr lang="cs-CZ" sz="2000" b="1" dirty="0" smtClean="0"/>
              <a:t>Všeobecný </a:t>
            </a:r>
            <a:r>
              <a:rPr lang="cs-CZ" sz="2000" b="1" dirty="0"/>
              <a:t>rozhled</a:t>
            </a:r>
            <a:r>
              <a:rPr lang="cs-CZ" sz="2000" dirty="0"/>
              <a:t> v mezinárodní politické situaci</a:t>
            </a:r>
          </a:p>
          <a:p>
            <a:pPr marL="0" indent="0">
              <a:buNone/>
            </a:pPr>
            <a:r>
              <a:rPr lang="cs-CZ" sz="2000" b="1" dirty="0"/>
              <a:t>Zájem o konfliktní oblasti </a:t>
            </a:r>
            <a:r>
              <a:rPr lang="cs-CZ" sz="2000" dirty="0"/>
              <a:t>a o </a:t>
            </a:r>
            <a:r>
              <a:rPr lang="cs-CZ" sz="2000" b="1" dirty="0"/>
              <a:t>příčiny konfliktů ve světě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Schopnost </a:t>
            </a:r>
            <a:r>
              <a:rPr lang="cs-CZ" sz="2000" b="1" dirty="0"/>
              <a:t>tvorby analýz </a:t>
            </a:r>
            <a:r>
              <a:rPr lang="cs-CZ" sz="2000" dirty="0"/>
              <a:t>vojenskopolitického a bezpečnostního hodnocení světového vývoje</a:t>
            </a:r>
          </a:p>
          <a:p>
            <a:pPr marL="0" indent="0">
              <a:buNone/>
            </a:pPr>
            <a:r>
              <a:rPr lang="cs-CZ" sz="2000" dirty="0"/>
              <a:t>Komunikace v některém z </a:t>
            </a:r>
            <a:r>
              <a:rPr lang="cs-CZ" sz="2000" b="1" dirty="0"/>
              <a:t>cizích jazyků </a:t>
            </a:r>
            <a:r>
              <a:rPr lang="cs-CZ" sz="2000" dirty="0"/>
              <a:t>(AJ, FJ, RJ, NJ, arabština, asijské, africké),</a:t>
            </a:r>
          </a:p>
          <a:p>
            <a:pPr marL="0" indent="0">
              <a:buNone/>
            </a:pPr>
            <a:r>
              <a:rPr lang="cs-CZ" sz="2000" b="1" dirty="0"/>
              <a:t>Vyjadřovací schopnosti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Smysl pro týmovou práci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Znalost práce s výpočetní technikou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5156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úloha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Mít chuť TO dělat</a:t>
            </a:r>
          </a:p>
          <a:p>
            <a:pPr marL="0" indent="0">
              <a:buNone/>
            </a:pPr>
            <a:r>
              <a:rPr lang="cs-CZ" sz="2000" dirty="0"/>
              <a:t>Vědět jak TO dělat</a:t>
            </a:r>
          </a:p>
          <a:p>
            <a:pPr marL="0" indent="0">
              <a:buNone/>
            </a:pPr>
            <a:r>
              <a:rPr lang="cs-CZ" sz="2000" dirty="0" smtClean="0"/>
              <a:t>Nebát </a:t>
            </a:r>
            <a:r>
              <a:rPr lang="cs-CZ" sz="2000" dirty="0"/>
              <a:t>se lidí, ty nejlepší informace Google nezná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Ing. Jozef Vojtek, odborný asistent</a:t>
            </a:r>
          </a:p>
        </p:txBody>
      </p:sp>
    </p:spTree>
    <p:extLst>
      <p:ext uri="{BB962C8B-B14F-4D97-AF65-F5344CB8AC3E}">
        <p14:creationId xmlns:p14="http://schemas.microsoft.com/office/powerpoint/2010/main" val="29821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 [jen pro čtení]" id="{95DB7ECF-D903-4DAF-8E7D-92F3F0D58607}" vid="{73F9EB5E-641C-4176-A83B-921427CD87C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CD9B0B573C3F47943A2CEBEDC09548" ma:contentTypeVersion="2" ma:contentTypeDescription="Vytvoří nový dokument" ma:contentTypeScope="" ma:versionID="25b7c45ed5f97373f6aad4d2d2e0311f">
  <xsd:schema xmlns:xsd="http://www.w3.org/2001/XMLSchema" xmlns:xs="http://www.w3.org/2001/XMLSchema" xmlns:p="http://schemas.microsoft.com/office/2006/metadata/properties" xmlns:ns1="http://schemas.microsoft.com/sharepoint/v3" xmlns:ns2="8ef3f63a-13e5-4c6a-983a-be82697c1c8c" targetNamespace="http://schemas.microsoft.com/office/2006/metadata/properties" ma:root="true" ma:fieldsID="a0eb47107e954fbc7f9ec8ea0f334acf" ns1:_="" ns2:_="">
    <xsd:import namespace="http://schemas.microsoft.com/sharepoint/v3"/>
    <xsd:import namespace="8ef3f63a-13e5-4c6a-983a-be82697c1c8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Datum zahájení plánování je sloupec webu, který vytvořila funkce Publikování. Používá se k zadání data a času, od kterého se tato stránka začne návštěvníkům webu zobrazovat.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Datum ukončení plánování je sloupec webu, který vytvořila funkce Publikování. Používá se k zadání data a času, od kterého se tato stránka už nebude návštěvníkům webu zobrazovat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3f63a-13e5-4c6a-983a-be82697c1c8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2C68C6-C73A-494B-AE69-252F818316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ef3f63a-13e5-4c6a-983a-be82697c1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8ef3f63a-13e5-4c6a-983a-be82697c1c8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T-6 Analytický proces, usuzování, kreativní a kritické myšlení</Template>
  <TotalTime>252</TotalTime>
  <Words>3568</Words>
  <Application>Microsoft Office PowerPoint</Application>
  <PresentationFormat>Předvádění na obrazovce (4:3)</PresentationFormat>
  <Paragraphs>545</Paragraphs>
  <Slides>79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79</vt:i4>
      </vt:variant>
    </vt:vector>
  </HeadingPairs>
  <TitlesOfParts>
    <vt:vector size="85" baseType="lpstr">
      <vt:lpstr>Arial</vt:lpstr>
      <vt:lpstr>Calibri</vt:lpstr>
      <vt:lpstr>Calibri Light</vt:lpstr>
      <vt:lpstr>Times New Roman</vt:lpstr>
      <vt:lpstr>Wingdings</vt:lpstr>
      <vt:lpstr>Motiv Office</vt:lpstr>
      <vt:lpstr>Analytický proces, usuzování, kreativní a kritické myšlení</vt:lpstr>
      <vt:lpstr>Osnova</vt:lpstr>
      <vt:lpstr>Místo a úloha analytika</vt:lpstr>
      <vt:lpstr>Místo a úloha analytika</vt:lpstr>
      <vt:lpstr>Místo a úloha analytika</vt:lpstr>
      <vt:lpstr>Místo a úloha analytika</vt:lpstr>
      <vt:lpstr>Místo a úloha analytika</vt:lpstr>
      <vt:lpstr>Místo a úloha analytika</vt:lpstr>
      <vt:lpstr>Místo a úloha analytika</vt:lpstr>
      <vt:lpstr>Místo a úloha analytika</vt:lpstr>
      <vt:lpstr>Vymezení pojmů</vt:lpstr>
      <vt:lpstr>Vymezení pojmů</vt:lpstr>
      <vt:lpstr>Vymezení pojmů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Analytický proces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Usuzování v analýze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Kritické a kreativní myšlení</vt:lpstr>
      <vt:lpstr>Seminář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Analytický proces, usuzování, kreativní a kritické myšlení</dc:title>
  <dc:creator>Vojtek Jozef</dc:creator>
  <cp:lastModifiedBy>Vojtek Jozef</cp:lastModifiedBy>
  <cp:revision>30</cp:revision>
  <dcterms:created xsi:type="dcterms:W3CDTF">2018-07-17T07:21:22Z</dcterms:created>
  <dcterms:modified xsi:type="dcterms:W3CDTF">2018-07-17T11:36:13Z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0x010100EDCD9B0B573C3F47943A2CEBEDC09548</vt:lpwstr>
  </property>
</Properties>
</file>