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62"/>
  </p:notesMasterIdLst>
  <p:handoutMasterIdLst>
    <p:handoutMasterId r:id="rId63"/>
  </p:handoutMasterIdLst>
  <p:sldIdLst>
    <p:sldId id="265" r:id="rId6"/>
    <p:sldId id="263" r:id="rId7"/>
    <p:sldId id="261" r:id="rId8"/>
    <p:sldId id="271" r:id="rId9"/>
    <p:sldId id="266" r:id="rId10"/>
    <p:sldId id="324" r:id="rId11"/>
    <p:sldId id="272" r:id="rId12"/>
    <p:sldId id="273" r:id="rId13"/>
    <p:sldId id="274" r:id="rId14"/>
    <p:sldId id="278" r:id="rId15"/>
    <p:sldId id="279" r:id="rId16"/>
    <p:sldId id="316" r:id="rId17"/>
    <p:sldId id="319" r:id="rId18"/>
    <p:sldId id="320" r:id="rId19"/>
    <p:sldId id="321" r:id="rId20"/>
    <p:sldId id="281" r:id="rId21"/>
    <p:sldId id="322" r:id="rId22"/>
    <p:sldId id="280" r:id="rId23"/>
    <p:sldId id="313" r:id="rId24"/>
    <p:sldId id="315" r:id="rId25"/>
    <p:sldId id="314" r:id="rId26"/>
    <p:sldId id="323" r:id="rId27"/>
    <p:sldId id="264" r:id="rId28"/>
    <p:sldId id="275" r:id="rId29"/>
    <p:sldId id="276" r:id="rId30"/>
    <p:sldId id="277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293" r:id="rId47"/>
    <p:sldId id="294" r:id="rId48"/>
    <p:sldId id="295" r:id="rId49"/>
    <p:sldId id="296" r:id="rId50"/>
    <p:sldId id="291" r:id="rId51"/>
    <p:sldId id="292" r:id="rId52"/>
    <p:sldId id="289" r:id="rId53"/>
    <p:sldId id="290" r:id="rId54"/>
    <p:sldId id="310" r:id="rId55"/>
    <p:sldId id="309" r:id="rId56"/>
    <p:sldId id="308" r:id="rId57"/>
    <p:sldId id="307" r:id="rId58"/>
    <p:sldId id="306" r:id="rId59"/>
    <p:sldId id="305" r:id="rId60"/>
    <p:sldId id="257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2D26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 autoAdjust="0"/>
  </p:normalViewPr>
  <p:slideViewPr>
    <p:cSldViewPr snapToGrid="0">
      <p:cViewPr varScale="1">
        <p:scale>
          <a:sx n="165" d="100"/>
          <a:sy n="165" d="100"/>
        </p:scale>
        <p:origin x="1580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45A05-1953-47A8-9D5B-C1BE4A5EED8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C5BD2-E48C-42A4-B833-8561479C8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428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39058-1B9C-473A-BBE9-8F7B4B129FA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81394-BC83-4084-8DA0-79DCF9FDC1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865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175" y="1363432"/>
            <a:ext cx="7772400" cy="2387600"/>
          </a:xfrm>
        </p:spPr>
        <p:txBody>
          <a:bodyPr anchor="ctr">
            <a:normAutofit/>
          </a:bodyPr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05993"/>
            <a:ext cx="6858000" cy="1852473"/>
          </a:xfrm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67930438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6551561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27412265"/>
              </p:ext>
            </p:extLst>
          </p:nvPr>
        </p:nvGraphicFramePr>
        <p:xfrm>
          <a:off x="0" y="6306457"/>
          <a:ext cx="9144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519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2594919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3344562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www.unob.cz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85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0902"/>
            <a:ext cx="2949178" cy="10764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0678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0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47403"/>
            <a:ext cx="1971675" cy="512955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47403"/>
            <a:ext cx="5800725" cy="51295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6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038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799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10456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054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628650" y="2043981"/>
            <a:ext cx="7886700" cy="2159719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628650" y="4393481"/>
            <a:ext cx="7886700" cy="2159719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95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125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31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8934"/>
            <a:ext cx="7886700" cy="97455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4807"/>
            <a:ext cx="7886700" cy="4082156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91874339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6551561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215686"/>
              </p:ext>
            </p:extLst>
          </p:nvPr>
        </p:nvGraphicFramePr>
        <p:xfrm>
          <a:off x="0" y="6306457"/>
          <a:ext cx="9144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519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2594919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3344562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www.unob.cz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038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473825"/>
            <a:ext cx="4629150" cy="5387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40988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30978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240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quarter" idx="10"/>
          </p:nvPr>
        </p:nvSpPr>
        <p:spPr>
          <a:xfrm>
            <a:off x="698500" y="1828800"/>
            <a:ext cx="3250045" cy="1820487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graf 3"/>
          <p:cNvSpPr>
            <a:spLocks noGrp="1"/>
          </p:cNvSpPr>
          <p:nvPr>
            <p:ph type="chart" sz="quarter" idx="12"/>
          </p:nvPr>
        </p:nvSpPr>
        <p:spPr>
          <a:xfrm>
            <a:off x="4225867" y="2255520"/>
            <a:ext cx="4560686" cy="3347258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graf 3"/>
          <p:cNvSpPr>
            <a:spLocks noGrp="1"/>
          </p:cNvSpPr>
          <p:nvPr>
            <p:ph type="chart" sz="quarter" idx="13"/>
          </p:nvPr>
        </p:nvSpPr>
        <p:spPr>
          <a:xfrm>
            <a:off x="742834" y="4184073"/>
            <a:ext cx="3250045" cy="1820487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782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42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/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5472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6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72589"/>
            <a:ext cx="7886700" cy="718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9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4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45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 userDrawn="1"/>
        </p:nvSpPr>
        <p:spPr>
          <a:xfrm>
            <a:off x="1001684" y="2828836"/>
            <a:ext cx="7140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Děkuji za pozornost.</a:t>
            </a:r>
            <a:b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Dotazy?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79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05840"/>
            <a:ext cx="2949178" cy="10515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5931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63767"/>
            <a:ext cx="7886700" cy="82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6A58-7A36-4533-8DE5-521D633956D1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766344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6551561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97486"/>
              </p:ext>
            </p:extLst>
          </p:nvPr>
        </p:nvGraphicFramePr>
        <p:xfrm>
          <a:off x="0" y="6306457"/>
          <a:ext cx="9144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519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2594919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3344562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www.unob.cz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8" y="157560"/>
            <a:ext cx="5573936" cy="70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6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546167"/>
            <a:ext cx="7886700" cy="463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651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6680200"/>
            <a:ext cx="9144000" cy="1651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ukib.cz/download/publikace/legislativa/urc_kriteria_KII.pdf" TargetMode="External"/><Relationship Id="rId3" Type="http://schemas.openxmlformats.org/officeDocument/2006/relationships/hyperlink" Target="https://www.nukib.cz/download/publikace/legislativa/437-2017_Platne_zneni_2021.pdf" TargetMode="External"/><Relationship Id="rId7" Type="http://schemas.openxmlformats.org/officeDocument/2006/relationships/hyperlink" Target="https://www.nukib.cz/download/publikace/legislativa/vkb_82-2018sb.pdf" TargetMode="External"/><Relationship Id="rId2" Type="http://schemas.openxmlformats.org/officeDocument/2006/relationships/hyperlink" Target="https://www.nukib.cz/download/publikace/legislativa/2021-06-14_vyhlaska-o-VIS.pdf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nukib.cz/download/publikace/legislativa/vkb_316-2014sb.pdf" TargetMode="External"/><Relationship Id="rId5" Type="http://schemas.openxmlformats.org/officeDocument/2006/relationships/hyperlink" Target="https://www.nukib.cz/download/publikace/legislativa/vvis_317-2014sb.pdf" TargetMode="External"/><Relationship Id="rId4" Type="http://schemas.openxmlformats.org/officeDocument/2006/relationships/hyperlink" Target="https://www.nukib.cz/download/publikace/legislativa/vyhlaska_437-2017_Sb0157-2017-3.pdf" TargetMode="External"/><Relationship Id="rId9" Type="http://schemas.openxmlformats.org/officeDocument/2006/relationships/hyperlink" Target="https://www.nukib.cz/download/publikace/legislativa/2020-02-01_novelizace_zneni_zakona_181_2014_final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hyperlink" Target="cellar_e1315d6e-114f-11ec-b4fe-01aa75ed71a1.0011.02_DOC_1.docx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0409" y="364554"/>
            <a:ext cx="10979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l.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nob.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8760" y="6300101"/>
            <a:ext cx="0" cy="558165"/>
          </a:xfrm>
          <a:custGeom>
            <a:avLst/>
            <a:gdLst/>
            <a:ahLst/>
            <a:cxnLst/>
            <a:rect l="l" t="t" r="r" b="b"/>
            <a:pathLst>
              <a:path h="558165">
                <a:moveTo>
                  <a:pt x="0" y="0"/>
                </a:moveTo>
                <a:lnTo>
                  <a:pt x="0" y="5578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7622" y="6300101"/>
            <a:ext cx="0" cy="558165"/>
          </a:xfrm>
          <a:custGeom>
            <a:avLst/>
            <a:gdLst/>
            <a:ahLst/>
            <a:cxnLst/>
            <a:rect l="l" t="t" r="r" b="b"/>
            <a:pathLst>
              <a:path h="558165">
                <a:moveTo>
                  <a:pt x="0" y="0"/>
                </a:moveTo>
                <a:lnTo>
                  <a:pt x="0" y="5578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5" y="6300101"/>
            <a:ext cx="0" cy="558165"/>
          </a:xfrm>
          <a:custGeom>
            <a:avLst/>
            <a:gdLst/>
            <a:ahLst/>
            <a:cxnLst/>
            <a:rect l="l" t="t" r="r" b="b"/>
            <a:pathLst>
              <a:path h="558165">
                <a:moveTo>
                  <a:pt x="0" y="0"/>
                </a:moveTo>
                <a:lnTo>
                  <a:pt x="0" y="55789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0645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7600" y="889"/>
            <a:ext cx="0" cy="973455"/>
          </a:xfrm>
          <a:custGeom>
            <a:avLst/>
            <a:gdLst/>
            <a:ahLst/>
            <a:cxnLst/>
            <a:rect l="l" t="t" r="r" b="b"/>
            <a:pathLst>
              <a:path h="973455">
                <a:moveTo>
                  <a:pt x="0" y="0"/>
                </a:moveTo>
                <a:lnTo>
                  <a:pt x="0" y="97345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889"/>
            <a:ext cx="0" cy="973455"/>
          </a:xfrm>
          <a:custGeom>
            <a:avLst/>
            <a:gdLst/>
            <a:ahLst/>
            <a:cxnLst/>
            <a:rect l="l" t="t" r="r" b="b"/>
            <a:pathLst>
              <a:path h="973455">
                <a:moveTo>
                  <a:pt x="0" y="0"/>
                </a:moveTo>
                <a:lnTo>
                  <a:pt x="0" y="97345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72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6799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357120" y="1693316"/>
            <a:ext cx="4429125" cy="176403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68605" marR="5080" indent="-256540">
              <a:lnSpc>
                <a:spcPts val="6480"/>
              </a:lnSpc>
              <a:spcBef>
                <a:spcPts val="919"/>
              </a:spcBef>
            </a:pPr>
            <a:r>
              <a:rPr sz="6000" b="0" dirty="0">
                <a:latin typeface="Arial"/>
                <a:cs typeface="Arial"/>
              </a:rPr>
              <a:t>Kyberne</a:t>
            </a:r>
            <a:r>
              <a:rPr sz="6000" b="0" spc="-30" dirty="0">
                <a:latin typeface="Arial"/>
                <a:cs typeface="Arial"/>
              </a:rPr>
              <a:t>t</a:t>
            </a:r>
            <a:r>
              <a:rPr sz="6000" b="0" spc="-5" dirty="0">
                <a:latin typeface="Arial"/>
                <a:cs typeface="Arial"/>
              </a:rPr>
              <a:t>ická  </a:t>
            </a:r>
            <a:r>
              <a:rPr sz="6000" b="0" dirty="0">
                <a:latin typeface="Arial"/>
                <a:cs typeface="Arial"/>
              </a:rPr>
              <a:t>bezpečnost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9317" y="3855288"/>
            <a:ext cx="7164729" cy="178831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825"/>
              </a:spcBef>
            </a:pPr>
            <a:r>
              <a:rPr sz="2400" spc="5" dirty="0" err="1">
                <a:latin typeface="Arial"/>
                <a:cs typeface="Arial"/>
              </a:rPr>
              <a:t>Téma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2</a:t>
            </a:r>
            <a:endParaRPr lang="cs-CZ" sz="2400" dirty="0" smtClean="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  <a:spcBef>
                <a:spcPts val="825"/>
              </a:spcBef>
            </a:pPr>
            <a:r>
              <a:rPr sz="2400" spc="-5" dirty="0" err="1" smtClean="0">
                <a:latin typeface="Arial"/>
                <a:cs typeface="Arial"/>
              </a:rPr>
              <a:t>Normy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zákony </a:t>
            </a:r>
            <a:r>
              <a:rPr sz="2400" spc="-5" dirty="0" err="1">
                <a:latin typeface="Arial"/>
                <a:cs typeface="Arial"/>
              </a:rPr>
              <a:t>kybernetické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bezpečnosti</a:t>
            </a:r>
            <a:r>
              <a:rPr sz="2400" dirty="0" smtClean="0">
                <a:latin typeface="Arial"/>
                <a:cs typeface="Arial"/>
              </a:rPr>
              <a:t>.</a:t>
            </a:r>
            <a:endParaRPr lang="cs-CZ" sz="2400" dirty="0" smtClean="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  <a:spcBef>
                <a:spcPts val="825"/>
              </a:spcBef>
            </a:pPr>
            <a:r>
              <a:rPr sz="2400" dirty="0" err="1" smtClean="0">
                <a:latin typeface="Arial"/>
                <a:cs typeface="Arial"/>
              </a:rPr>
              <a:t>Ochrana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utajovaných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informací</a:t>
            </a:r>
            <a:r>
              <a:rPr lang="cs-CZ" sz="2400" dirty="0" smtClean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určení </a:t>
            </a:r>
            <a:r>
              <a:rPr sz="2400" spc="-5" dirty="0" err="1">
                <a:latin typeface="Arial"/>
                <a:cs typeface="Arial"/>
              </a:rPr>
              <a:t>neutajovaných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informací</a:t>
            </a:r>
            <a:r>
              <a:rPr lang="cs-CZ" sz="2400" dirty="0" smtClean="0">
                <a:latin typeface="Arial"/>
                <a:cs typeface="Arial"/>
              </a:rPr>
              <a:t>. 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47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/>
          <p:nvPr/>
        </p:nvSpPr>
        <p:spPr>
          <a:xfrm>
            <a:off x="451205" y="1649349"/>
            <a:ext cx="8241030" cy="34721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Arial"/>
                <a:cs typeface="Arial"/>
              </a:rPr>
              <a:t>ISO 27039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norma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roce </a:t>
            </a:r>
            <a:r>
              <a:rPr sz="1100" dirty="0">
                <a:latin typeface="Arial"/>
                <a:cs typeface="Arial"/>
              </a:rPr>
              <a:t>2015 </a:t>
            </a:r>
            <a:r>
              <a:rPr sz="1100" spc="5" dirty="0">
                <a:latin typeface="Arial"/>
                <a:cs typeface="Arial"/>
              </a:rPr>
              <a:t>pod </a:t>
            </a:r>
            <a:r>
              <a:rPr sz="1100" dirty="0">
                <a:latin typeface="Arial"/>
                <a:cs typeface="Arial"/>
              </a:rPr>
              <a:t>názvem </a:t>
            </a:r>
            <a:r>
              <a:rPr sz="1100" spc="-5" dirty="0">
                <a:latin typeface="Arial"/>
                <a:cs typeface="Arial"/>
              </a:rPr>
              <a:t>"ISO/IEC 27039:2015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Information technology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Security techniques </a:t>
            </a:r>
            <a:r>
              <a:rPr sz="1100" dirty="0">
                <a:latin typeface="Arial"/>
                <a:cs typeface="Arial"/>
              </a:rPr>
              <a:t>-  Selection, </a:t>
            </a:r>
            <a:r>
              <a:rPr sz="1100" spc="-5" dirty="0">
                <a:latin typeface="Arial"/>
                <a:cs typeface="Arial"/>
              </a:rPr>
              <a:t>deployment </a:t>
            </a:r>
            <a:r>
              <a:rPr sz="110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operation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intrusion detection </a:t>
            </a:r>
            <a:r>
              <a:rPr sz="1100" spc="-10" dirty="0">
                <a:latin typeface="Arial"/>
                <a:cs typeface="Arial"/>
              </a:rPr>
              <a:t>[and </a:t>
            </a:r>
            <a:r>
              <a:rPr sz="1100" spc="-5" dirty="0">
                <a:latin typeface="Arial"/>
                <a:cs typeface="Arial"/>
              </a:rPr>
              <a:t>prevention] systems (IDPS)" </a:t>
            </a:r>
            <a:r>
              <a:rPr sz="110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obsahuje </a:t>
            </a:r>
            <a:r>
              <a:rPr sz="1100" dirty="0">
                <a:latin typeface="Arial"/>
                <a:cs typeface="Arial"/>
              </a:rPr>
              <a:t>doporučení </a:t>
            </a:r>
            <a:r>
              <a:rPr sz="1100" spc="-10" dirty="0">
                <a:latin typeface="Arial"/>
                <a:cs typeface="Arial"/>
              </a:rPr>
              <a:t>pro výběr,  </a:t>
            </a:r>
            <a:r>
              <a:rPr sz="1100" spc="5" dirty="0">
                <a:latin typeface="Arial"/>
                <a:cs typeface="Arial"/>
              </a:rPr>
              <a:t>nasazení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provoz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systémů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detekci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 prevenci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bezpečnostních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průniků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(Intrusion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Detection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and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Prevention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Systems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IDPS).</a:t>
            </a:r>
            <a:endParaRPr sz="11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80"/>
              </a:spcBef>
            </a:pPr>
            <a:r>
              <a:rPr sz="1100" spc="-5" dirty="0">
                <a:latin typeface="Arial"/>
                <a:cs typeface="Arial"/>
              </a:rPr>
              <a:t>ISO 27040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norma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roce </a:t>
            </a:r>
            <a:r>
              <a:rPr sz="1100" dirty="0">
                <a:latin typeface="Arial"/>
                <a:cs typeface="Arial"/>
              </a:rPr>
              <a:t>2015 </a:t>
            </a:r>
            <a:r>
              <a:rPr sz="1100" spc="5" dirty="0">
                <a:latin typeface="Arial"/>
                <a:cs typeface="Arial"/>
              </a:rPr>
              <a:t>pod </a:t>
            </a:r>
            <a:r>
              <a:rPr sz="1100" dirty="0">
                <a:latin typeface="Arial"/>
                <a:cs typeface="Arial"/>
              </a:rPr>
              <a:t>názvem </a:t>
            </a:r>
            <a:r>
              <a:rPr sz="1100" spc="-5" dirty="0">
                <a:latin typeface="Arial"/>
                <a:cs typeface="Arial"/>
              </a:rPr>
              <a:t>"ISO/IEC 27040:2015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Information technology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Security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techniques </a:t>
            </a:r>
            <a:r>
              <a:rPr sz="1100" dirty="0">
                <a:latin typeface="Arial"/>
                <a:cs typeface="Arial"/>
              </a:rPr>
              <a:t>-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Arial"/>
                <a:cs typeface="Arial"/>
              </a:rPr>
              <a:t>Storage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security"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obsahuje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doporučení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bezpečné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ukládání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dat.</a:t>
            </a:r>
            <a:endParaRPr sz="11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05"/>
              </a:spcBef>
            </a:pPr>
            <a:r>
              <a:rPr sz="1100" spc="-5" dirty="0">
                <a:latin typeface="Arial"/>
                <a:cs typeface="Arial"/>
              </a:rPr>
              <a:t>ISO 27041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norma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roce </a:t>
            </a:r>
            <a:r>
              <a:rPr sz="1100" dirty="0">
                <a:latin typeface="Arial"/>
                <a:cs typeface="Arial"/>
              </a:rPr>
              <a:t>2015 </a:t>
            </a:r>
            <a:r>
              <a:rPr sz="1100" spc="5" dirty="0">
                <a:latin typeface="Arial"/>
                <a:cs typeface="Arial"/>
              </a:rPr>
              <a:t>pod </a:t>
            </a:r>
            <a:r>
              <a:rPr sz="1100" dirty="0">
                <a:latin typeface="Arial"/>
                <a:cs typeface="Arial"/>
              </a:rPr>
              <a:t>názvem </a:t>
            </a:r>
            <a:r>
              <a:rPr sz="1100" spc="-5" dirty="0">
                <a:latin typeface="Arial"/>
                <a:cs typeface="Arial"/>
              </a:rPr>
              <a:t>"ISO/IEC 27041:2015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Information technology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Security techniques </a:t>
            </a:r>
            <a:r>
              <a:rPr sz="1100" dirty="0">
                <a:latin typeface="Arial"/>
                <a:cs typeface="Arial"/>
              </a:rPr>
              <a:t>-  </a:t>
            </a:r>
            <a:r>
              <a:rPr sz="1100" spc="-5" dirty="0">
                <a:latin typeface="Arial"/>
                <a:cs typeface="Arial"/>
              </a:rPr>
              <a:t>Guidance </a:t>
            </a:r>
            <a:r>
              <a:rPr sz="1100" spc="-10" dirty="0">
                <a:latin typeface="Arial"/>
                <a:cs typeface="Arial"/>
              </a:rPr>
              <a:t>on </a:t>
            </a:r>
            <a:r>
              <a:rPr sz="1100" spc="-5" dirty="0">
                <a:latin typeface="Arial"/>
                <a:cs typeface="Arial"/>
              </a:rPr>
              <a:t>assuring suitability and adequacy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incident investigative methods" </a:t>
            </a:r>
            <a:r>
              <a:rPr sz="110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obsahuje doporučení </a:t>
            </a:r>
            <a:r>
              <a:rPr sz="1100" dirty="0">
                <a:latin typeface="Arial"/>
                <a:cs typeface="Arial"/>
              </a:rPr>
              <a:t>pro výběr </a:t>
            </a:r>
            <a:r>
              <a:rPr sz="1100" spc="-5" dirty="0">
                <a:latin typeface="Arial"/>
                <a:cs typeface="Arial"/>
              </a:rPr>
              <a:t>forenzních </a:t>
            </a:r>
            <a:r>
              <a:rPr sz="1100" spc="-10" dirty="0">
                <a:latin typeface="Arial"/>
                <a:cs typeface="Arial"/>
              </a:rPr>
              <a:t>metod  </a:t>
            </a:r>
            <a:r>
              <a:rPr sz="1100" dirty="0">
                <a:latin typeface="Arial"/>
                <a:cs typeface="Arial"/>
              </a:rPr>
              <a:t>pro zajištění a zkoumání </a:t>
            </a:r>
            <a:r>
              <a:rPr sz="1100" spc="-5" dirty="0">
                <a:latin typeface="Arial"/>
                <a:cs typeface="Arial"/>
              </a:rPr>
              <a:t>digitálních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důkazů.</a:t>
            </a:r>
            <a:endParaRPr sz="11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10"/>
              </a:spcBef>
            </a:pPr>
            <a:r>
              <a:rPr sz="1100" spc="-5" dirty="0">
                <a:latin typeface="Arial"/>
                <a:cs typeface="Arial"/>
              </a:rPr>
              <a:t>ISO 27042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norma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roce </a:t>
            </a:r>
            <a:r>
              <a:rPr sz="1100" dirty="0">
                <a:latin typeface="Arial"/>
                <a:cs typeface="Arial"/>
              </a:rPr>
              <a:t>2015 </a:t>
            </a:r>
            <a:r>
              <a:rPr sz="1100" spc="5" dirty="0">
                <a:latin typeface="Arial"/>
                <a:cs typeface="Arial"/>
              </a:rPr>
              <a:t>pod </a:t>
            </a:r>
            <a:r>
              <a:rPr sz="1100" dirty="0">
                <a:latin typeface="Arial"/>
                <a:cs typeface="Arial"/>
              </a:rPr>
              <a:t>názvem </a:t>
            </a:r>
            <a:r>
              <a:rPr sz="1100" spc="-5" dirty="0">
                <a:latin typeface="Arial"/>
                <a:cs typeface="Arial"/>
              </a:rPr>
              <a:t>"ISO/IEC 27042:2015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Information technology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Security techniques </a:t>
            </a:r>
            <a:r>
              <a:rPr sz="1100" dirty="0">
                <a:latin typeface="Arial"/>
                <a:cs typeface="Arial"/>
              </a:rPr>
              <a:t>-  Guidelines for </a:t>
            </a:r>
            <a:r>
              <a:rPr sz="1100" spc="-5" dirty="0">
                <a:latin typeface="Arial"/>
                <a:cs typeface="Arial"/>
              </a:rPr>
              <a:t>the analysis and interpretation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dirty="0">
                <a:latin typeface="Arial"/>
                <a:cs typeface="Arial"/>
              </a:rPr>
              <a:t>digital </a:t>
            </a:r>
            <a:r>
              <a:rPr sz="1100" spc="-5" dirty="0">
                <a:latin typeface="Arial"/>
                <a:cs typeface="Arial"/>
              </a:rPr>
              <a:t>evidence" </a:t>
            </a:r>
            <a:r>
              <a:rPr sz="110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obsahuje doporučení </a:t>
            </a:r>
            <a:r>
              <a:rPr sz="1100" spc="-10" dirty="0">
                <a:latin typeface="Arial"/>
                <a:cs typeface="Arial"/>
              </a:rPr>
              <a:t>pro </a:t>
            </a:r>
            <a:r>
              <a:rPr sz="1100" spc="-5" dirty="0">
                <a:latin typeface="Arial"/>
                <a:cs typeface="Arial"/>
              </a:rPr>
              <a:t>analýzu </a:t>
            </a:r>
            <a:r>
              <a:rPr sz="110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vyhodnocování digitálních  </a:t>
            </a:r>
            <a:r>
              <a:rPr sz="1100" spc="5" dirty="0">
                <a:latin typeface="Arial"/>
                <a:cs typeface="Arial"/>
              </a:rPr>
              <a:t>důkazů.</a:t>
            </a:r>
            <a:endParaRPr sz="11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90"/>
              </a:spcBef>
            </a:pPr>
            <a:r>
              <a:rPr sz="1100" spc="-5" dirty="0">
                <a:latin typeface="Arial"/>
                <a:cs typeface="Arial"/>
              </a:rPr>
              <a:t>ISO 27043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norma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roce </a:t>
            </a:r>
            <a:r>
              <a:rPr sz="1100" dirty="0">
                <a:latin typeface="Arial"/>
                <a:cs typeface="Arial"/>
              </a:rPr>
              <a:t>2015 </a:t>
            </a:r>
            <a:r>
              <a:rPr sz="1100" spc="5" dirty="0">
                <a:latin typeface="Arial"/>
                <a:cs typeface="Arial"/>
              </a:rPr>
              <a:t>pod </a:t>
            </a:r>
            <a:r>
              <a:rPr sz="1100" dirty="0">
                <a:latin typeface="Arial"/>
                <a:cs typeface="Arial"/>
              </a:rPr>
              <a:t>názvem </a:t>
            </a:r>
            <a:r>
              <a:rPr sz="1100" spc="-5" dirty="0">
                <a:latin typeface="Arial"/>
                <a:cs typeface="Arial"/>
              </a:rPr>
              <a:t>"ISO/IEC 27043:2015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Information technology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Security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techniques </a:t>
            </a:r>
            <a:r>
              <a:rPr sz="1100" dirty="0">
                <a:latin typeface="Arial"/>
                <a:cs typeface="Arial"/>
              </a:rPr>
              <a:t>-</a:t>
            </a:r>
          </a:p>
          <a:p>
            <a:pPr marL="12700" algn="just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Incident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investigation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principles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and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processes"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 shrnuje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zásady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 </a:t>
            </a:r>
            <a:r>
              <a:rPr sz="1100" spc="5" dirty="0">
                <a:latin typeface="Arial"/>
                <a:cs typeface="Arial"/>
              </a:rPr>
              <a:t>postupy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při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vyšetřování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incidentů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využitím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digitálních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důkazů.</a:t>
            </a:r>
            <a:endParaRPr sz="1100" dirty="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  <a:spcBef>
                <a:spcPts val="1010"/>
              </a:spcBef>
            </a:pPr>
            <a:r>
              <a:rPr sz="1100" spc="-5" dirty="0">
                <a:latin typeface="Arial"/>
                <a:cs typeface="Arial"/>
              </a:rPr>
              <a:t>ISO 27050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soubor norem publikovaný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roce </a:t>
            </a:r>
            <a:r>
              <a:rPr sz="1100" spc="-5" dirty="0">
                <a:latin typeface="Arial"/>
                <a:cs typeface="Arial"/>
              </a:rPr>
              <a:t>2016 pod </a:t>
            </a:r>
            <a:r>
              <a:rPr sz="1100" dirty="0">
                <a:latin typeface="Arial"/>
                <a:cs typeface="Arial"/>
              </a:rPr>
              <a:t>názvem </a:t>
            </a:r>
            <a:r>
              <a:rPr sz="1100" spc="-5" dirty="0">
                <a:latin typeface="Arial"/>
                <a:cs typeface="Arial"/>
              </a:rPr>
              <a:t>"Electronic </a:t>
            </a:r>
            <a:r>
              <a:rPr sz="1100" dirty="0">
                <a:latin typeface="Arial"/>
                <a:cs typeface="Arial"/>
              </a:rPr>
              <a:t>discovery" </a:t>
            </a:r>
            <a:r>
              <a:rPr sz="1100" spc="-15" dirty="0">
                <a:latin typeface="Arial"/>
                <a:cs typeface="Arial"/>
              </a:rPr>
              <a:t>se </a:t>
            </a:r>
            <a:r>
              <a:rPr sz="1100" spc="-5" dirty="0">
                <a:latin typeface="Arial"/>
                <a:cs typeface="Arial"/>
              </a:rPr>
              <a:t>zabývá problematikou zkoumání  </a:t>
            </a:r>
            <a:r>
              <a:rPr sz="1100" dirty="0">
                <a:latin typeface="Arial"/>
                <a:cs typeface="Arial"/>
              </a:rPr>
              <a:t>elektronických stop </a:t>
            </a:r>
            <a:r>
              <a:rPr sz="1100" spc="-5" dirty="0">
                <a:latin typeface="Arial"/>
                <a:cs typeface="Arial"/>
              </a:rPr>
              <a:t>(Electronic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discovery).</a:t>
            </a: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1100" spc="-5" dirty="0">
                <a:latin typeface="Arial"/>
                <a:cs typeface="Arial"/>
              </a:rPr>
              <a:t>ISO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27799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- doporučení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požadavky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na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řízení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bezpečnosti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informací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zdravotnických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zařízeních.</a:t>
            </a:r>
          </a:p>
        </p:txBody>
      </p:sp>
    </p:spTree>
    <p:extLst>
      <p:ext uri="{BB962C8B-B14F-4D97-AF65-F5344CB8AC3E}">
        <p14:creationId xmlns:p14="http://schemas.microsoft.com/office/powerpoint/2010/main" val="24025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695966" y="669739"/>
            <a:ext cx="8139375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0" spc="5" dirty="0" err="1" smtClean="0">
                <a:latin typeface="Arial"/>
                <a:cs typeface="Arial"/>
              </a:rPr>
              <a:t>Zákon</a:t>
            </a:r>
            <a:r>
              <a:rPr lang="cs-CZ" sz="4000" b="0" spc="5" dirty="0" smtClean="0">
                <a:latin typeface="Arial"/>
                <a:cs typeface="Arial"/>
              </a:rPr>
              <a:t> o</a:t>
            </a:r>
            <a:r>
              <a:rPr sz="4000" b="0" spc="5" dirty="0" smtClean="0">
                <a:latin typeface="Arial"/>
                <a:cs typeface="Arial"/>
              </a:rPr>
              <a:t> </a:t>
            </a:r>
            <a:r>
              <a:rPr sz="4000" b="0" spc="5" dirty="0">
                <a:latin typeface="Arial"/>
                <a:cs typeface="Arial"/>
              </a:rPr>
              <a:t>kybernetické</a:t>
            </a:r>
            <a:r>
              <a:rPr sz="4000" b="0" spc="-170" dirty="0">
                <a:latin typeface="Arial"/>
                <a:cs typeface="Arial"/>
              </a:rPr>
              <a:t> </a:t>
            </a:r>
            <a:r>
              <a:rPr sz="4000" b="0" dirty="0">
                <a:latin typeface="Arial"/>
                <a:cs typeface="Arial"/>
              </a:rPr>
              <a:t>bezpečnosti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18"/>
          <p:cNvSpPr txBox="1"/>
          <p:nvPr/>
        </p:nvSpPr>
        <p:spPr>
          <a:xfrm>
            <a:off x="695967" y="1400939"/>
            <a:ext cx="8005445" cy="45758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90"/>
              </a:spcBef>
            </a:pPr>
            <a:r>
              <a:rPr sz="2400" b="1" dirty="0">
                <a:latin typeface="Arial"/>
                <a:cs typeface="Arial"/>
              </a:rPr>
              <a:t>Zákon </a:t>
            </a:r>
            <a:r>
              <a:rPr sz="2400" b="1" spc="-10" dirty="0">
                <a:latin typeface="Arial"/>
                <a:cs typeface="Arial"/>
              </a:rPr>
              <a:t>č. </a:t>
            </a:r>
            <a:r>
              <a:rPr sz="2400" b="1" spc="-5" dirty="0">
                <a:latin typeface="Arial"/>
                <a:cs typeface="Arial"/>
              </a:rPr>
              <a:t>181/2014 </a:t>
            </a:r>
            <a:r>
              <a:rPr sz="2400" b="1" dirty="0">
                <a:latin typeface="Arial"/>
                <a:cs typeface="Arial"/>
              </a:rPr>
              <a:t>Sb., o </a:t>
            </a:r>
            <a:r>
              <a:rPr sz="2400" b="1" spc="-5" dirty="0" err="1">
                <a:latin typeface="Arial"/>
                <a:cs typeface="Arial"/>
              </a:rPr>
              <a:t>kybernetické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5" dirty="0" err="1" smtClean="0">
                <a:latin typeface="Arial"/>
                <a:cs typeface="Arial"/>
              </a:rPr>
              <a:t>bezpečnosti</a:t>
            </a:r>
            <a:r>
              <a:rPr lang="cs-CZ" sz="2400" b="1" spc="-5" dirty="0">
                <a:latin typeface="Arial"/>
                <a:cs typeface="Arial"/>
              </a:rPr>
              <a:t> </a:t>
            </a:r>
            <a:r>
              <a:rPr lang="cs-CZ" sz="2400" b="1" spc="-5" dirty="0" smtClean="0">
                <a:latin typeface="Arial"/>
                <a:cs typeface="Arial"/>
              </a:rPr>
              <a:t/>
            </a:r>
            <a:br>
              <a:rPr lang="cs-CZ" sz="2400" b="1" spc="-5" dirty="0" smtClean="0">
                <a:latin typeface="Arial"/>
                <a:cs typeface="Arial"/>
              </a:rPr>
            </a:br>
            <a:r>
              <a:rPr sz="2400" spc="-5" dirty="0" smtClean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o změně souvisejících zákonů (zákon o </a:t>
            </a:r>
            <a:r>
              <a:rPr sz="2400" dirty="0">
                <a:latin typeface="Arial"/>
                <a:cs typeface="Arial"/>
              </a:rPr>
              <a:t>kybernetické  bezpečnosti)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Hlavním </a:t>
            </a:r>
            <a:r>
              <a:rPr sz="2400" spc="-5" dirty="0">
                <a:latin typeface="Arial"/>
                <a:cs typeface="Arial"/>
              </a:rPr>
              <a:t>cílem zákona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je:</a:t>
            </a:r>
          </a:p>
          <a:p>
            <a:pPr marL="241300" indent="-229235" algn="just">
              <a:lnSpc>
                <a:spcPct val="100000"/>
              </a:lnSpc>
              <a:spcBef>
                <a:spcPts val="700"/>
              </a:spcBef>
              <a:buChar char="•"/>
              <a:tabLst>
                <a:tab pos="241935" algn="l"/>
              </a:tabLst>
            </a:pPr>
            <a:r>
              <a:rPr sz="2400" spc="-5" dirty="0">
                <a:latin typeface="Arial"/>
                <a:cs typeface="Arial"/>
              </a:rPr>
              <a:t>stanovit základní úroveň bezpečnostních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opatření,</a:t>
            </a:r>
            <a:endParaRPr sz="2400" dirty="0">
              <a:latin typeface="Arial"/>
              <a:cs typeface="Arial"/>
            </a:endParaRPr>
          </a:p>
          <a:p>
            <a:pPr marL="241300" indent="-229235" algn="just">
              <a:lnSpc>
                <a:spcPct val="100000"/>
              </a:lnSpc>
              <a:spcBef>
                <a:spcPts val="720"/>
              </a:spcBef>
              <a:buChar char="•"/>
              <a:tabLst>
                <a:tab pos="241935" algn="l"/>
              </a:tabLst>
            </a:pPr>
            <a:r>
              <a:rPr sz="2400" spc="-5" dirty="0">
                <a:latin typeface="Arial"/>
                <a:cs typeface="Arial"/>
              </a:rPr>
              <a:t>zlepšit </a:t>
            </a:r>
            <a:r>
              <a:rPr sz="2400" dirty="0">
                <a:latin typeface="Arial"/>
                <a:cs typeface="Arial"/>
              </a:rPr>
              <a:t>detekci </a:t>
            </a:r>
            <a:r>
              <a:rPr sz="2400" spc="-5" dirty="0">
                <a:latin typeface="Arial"/>
                <a:cs typeface="Arial"/>
              </a:rPr>
              <a:t>kybernetických bezpečnostních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incidentů,</a:t>
            </a:r>
          </a:p>
          <a:p>
            <a:pPr marL="241300" indent="-229235" algn="just">
              <a:lnSpc>
                <a:spcPct val="100000"/>
              </a:lnSpc>
              <a:spcBef>
                <a:spcPts val="725"/>
              </a:spcBef>
              <a:buChar char="•"/>
              <a:tabLst>
                <a:tab pos="241935" algn="l"/>
              </a:tabLst>
            </a:pPr>
            <a:r>
              <a:rPr sz="2400" spc="-10" dirty="0">
                <a:latin typeface="Arial"/>
                <a:cs typeface="Arial"/>
              </a:rPr>
              <a:t>zavést </a:t>
            </a:r>
            <a:r>
              <a:rPr sz="2400" dirty="0">
                <a:latin typeface="Arial"/>
                <a:cs typeface="Arial"/>
              </a:rPr>
              <a:t>hlášení </a:t>
            </a:r>
            <a:r>
              <a:rPr sz="2400" spc="-5" dirty="0">
                <a:latin typeface="Arial"/>
                <a:cs typeface="Arial"/>
              </a:rPr>
              <a:t>kybernetických bezpečnostních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incidentů,</a:t>
            </a:r>
          </a:p>
          <a:p>
            <a:pPr marL="241300" indent="-229235" algn="just">
              <a:lnSpc>
                <a:spcPts val="2735"/>
              </a:lnSpc>
              <a:spcBef>
                <a:spcPts val="695"/>
              </a:spcBef>
              <a:buChar char="•"/>
              <a:tabLst>
                <a:tab pos="241935" algn="l"/>
              </a:tabLst>
            </a:pPr>
            <a:r>
              <a:rPr sz="2400" spc="-10" dirty="0">
                <a:latin typeface="Arial"/>
                <a:cs typeface="Arial"/>
              </a:rPr>
              <a:t>zavést </a:t>
            </a:r>
            <a:r>
              <a:rPr sz="2400" spc="-5" dirty="0">
                <a:latin typeface="Arial"/>
                <a:cs typeface="Arial"/>
              </a:rPr>
              <a:t>systém </a:t>
            </a:r>
            <a:r>
              <a:rPr sz="2400" dirty="0">
                <a:latin typeface="Arial"/>
                <a:cs typeface="Arial"/>
              </a:rPr>
              <a:t>opatření k </a:t>
            </a:r>
            <a:r>
              <a:rPr sz="2400" spc="-5" dirty="0">
                <a:latin typeface="Arial"/>
                <a:cs typeface="Arial"/>
              </a:rPr>
              <a:t>reakci 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kybernetické</a:t>
            </a:r>
            <a:endParaRPr sz="2400" dirty="0">
              <a:latin typeface="Arial"/>
              <a:cs typeface="Arial"/>
            </a:endParaRPr>
          </a:p>
          <a:p>
            <a:pPr marL="241300" algn="just">
              <a:lnSpc>
                <a:spcPts val="2735"/>
              </a:lnSpc>
            </a:pPr>
            <a:r>
              <a:rPr sz="2400" dirty="0">
                <a:latin typeface="Arial"/>
                <a:cs typeface="Arial"/>
              </a:rPr>
              <a:t>bezpečnostní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incidenty,</a:t>
            </a:r>
            <a:endParaRPr sz="2400" dirty="0">
              <a:latin typeface="Arial"/>
              <a:cs typeface="Arial"/>
            </a:endParaRPr>
          </a:p>
          <a:p>
            <a:pPr marL="241300" indent="-229235" algn="just">
              <a:lnSpc>
                <a:spcPct val="100000"/>
              </a:lnSpc>
              <a:spcBef>
                <a:spcPts val="720"/>
              </a:spcBef>
              <a:buChar char="•"/>
              <a:tabLst>
                <a:tab pos="241935" algn="l"/>
              </a:tabLst>
            </a:pPr>
            <a:r>
              <a:rPr sz="2400" spc="-5" dirty="0">
                <a:latin typeface="Arial"/>
                <a:cs typeface="Arial"/>
              </a:rPr>
              <a:t>upravit </a:t>
            </a:r>
            <a:r>
              <a:rPr sz="2400" dirty="0">
                <a:latin typeface="Arial"/>
                <a:cs typeface="Arial"/>
              </a:rPr>
              <a:t>činnost </a:t>
            </a:r>
            <a:r>
              <a:rPr sz="2400" spc="-5" dirty="0">
                <a:latin typeface="Arial"/>
                <a:cs typeface="Arial"/>
              </a:rPr>
              <a:t>dohledových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pracovišť.</a:t>
            </a:r>
          </a:p>
        </p:txBody>
      </p:sp>
    </p:spTree>
    <p:extLst>
      <p:ext uri="{BB962C8B-B14F-4D97-AF65-F5344CB8AC3E}">
        <p14:creationId xmlns:p14="http://schemas.microsoft.com/office/powerpoint/2010/main" val="5662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695967" y="241476"/>
            <a:ext cx="812780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0" spc="5" dirty="0" err="1" smtClean="0">
                <a:latin typeface="Arial"/>
                <a:cs typeface="Arial"/>
              </a:rPr>
              <a:t>Zákon</a:t>
            </a:r>
            <a:r>
              <a:rPr lang="cs-CZ" sz="4000" b="0" spc="5" dirty="0" smtClean="0">
                <a:latin typeface="Arial"/>
                <a:cs typeface="Arial"/>
              </a:rPr>
              <a:t> o</a:t>
            </a:r>
            <a:r>
              <a:rPr sz="4000" b="0" spc="5" dirty="0" smtClean="0">
                <a:latin typeface="Arial"/>
                <a:cs typeface="Arial"/>
              </a:rPr>
              <a:t> </a:t>
            </a:r>
            <a:r>
              <a:rPr sz="4000" b="0" spc="5" dirty="0">
                <a:latin typeface="Arial"/>
                <a:cs typeface="Arial"/>
              </a:rPr>
              <a:t>kybernetické</a:t>
            </a:r>
            <a:r>
              <a:rPr sz="4000" b="0" spc="-170" dirty="0">
                <a:latin typeface="Arial"/>
                <a:cs typeface="Arial"/>
              </a:rPr>
              <a:t> </a:t>
            </a:r>
            <a:r>
              <a:rPr sz="4000" b="0" dirty="0">
                <a:latin typeface="Arial"/>
                <a:cs typeface="Arial"/>
              </a:rPr>
              <a:t>bezpečnosti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18"/>
          <p:cNvSpPr txBox="1"/>
          <p:nvPr/>
        </p:nvSpPr>
        <p:spPr>
          <a:xfrm>
            <a:off x="568646" y="1088423"/>
            <a:ext cx="8005445" cy="503599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Vymezení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pojmů § 2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- v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tomto zákoně se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rozumí: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kybernetickým prostorem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digitální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prostředí umožňující vznik, zpracování a výměnu informací, tvořené informačními systémy, a službami a sítěmi elektronických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komunikací,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kritickou informační infrastrukturou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prvek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systém prvků kritické infrastruktury v odvětví komunikační a informační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systémy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v oblasti kybernetické bezpečnosti,</a:t>
            </a:r>
          </a:p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bezpečností informací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zajištění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důvěrnosti, integrity a dostupnosti informací a dat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významným informačním systémem informační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systém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spravovaný orgánem veřejné moci, který není kritickou informační infrastrukturou ani informačním systémem základní služby a u kterého narušení bezpečnosti informací může omezit nebo výrazně ohrozit výkon působnosti orgánu veřejné moci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správcem informačního systému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orgán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osoba, které určují účel zpracování informací a podmínky provozování informačního systému,</a:t>
            </a:r>
          </a:p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f)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správcem komunikačního systému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orgán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osoba, které určují účel komunikačního systému a podmínky jeho provozování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695967" y="241476"/>
            <a:ext cx="812780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0" spc="5" dirty="0" err="1" smtClean="0">
                <a:latin typeface="Arial"/>
                <a:cs typeface="Arial"/>
              </a:rPr>
              <a:t>Zákon</a:t>
            </a:r>
            <a:r>
              <a:rPr lang="cs-CZ" sz="4000" b="0" spc="5" dirty="0" smtClean="0">
                <a:latin typeface="Arial"/>
                <a:cs typeface="Arial"/>
              </a:rPr>
              <a:t> o</a:t>
            </a:r>
            <a:r>
              <a:rPr sz="4000" b="0" spc="5" dirty="0" smtClean="0">
                <a:latin typeface="Arial"/>
                <a:cs typeface="Arial"/>
              </a:rPr>
              <a:t> </a:t>
            </a:r>
            <a:r>
              <a:rPr sz="4000" b="0" spc="5" dirty="0">
                <a:latin typeface="Arial"/>
                <a:cs typeface="Arial"/>
              </a:rPr>
              <a:t>kybernetické</a:t>
            </a:r>
            <a:r>
              <a:rPr sz="4000" b="0" spc="-170" dirty="0">
                <a:latin typeface="Arial"/>
                <a:cs typeface="Arial"/>
              </a:rPr>
              <a:t> </a:t>
            </a:r>
            <a:r>
              <a:rPr sz="4000" b="0" dirty="0">
                <a:latin typeface="Arial"/>
                <a:cs typeface="Arial"/>
              </a:rPr>
              <a:t>bezpečnosti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18"/>
          <p:cNvSpPr txBox="1"/>
          <p:nvPr/>
        </p:nvSpPr>
        <p:spPr>
          <a:xfrm>
            <a:off x="560929" y="837638"/>
            <a:ext cx="8005445" cy="586699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algn="just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Vymezení pojmů § 2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v tomto zákoně se rozumí:</a:t>
            </a:r>
          </a:p>
          <a:p>
            <a:pPr algn="just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provozovatelem informačního nebo komunikačního systému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orgán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osoba zajišťující funkčnost technických a programových prostředků tvořících informační nebo komunikační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systém,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významnou sítí síť elektronických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komunikací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zajišťující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přímé zahraniční propojení do veřejných komunikačních sítí nebo zajišťující přímé připojení ke kritické informační infrastruktuře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základní službou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služba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jejíž poskytování je závislé na sítích elektronických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komunikací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nebo informačních systémech a jejíž narušení by mohlo mít významný dopad na zabezpečení společenských nebo ekonomických činností v některém z těchto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odvětví: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28650"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energetika,</a:t>
            </a:r>
          </a:p>
          <a:p>
            <a:pPr indent="628650"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doprava,</a:t>
            </a:r>
          </a:p>
          <a:p>
            <a:pPr indent="628650"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bankovnictví,</a:t>
            </a:r>
          </a:p>
          <a:p>
            <a:pPr indent="628650"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infrastruktura finančních trhů,</a:t>
            </a:r>
          </a:p>
          <a:p>
            <a:pPr indent="628650"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zdravotnictví,</a:t>
            </a:r>
          </a:p>
          <a:p>
            <a:pPr indent="628650"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vodní hospodářství,</a:t>
            </a:r>
          </a:p>
          <a:p>
            <a:pPr indent="628650"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digitální infrastruktura,</a:t>
            </a:r>
          </a:p>
          <a:p>
            <a:pPr indent="628650"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chemický průmysl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695967" y="241476"/>
            <a:ext cx="812780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0" spc="5" dirty="0" err="1" smtClean="0">
                <a:latin typeface="Arial"/>
                <a:cs typeface="Arial"/>
              </a:rPr>
              <a:t>Zákon</a:t>
            </a:r>
            <a:r>
              <a:rPr lang="cs-CZ" sz="4000" b="0" spc="5" dirty="0" smtClean="0">
                <a:latin typeface="Arial"/>
                <a:cs typeface="Arial"/>
              </a:rPr>
              <a:t> o</a:t>
            </a:r>
            <a:r>
              <a:rPr sz="4000" b="0" spc="5" dirty="0" smtClean="0">
                <a:latin typeface="Arial"/>
                <a:cs typeface="Arial"/>
              </a:rPr>
              <a:t> </a:t>
            </a:r>
            <a:r>
              <a:rPr sz="4000" b="0" spc="5" dirty="0">
                <a:latin typeface="Arial"/>
                <a:cs typeface="Arial"/>
              </a:rPr>
              <a:t>kybernetické</a:t>
            </a:r>
            <a:r>
              <a:rPr sz="4000" b="0" spc="-170" dirty="0">
                <a:latin typeface="Arial"/>
                <a:cs typeface="Arial"/>
              </a:rPr>
              <a:t> </a:t>
            </a:r>
            <a:r>
              <a:rPr sz="4000" b="0" dirty="0">
                <a:latin typeface="Arial"/>
                <a:cs typeface="Arial"/>
              </a:rPr>
              <a:t>bezpečnosti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18"/>
          <p:cNvSpPr txBox="1"/>
          <p:nvPr/>
        </p:nvSpPr>
        <p:spPr>
          <a:xfrm>
            <a:off x="630377" y="1416372"/>
            <a:ext cx="8005445" cy="337400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Vymezení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pojmů §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tomto zákoně se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rozumí: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informačním systémem základní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služby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informační systém, na jehož fungování je závislé poskytování základní služby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provozovatelem základní služby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orgán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osoba, která poskytuje základní službu a která je určena Národním úřadem pro kybernetickou a informační bezpečnost (dále jen „Úřad“) podle § 22a; pro účely plnění informační povinnosti podle příslušného předpisu Evropské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unie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se za provozovatele základní služby považují též orgány a osoby uvedené v § 3 písm. c) a 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695967" y="241476"/>
            <a:ext cx="812780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0" spc="5" dirty="0" err="1" smtClean="0">
                <a:latin typeface="Arial"/>
                <a:cs typeface="Arial"/>
              </a:rPr>
              <a:t>Zákon</a:t>
            </a:r>
            <a:r>
              <a:rPr lang="cs-CZ" sz="4000" b="0" spc="5" dirty="0" smtClean="0">
                <a:latin typeface="Arial"/>
                <a:cs typeface="Arial"/>
              </a:rPr>
              <a:t> o</a:t>
            </a:r>
            <a:r>
              <a:rPr sz="4000" b="0" spc="5" dirty="0" smtClean="0">
                <a:latin typeface="Arial"/>
                <a:cs typeface="Arial"/>
              </a:rPr>
              <a:t> </a:t>
            </a:r>
            <a:r>
              <a:rPr sz="4000" b="0" spc="5" dirty="0">
                <a:latin typeface="Arial"/>
                <a:cs typeface="Arial"/>
              </a:rPr>
              <a:t>kybernetické</a:t>
            </a:r>
            <a:r>
              <a:rPr sz="4000" b="0" spc="-170" dirty="0">
                <a:latin typeface="Arial"/>
                <a:cs typeface="Arial"/>
              </a:rPr>
              <a:t> </a:t>
            </a:r>
            <a:r>
              <a:rPr sz="4000" b="0" dirty="0">
                <a:latin typeface="Arial"/>
                <a:cs typeface="Arial"/>
              </a:rPr>
              <a:t>bezpečnosti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18"/>
          <p:cNvSpPr txBox="1"/>
          <p:nvPr/>
        </p:nvSpPr>
        <p:spPr>
          <a:xfrm>
            <a:off x="560929" y="837638"/>
            <a:ext cx="8005445" cy="597368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Vymezení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pojmů §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tomto zákoně se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rozumí: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digitální službou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služba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informační společnosti podle zákona upravujícího některé služby informační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společnosti,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která spočívá v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provozování: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266700"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on-line tržiště, které spotřebiteli nebo prodávajícímu umožňuje on-line uzavírat s prodávajícím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podnikatelem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kupní smlouvu nebo smlouvu o poskytnutí služeb, a to prostřednictvím internetové stránky on-line tržiště nebo prostřednictvím internetové stránky prodávajícího, který využívá službu poskytovanou on-line tržištěm,</a:t>
            </a:r>
          </a:p>
          <a:p>
            <a:pPr marL="536575" indent="-266700"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internetového vyhledávače, který umožňuje provádět vyhledávání v zásadě na všech internetových stránkách, a to na základě dotazu uživatele na jakékoliv téma v podobě klíčového slova, sousloví nebo jiného zadání, přičemž služba poskytuje odkazy, na nichž lze nalézt informace související s požadovaným obsahem, nebo</a:t>
            </a:r>
          </a:p>
          <a:p>
            <a:pPr marL="536575" indent="-266700"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cloud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computingu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umožňuje přístup k rozšířitelnému a přizpůsobitelnému úložišti nebo výpočetním zdrojům, které je možné sdílet,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536575" indent="-266700"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příslušným orgánem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orgán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vykonávající působnost v oblasti kybernetické bezpečnosti.</a:t>
            </a:r>
          </a:p>
          <a:p>
            <a:pPr marL="12700" marR="5080" algn="just">
              <a:lnSpc>
                <a:spcPct val="90000"/>
              </a:lnSpc>
              <a:spcBef>
                <a:spcPts val="390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480169" y="284152"/>
            <a:ext cx="8322309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0" spc="-20" dirty="0">
                <a:latin typeface="Arial"/>
                <a:cs typeface="Arial"/>
              </a:rPr>
              <a:t>Vyhlášky </a:t>
            </a:r>
            <a:r>
              <a:rPr sz="4000" b="0" spc="5" dirty="0">
                <a:latin typeface="Arial"/>
                <a:cs typeface="Arial"/>
              </a:rPr>
              <a:t>o kybernetické</a:t>
            </a:r>
            <a:r>
              <a:rPr sz="4000" b="0" spc="-135" dirty="0">
                <a:latin typeface="Arial"/>
                <a:cs typeface="Arial"/>
              </a:rPr>
              <a:t> </a:t>
            </a:r>
            <a:r>
              <a:rPr sz="4000" b="0" dirty="0">
                <a:latin typeface="Arial"/>
                <a:cs typeface="Arial"/>
              </a:rPr>
              <a:t>bezpečnosti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18"/>
          <p:cNvSpPr txBox="1"/>
          <p:nvPr/>
        </p:nvSpPr>
        <p:spPr>
          <a:xfrm>
            <a:off x="637331" y="1113423"/>
            <a:ext cx="8007984" cy="3470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Arial"/>
                <a:cs typeface="Arial"/>
              </a:rPr>
              <a:t>Vyhláška </a:t>
            </a:r>
            <a:r>
              <a:rPr sz="2000" spc="-5" dirty="0">
                <a:latin typeface="Arial"/>
                <a:cs typeface="Arial"/>
              </a:rPr>
              <a:t>č. </a:t>
            </a:r>
            <a:r>
              <a:rPr sz="2000" b="1" spc="-5" dirty="0">
                <a:latin typeface="Arial"/>
                <a:cs typeface="Arial"/>
              </a:rPr>
              <a:t>82/2018 </a:t>
            </a:r>
            <a:r>
              <a:rPr sz="2000" dirty="0">
                <a:latin typeface="Arial"/>
                <a:cs typeface="Arial"/>
              </a:rPr>
              <a:t>Sb., o </a:t>
            </a:r>
            <a:r>
              <a:rPr sz="2000" spc="-5" dirty="0">
                <a:latin typeface="Arial"/>
                <a:cs typeface="Arial"/>
              </a:rPr>
              <a:t>bezpečnostních opatřeních,  kybernetických bezpečnostních incidentech, reaktivních  </a:t>
            </a:r>
            <a:r>
              <a:rPr sz="2000" dirty="0">
                <a:latin typeface="Arial"/>
                <a:cs typeface="Arial"/>
              </a:rPr>
              <a:t>opatřeních, </a:t>
            </a:r>
            <a:r>
              <a:rPr sz="2000" spc="-5" dirty="0">
                <a:latin typeface="Arial"/>
                <a:cs typeface="Arial"/>
              </a:rPr>
              <a:t>náležitostech podání </a:t>
            </a:r>
            <a:r>
              <a:rPr sz="2000" dirty="0">
                <a:latin typeface="Arial"/>
                <a:cs typeface="Arial"/>
              </a:rPr>
              <a:t>v oblasti kybernetické  bezpečnosti </a:t>
            </a:r>
            <a:r>
              <a:rPr sz="2000" spc="-5" dirty="0">
                <a:latin typeface="Arial"/>
                <a:cs typeface="Arial"/>
              </a:rPr>
              <a:t>a likvidaci </a:t>
            </a:r>
            <a:r>
              <a:rPr sz="2000" spc="5" dirty="0">
                <a:latin typeface="Arial"/>
                <a:cs typeface="Arial"/>
              </a:rPr>
              <a:t>dat </a:t>
            </a:r>
            <a:r>
              <a:rPr sz="2000" spc="-10" dirty="0">
                <a:latin typeface="Arial"/>
                <a:cs typeface="Arial"/>
              </a:rPr>
              <a:t>(vyhláška </a:t>
            </a:r>
            <a:r>
              <a:rPr sz="2000" spc="-5" dirty="0">
                <a:latin typeface="Arial"/>
                <a:cs typeface="Arial"/>
              </a:rPr>
              <a:t>o </a:t>
            </a:r>
            <a:r>
              <a:rPr sz="2000" dirty="0">
                <a:latin typeface="Arial"/>
                <a:cs typeface="Arial"/>
              </a:rPr>
              <a:t>kybernetické  </a:t>
            </a:r>
            <a:r>
              <a:rPr sz="2000" spc="-5" dirty="0" err="1">
                <a:latin typeface="Arial"/>
                <a:cs typeface="Arial"/>
              </a:rPr>
              <a:t>bezpečnosti</a:t>
            </a:r>
            <a:r>
              <a:rPr sz="2000" spc="-5" dirty="0" smtClean="0">
                <a:latin typeface="Arial"/>
                <a:cs typeface="Arial"/>
              </a:rPr>
              <a:t>)</a:t>
            </a:r>
            <a:r>
              <a:rPr lang="cs-CZ" sz="2000" spc="-5" dirty="0" smtClean="0">
                <a:latin typeface="Arial"/>
                <a:cs typeface="Arial"/>
              </a:rPr>
              <a:t> </a:t>
            </a:r>
            <a:r>
              <a:rPr lang="cs-CZ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– novela z 23.5.2020</a:t>
            </a:r>
            <a:r>
              <a:rPr sz="2000" spc="-5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700" algn="just">
              <a:spcBef>
                <a:spcPts val="1015"/>
              </a:spcBef>
            </a:pPr>
            <a:r>
              <a:rPr lang="cs-CZ" sz="2000" spc="-15" dirty="0">
                <a:latin typeface="Arial"/>
                <a:cs typeface="Arial"/>
              </a:rPr>
              <a:t>Vyhláška </a:t>
            </a:r>
            <a:r>
              <a:rPr lang="cs-CZ" sz="2000" spc="-5" dirty="0">
                <a:latin typeface="Arial"/>
                <a:cs typeface="Arial"/>
              </a:rPr>
              <a:t>č. </a:t>
            </a:r>
            <a:r>
              <a:rPr lang="cs-CZ" sz="2000" b="1" dirty="0">
                <a:latin typeface="Arial"/>
                <a:cs typeface="Arial"/>
              </a:rPr>
              <a:t>316/2014</a:t>
            </a:r>
            <a:r>
              <a:rPr lang="cs-CZ" sz="2000" dirty="0">
                <a:latin typeface="Arial"/>
                <a:cs typeface="Arial"/>
              </a:rPr>
              <a:t> Sb., o bezpečnostních opatřeních, kybernetických bezpečnostních </a:t>
            </a:r>
            <a:r>
              <a:rPr lang="cs-CZ" sz="2000" spc="-5" dirty="0">
                <a:latin typeface="Arial"/>
                <a:cs typeface="Arial"/>
              </a:rPr>
              <a:t>incidentech</a:t>
            </a:r>
            <a:r>
              <a:rPr lang="cs-CZ" sz="2000" dirty="0">
                <a:latin typeface="Arial"/>
                <a:cs typeface="Arial"/>
              </a:rPr>
              <a:t>, reaktivních opatřeních a o stanovení náležitostí podání v oblasti kybernetické </a:t>
            </a:r>
            <a:r>
              <a:rPr lang="cs-CZ" sz="2000" dirty="0" smtClean="0">
                <a:latin typeface="Arial"/>
                <a:cs typeface="Arial"/>
              </a:rPr>
              <a:t>bezpečnosti </a:t>
            </a:r>
            <a:r>
              <a:rPr lang="cs-CZ" sz="2000" b="1" spc="-5" dirty="0">
                <a:solidFill>
                  <a:srgbClr val="FF0000"/>
                </a:solidFill>
                <a:latin typeface="Arial"/>
                <a:cs typeface="Arial"/>
              </a:rPr>
              <a:t>z </a:t>
            </a:r>
            <a:r>
              <a:rPr lang="cs-CZ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23.5.2020.</a:t>
            </a:r>
            <a:endParaRPr lang="cs-CZ" sz="20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15"/>
              </a:spcBef>
            </a:pPr>
            <a:r>
              <a:rPr sz="2000" spc="-15" dirty="0" err="1" smtClean="0">
                <a:latin typeface="Arial"/>
                <a:cs typeface="Arial"/>
              </a:rPr>
              <a:t>Vyhláška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č. </a:t>
            </a:r>
            <a:r>
              <a:rPr sz="2000" b="1" dirty="0">
                <a:latin typeface="Arial"/>
                <a:cs typeface="Arial"/>
              </a:rPr>
              <a:t>317/2014 </a:t>
            </a:r>
            <a:r>
              <a:rPr sz="2000" spc="-5" dirty="0">
                <a:latin typeface="Arial"/>
                <a:cs typeface="Arial"/>
              </a:rPr>
              <a:t>Sb.,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10" dirty="0" err="1">
                <a:latin typeface="Arial"/>
                <a:cs typeface="Arial"/>
              </a:rPr>
              <a:t>významných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5" dirty="0" err="1" smtClean="0">
                <a:latin typeface="Arial"/>
                <a:cs typeface="Arial"/>
              </a:rPr>
              <a:t>informačních</a:t>
            </a:r>
            <a:r>
              <a:rPr lang="cs-CZ" sz="2000" spc="-5" dirty="0" smtClean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systémech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 jejich </a:t>
            </a:r>
            <a:r>
              <a:rPr sz="2000" spc="-5" dirty="0" err="1">
                <a:latin typeface="Arial"/>
                <a:cs typeface="Arial"/>
              </a:rPr>
              <a:t>určujících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kritériích</a:t>
            </a:r>
            <a:r>
              <a:rPr lang="cs-CZ" sz="2000" spc="-5" dirty="0" smtClean="0">
                <a:latin typeface="Arial"/>
                <a:cs typeface="Arial"/>
              </a:rPr>
              <a:t> </a:t>
            </a:r>
            <a:r>
              <a:rPr lang="cs-CZ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z 14.6.2021</a:t>
            </a:r>
            <a:r>
              <a:rPr sz="2000" spc="-5" dirty="0" smtClean="0">
                <a:latin typeface="Arial"/>
                <a:cs typeface="Arial"/>
              </a:rPr>
              <a:t>.</a:t>
            </a:r>
            <a:endParaRPr lang="cs-CZ" sz="2000" spc="-5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lang="cs-CZ" sz="800" spc="-5" dirty="0" smtClean="0">
              <a:latin typeface="Arial"/>
              <a:cs typeface="Arial"/>
            </a:endParaRPr>
          </a:p>
        </p:txBody>
      </p:sp>
      <p:sp>
        <p:nvSpPr>
          <p:cNvPr id="4" name="object 19"/>
          <p:cNvSpPr txBox="1"/>
          <p:nvPr/>
        </p:nvSpPr>
        <p:spPr>
          <a:xfrm>
            <a:off x="637331" y="4684934"/>
            <a:ext cx="8007984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36700" algn="l"/>
                <a:tab pos="2073910" algn="l"/>
                <a:tab pos="3646804" algn="l"/>
                <a:tab pos="4485005" algn="l"/>
                <a:tab pos="4954905" algn="l"/>
                <a:tab pos="6403340" algn="l"/>
                <a:tab pos="7143750" algn="l"/>
              </a:tabLst>
            </a:pPr>
            <a:r>
              <a:rPr sz="2000" spc="-90" dirty="0">
                <a:latin typeface="Arial"/>
                <a:cs typeface="Arial"/>
              </a:rPr>
              <a:t>V</a:t>
            </a:r>
            <a:r>
              <a:rPr sz="2000" spc="-25" dirty="0">
                <a:latin typeface="Arial"/>
                <a:cs typeface="Arial"/>
              </a:rPr>
              <a:t>y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áška	č.	</a:t>
            </a:r>
            <a:r>
              <a:rPr sz="2000" b="1" dirty="0">
                <a:latin typeface="Arial"/>
                <a:cs typeface="Arial"/>
              </a:rPr>
              <a:t>437</a:t>
            </a:r>
            <a:r>
              <a:rPr sz="2000" b="1" spc="-20" dirty="0">
                <a:latin typeface="Arial"/>
                <a:cs typeface="Arial"/>
              </a:rPr>
              <a:t>/</a:t>
            </a:r>
            <a:r>
              <a:rPr sz="2000" b="1" dirty="0">
                <a:latin typeface="Arial"/>
                <a:cs typeface="Arial"/>
              </a:rPr>
              <a:t>2</a:t>
            </a:r>
            <a:r>
              <a:rPr sz="2000" b="1" spc="-20" dirty="0">
                <a:latin typeface="Arial"/>
                <a:cs typeface="Arial"/>
              </a:rPr>
              <a:t>0</a:t>
            </a:r>
            <a:r>
              <a:rPr sz="2000" b="1" dirty="0">
                <a:latin typeface="Arial"/>
                <a:cs typeface="Arial"/>
              </a:rPr>
              <a:t>1</a:t>
            </a:r>
            <a:r>
              <a:rPr sz="2000" b="1" spc="-5" dirty="0">
                <a:latin typeface="Arial"/>
                <a:cs typeface="Arial"/>
              </a:rPr>
              <a:t>7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20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.,	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	kr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é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í</a:t>
            </a:r>
            <a:r>
              <a:rPr sz="2000" dirty="0">
                <a:latin typeface="Arial"/>
                <a:cs typeface="Arial"/>
              </a:rPr>
              <a:t>ch	p</a:t>
            </a:r>
            <a:r>
              <a:rPr sz="2000" spc="-5" dirty="0">
                <a:latin typeface="Arial"/>
                <a:cs typeface="Arial"/>
              </a:rPr>
              <a:t>ro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5" dirty="0" err="1" smtClean="0">
                <a:latin typeface="Arial"/>
                <a:cs typeface="Arial"/>
              </a:rPr>
              <a:t>u</a:t>
            </a:r>
            <a:r>
              <a:rPr sz="2000" dirty="0" err="1" smtClean="0">
                <a:latin typeface="Arial"/>
                <a:cs typeface="Arial"/>
              </a:rPr>
              <a:t>rč</a:t>
            </a:r>
            <a:r>
              <a:rPr sz="2000" spc="5" dirty="0" err="1" smtClean="0">
                <a:latin typeface="Arial"/>
                <a:cs typeface="Arial"/>
              </a:rPr>
              <a:t>en</a:t>
            </a:r>
            <a:r>
              <a:rPr sz="2000" dirty="0" err="1" smtClean="0">
                <a:latin typeface="Arial"/>
                <a:cs typeface="Arial"/>
              </a:rPr>
              <a:t>í</a:t>
            </a:r>
            <a:r>
              <a:rPr lang="cs-CZ" sz="2000" dirty="0" smtClean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provozovatele základní</a:t>
            </a:r>
            <a:r>
              <a:rPr lang="cs-CZ" sz="2000" spc="5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služby </a:t>
            </a:r>
            <a:r>
              <a:rPr lang="cs-CZ" sz="2000" b="1" spc="-5" dirty="0">
                <a:solidFill>
                  <a:srgbClr val="FF0000"/>
                </a:solidFill>
                <a:latin typeface="Arial"/>
                <a:cs typeface="Arial"/>
              </a:rPr>
              <a:t>z 19.2.2021</a:t>
            </a:r>
            <a:r>
              <a:rPr lang="cs-CZ" sz="2000" spc="-5" dirty="0">
                <a:latin typeface="Arial"/>
                <a:cs typeface="Arial"/>
              </a:rPr>
              <a:t>.</a:t>
            </a:r>
            <a:endParaRPr lang="cs-CZ"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6700" algn="l"/>
                <a:tab pos="2073910" algn="l"/>
                <a:tab pos="3646804" algn="l"/>
                <a:tab pos="4485005" algn="l"/>
                <a:tab pos="4954905" algn="l"/>
                <a:tab pos="6403340" algn="l"/>
                <a:tab pos="714375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20"/>
          <p:cNvSpPr txBox="1"/>
          <p:nvPr/>
        </p:nvSpPr>
        <p:spPr>
          <a:xfrm>
            <a:off x="637331" y="5390917"/>
            <a:ext cx="8007984" cy="75533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85"/>
              </a:spcBef>
              <a:tabLst>
                <a:tab pos="1348105" algn="l"/>
                <a:tab pos="2238375" algn="l"/>
                <a:tab pos="2658745" algn="l"/>
                <a:tab pos="4113529" algn="l"/>
                <a:tab pos="4836160" algn="l"/>
                <a:tab pos="5189855" algn="l"/>
                <a:tab pos="6522084" algn="l"/>
                <a:tab pos="7143750" algn="l"/>
              </a:tabLst>
            </a:pPr>
            <a:r>
              <a:rPr sz="2000" spc="-5" dirty="0" err="1" smtClean="0">
                <a:latin typeface="Arial"/>
                <a:cs typeface="Arial"/>
              </a:rPr>
              <a:t>N</a:t>
            </a:r>
            <a:r>
              <a:rPr sz="2000" spc="5" dirty="0" err="1" smtClean="0">
                <a:latin typeface="Arial"/>
                <a:cs typeface="Arial"/>
              </a:rPr>
              <a:t>a</a:t>
            </a:r>
            <a:r>
              <a:rPr sz="2000" dirty="0" err="1" smtClean="0">
                <a:latin typeface="Arial"/>
                <a:cs typeface="Arial"/>
              </a:rPr>
              <a:t>ří</a:t>
            </a:r>
            <a:r>
              <a:rPr sz="2000" spc="-25" dirty="0" err="1" smtClean="0">
                <a:latin typeface="Arial"/>
                <a:cs typeface="Arial"/>
              </a:rPr>
              <a:t>z</a:t>
            </a:r>
            <a:r>
              <a:rPr sz="2000" spc="5" dirty="0" err="1" smtClean="0">
                <a:latin typeface="Arial"/>
                <a:cs typeface="Arial"/>
              </a:rPr>
              <a:t>en</a:t>
            </a:r>
            <a:r>
              <a:rPr sz="2000" dirty="0" err="1" smtClean="0">
                <a:latin typeface="Arial"/>
                <a:cs typeface="Arial"/>
              </a:rPr>
              <a:t>í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25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lá</a:t>
            </a:r>
            <a:r>
              <a:rPr sz="2000" spc="10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y	č.	</a:t>
            </a:r>
            <a:r>
              <a:rPr sz="2000" b="1" dirty="0">
                <a:latin typeface="Arial"/>
                <a:cs typeface="Arial"/>
              </a:rPr>
              <a:t>4</a:t>
            </a:r>
            <a:r>
              <a:rPr sz="2000" b="1" spc="-20" dirty="0">
                <a:latin typeface="Arial"/>
                <a:cs typeface="Arial"/>
              </a:rPr>
              <a:t>3</a:t>
            </a:r>
            <a:r>
              <a:rPr sz="2000" b="1" spc="5" dirty="0">
                <a:latin typeface="Arial"/>
                <a:cs typeface="Arial"/>
              </a:rPr>
              <a:t>2</a:t>
            </a:r>
            <a:r>
              <a:rPr sz="2000" b="1" dirty="0">
                <a:latin typeface="Arial"/>
                <a:cs typeface="Arial"/>
              </a:rPr>
              <a:t>/20</a:t>
            </a:r>
            <a:r>
              <a:rPr sz="2000" b="1" spc="-20" dirty="0">
                <a:latin typeface="Arial"/>
                <a:cs typeface="Arial"/>
              </a:rPr>
              <a:t>1</a:t>
            </a:r>
            <a:r>
              <a:rPr sz="2000" b="1" spc="-5" dirty="0">
                <a:latin typeface="Arial"/>
                <a:cs typeface="Arial"/>
              </a:rPr>
              <a:t>0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dirty="0">
                <a:latin typeface="Arial"/>
                <a:cs typeface="Arial"/>
              </a:rPr>
              <a:t>Sb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,	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	kr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é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í</a:t>
            </a:r>
            <a:r>
              <a:rPr sz="2000" dirty="0">
                <a:latin typeface="Arial"/>
                <a:cs typeface="Arial"/>
              </a:rPr>
              <a:t>ch	p</a:t>
            </a:r>
            <a:r>
              <a:rPr sz="2000" spc="-5" dirty="0">
                <a:latin typeface="Arial"/>
                <a:cs typeface="Arial"/>
              </a:rPr>
              <a:t>ro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rč</a:t>
            </a:r>
            <a:r>
              <a:rPr sz="2000" spc="5" dirty="0">
                <a:latin typeface="Arial"/>
                <a:cs typeface="Arial"/>
              </a:rPr>
              <a:t>en</a:t>
            </a:r>
            <a:r>
              <a:rPr sz="2000" dirty="0">
                <a:latin typeface="Arial"/>
                <a:cs typeface="Arial"/>
              </a:rPr>
              <a:t>í  </a:t>
            </a:r>
            <a:r>
              <a:rPr sz="2000" spc="-5" dirty="0">
                <a:latin typeface="Arial"/>
                <a:cs typeface="Arial"/>
              </a:rPr>
              <a:t>prvku </a:t>
            </a:r>
            <a:r>
              <a:rPr sz="2000" spc="-5" dirty="0" err="1">
                <a:latin typeface="Arial"/>
                <a:cs typeface="Arial"/>
              </a:rPr>
              <a:t>kritické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infrastruktury</a:t>
            </a:r>
            <a:r>
              <a:rPr lang="cs-CZ" sz="2000" dirty="0" smtClean="0">
                <a:latin typeface="Arial"/>
                <a:cs typeface="Arial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Arial"/>
                <a:cs typeface="Arial"/>
              </a:rPr>
              <a:t>z 23.5.2020</a:t>
            </a:r>
            <a:r>
              <a:rPr lang="cs-CZ" sz="2000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0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649931" y="230137"/>
            <a:ext cx="8322309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0" spc="-20" dirty="0">
                <a:latin typeface="Arial"/>
                <a:cs typeface="Arial"/>
              </a:rPr>
              <a:t>Vyhlášky </a:t>
            </a:r>
            <a:r>
              <a:rPr sz="4000" b="0" spc="5" dirty="0">
                <a:latin typeface="Arial"/>
                <a:cs typeface="Arial"/>
              </a:rPr>
              <a:t>o kybernetické</a:t>
            </a:r>
            <a:r>
              <a:rPr sz="4000" b="0" spc="-135" dirty="0">
                <a:latin typeface="Arial"/>
                <a:cs typeface="Arial"/>
              </a:rPr>
              <a:t> </a:t>
            </a:r>
            <a:r>
              <a:rPr sz="4000" b="0" dirty="0">
                <a:latin typeface="Arial"/>
                <a:cs typeface="Arial"/>
              </a:rPr>
              <a:t>bezpečnosti</a:t>
            </a:r>
            <a:endParaRPr sz="4000" dirty="0">
              <a:latin typeface="Arial"/>
              <a:cs typeface="Arial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677804"/>
              </p:ext>
            </p:extLst>
          </p:nvPr>
        </p:nvGraphicFramePr>
        <p:xfrm>
          <a:off x="615092" y="1021504"/>
          <a:ext cx="8224108" cy="5655813"/>
        </p:xfrm>
        <a:graphic>
          <a:graphicData uri="http://schemas.openxmlformats.org/drawingml/2006/table">
            <a:tbl>
              <a:tblPr/>
              <a:tblGrid>
                <a:gridCol w="2056027">
                  <a:extLst>
                    <a:ext uri="{9D8B030D-6E8A-4147-A177-3AD203B41FA5}">
                      <a16:colId xmlns:a16="http://schemas.microsoft.com/office/drawing/2014/main" val="1627389576"/>
                    </a:ext>
                  </a:extLst>
                </a:gridCol>
                <a:gridCol w="4717387">
                  <a:extLst>
                    <a:ext uri="{9D8B030D-6E8A-4147-A177-3AD203B41FA5}">
                      <a16:colId xmlns:a16="http://schemas.microsoft.com/office/drawing/2014/main" val="2315768856"/>
                    </a:ext>
                  </a:extLst>
                </a:gridCol>
                <a:gridCol w="48894">
                  <a:extLst>
                    <a:ext uri="{9D8B030D-6E8A-4147-A177-3AD203B41FA5}">
                      <a16:colId xmlns:a16="http://schemas.microsoft.com/office/drawing/2014/main" val="1934419069"/>
                    </a:ext>
                  </a:extLst>
                </a:gridCol>
                <a:gridCol w="1401800">
                  <a:extLst>
                    <a:ext uri="{9D8B030D-6E8A-4147-A177-3AD203B41FA5}">
                      <a16:colId xmlns:a16="http://schemas.microsoft.com/office/drawing/2014/main" val="310070740"/>
                    </a:ext>
                  </a:extLst>
                </a:gridCol>
              </a:tblGrid>
              <a:tr h="245218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18B8E8"/>
                          </a:solidFill>
                          <a:effectLst/>
                        </a:rPr>
                        <a:t>Datum vyvěšení písemnosti</a:t>
                      </a: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solidFill>
                            <a:srgbClr val="18B8E8"/>
                          </a:solidFill>
                          <a:effectLst/>
                        </a:rPr>
                        <a:t>Název</a:t>
                      </a: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endParaRPr lang="cs-CZ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solidFill>
                            <a:srgbClr val="18B8E8"/>
                          </a:solidFill>
                          <a:effectLst/>
                        </a:rPr>
                        <a:t>Soubor</a:t>
                      </a: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449037"/>
                  </a:ext>
                </a:extLst>
              </a:tr>
              <a:tr h="778441"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14.06.2021</a:t>
                      </a: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Vyhláška č. 317/2014 Sb., o významných informačních systémech a jejich určujících kritériích</a:t>
                      </a: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b="0" dirty="0">
                        <a:solidFill>
                          <a:srgbClr val="58585A"/>
                        </a:solidFill>
                        <a:effectLst/>
                      </a:endParaRP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u="sng">
                          <a:solidFill>
                            <a:schemeClr val="tx1"/>
                          </a:solidFill>
                          <a:effectLst/>
                          <a:hlinkClick r:id="rId2" tooltip="PDF - 150.8 kB"/>
                        </a:rPr>
                        <a:t>Stáhnout PDF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594588"/>
                  </a:ext>
                </a:extLst>
              </a:tr>
              <a:tr h="304464">
                <a:tc>
                  <a:txBody>
                    <a:bodyPr/>
                    <a:lstStyle/>
                    <a:p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19.02.2021</a:t>
                      </a: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437-2017_Platne_zneni_2021.pdf</a:t>
                      </a: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sz="1200" b="0" dirty="0">
                        <a:solidFill>
                          <a:srgbClr val="58585A"/>
                        </a:solidFill>
                        <a:effectLst/>
                      </a:endParaRP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u="sng">
                          <a:solidFill>
                            <a:schemeClr val="tx1"/>
                          </a:solidFill>
                          <a:effectLst/>
                          <a:hlinkClick r:id="rId3" tooltip="PDF - 281.5 kB"/>
                        </a:rPr>
                        <a:t>Stáhnout PDF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840921"/>
                  </a:ext>
                </a:extLst>
              </a:tr>
              <a:tr h="659948"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23.05.2020</a:t>
                      </a: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Vyhláška č. 437/2017 Sb., o kritériích pro určení provozovatele základní služby</a:t>
                      </a: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b="0" dirty="0">
                        <a:solidFill>
                          <a:srgbClr val="58585A"/>
                        </a:solidFill>
                        <a:effectLst/>
                      </a:endParaRP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u="sng" dirty="0">
                          <a:solidFill>
                            <a:schemeClr val="tx1"/>
                          </a:solidFill>
                          <a:effectLst/>
                          <a:hlinkClick r:id="rId4" tooltip="PDF - 767.7 kB"/>
                        </a:rPr>
                        <a:t>Stáhnout PDF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68265"/>
                  </a:ext>
                </a:extLst>
              </a:tr>
              <a:tr h="778441">
                <a:tc>
                  <a:txBody>
                    <a:bodyPr/>
                    <a:lstStyle/>
                    <a:p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23.05.2020</a:t>
                      </a: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Vyhláška č. 317/2014 Sb., o významných informačních systémech a jejich určujících kritériích</a:t>
                      </a: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sz="1200" b="0" dirty="0">
                        <a:solidFill>
                          <a:srgbClr val="58585A"/>
                        </a:solidFill>
                        <a:effectLst/>
                      </a:endParaRP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u="sng" dirty="0">
                          <a:solidFill>
                            <a:schemeClr val="tx1"/>
                          </a:solidFill>
                          <a:effectLst/>
                          <a:hlinkClick r:id="rId5" tooltip="PDF - 520.3 kB"/>
                        </a:rPr>
                        <a:t>Stáhnout PDF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617801"/>
                  </a:ext>
                </a:extLst>
              </a:tr>
              <a:tr h="482207">
                <a:tc>
                  <a:txBody>
                    <a:bodyPr/>
                    <a:lstStyle/>
                    <a:p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23.05.2020</a:t>
                      </a: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Vyhláška č. 316/2014 Sb., o kybernetické bezpečnosti</a:t>
                      </a: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b="0" dirty="0">
                        <a:solidFill>
                          <a:srgbClr val="58585A"/>
                        </a:solidFill>
                        <a:effectLst/>
                      </a:endParaRP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u="sng" dirty="0">
                          <a:solidFill>
                            <a:schemeClr val="tx1"/>
                          </a:solidFill>
                          <a:effectLst/>
                          <a:hlinkClick r:id="rId6" tooltip="PDF - 783.7 kB"/>
                        </a:rPr>
                        <a:t>Stáhnout PDF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299143"/>
                  </a:ext>
                </a:extLst>
              </a:tr>
              <a:tr h="541454">
                <a:tc>
                  <a:txBody>
                    <a:bodyPr/>
                    <a:lstStyle/>
                    <a:p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23.05.2020</a:t>
                      </a: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Nová vyhláška č. 82/2018 Sb., o kybernetické bezpečnosti</a:t>
                      </a: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sz="1200" b="0" dirty="0">
                        <a:solidFill>
                          <a:srgbClr val="58585A"/>
                        </a:solidFill>
                        <a:effectLst/>
                      </a:endParaRP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u="sng" dirty="0">
                          <a:solidFill>
                            <a:schemeClr val="tx1"/>
                          </a:solidFill>
                          <a:effectLst/>
                          <a:hlinkClick r:id="rId7" tooltip="PDF - 7.6 MB"/>
                        </a:rPr>
                        <a:t>Stáhnout PDF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399179"/>
                  </a:ext>
                </a:extLst>
              </a:tr>
              <a:tr h="659948">
                <a:tc>
                  <a:txBody>
                    <a:bodyPr/>
                    <a:lstStyle/>
                    <a:p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23.05.2020</a:t>
                      </a: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Nařízení vlády č. 432/2010 Sb., o kritériích pro určení prvku kritické infrastruktury</a:t>
                      </a: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b="0" dirty="0">
                        <a:solidFill>
                          <a:srgbClr val="58585A"/>
                        </a:solidFill>
                        <a:effectLst/>
                      </a:endParaRP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u="sng" dirty="0">
                          <a:solidFill>
                            <a:schemeClr val="tx1"/>
                          </a:solidFill>
                          <a:effectLst/>
                          <a:hlinkClick r:id="rId8" tooltip="PDF - 414.8 kB"/>
                        </a:rPr>
                        <a:t>Stáhnout PDF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968627"/>
                  </a:ext>
                </a:extLst>
              </a:tr>
              <a:tr h="956182">
                <a:tc>
                  <a:txBody>
                    <a:bodyPr/>
                    <a:lstStyle/>
                    <a:p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23.05.2020</a:t>
                      </a: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Zákon č. 181/2014 Sb., o kybernetické bezpečnosti a o změně souvisejících zákonů (zákon o kybernetické bezpečnosti)</a:t>
                      </a: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sz="1200" b="0" dirty="0">
                        <a:solidFill>
                          <a:srgbClr val="58585A"/>
                        </a:solidFill>
                        <a:effectLst/>
                      </a:endParaRP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u="sng" dirty="0">
                          <a:solidFill>
                            <a:schemeClr val="tx1"/>
                          </a:solidFill>
                          <a:effectLst/>
                          <a:hlinkClick r:id="rId9" tooltip="PDF - 624.6 kB"/>
                        </a:rPr>
                        <a:t>Stáhnout PDF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747" marR="11747" marT="3524" marB="3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10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5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707542" y="936193"/>
            <a:ext cx="432054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0" spc="5" dirty="0">
                <a:latin typeface="Arial"/>
                <a:cs typeface="Arial"/>
              </a:rPr>
              <a:t>Směrnice EU </a:t>
            </a:r>
            <a:r>
              <a:rPr sz="4000" b="0" dirty="0">
                <a:latin typeface="Arial"/>
                <a:cs typeface="Arial"/>
              </a:rPr>
              <a:t>-</a:t>
            </a:r>
            <a:r>
              <a:rPr sz="4000" b="0" spc="-150" dirty="0">
                <a:latin typeface="Arial"/>
                <a:cs typeface="Arial"/>
              </a:rPr>
              <a:t> </a:t>
            </a:r>
            <a:r>
              <a:rPr sz="4000" b="0" spc="5" dirty="0">
                <a:latin typeface="Arial"/>
                <a:cs typeface="Arial"/>
              </a:rPr>
              <a:t>NIS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18"/>
          <p:cNvSpPr txBox="1"/>
          <p:nvPr/>
        </p:nvSpPr>
        <p:spPr>
          <a:xfrm>
            <a:off x="707542" y="1671015"/>
            <a:ext cx="8006715" cy="44716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85"/>
              </a:spcBef>
            </a:pPr>
            <a:r>
              <a:rPr sz="2400" b="1" dirty="0">
                <a:latin typeface="Arial"/>
                <a:cs typeface="Arial"/>
              </a:rPr>
              <a:t>Směrnice </a:t>
            </a:r>
            <a:r>
              <a:rPr sz="2400" b="1" spc="-5" dirty="0">
                <a:latin typeface="Arial"/>
                <a:cs typeface="Arial"/>
              </a:rPr>
              <a:t>Evropského parlamentu </a:t>
            </a: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5" dirty="0">
                <a:latin typeface="Arial"/>
                <a:cs typeface="Arial"/>
              </a:rPr>
              <a:t>Rady </a:t>
            </a:r>
            <a:r>
              <a:rPr sz="2400" b="1" spc="-5" dirty="0">
                <a:latin typeface="Arial"/>
                <a:cs typeface="Arial"/>
              </a:rPr>
              <a:t>(EU)  </a:t>
            </a:r>
            <a:r>
              <a:rPr sz="2400" b="1" spc="-15" dirty="0">
                <a:latin typeface="Arial"/>
                <a:cs typeface="Arial"/>
              </a:rPr>
              <a:t>2016/1148</a:t>
            </a:r>
            <a:r>
              <a:rPr sz="2400" b="1" spc="6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ze dne </a:t>
            </a:r>
            <a:r>
              <a:rPr sz="2400" b="1" dirty="0">
                <a:latin typeface="Arial"/>
                <a:cs typeface="Arial"/>
              </a:rPr>
              <a:t>6. </a:t>
            </a:r>
            <a:r>
              <a:rPr sz="2400" b="1" spc="-5" dirty="0">
                <a:latin typeface="Arial"/>
                <a:cs typeface="Arial"/>
              </a:rPr>
              <a:t>července </a:t>
            </a:r>
            <a:r>
              <a:rPr sz="2400" b="1" dirty="0">
                <a:latin typeface="Arial"/>
                <a:cs typeface="Arial"/>
              </a:rPr>
              <a:t>2016 o opatřeních </a:t>
            </a:r>
            <a:r>
              <a:rPr sz="2400" b="1" spc="-5" dirty="0">
                <a:latin typeface="Arial"/>
                <a:cs typeface="Arial"/>
              </a:rPr>
              <a:t>k  zajištění </a:t>
            </a:r>
            <a:r>
              <a:rPr sz="2400" b="1" spc="-10" dirty="0">
                <a:latin typeface="Arial"/>
                <a:cs typeface="Arial"/>
              </a:rPr>
              <a:t>vysoké </a:t>
            </a:r>
            <a:r>
              <a:rPr sz="2400" b="1" spc="-5" dirty="0">
                <a:latin typeface="Arial"/>
                <a:cs typeface="Arial"/>
              </a:rPr>
              <a:t>společné </a:t>
            </a:r>
            <a:r>
              <a:rPr sz="2400" b="1" spc="-10" dirty="0">
                <a:latin typeface="Arial"/>
                <a:cs typeface="Arial"/>
              </a:rPr>
              <a:t>úrovně </a:t>
            </a:r>
            <a:r>
              <a:rPr sz="2400" b="1" spc="-5" dirty="0">
                <a:latin typeface="Arial"/>
                <a:cs typeface="Arial"/>
              </a:rPr>
              <a:t>bezpečnosti </a:t>
            </a:r>
            <a:r>
              <a:rPr sz="2400" b="1" dirty="0">
                <a:latin typeface="Arial"/>
                <a:cs typeface="Arial"/>
              </a:rPr>
              <a:t>sítí a  informačních </a:t>
            </a:r>
            <a:r>
              <a:rPr sz="2400" b="1" spc="-10" dirty="0">
                <a:latin typeface="Arial"/>
                <a:cs typeface="Arial"/>
              </a:rPr>
              <a:t>systémů </a:t>
            </a:r>
            <a:r>
              <a:rPr sz="2400" b="1" spc="-5" dirty="0">
                <a:latin typeface="Arial"/>
                <a:cs typeface="Arial"/>
              </a:rPr>
              <a:t>v </a:t>
            </a:r>
            <a:r>
              <a:rPr sz="2400" b="1" dirty="0">
                <a:latin typeface="Arial"/>
                <a:cs typeface="Arial"/>
              </a:rPr>
              <a:t>Unii (Směrnice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NIS)</a:t>
            </a:r>
            <a:endParaRPr sz="2400" dirty="0">
              <a:latin typeface="Arial"/>
              <a:cs typeface="Arial"/>
            </a:endParaRPr>
          </a:p>
          <a:p>
            <a:pPr marL="12700" marR="15240" algn="just">
              <a:lnSpc>
                <a:spcPct val="90000"/>
              </a:lnSpc>
              <a:spcBef>
                <a:spcPts val="1010"/>
              </a:spcBef>
            </a:pPr>
            <a:r>
              <a:rPr sz="2400" dirty="0">
                <a:latin typeface="Arial"/>
                <a:cs typeface="Arial"/>
              </a:rPr>
              <a:t>Směrnice </a:t>
            </a:r>
            <a:r>
              <a:rPr sz="2400" spc="-5" dirty="0">
                <a:latin typeface="Arial"/>
                <a:cs typeface="Arial"/>
              </a:rPr>
              <a:t>NIS </a:t>
            </a:r>
            <a:r>
              <a:rPr sz="2400" dirty="0">
                <a:latin typeface="Arial"/>
                <a:cs typeface="Arial"/>
              </a:rPr>
              <a:t>mimo </a:t>
            </a:r>
            <a:r>
              <a:rPr sz="2400" spc="-5" dirty="0">
                <a:latin typeface="Arial"/>
                <a:cs typeface="Arial"/>
              </a:rPr>
              <a:t>jiné rozšiřuje okruh </a:t>
            </a:r>
            <a:r>
              <a:rPr sz="2400" dirty="0">
                <a:latin typeface="Arial"/>
                <a:cs typeface="Arial"/>
              </a:rPr>
              <a:t>subjektů, </a:t>
            </a:r>
            <a:r>
              <a:rPr sz="2400" spc="-5" dirty="0">
                <a:latin typeface="Arial"/>
                <a:cs typeface="Arial"/>
              </a:rPr>
              <a:t>pro </a:t>
            </a:r>
            <a:r>
              <a:rPr sz="2400" dirty="0">
                <a:latin typeface="Arial"/>
                <a:cs typeface="Arial"/>
              </a:rPr>
              <a:t>které  budou </a:t>
            </a:r>
            <a:r>
              <a:rPr sz="2400" spc="-5" dirty="0">
                <a:latin typeface="Arial"/>
                <a:cs typeface="Arial"/>
              </a:rPr>
              <a:t>stanoveny povinnosti </a:t>
            </a:r>
            <a:r>
              <a:rPr sz="2400" dirty="0">
                <a:latin typeface="Arial"/>
                <a:cs typeface="Arial"/>
              </a:rPr>
              <a:t>v oblasti ochrany </a:t>
            </a:r>
            <a:r>
              <a:rPr sz="2400" spc="-5" dirty="0">
                <a:latin typeface="Arial"/>
                <a:cs typeface="Arial"/>
              </a:rPr>
              <a:t>a prevence  </a:t>
            </a:r>
            <a:r>
              <a:rPr sz="2400" dirty="0">
                <a:latin typeface="Arial"/>
                <a:cs typeface="Arial"/>
              </a:rPr>
              <a:t>před </a:t>
            </a:r>
            <a:r>
              <a:rPr sz="2400" spc="-5" dirty="0">
                <a:latin typeface="Arial"/>
                <a:cs typeface="Arial"/>
              </a:rPr>
              <a:t>kybernetickými </a:t>
            </a:r>
            <a:r>
              <a:rPr sz="2400" dirty="0">
                <a:latin typeface="Arial"/>
                <a:cs typeface="Arial"/>
              </a:rPr>
              <a:t>bezpečnostními incidenty – jedná se o  </a:t>
            </a:r>
            <a:r>
              <a:rPr sz="2400" spc="-55" dirty="0">
                <a:latin typeface="Arial"/>
                <a:cs typeface="Arial"/>
              </a:rPr>
              <a:t>tzv. </a:t>
            </a:r>
            <a:r>
              <a:rPr sz="2400" spc="-5" dirty="0">
                <a:latin typeface="Arial"/>
                <a:cs typeface="Arial"/>
              </a:rPr>
              <a:t>provozovatele základní služby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poskytovatele  digitálních služeb </a:t>
            </a:r>
            <a:r>
              <a:rPr sz="2400" dirty="0">
                <a:latin typeface="Arial"/>
                <a:cs typeface="Arial"/>
              </a:rPr>
              <a:t>(internetové </a:t>
            </a:r>
            <a:r>
              <a:rPr sz="2400" spc="-5" dirty="0">
                <a:latin typeface="Arial"/>
                <a:cs typeface="Arial"/>
              </a:rPr>
              <a:t>vyhledávače,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cloud</a:t>
            </a:r>
            <a:r>
              <a:rPr lang="cs-CZ" sz="2400" dirty="0" smtClean="0">
                <a:latin typeface="Arial"/>
                <a:cs typeface="Arial"/>
              </a:rPr>
              <a:t> </a:t>
            </a:r>
            <a:r>
              <a:rPr sz="2400" spc="5" dirty="0" smtClean="0">
                <a:latin typeface="Arial"/>
                <a:cs typeface="Arial"/>
              </a:rPr>
              <a:t>computing </a:t>
            </a:r>
            <a:r>
              <a:rPr sz="2400" dirty="0">
                <a:latin typeface="Arial"/>
                <a:cs typeface="Arial"/>
              </a:rPr>
              <a:t>a online </a:t>
            </a:r>
            <a:r>
              <a:rPr sz="2400" spc="-5" dirty="0">
                <a:latin typeface="Arial"/>
                <a:cs typeface="Arial"/>
              </a:rPr>
              <a:t>tržiště). Požadavky </a:t>
            </a:r>
            <a:r>
              <a:rPr sz="2400" dirty="0">
                <a:latin typeface="Arial"/>
                <a:cs typeface="Arial"/>
              </a:rPr>
              <a:t>směrnice  </a:t>
            </a:r>
            <a:r>
              <a:rPr sz="2400" spc="-5" dirty="0">
                <a:latin typeface="Arial"/>
                <a:cs typeface="Arial"/>
              </a:rPr>
              <a:t>zapracovává novela zákona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kybernetické bezpečnosti  </a:t>
            </a:r>
            <a:r>
              <a:rPr sz="2400" dirty="0">
                <a:latin typeface="Arial"/>
                <a:cs typeface="Arial"/>
              </a:rPr>
              <a:t>cestou </a:t>
            </a:r>
            <a:r>
              <a:rPr sz="2400" spc="-5" dirty="0">
                <a:latin typeface="Arial"/>
                <a:cs typeface="Arial"/>
              </a:rPr>
              <a:t>zákona </a:t>
            </a:r>
            <a:r>
              <a:rPr sz="2400" dirty="0">
                <a:latin typeface="Arial"/>
                <a:cs typeface="Arial"/>
              </a:rPr>
              <a:t>č. 205/2017 Sb. s účinností od 1. srpna  </a:t>
            </a:r>
            <a:r>
              <a:rPr sz="2400" spc="10" dirty="0">
                <a:latin typeface="Arial"/>
                <a:cs typeface="Arial"/>
              </a:rPr>
              <a:t>2017.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6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707542" y="936193"/>
            <a:ext cx="432054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0" spc="5" dirty="0">
                <a:latin typeface="Arial"/>
                <a:cs typeface="Arial"/>
              </a:rPr>
              <a:t>Směrnice EU </a:t>
            </a:r>
            <a:r>
              <a:rPr sz="4000" b="0" dirty="0">
                <a:latin typeface="Arial"/>
                <a:cs typeface="Arial"/>
              </a:rPr>
              <a:t>-</a:t>
            </a:r>
            <a:r>
              <a:rPr sz="4000" b="0" spc="-150" dirty="0">
                <a:latin typeface="Arial"/>
                <a:cs typeface="Arial"/>
              </a:rPr>
              <a:t> </a:t>
            </a:r>
            <a:r>
              <a:rPr sz="4000" b="0" spc="5" dirty="0">
                <a:latin typeface="Arial"/>
                <a:cs typeface="Arial"/>
              </a:rPr>
              <a:t>NIS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77119" y="1909497"/>
            <a:ext cx="81196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Dne 16. prosince 2020 přijala Evropská komise návrh směrnice Evropského parlamentu a Rady o opatřeních k zajištění vysoké společné úrovně kybernetické bezpečnosti v Unii a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 zrušení směrnice (EU) 2016/1148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(dále jen „návrh“). Evropská komise a vysoký představitel Unie pro zahraniční věci a bezpečnostní politiku současně vydali společné sdělení Evropskému parlamentu a Radě nazvané „Strategie kybernetické bezpečnosti EU pro digitální dekádu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 stanoviska evropského inspektora ochrany údajů ke strategii kybernetické bezpečnosti EU a směrnici NIS 2</a:t>
            </a:r>
          </a:p>
          <a:p>
            <a:pPr algn="ctr"/>
            <a:r>
              <a:rPr lang="cs-CZ" b="1" i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(Úplné znění tohoto stanoviska je k dispozici v angličtině, francouzštině a němčině na webových stránkách evropského inspektora ochrany údajů na adrese www.edps.europa.eu)</a:t>
            </a:r>
            <a:endParaRPr lang="cs-CZ" b="1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(2021/C 183/03)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41300" indent="-229235">
              <a:lnSpc>
                <a:spcPct val="100000"/>
              </a:lnSpc>
              <a:spcBef>
                <a:spcPts val="819"/>
              </a:spcBef>
              <a:tabLst>
                <a:tab pos="241935" algn="l"/>
              </a:tabLst>
            </a:pPr>
            <a:r>
              <a:rPr lang="cs-CZ" dirty="0">
                <a:latin typeface="Arial"/>
                <a:cs typeface="Arial"/>
              </a:rPr>
              <a:t>Normy </a:t>
            </a:r>
            <a:r>
              <a:rPr lang="cs-CZ" spc="-5" dirty="0">
                <a:latin typeface="Arial"/>
                <a:cs typeface="Arial"/>
              </a:rPr>
              <a:t>kybernetické</a:t>
            </a:r>
            <a:r>
              <a:rPr lang="cs-CZ" dirty="0">
                <a:latin typeface="Arial"/>
                <a:cs typeface="Arial"/>
              </a:rPr>
              <a:t> bezpečnosti.</a:t>
            </a:r>
          </a:p>
          <a:p>
            <a:pPr marL="241300" indent="-229235">
              <a:lnSpc>
                <a:spcPct val="100000"/>
              </a:lnSpc>
              <a:spcBef>
                <a:spcPts val="725"/>
              </a:spcBef>
              <a:tabLst>
                <a:tab pos="241935" algn="l"/>
              </a:tabLst>
            </a:pPr>
            <a:r>
              <a:rPr lang="cs-CZ" dirty="0">
                <a:latin typeface="Arial"/>
                <a:cs typeface="Arial"/>
              </a:rPr>
              <a:t>Zákony </a:t>
            </a:r>
            <a:r>
              <a:rPr lang="cs-CZ" spc="-5" dirty="0">
                <a:latin typeface="Arial"/>
                <a:cs typeface="Arial"/>
              </a:rPr>
              <a:t>kybernetické</a:t>
            </a:r>
            <a:r>
              <a:rPr lang="cs-CZ" spc="-2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bezpečnosti.</a:t>
            </a: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tabLst>
                <a:tab pos="241935" algn="l"/>
                <a:tab pos="1223010" algn="l"/>
              </a:tabLst>
            </a:pPr>
            <a:r>
              <a:rPr lang="cs-CZ" spc="-5" dirty="0">
                <a:latin typeface="Arial"/>
                <a:cs typeface="Arial"/>
              </a:rPr>
              <a:t>Druhy	zajištění </a:t>
            </a:r>
            <a:r>
              <a:rPr lang="cs-CZ" dirty="0">
                <a:latin typeface="Arial"/>
                <a:cs typeface="Arial"/>
              </a:rPr>
              <a:t>ochrany </a:t>
            </a:r>
            <a:r>
              <a:rPr lang="cs-CZ" spc="-5" dirty="0">
                <a:latin typeface="Arial"/>
                <a:cs typeface="Arial"/>
              </a:rPr>
              <a:t>utajovaných </a:t>
            </a:r>
            <a:r>
              <a:rPr lang="cs-CZ" dirty="0">
                <a:latin typeface="Arial"/>
                <a:cs typeface="Arial"/>
              </a:rPr>
              <a:t>informací.</a:t>
            </a:r>
          </a:p>
          <a:p>
            <a:pPr marL="241300" indent="-229235">
              <a:lnSpc>
                <a:spcPct val="100000"/>
              </a:lnSpc>
              <a:spcBef>
                <a:spcPts val="695"/>
              </a:spcBef>
              <a:tabLst>
                <a:tab pos="241935" algn="l"/>
              </a:tabLst>
            </a:pPr>
            <a:r>
              <a:rPr lang="cs-CZ" dirty="0">
                <a:latin typeface="Arial"/>
                <a:cs typeface="Arial"/>
              </a:rPr>
              <a:t>Ochrana </a:t>
            </a:r>
            <a:r>
              <a:rPr lang="cs-CZ" spc="-5" dirty="0">
                <a:latin typeface="Arial"/>
                <a:cs typeface="Arial"/>
              </a:rPr>
              <a:t>utajovaných</a:t>
            </a:r>
            <a:r>
              <a:rPr lang="cs-CZ" spc="-1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informací.</a:t>
            </a:r>
          </a:p>
          <a:p>
            <a:pPr marL="241300" indent="-229235">
              <a:lnSpc>
                <a:spcPct val="100000"/>
              </a:lnSpc>
              <a:spcBef>
                <a:spcPts val="725"/>
              </a:spcBef>
              <a:tabLst>
                <a:tab pos="241935" algn="l"/>
              </a:tabLst>
            </a:pPr>
            <a:r>
              <a:rPr lang="cs-CZ" dirty="0">
                <a:latin typeface="Arial"/>
                <a:cs typeface="Arial"/>
              </a:rPr>
              <a:t>Stupně</a:t>
            </a:r>
            <a:r>
              <a:rPr lang="cs-CZ" spc="-3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utajení.</a:t>
            </a: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tabLst>
                <a:tab pos="241935" algn="l"/>
              </a:tabLst>
            </a:pPr>
            <a:r>
              <a:rPr lang="cs-CZ" dirty="0">
                <a:latin typeface="Arial"/>
                <a:cs typeface="Arial"/>
              </a:rPr>
              <a:t>Způsoby a </a:t>
            </a:r>
            <a:r>
              <a:rPr lang="cs-CZ" spc="5" dirty="0">
                <a:latin typeface="Arial"/>
                <a:cs typeface="Arial"/>
              </a:rPr>
              <a:t>formy</a:t>
            </a:r>
            <a:r>
              <a:rPr lang="cs-CZ" spc="-100" dirty="0">
                <a:latin typeface="Arial"/>
                <a:cs typeface="Arial"/>
              </a:rPr>
              <a:t> </a:t>
            </a:r>
            <a:r>
              <a:rPr lang="cs-CZ" spc="-5" dirty="0">
                <a:latin typeface="Arial"/>
                <a:cs typeface="Arial"/>
              </a:rPr>
              <a:t>hlášení.</a:t>
            </a:r>
            <a:endParaRPr lang="cs-CZ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00"/>
              </a:spcBef>
              <a:tabLst>
                <a:tab pos="241935" algn="l"/>
              </a:tabLst>
            </a:pPr>
            <a:r>
              <a:rPr lang="cs-CZ" spc="-5" dirty="0">
                <a:latin typeface="Arial"/>
                <a:cs typeface="Arial"/>
              </a:rPr>
              <a:t>Určení neutajovaných</a:t>
            </a:r>
            <a:r>
              <a:rPr lang="cs-CZ" spc="2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informací.</a:t>
            </a: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tabLst>
                <a:tab pos="241935" algn="l"/>
              </a:tabLst>
            </a:pPr>
            <a:r>
              <a:rPr lang="cs-CZ" dirty="0">
                <a:latin typeface="Arial"/>
                <a:cs typeface="Arial"/>
              </a:rPr>
              <a:t>GDPR.</a:t>
            </a: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tabLst>
                <a:tab pos="241935" algn="l"/>
              </a:tabLst>
            </a:pPr>
            <a:r>
              <a:rPr lang="cs-CZ" spc="-5" dirty="0">
                <a:latin typeface="Arial"/>
                <a:cs typeface="Arial"/>
              </a:rPr>
              <a:t>Závěr</a:t>
            </a:r>
            <a:endParaRPr lang="cs-CZ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3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255182C-E5D9-4E43-AB01-C80F0D8679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51" y="406018"/>
            <a:ext cx="6138664" cy="418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kt 2">
            <a:hlinkClick r:id="rId4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531815"/>
              </p:ext>
            </p:extLst>
          </p:nvPr>
        </p:nvGraphicFramePr>
        <p:xfrm>
          <a:off x="4130234" y="5047485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kument" showAsIcon="1" r:id="rId5" imgW="914400" imgH="806400" progId="Word.Document.12">
                  <p:embed/>
                </p:oleObj>
              </mc:Choice>
              <mc:Fallback>
                <p:oleObj name="Dokument" showAsIcon="1" r:id="rId5" imgW="914400" imgH="8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0234" y="5047485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2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66532" y="457178"/>
            <a:ext cx="8295190" cy="582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Komise a vysoký představitel přijali dne 16. prosince 2020 strategii kybernetické bezpečnosti EU.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Tato strategie stanoví priority a klíčová opatření ke zvyšování odolnosti, autonomie, vedoucího postavení a operační kapacity Evropy tváří v tvář rostoucím a složitým hrozbám ohrožujícím její sítě a informační systémy a na podporu globálního a otevřeného kyberprostoru a mezinárodních partnerství Evropy v této oblasti. Komise a vysoký představitel se zavázali sledovat pokrok při provádění této strategie.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Evropská rada ve svém prohlášení ze dne 26. února 2021 Komisi a vysokého představitele vyzvala, aby zprávu o provádění strategie podali do konce června 2021. Rada v závěrech přijatých dne 9. března 2021 strategii uvítala a zdůraznila, že kybernetická bezpečnost má zásadní význam pro budování odolné, zelené a digitální Evropy, a Komisi a vysokého představitele vybídla k vytvoření podrobného plánu provádění, jenž stanoví priority a časový harmonogram plánovaných opatření. Strategii nyní posuzují příslušné výbory Evropského parlamentu, přičemž je zvláštní důraz kladen na riziko roztříštěné regulace a na příležitost k posílení evropského průmyslu v průběhu jeho digitalizace. Evropský hospodářský a sociální výbor přijal dne 27. </a:t>
            </a: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dubna 2021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stanovisko, v němž strategii přivítal jako pozitivní krok, který povede k ochraně před globálními kybernetickými hrozbami a k zajištění hospodářského růstu</a:t>
            </a: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81965" y="1143943"/>
            <a:ext cx="82951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Zákon č. 412/2005 Sb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Zákon </a:t>
            </a: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 ochraně utajovaných informací a o bezpečnostní </a:t>
            </a: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způsobilosti (OUI)</a:t>
            </a:r>
          </a:p>
          <a:p>
            <a:pPr algn="just"/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Předmět úpravy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Tento zákon upravuje zásady pro stanovení informací jako informací utajovaných, podmínky pro přístup k nim a další požadavky na jejich ochranu, zásady pro stanovení citlivých činností a podmínky pro jejich výkon a s tím spojený výkon státní správy.</a:t>
            </a: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7"/>
          <p:cNvSpPr/>
          <p:nvPr/>
        </p:nvSpPr>
        <p:spPr>
          <a:xfrm>
            <a:off x="356615" y="1085088"/>
            <a:ext cx="4215765" cy="2346960"/>
          </a:xfrm>
          <a:custGeom>
            <a:avLst/>
            <a:gdLst/>
            <a:ahLst/>
            <a:cxnLst/>
            <a:rect l="l" t="t" r="r" b="b"/>
            <a:pathLst>
              <a:path w="4215765" h="2346960">
                <a:moveTo>
                  <a:pt x="4215384" y="0"/>
                </a:moveTo>
                <a:lnTo>
                  <a:pt x="391172" y="0"/>
                </a:lnTo>
                <a:lnTo>
                  <a:pt x="342104" y="3047"/>
                </a:lnTo>
                <a:lnTo>
                  <a:pt x="294855" y="11946"/>
                </a:lnTo>
                <a:lnTo>
                  <a:pt x="249791" y="26330"/>
                </a:lnTo>
                <a:lnTo>
                  <a:pt x="207280" y="45831"/>
                </a:lnTo>
                <a:lnTo>
                  <a:pt x="167686" y="70084"/>
                </a:lnTo>
                <a:lnTo>
                  <a:pt x="131378" y="98721"/>
                </a:lnTo>
                <a:lnTo>
                  <a:pt x="98722" y="131376"/>
                </a:lnTo>
                <a:lnTo>
                  <a:pt x="70084" y="167683"/>
                </a:lnTo>
                <a:lnTo>
                  <a:pt x="45831" y="207275"/>
                </a:lnTo>
                <a:lnTo>
                  <a:pt x="26330" y="249785"/>
                </a:lnTo>
                <a:lnTo>
                  <a:pt x="11946" y="294847"/>
                </a:lnTo>
                <a:lnTo>
                  <a:pt x="3047" y="342094"/>
                </a:lnTo>
                <a:lnTo>
                  <a:pt x="0" y="391160"/>
                </a:lnTo>
                <a:lnTo>
                  <a:pt x="0" y="2346960"/>
                </a:lnTo>
                <a:lnTo>
                  <a:pt x="4215384" y="2346960"/>
                </a:lnTo>
                <a:lnTo>
                  <a:pt x="4215384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8"/>
          <p:cNvSpPr/>
          <p:nvPr/>
        </p:nvSpPr>
        <p:spPr>
          <a:xfrm>
            <a:off x="356615" y="1085088"/>
            <a:ext cx="4215765" cy="2346960"/>
          </a:xfrm>
          <a:custGeom>
            <a:avLst/>
            <a:gdLst/>
            <a:ahLst/>
            <a:cxnLst/>
            <a:rect l="l" t="t" r="r" b="b"/>
            <a:pathLst>
              <a:path w="4215765" h="2346960">
                <a:moveTo>
                  <a:pt x="0" y="2346960"/>
                </a:moveTo>
                <a:lnTo>
                  <a:pt x="0" y="391160"/>
                </a:lnTo>
                <a:lnTo>
                  <a:pt x="3047" y="342094"/>
                </a:lnTo>
                <a:lnTo>
                  <a:pt x="11946" y="294847"/>
                </a:lnTo>
                <a:lnTo>
                  <a:pt x="26330" y="249785"/>
                </a:lnTo>
                <a:lnTo>
                  <a:pt x="45831" y="207275"/>
                </a:lnTo>
                <a:lnTo>
                  <a:pt x="70084" y="167683"/>
                </a:lnTo>
                <a:lnTo>
                  <a:pt x="98722" y="131376"/>
                </a:lnTo>
                <a:lnTo>
                  <a:pt x="131378" y="98721"/>
                </a:lnTo>
                <a:lnTo>
                  <a:pt x="167686" y="70084"/>
                </a:lnTo>
                <a:lnTo>
                  <a:pt x="207280" y="45831"/>
                </a:lnTo>
                <a:lnTo>
                  <a:pt x="249791" y="26330"/>
                </a:lnTo>
                <a:lnTo>
                  <a:pt x="294855" y="11946"/>
                </a:lnTo>
                <a:lnTo>
                  <a:pt x="342104" y="3047"/>
                </a:lnTo>
                <a:lnTo>
                  <a:pt x="391172" y="0"/>
                </a:lnTo>
                <a:lnTo>
                  <a:pt x="4215384" y="0"/>
                </a:lnTo>
                <a:lnTo>
                  <a:pt x="4215384" y="2346960"/>
                </a:lnTo>
                <a:lnTo>
                  <a:pt x="0" y="234696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9"/>
          <p:cNvSpPr txBox="1">
            <a:spLocks noGrp="1"/>
          </p:cNvSpPr>
          <p:nvPr>
            <p:ph type="title"/>
          </p:nvPr>
        </p:nvSpPr>
        <p:spPr>
          <a:xfrm>
            <a:off x="1444497" y="1294333"/>
            <a:ext cx="204406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Přísně</a:t>
            </a:r>
            <a:r>
              <a:rPr sz="2800" spc="-90" dirty="0"/>
              <a:t> </a:t>
            </a:r>
            <a:r>
              <a:rPr sz="2800" dirty="0"/>
              <a:t>tajné</a:t>
            </a:r>
            <a:endParaRPr sz="2800"/>
          </a:p>
        </p:txBody>
      </p:sp>
      <p:sp>
        <p:nvSpPr>
          <p:cNvPr id="9" name="object 20"/>
          <p:cNvSpPr txBox="1"/>
          <p:nvPr/>
        </p:nvSpPr>
        <p:spPr>
          <a:xfrm>
            <a:off x="682244" y="1697227"/>
            <a:ext cx="3561079" cy="8782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65"/>
              </a:spcBef>
              <a:tabLst>
                <a:tab pos="758825" algn="l"/>
              </a:tabLst>
            </a:pPr>
            <a:r>
              <a:rPr sz="2000" b="1" spc="-10" dirty="0">
                <a:latin typeface="Arial"/>
                <a:cs typeface="Arial"/>
              </a:rPr>
              <a:t>vyzrazení nebo </a:t>
            </a:r>
            <a:r>
              <a:rPr sz="2000" b="1" spc="-5" dirty="0">
                <a:latin typeface="Arial"/>
                <a:cs typeface="Arial"/>
              </a:rPr>
              <a:t>zneužití může  způsobit </a:t>
            </a:r>
            <a:r>
              <a:rPr sz="2000" b="1" spc="-10" dirty="0">
                <a:latin typeface="Arial"/>
                <a:cs typeface="Arial"/>
              </a:rPr>
              <a:t>mimořádně </a:t>
            </a:r>
            <a:r>
              <a:rPr sz="2000" b="1" spc="-5" dirty="0">
                <a:latin typeface="Arial"/>
                <a:cs typeface="Arial"/>
              </a:rPr>
              <a:t>vážnou  újmu	</a:t>
            </a:r>
            <a:r>
              <a:rPr sz="2000" b="1" spc="-10" dirty="0">
                <a:latin typeface="Arial"/>
                <a:cs typeface="Arial"/>
              </a:rPr>
              <a:t>zájmům</a:t>
            </a:r>
            <a:r>
              <a:rPr sz="2000" b="1" spc="-15" dirty="0">
                <a:latin typeface="Arial"/>
                <a:cs typeface="Arial"/>
              </a:rPr>
              <a:t> ČR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21"/>
          <p:cNvSpPr/>
          <p:nvPr/>
        </p:nvSpPr>
        <p:spPr>
          <a:xfrm>
            <a:off x="4572000" y="1075944"/>
            <a:ext cx="4215765" cy="2524125"/>
          </a:xfrm>
          <a:custGeom>
            <a:avLst/>
            <a:gdLst/>
            <a:ahLst/>
            <a:cxnLst/>
            <a:rect l="l" t="t" r="r" b="b"/>
            <a:pathLst>
              <a:path w="4215765" h="2524125">
                <a:moveTo>
                  <a:pt x="3794759" y="0"/>
                </a:moveTo>
                <a:lnTo>
                  <a:pt x="0" y="0"/>
                </a:lnTo>
                <a:lnTo>
                  <a:pt x="0" y="2523743"/>
                </a:lnTo>
                <a:lnTo>
                  <a:pt x="4215383" y="2523743"/>
                </a:lnTo>
                <a:lnTo>
                  <a:pt x="4215383" y="420623"/>
                </a:lnTo>
                <a:lnTo>
                  <a:pt x="4212553" y="371574"/>
                </a:lnTo>
                <a:lnTo>
                  <a:pt x="4204273" y="324185"/>
                </a:lnTo>
                <a:lnTo>
                  <a:pt x="4190859" y="278773"/>
                </a:lnTo>
                <a:lnTo>
                  <a:pt x="4172627" y="235653"/>
                </a:lnTo>
                <a:lnTo>
                  <a:pt x="4149892" y="195141"/>
                </a:lnTo>
                <a:lnTo>
                  <a:pt x="4122970" y="157554"/>
                </a:lnTo>
                <a:lnTo>
                  <a:pt x="4092178" y="123205"/>
                </a:lnTo>
                <a:lnTo>
                  <a:pt x="4057829" y="92413"/>
                </a:lnTo>
                <a:lnTo>
                  <a:pt x="4020242" y="65491"/>
                </a:lnTo>
                <a:lnTo>
                  <a:pt x="3979730" y="42756"/>
                </a:lnTo>
                <a:lnTo>
                  <a:pt x="3936610" y="24524"/>
                </a:lnTo>
                <a:lnTo>
                  <a:pt x="3891198" y="11110"/>
                </a:lnTo>
                <a:lnTo>
                  <a:pt x="3843809" y="2830"/>
                </a:lnTo>
                <a:lnTo>
                  <a:pt x="3794759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2"/>
          <p:cNvSpPr/>
          <p:nvPr/>
        </p:nvSpPr>
        <p:spPr>
          <a:xfrm>
            <a:off x="4572000" y="1075944"/>
            <a:ext cx="4215765" cy="2524125"/>
          </a:xfrm>
          <a:custGeom>
            <a:avLst/>
            <a:gdLst/>
            <a:ahLst/>
            <a:cxnLst/>
            <a:rect l="l" t="t" r="r" b="b"/>
            <a:pathLst>
              <a:path w="4215765" h="2524125">
                <a:moveTo>
                  <a:pt x="0" y="0"/>
                </a:moveTo>
                <a:lnTo>
                  <a:pt x="3794759" y="0"/>
                </a:lnTo>
                <a:lnTo>
                  <a:pt x="3843809" y="2830"/>
                </a:lnTo>
                <a:lnTo>
                  <a:pt x="3891198" y="11110"/>
                </a:lnTo>
                <a:lnTo>
                  <a:pt x="3936610" y="24524"/>
                </a:lnTo>
                <a:lnTo>
                  <a:pt x="3979730" y="42756"/>
                </a:lnTo>
                <a:lnTo>
                  <a:pt x="4020242" y="65491"/>
                </a:lnTo>
                <a:lnTo>
                  <a:pt x="4057829" y="92413"/>
                </a:lnTo>
                <a:lnTo>
                  <a:pt x="4092178" y="123205"/>
                </a:lnTo>
                <a:lnTo>
                  <a:pt x="4122970" y="157554"/>
                </a:lnTo>
                <a:lnTo>
                  <a:pt x="4149892" y="195141"/>
                </a:lnTo>
                <a:lnTo>
                  <a:pt x="4172627" y="235653"/>
                </a:lnTo>
                <a:lnTo>
                  <a:pt x="4190859" y="278773"/>
                </a:lnTo>
                <a:lnTo>
                  <a:pt x="4204273" y="324185"/>
                </a:lnTo>
                <a:lnTo>
                  <a:pt x="4212553" y="371574"/>
                </a:lnTo>
                <a:lnTo>
                  <a:pt x="4215383" y="420623"/>
                </a:lnTo>
                <a:lnTo>
                  <a:pt x="4215383" y="2523743"/>
                </a:lnTo>
                <a:lnTo>
                  <a:pt x="0" y="252374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3"/>
          <p:cNvSpPr txBox="1"/>
          <p:nvPr/>
        </p:nvSpPr>
        <p:spPr>
          <a:xfrm>
            <a:off x="4934458" y="1351610"/>
            <a:ext cx="3561079" cy="1281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7150" algn="ctr">
              <a:lnSpc>
                <a:spcPts val="3254"/>
              </a:lnSpc>
              <a:spcBef>
                <a:spcPts val="110"/>
              </a:spcBef>
            </a:pPr>
            <a:r>
              <a:rPr sz="2800" b="1" spc="-45" dirty="0">
                <a:latin typeface="Arial"/>
                <a:cs typeface="Arial"/>
              </a:rPr>
              <a:t>Tajné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2175"/>
              </a:lnSpc>
            </a:pPr>
            <a:r>
              <a:rPr sz="2000" b="1" spc="-10" dirty="0">
                <a:latin typeface="Arial"/>
                <a:cs typeface="Arial"/>
              </a:rPr>
              <a:t>vyzrazení nebo </a:t>
            </a:r>
            <a:r>
              <a:rPr sz="2000" b="1" spc="-5" dirty="0">
                <a:latin typeface="Arial"/>
                <a:cs typeface="Arial"/>
              </a:rPr>
              <a:t>zneužití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může</a:t>
            </a:r>
            <a:endParaRPr sz="2000">
              <a:latin typeface="Arial"/>
              <a:cs typeface="Arial"/>
            </a:endParaRPr>
          </a:p>
          <a:p>
            <a:pPr marR="62865" algn="ctr">
              <a:lnSpc>
                <a:spcPts val="2160"/>
              </a:lnSpc>
            </a:pPr>
            <a:r>
              <a:rPr sz="2000" b="1" spc="-5" dirty="0">
                <a:latin typeface="Arial"/>
                <a:cs typeface="Arial"/>
              </a:rPr>
              <a:t>způsobit</a:t>
            </a:r>
            <a:endParaRPr sz="2000">
              <a:latin typeface="Arial"/>
              <a:cs typeface="Arial"/>
            </a:endParaRPr>
          </a:p>
          <a:p>
            <a:pPr marR="59055" algn="ctr">
              <a:lnSpc>
                <a:spcPts val="2280"/>
              </a:lnSpc>
            </a:pPr>
            <a:r>
              <a:rPr sz="2000" b="1" dirty="0">
                <a:latin typeface="Arial"/>
                <a:cs typeface="Arial"/>
              </a:rPr>
              <a:t>vážnou </a:t>
            </a:r>
            <a:r>
              <a:rPr sz="2000" b="1" spc="-5" dirty="0">
                <a:latin typeface="Arial"/>
                <a:cs typeface="Arial"/>
              </a:rPr>
              <a:t>újmu zájmům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ČR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24"/>
          <p:cNvSpPr/>
          <p:nvPr/>
        </p:nvSpPr>
        <p:spPr>
          <a:xfrm>
            <a:off x="359663" y="3432047"/>
            <a:ext cx="4215765" cy="2350135"/>
          </a:xfrm>
          <a:custGeom>
            <a:avLst/>
            <a:gdLst/>
            <a:ahLst/>
            <a:cxnLst/>
            <a:rect l="l" t="t" r="r" b="b"/>
            <a:pathLst>
              <a:path w="4215765" h="2350135">
                <a:moveTo>
                  <a:pt x="4215384" y="0"/>
                </a:moveTo>
                <a:lnTo>
                  <a:pt x="0" y="0"/>
                </a:lnTo>
                <a:lnTo>
                  <a:pt x="0" y="1958339"/>
                </a:lnTo>
                <a:lnTo>
                  <a:pt x="3051" y="2007468"/>
                </a:lnTo>
                <a:lnTo>
                  <a:pt x="11962" y="2054776"/>
                </a:lnTo>
                <a:lnTo>
                  <a:pt x="26364" y="2099897"/>
                </a:lnTo>
                <a:lnTo>
                  <a:pt x="45891" y="2142462"/>
                </a:lnTo>
                <a:lnTo>
                  <a:pt x="70176" y="2182105"/>
                </a:lnTo>
                <a:lnTo>
                  <a:pt x="98851" y="2218459"/>
                </a:lnTo>
                <a:lnTo>
                  <a:pt x="131550" y="2251157"/>
                </a:lnTo>
                <a:lnTo>
                  <a:pt x="167905" y="2279832"/>
                </a:lnTo>
                <a:lnTo>
                  <a:pt x="207549" y="2304116"/>
                </a:lnTo>
                <a:lnTo>
                  <a:pt x="250116" y="2323643"/>
                </a:lnTo>
                <a:lnTo>
                  <a:pt x="295238" y="2338045"/>
                </a:lnTo>
                <a:lnTo>
                  <a:pt x="342549" y="2346956"/>
                </a:lnTo>
                <a:lnTo>
                  <a:pt x="391680" y="2350008"/>
                </a:lnTo>
                <a:lnTo>
                  <a:pt x="4215384" y="2350008"/>
                </a:lnTo>
                <a:lnTo>
                  <a:pt x="4215384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5"/>
          <p:cNvSpPr/>
          <p:nvPr/>
        </p:nvSpPr>
        <p:spPr>
          <a:xfrm>
            <a:off x="359663" y="3432047"/>
            <a:ext cx="4215765" cy="2350135"/>
          </a:xfrm>
          <a:custGeom>
            <a:avLst/>
            <a:gdLst/>
            <a:ahLst/>
            <a:cxnLst/>
            <a:rect l="l" t="t" r="r" b="b"/>
            <a:pathLst>
              <a:path w="4215765" h="2350135">
                <a:moveTo>
                  <a:pt x="4215384" y="2350008"/>
                </a:moveTo>
                <a:lnTo>
                  <a:pt x="391680" y="2350008"/>
                </a:lnTo>
                <a:lnTo>
                  <a:pt x="342549" y="2346956"/>
                </a:lnTo>
                <a:lnTo>
                  <a:pt x="295238" y="2338045"/>
                </a:lnTo>
                <a:lnTo>
                  <a:pt x="250116" y="2323643"/>
                </a:lnTo>
                <a:lnTo>
                  <a:pt x="207549" y="2304116"/>
                </a:lnTo>
                <a:lnTo>
                  <a:pt x="167905" y="2279832"/>
                </a:lnTo>
                <a:lnTo>
                  <a:pt x="131550" y="2251157"/>
                </a:lnTo>
                <a:lnTo>
                  <a:pt x="98851" y="2218459"/>
                </a:lnTo>
                <a:lnTo>
                  <a:pt x="70176" y="2182105"/>
                </a:lnTo>
                <a:lnTo>
                  <a:pt x="45891" y="2142462"/>
                </a:lnTo>
                <a:lnTo>
                  <a:pt x="26364" y="2099897"/>
                </a:lnTo>
                <a:lnTo>
                  <a:pt x="11962" y="2054776"/>
                </a:lnTo>
                <a:lnTo>
                  <a:pt x="3051" y="2007468"/>
                </a:lnTo>
                <a:lnTo>
                  <a:pt x="0" y="1958339"/>
                </a:lnTo>
                <a:lnTo>
                  <a:pt x="0" y="0"/>
                </a:lnTo>
                <a:lnTo>
                  <a:pt x="4215384" y="0"/>
                </a:lnTo>
                <a:lnTo>
                  <a:pt x="4215384" y="235000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6"/>
          <p:cNvSpPr txBox="1"/>
          <p:nvPr/>
        </p:nvSpPr>
        <p:spPr>
          <a:xfrm>
            <a:off x="577697" y="4232224"/>
            <a:ext cx="3775710" cy="1281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985" algn="ctr">
              <a:lnSpc>
                <a:spcPts val="3254"/>
              </a:lnSpc>
              <a:spcBef>
                <a:spcPts val="110"/>
              </a:spcBef>
            </a:pPr>
            <a:r>
              <a:rPr sz="2800" b="1" spc="-10" dirty="0">
                <a:latin typeface="Arial"/>
                <a:cs typeface="Arial"/>
              </a:rPr>
              <a:t>Důvěrné</a:t>
            </a:r>
            <a:endParaRPr sz="2800">
              <a:latin typeface="Arial"/>
              <a:cs typeface="Arial"/>
            </a:endParaRPr>
          </a:p>
          <a:p>
            <a:pPr marL="12700" marR="5080" indent="1905" algn="ctr">
              <a:lnSpc>
                <a:spcPts val="2160"/>
              </a:lnSpc>
              <a:spcBef>
                <a:spcPts val="170"/>
              </a:spcBef>
            </a:pPr>
            <a:r>
              <a:rPr sz="2000" b="1" spc="-10" dirty="0">
                <a:latin typeface="Arial"/>
                <a:cs typeface="Arial"/>
              </a:rPr>
              <a:t>vyzrazení </a:t>
            </a:r>
            <a:r>
              <a:rPr sz="2000" b="1" spc="-5" dirty="0">
                <a:latin typeface="Arial"/>
                <a:cs typeface="Arial"/>
              </a:rPr>
              <a:t>nebo zneužití může  způsobit prostou újmu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zájmům  </a:t>
            </a:r>
            <a:r>
              <a:rPr sz="2000" b="1" spc="-10" dirty="0">
                <a:latin typeface="Arial"/>
                <a:cs typeface="Arial"/>
              </a:rPr>
              <a:t>ČR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27"/>
          <p:cNvSpPr/>
          <p:nvPr/>
        </p:nvSpPr>
        <p:spPr>
          <a:xfrm>
            <a:off x="4572000" y="3432047"/>
            <a:ext cx="4215765" cy="2350135"/>
          </a:xfrm>
          <a:custGeom>
            <a:avLst/>
            <a:gdLst/>
            <a:ahLst/>
            <a:cxnLst/>
            <a:rect l="l" t="t" r="r" b="b"/>
            <a:pathLst>
              <a:path w="4215765" h="2350135">
                <a:moveTo>
                  <a:pt x="4215383" y="0"/>
                </a:moveTo>
                <a:lnTo>
                  <a:pt x="0" y="0"/>
                </a:lnTo>
                <a:lnTo>
                  <a:pt x="0" y="2350008"/>
                </a:lnTo>
                <a:lnTo>
                  <a:pt x="3823716" y="2350008"/>
                </a:lnTo>
                <a:lnTo>
                  <a:pt x="3872839" y="2346956"/>
                </a:lnTo>
                <a:lnTo>
                  <a:pt x="3920144" y="2338045"/>
                </a:lnTo>
                <a:lnTo>
                  <a:pt x="3965262" y="2323643"/>
                </a:lnTo>
                <a:lnTo>
                  <a:pt x="4007827" y="2304116"/>
                </a:lnTo>
                <a:lnTo>
                  <a:pt x="4047470" y="2279832"/>
                </a:lnTo>
                <a:lnTo>
                  <a:pt x="4083825" y="2251157"/>
                </a:lnTo>
                <a:lnTo>
                  <a:pt x="4116525" y="2218459"/>
                </a:lnTo>
                <a:lnTo>
                  <a:pt x="4145201" y="2182105"/>
                </a:lnTo>
                <a:lnTo>
                  <a:pt x="4169487" y="2142462"/>
                </a:lnTo>
                <a:lnTo>
                  <a:pt x="4189016" y="2099897"/>
                </a:lnTo>
                <a:lnTo>
                  <a:pt x="4203420" y="2054776"/>
                </a:lnTo>
                <a:lnTo>
                  <a:pt x="4212331" y="2007468"/>
                </a:lnTo>
                <a:lnTo>
                  <a:pt x="4215383" y="1958339"/>
                </a:lnTo>
                <a:lnTo>
                  <a:pt x="421538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8"/>
          <p:cNvSpPr/>
          <p:nvPr/>
        </p:nvSpPr>
        <p:spPr>
          <a:xfrm>
            <a:off x="4572000" y="3432047"/>
            <a:ext cx="4215765" cy="2350135"/>
          </a:xfrm>
          <a:custGeom>
            <a:avLst/>
            <a:gdLst/>
            <a:ahLst/>
            <a:cxnLst/>
            <a:rect l="l" t="t" r="r" b="b"/>
            <a:pathLst>
              <a:path w="4215765" h="2350135">
                <a:moveTo>
                  <a:pt x="4215383" y="0"/>
                </a:moveTo>
                <a:lnTo>
                  <a:pt x="4215383" y="1958339"/>
                </a:lnTo>
                <a:lnTo>
                  <a:pt x="4212331" y="2007468"/>
                </a:lnTo>
                <a:lnTo>
                  <a:pt x="4203420" y="2054776"/>
                </a:lnTo>
                <a:lnTo>
                  <a:pt x="4189016" y="2099897"/>
                </a:lnTo>
                <a:lnTo>
                  <a:pt x="4169487" y="2142462"/>
                </a:lnTo>
                <a:lnTo>
                  <a:pt x="4145201" y="2182105"/>
                </a:lnTo>
                <a:lnTo>
                  <a:pt x="4116525" y="2218459"/>
                </a:lnTo>
                <a:lnTo>
                  <a:pt x="4083825" y="2251157"/>
                </a:lnTo>
                <a:lnTo>
                  <a:pt x="4047470" y="2279832"/>
                </a:lnTo>
                <a:lnTo>
                  <a:pt x="4007827" y="2304116"/>
                </a:lnTo>
                <a:lnTo>
                  <a:pt x="3965262" y="2323643"/>
                </a:lnTo>
                <a:lnTo>
                  <a:pt x="3920144" y="2338045"/>
                </a:lnTo>
                <a:lnTo>
                  <a:pt x="3872839" y="2346956"/>
                </a:lnTo>
                <a:lnTo>
                  <a:pt x="3823716" y="2350008"/>
                </a:lnTo>
                <a:lnTo>
                  <a:pt x="0" y="2350008"/>
                </a:lnTo>
                <a:lnTo>
                  <a:pt x="0" y="0"/>
                </a:lnTo>
                <a:lnTo>
                  <a:pt x="4215383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9"/>
          <p:cNvSpPr txBox="1"/>
          <p:nvPr/>
        </p:nvSpPr>
        <p:spPr>
          <a:xfrm>
            <a:off x="4897882" y="4232224"/>
            <a:ext cx="3561079" cy="1281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" algn="ctr">
              <a:lnSpc>
                <a:spcPts val="3254"/>
              </a:lnSpc>
              <a:spcBef>
                <a:spcPts val="110"/>
              </a:spcBef>
            </a:pPr>
            <a:r>
              <a:rPr sz="2800" b="1" spc="-25" dirty="0">
                <a:latin typeface="Arial"/>
                <a:cs typeface="Arial"/>
              </a:rPr>
              <a:t>Vyhrazené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2175"/>
              </a:lnSpc>
            </a:pPr>
            <a:r>
              <a:rPr sz="2000" b="1" spc="-10" dirty="0">
                <a:latin typeface="Arial"/>
                <a:cs typeface="Arial"/>
              </a:rPr>
              <a:t>vyzrazení nebo </a:t>
            </a:r>
            <a:r>
              <a:rPr sz="2000" b="1" spc="-5" dirty="0">
                <a:latin typeface="Arial"/>
                <a:cs typeface="Arial"/>
              </a:rPr>
              <a:t>zneužití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může</a:t>
            </a:r>
            <a:endParaRPr sz="2000">
              <a:latin typeface="Arial"/>
              <a:cs typeface="Arial"/>
            </a:endParaRPr>
          </a:p>
          <a:p>
            <a:pPr marL="6350" algn="ctr">
              <a:lnSpc>
                <a:spcPts val="2160"/>
              </a:lnSpc>
            </a:pPr>
            <a:r>
              <a:rPr sz="2000" b="1" spc="-15" dirty="0">
                <a:latin typeface="Arial"/>
                <a:cs typeface="Arial"/>
              </a:rPr>
              <a:t>být</a:t>
            </a:r>
            <a:endParaRPr sz="2000">
              <a:latin typeface="Arial"/>
              <a:cs typeface="Arial"/>
            </a:endParaRPr>
          </a:p>
          <a:p>
            <a:pPr marL="5715" algn="ctr">
              <a:lnSpc>
                <a:spcPts val="2280"/>
              </a:lnSpc>
            </a:pPr>
            <a:r>
              <a:rPr sz="2000" b="1" spc="-5" dirty="0">
                <a:latin typeface="Arial"/>
                <a:cs typeface="Arial"/>
              </a:rPr>
              <a:t>nevýhodné pro zájmy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ČR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30"/>
          <p:cNvSpPr/>
          <p:nvPr/>
        </p:nvSpPr>
        <p:spPr>
          <a:xfrm>
            <a:off x="2987039" y="2715767"/>
            <a:ext cx="3169920" cy="1347470"/>
          </a:xfrm>
          <a:custGeom>
            <a:avLst/>
            <a:gdLst/>
            <a:ahLst/>
            <a:cxnLst/>
            <a:rect l="l" t="t" r="r" b="b"/>
            <a:pathLst>
              <a:path w="3169920" h="1347470">
                <a:moveTo>
                  <a:pt x="2945384" y="0"/>
                </a:moveTo>
                <a:lnTo>
                  <a:pt x="224536" y="0"/>
                </a:lnTo>
                <a:lnTo>
                  <a:pt x="179300" y="4564"/>
                </a:lnTo>
                <a:lnTo>
                  <a:pt x="137160" y="17652"/>
                </a:lnTo>
                <a:lnTo>
                  <a:pt x="99020" y="38361"/>
                </a:lnTo>
                <a:lnTo>
                  <a:pt x="65786" y="65786"/>
                </a:lnTo>
                <a:lnTo>
                  <a:pt x="38361" y="99020"/>
                </a:lnTo>
                <a:lnTo>
                  <a:pt x="17653" y="137160"/>
                </a:lnTo>
                <a:lnTo>
                  <a:pt x="4564" y="179300"/>
                </a:lnTo>
                <a:lnTo>
                  <a:pt x="0" y="224536"/>
                </a:lnTo>
                <a:lnTo>
                  <a:pt x="0" y="1122680"/>
                </a:lnTo>
                <a:lnTo>
                  <a:pt x="4564" y="1167915"/>
                </a:lnTo>
                <a:lnTo>
                  <a:pt x="17652" y="1210056"/>
                </a:lnTo>
                <a:lnTo>
                  <a:pt x="38361" y="1248195"/>
                </a:lnTo>
                <a:lnTo>
                  <a:pt x="65786" y="1281430"/>
                </a:lnTo>
                <a:lnTo>
                  <a:pt x="99020" y="1308854"/>
                </a:lnTo>
                <a:lnTo>
                  <a:pt x="137160" y="1329563"/>
                </a:lnTo>
                <a:lnTo>
                  <a:pt x="179300" y="1342651"/>
                </a:lnTo>
                <a:lnTo>
                  <a:pt x="224536" y="1347216"/>
                </a:lnTo>
                <a:lnTo>
                  <a:pt x="2945384" y="1347216"/>
                </a:lnTo>
                <a:lnTo>
                  <a:pt x="2990619" y="1342651"/>
                </a:lnTo>
                <a:lnTo>
                  <a:pt x="3032759" y="1329563"/>
                </a:lnTo>
                <a:lnTo>
                  <a:pt x="3070899" y="1308854"/>
                </a:lnTo>
                <a:lnTo>
                  <a:pt x="3104133" y="1281430"/>
                </a:lnTo>
                <a:lnTo>
                  <a:pt x="3131558" y="1248195"/>
                </a:lnTo>
                <a:lnTo>
                  <a:pt x="3152267" y="1210056"/>
                </a:lnTo>
                <a:lnTo>
                  <a:pt x="3165355" y="1167915"/>
                </a:lnTo>
                <a:lnTo>
                  <a:pt x="3169920" y="1122680"/>
                </a:lnTo>
                <a:lnTo>
                  <a:pt x="3169920" y="224536"/>
                </a:lnTo>
                <a:lnTo>
                  <a:pt x="3165355" y="179300"/>
                </a:lnTo>
                <a:lnTo>
                  <a:pt x="3152267" y="137160"/>
                </a:lnTo>
                <a:lnTo>
                  <a:pt x="3131558" y="99020"/>
                </a:lnTo>
                <a:lnTo>
                  <a:pt x="3104134" y="65786"/>
                </a:lnTo>
                <a:lnTo>
                  <a:pt x="3070899" y="38361"/>
                </a:lnTo>
                <a:lnTo>
                  <a:pt x="3032760" y="17652"/>
                </a:lnTo>
                <a:lnTo>
                  <a:pt x="2990619" y="4564"/>
                </a:lnTo>
                <a:lnTo>
                  <a:pt x="2945384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1"/>
          <p:cNvSpPr/>
          <p:nvPr/>
        </p:nvSpPr>
        <p:spPr>
          <a:xfrm>
            <a:off x="2987039" y="2715767"/>
            <a:ext cx="3169920" cy="1347470"/>
          </a:xfrm>
          <a:custGeom>
            <a:avLst/>
            <a:gdLst/>
            <a:ahLst/>
            <a:cxnLst/>
            <a:rect l="l" t="t" r="r" b="b"/>
            <a:pathLst>
              <a:path w="3169920" h="1347470">
                <a:moveTo>
                  <a:pt x="0" y="224536"/>
                </a:moveTo>
                <a:lnTo>
                  <a:pt x="4564" y="179300"/>
                </a:lnTo>
                <a:lnTo>
                  <a:pt x="17653" y="137160"/>
                </a:lnTo>
                <a:lnTo>
                  <a:pt x="38361" y="99020"/>
                </a:lnTo>
                <a:lnTo>
                  <a:pt x="65786" y="65786"/>
                </a:lnTo>
                <a:lnTo>
                  <a:pt x="99020" y="38361"/>
                </a:lnTo>
                <a:lnTo>
                  <a:pt x="137160" y="17652"/>
                </a:lnTo>
                <a:lnTo>
                  <a:pt x="179300" y="4564"/>
                </a:lnTo>
                <a:lnTo>
                  <a:pt x="224536" y="0"/>
                </a:lnTo>
                <a:lnTo>
                  <a:pt x="2945384" y="0"/>
                </a:lnTo>
                <a:lnTo>
                  <a:pt x="2990619" y="4564"/>
                </a:lnTo>
                <a:lnTo>
                  <a:pt x="3032760" y="17652"/>
                </a:lnTo>
                <a:lnTo>
                  <a:pt x="3070899" y="38361"/>
                </a:lnTo>
                <a:lnTo>
                  <a:pt x="3104134" y="65786"/>
                </a:lnTo>
                <a:lnTo>
                  <a:pt x="3131558" y="99020"/>
                </a:lnTo>
                <a:lnTo>
                  <a:pt x="3152267" y="137160"/>
                </a:lnTo>
                <a:lnTo>
                  <a:pt x="3165355" y="179300"/>
                </a:lnTo>
                <a:lnTo>
                  <a:pt x="3169920" y="224536"/>
                </a:lnTo>
                <a:lnTo>
                  <a:pt x="3169920" y="1122680"/>
                </a:lnTo>
                <a:lnTo>
                  <a:pt x="3165355" y="1167915"/>
                </a:lnTo>
                <a:lnTo>
                  <a:pt x="3152267" y="1210056"/>
                </a:lnTo>
                <a:lnTo>
                  <a:pt x="3131558" y="1248195"/>
                </a:lnTo>
                <a:lnTo>
                  <a:pt x="3104134" y="1281430"/>
                </a:lnTo>
                <a:lnTo>
                  <a:pt x="3070899" y="1308854"/>
                </a:lnTo>
                <a:lnTo>
                  <a:pt x="3032760" y="1329563"/>
                </a:lnTo>
                <a:lnTo>
                  <a:pt x="2990619" y="1342651"/>
                </a:lnTo>
                <a:lnTo>
                  <a:pt x="2945384" y="1347216"/>
                </a:lnTo>
                <a:lnTo>
                  <a:pt x="224536" y="1347216"/>
                </a:lnTo>
                <a:lnTo>
                  <a:pt x="179300" y="1342651"/>
                </a:lnTo>
                <a:lnTo>
                  <a:pt x="137160" y="1329563"/>
                </a:lnTo>
                <a:lnTo>
                  <a:pt x="99020" y="1308854"/>
                </a:lnTo>
                <a:lnTo>
                  <a:pt x="65786" y="1281430"/>
                </a:lnTo>
                <a:lnTo>
                  <a:pt x="38361" y="1248195"/>
                </a:lnTo>
                <a:lnTo>
                  <a:pt x="17652" y="1210056"/>
                </a:lnTo>
                <a:lnTo>
                  <a:pt x="4564" y="1167915"/>
                </a:lnTo>
                <a:lnTo>
                  <a:pt x="0" y="1122680"/>
                </a:lnTo>
                <a:lnTo>
                  <a:pt x="0" y="22453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2"/>
          <p:cNvSpPr txBox="1"/>
          <p:nvPr/>
        </p:nvSpPr>
        <p:spPr>
          <a:xfrm>
            <a:off x="3332226" y="2747263"/>
            <a:ext cx="2477770" cy="12223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065" marR="5080" algn="ctr">
              <a:lnSpc>
                <a:spcPts val="3030"/>
              </a:lnSpc>
              <a:spcBef>
                <a:spcPts val="480"/>
              </a:spcBef>
            </a:pPr>
            <a:r>
              <a:rPr sz="2800" b="1" spc="-5" dirty="0">
                <a:latin typeface="Arial"/>
                <a:cs typeface="Arial"/>
              </a:rPr>
              <a:t>Stupně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utajení  utajované  </a:t>
            </a:r>
            <a:r>
              <a:rPr sz="2800" b="1" dirty="0">
                <a:latin typeface="Arial"/>
                <a:cs typeface="Arial"/>
              </a:rPr>
              <a:t>informace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2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/>
          <p:nvPr/>
        </p:nvSpPr>
        <p:spPr>
          <a:xfrm>
            <a:off x="2872438" y="1439200"/>
            <a:ext cx="3723640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0" algn="ctr">
              <a:lnSpc>
                <a:spcPts val="2855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Personální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bezpečnost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1355"/>
              </a:lnSpc>
            </a:pPr>
            <a:r>
              <a:rPr sz="1200" dirty="0">
                <a:latin typeface="Calibri"/>
                <a:cs typeface="Calibri"/>
              </a:rPr>
              <a:t>výběr </a:t>
            </a:r>
            <a:r>
              <a:rPr sz="1200" spc="-5" dirty="0">
                <a:latin typeface="Calibri"/>
                <a:cs typeface="Calibri"/>
              </a:rPr>
              <a:t>osob, </a:t>
            </a:r>
            <a:r>
              <a:rPr sz="1200" spc="-10" dirty="0">
                <a:latin typeface="Calibri"/>
                <a:cs typeface="Calibri"/>
              </a:rPr>
              <a:t>které </a:t>
            </a:r>
            <a:r>
              <a:rPr sz="1200" dirty="0">
                <a:latin typeface="Calibri"/>
                <a:cs typeface="Calibri"/>
              </a:rPr>
              <a:t>mají </a:t>
            </a:r>
            <a:r>
              <a:rPr sz="1200" spc="-5" dirty="0">
                <a:latin typeface="Calibri"/>
                <a:cs typeface="Calibri"/>
              </a:rPr>
              <a:t>mít </a:t>
            </a:r>
            <a:r>
              <a:rPr sz="1200" spc="-10" dirty="0">
                <a:latin typeface="Calibri"/>
                <a:cs typeface="Calibri"/>
              </a:rPr>
              <a:t>přístup </a:t>
            </a:r>
            <a:r>
              <a:rPr sz="1200" dirty="0">
                <a:latin typeface="Calibri"/>
                <a:cs typeface="Calibri"/>
              </a:rPr>
              <a:t>k UI, </a:t>
            </a:r>
            <a:r>
              <a:rPr sz="1200" spc="-10" dirty="0">
                <a:latin typeface="Calibri"/>
                <a:cs typeface="Calibri"/>
              </a:rPr>
              <a:t>ověřování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podmínek</a:t>
            </a:r>
            <a:endParaRPr sz="1200" dirty="0">
              <a:latin typeface="Calibri"/>
              <a:cs typeface="Calibri"/>
            </a:endParaRPr>
          </a:p>
          <a:p>
            <a:pPr marR="20955" algn="ctr">
              <a:lnSpc>
                <a:spcPts val="1380"/>
              </a:lnSpc>
            </a:pPr>
            <a:r>
              <a:rPr sz="1200" spc="-15" dirty="0">
                <a:latin typeface="Calibri"/>
                <a:cs typeface="Calibri"/>
              </a:rPr>
              <a:t>pro </a:t>
            </a:r>
            <a:r>
              <a:rPr sz="1200" spc="-5" dirty="0">
                <a:latin typeface="Calibri"/>
                <a:cs typeface="Calibri"/>
              </a:rPr>
              <a:t>jejich </a:t>
            </a:r>
            <a:r>
              <a:rPr sz="1200" spc="-10" dirty="0">
                <a:latin typeface="Calibri"/>
                <a:cs typeface="Calibri"/>
              </a:rPr>
              <a:t>přístup </a:t>
            </a:r>
            <a:r>
              <a:rPr sz="1200" dirty="0">
                <a:latin typeface="Calibri"/>
                <a:cs typeface="Calibri"/>
              </a:rPr>
              <a:t>k UI, </a:t>
            </a:r>
            <a:r>
              <a:rPr sz="1200" spc="-5" dirty="0">
                <a:latin typeface="Calibri"/>
                <a:cs typeface="Calibri"/>
              </a:rPr>
              <a:t>jejich </a:t>
            </a:r>
            <a:r>
              <a:rPr sz="1200" spc="-10" dirty="0">
                <a:latin typeface="Calibri"/>
                <a:cs typeface="Calibri"/>
              </a:rPr>
              <a:t>výchova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-10" dirty="0" err="1" smtClean="0">
                <a:latin typeface="Calibri"/>
                <a:cs typeface="Calibri"/>
              </a:rPr>
              <a:t>ochrana</a:t>
            </a:r>
            <a:r>
              <a:rPr lang="cs-CZ" sz="1200" spc="-10" dirty="0" smtClean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18"/>
          <p:cNvSpPr txBox="1"/>
          <p:nvPr/>
        </p:nvSpPr>
        <p:spPr>
          <a:xfrm>
            <a:off x="5888736" y="2563610"/>
            <a:ext cx="3129915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855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Průmyslová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bezpečnost</a:t>
            </a:r>
            <a:endParaRPr sz="2400" dirty="0">
              <a:latin typeface="Calibri"/>
              <a:cs typeface="Calibri"/>
            </a:endParaRPr>
          </a:p>
          <a:p>
            <a:pPr marL="12065" marR="5080" algn="ctr">
              <a:lnSpc>
                <a:spcPts val="1320"/>
              </a:lnSpc>
              <a:spcBef>
                <a:spcPts val="120"/>
              </a:spcBef>
            </a:pPr>
            <a:r>
              <a:rPr sz="1200" spc="-10" dirty="0">
                <a:latin typeface="Calibri"/>
                <a:cs typeface="Calibri"/>
              </a:rPr>
              <a:t>systém opatření </a:t>
            </a:r>
            <a:r>
              <a:rPr sz="1200" dirty="0">
                <a:latin typeface="Calibri"/>
                <a:cs typeface="Calibri"/>
              </a:rPr>
              <a:t>k </a:t>
            </a:r>
            <a:r>
              <a:rPr sz="1200" spc="-10" dirty="0">
                <a:latin typeface="Calibri"/>
                <a:cs typeface="Calibri"/>
              </a:rPr>
              <a:t>zjišťování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ověřování podmínek  </a:t>
            </a:r>
            <a:r>
              <a:rPr sz="1200" spc="-15" dirty="0">
                <a:latin typeface="Calibri"/>
                <a:cs typeface="Calibri"/>
              </a:rPr>
              <a:t>pro </a:t>
            </a:r>
            <a:r>
              <a:rPr sz="1200" spc="-10" dirty="0">
                <a:latin typeface="Calibri"/>
                <a:cs typeface="Calibri"/>
              </a:rPr>
              <a:t>přístup podnikatele </a:t>
            </a:r>
            <a:r>
              <a:rPr sz="1200" dirty="0">
                <a:latin typeface="Calibri"/>
                <a:cs typeface="Calibri"/>
              </a:rPr>
              <a:t>k UI a k </a:t>
            </a:r>
            <a:r>
              <a:rPr sz="1200" spc="-10" dirty="0">
                <a:latin typeface="Calibri"/>
                <a:cs typeface="Calibri"/>
              </a:rPr>
              <a:t>zajištění </a:t>
            </a:r>
            <a:r>
              <a:rPr sz="1200" spc="-5" dirty="0">
                <a:latin typeface="Calibri"/>
                <a:cs typeface="Calibri"/>
              </a:rPr>
              <a:t>nakládání  </a:t>
            </a:r>
            <a:r>
              <a:rPr sz="1200" dirty="0">
                <a:latin typeface="Calibri"/>
                <a:cs typeface="Calibri"/>
              </a:rPr>
              <a:t>s UI u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 err="1" smtClean="0">
                <a:latin typeface="Calibri"/>
                <a:cs typeface="Calibri"/>
              </a:rPr>
              <a:t>podnikatele</a:t>
            </a:r>
            <a:r>
              <a:rPr lang="cs-CZ" sz="1200" spc="-10" dirty="0" smtClean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19"/>
          <p:cNvSpPr/>
          <p:nvPr/>
        </p:nvSpPr>
        <p:spPr>
          <a:xfrm>
            <a:off x="3701542" y="2923726"/>
            <a:ext cx="2301240" cy="2441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0"/>
          <p:cNvSpPr txBox="1"/>
          <p:nvPr/>
        </p:nvSpPr>
        <p:spPr>
          <a:xfrm>
            <a:off x="6412357" y="4023547"/>
            <a:ext cx="2310765" cy="157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6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Administrativní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latin typeface="Calibri"/>
                <a:cs typeface="Calibri"/>
              </a:rPr>
              <a:t>bezpečnost</a:t>
            </a:r>
            <a:endParaRPr sz="2400" dirty="0">
              <a:latin typeface="Calibri"/>
              <a:cs typeface="Calibri"/>
            </a:endParaRPr>
          </a:p>
          <a:p>
            <a:pPr marL="201295" marR="73025" indent="-119380">
              <a:lnSpc>
                <a:spcPts val="1320"/>
              </a:lnSpc>
              <a:spcBef>
                <a:spcPts val="120"/>
              </a:spcBef>
            </a:pPr>
            <a:r>
              <a:rPr sz="1200" spc="-10" dirty="0">
                <a:latin typeface="Calibri"/>
                <a:cs typeface="Calibri"/>
              </a:rPr>
              <a:t>systém opatření při </a:t>
            </a:r>
            <a:r>
              <a:rPr sz="1200" spc="-5" dirty="0">
                <a:latin typeface="Calibri"/>
                <a:cs typeface="Calibri"/>
              </a:rPr>
              <a:t>tvorbě, </a:t>
            </a:r>
            <a:r>
              <a:rPr sz="1200" spc="-10" dirty="0">
                <a:latin typeface="Calibri"/>
                <a:cs typeface="Calibri"/>
              </a:rPr>
              <a:t>příjmu,  </a:t>
            </a:r>
            <a:r>
              <a:rPr sz="1200" spc="-5" dirty="0">
                <a:latin typeface="Calibri"/>
                <a:cs typeface="Calibri"/>
              </a:rPr>
              <a:t>evidenci, </a:t>
            </a:r>
            <a:r>
              <a:rPr sz="1200" spc="-10" dirty="0">
                <a:latin typeface="Calibri"/>
                <a:cs typeface="Calibri"/>
              </a:rPr>
              <a:t>zpracování, odesílání,  </a:t>
            </a:r>
            <a:r>
              <a:rPr sz="1200" spc="-15" dirty="0">
                <a:latin typeface="Calibri"/>
                <a:cs typeface="Calibri"/>
              </a:rPr>
              <a:t>přepravě, </a:t>
            </a:r>
            <a:r>
              <a:rPr sz="1200" spc="-10" dirty="0">
                <a:latin typeface="Calibri"/>
                <a:cs typeface="Calibri"/>
              </a:rPr>
              <a:t>přenášení,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ukládání,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skartačním řízení, archivaci,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případně</a:t>
            </a:r>
            <a:endParaRPr sz="1200" dirty="0">
              <a:latin typeface="Calibri"/>
              <a:cs typeface="Calibri"/>
            </a:endParaRPr>
          </a:p>
          <a:p>
            <a:pPr marL="512445">
              <a:lnSpc>
                <a:spcPts val="1380"/>
              </a:lnSpc>
            </a:pPr>
            <a:r>
              <a:rPr sz="1200" spc="-5" dirty="0">
                <a:latin typeface="Calibri"/>
                <a:cs typeface="Calibri"/>
              </a:rPr>
              <a:t>jiném nakládání 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 smtClean="0">
                <a:latin typeface="Calibri"/>
                <a:cs typeface="Calibri"/>
              </a:rPr>
              <a:t>UI</a:t>
            </a:r>
            <a:r>
              <a:rPr lang="cs-CZ" sz="1200" dirty="0" smtClean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21"/>
          <p:cNvSpPr txBox="1"/>
          <p:nvPr/>
        </p:nvSpPr>
        <p:spPr>
          <a:xfrm>
            <a:off x="3489935" y="5450131"/>
            <a:ext cx="2551430" cy="1071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5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Fyzická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bezpečnost</a:t>
            </a:r>
            <a:endParaRPr sz="2400" dirty="0">
              <a:latin typeface="Calibri"/>
              <a:cs typeface="Calibri"/>
            </a:endParaRPr>
          </a:p>
          <a:p>
            <a:pPr marL="12700" marR="5080" algn="ctr">
              <a:lnSpc>
                <a:spcPts val="1320"/>
              </a:lnSpc>
              <a:spcBef>
                <a:spcPts val="120"/>
              </a:spcBef>
            </a:pPr>
            <a:r>
              <a:rPr sz="1200" spc="-10" dirty="0">
                <a:latin typeface="Calibri"/>
                <a:cs typeface="Calibri"/>
              </a:rPr>
              <a:t>systém opatření, která </a:t>
            </a:r>
            <a:r>
              <a:rPr sz="1200" dirty="0">
                <a:latin typeface="Calibri"/>
                <a:cs typeface="Calibri"/>
              </a:rPr>
              <a:t>mají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neoprávněné  </a:t>
            </a:r>
            <a:r>
              <a:rPr sz="1200" spc="-5" dirty="0">
                <a:latin typeface="Calibri"/>
                <a:cs typeface="Calibri"/>
              </a:rPr>
              <a:t>osobě </a:t>
            </a:r>
            <a:r>
              <a:rPr sz="1200" spc="-10" dirty="0">
                <a:latin typeface="Calibri"/>
                <a:cs typeface="Calibri"/>
              </a:rPr>
              <a:t>zabránit </a:t>
            </a:r>
            <a:r>
              <a:rPr sz="1200" spc="-5" dirty="0">
                <a:latin typeface="Calibri"/>
                <a:cs typeface="Calibri"/>
              </a:rPr>
              <a:t>nebo ztížit </a:t>
            </a:r>
            <a:r>
              <a:rPr sz="1200" spc="-10" dirty="0">
                <a:latin typeface="Calibri"/>
                <a:cs typeface="Calibri"/>
              </a:rPr>
              <a:t>přístup </a:t>
            </a:r>
            <a:r>
              <a:rPr sz="1200" dirty="0">
                <a:latin typeface="Calibri"/>
                <a:cs typeface="Calibri"/>
              </a:rPr>
              <a:t>k UI,  </a:t>
            </a:r>
            <a:r>
              <a:rPr sz="1200" spc="-10" dirty="0">
                <a:latin typeface="Calibri"/>
                <a:cs typeface="Calibri"/>
              </a:rPr>
              <a:t>popřípadě přístup </a:t>
            </a:r>
            <a:r>
              <a:rPr sz="1200" spc="-5" dirty="0">
                <a:latin typeface="Calibri"/>
                <a:cs typeface="Calibri"/>
              </a:rPr>
              <a:t>nebo </a:t>
            </a:r>
            <a:r>
              <a:rPr sz="1200" spc="-10" dirty="0">
                <a:latin typeface="Calibri"/>
                <a:cs typeface="Calibri"/>
              </a:rPr>
              <a:t>pokus </a:t>
            </a:r>
            <a:r>
              <a:rPr sz="1200" dirty="0">
                <a:latin typeface="Calibri"/>
                <a:cs typeface="Calibri"/>
              </a:rPr>
              <a:t>o </a:t>
            </a:r>
            <a:r>
              <a:rPr sz="1200" spc="-5" dirty="0">
                <a:latin typeface="Calibri"/>
                <a:cs typeface="Calibri"/>
              </a:rPr>
              <a:t>něj  zaznamenat.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22"/>
          <p:cNvSpPr txBox="1"/>
          <p:nvPr/>
        </p:nvSpPr>
        <p:spPr>
          <a:xfrm>
            <a:off x="140795" y="2485466"/>
            <a:ext cx="3787140" cy="1239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ts val="276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Bezpečnost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informačních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dirty="0">
                <a:latin typeface="Calibri"/>
                <a:cs typeface="Calibri"/>
              </a:rPr>
              <a:t>nebo </a:t>
            </a:r>
            <a:r>
              <a:rPr sz="2400" b="1" spc="-10" dirty="0">
                <a:latin typeface="Calibri"/>
                <a:cs typeface="Calibri"/>
              </a:rPr>
              <a:t>komunikačních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systémů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1355"/>
              </a:lnSpc>
            </a:pPr>
            <a:r>
              <a:rPr sz="1200" spc="-10" dirty="0">
                <a:latin typeface="Calibri"/>
                <a:cs typeface="Calibri"/>
              </a:rPr>
              <a:t>systém opatření, jejichž cílem </a:t>
            </a:r>
            <a:r>
              <a:rPr sz="1200" spc="-5" dirty="0">
                <a:latin typeface="Calibri"/>
                <a:cs typeface="Calibri"/>
              </a:rPr>
              <a:t>je </a:t>
            </a:r>
            <a:r>
              <a:rPr sz="1200" spc="-10" dirty="0">
                <a:latin typeface="Calibri"/>
                <a:cs typeface="Calibri"/>
              </a:rPr>
              <a:t>zajistit důvěrnost, integritu</a:t>
            </a:r>
            <a:r>
              <a:rPr sz="1200" spc="1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</a:p>
          <a:p>
            <a:pPr marL="1270" algn="ctr">
              <a:lnSpc>
                <a:spcPts val="1320"/>
              </a:lnSpc>
            </a:pPr>
            <a:r>
              <a:rPr sz="1200" spc="-10" dirty="0">
                <a:latin typeface="Calibri"/>
                <a:cs typeface="Calibri"/>
              </a:rPr>
              <a:t>dostupnost </a:t>
            </a:r>
            <a:r>
              <a:rPr sz="1200" dirty="0">
                <a:latin typeface="Calibri"/>
                <a:cs typeface="Calibri"/>
              </a:rPr>
              <a:t>UI, a </a:t>
            </a:r>
            <a:r>
              <a:rPr sz="1200" spc="-10" dirty="0">
                <a:latin typeface="Calibri"/>
                <a:cs typeface="Calibri"/>
              </a:rPr>
              <a:t>odpovědnost správy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uživatele za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jejich</a:t>
            </a:r>
            <a:endParaRPr sz="1200" dirty="0">
              <a:latin typeface="Calibri"/>
              <a:cs typeface="Calibri"/>
            </a:endParaRPr>
          </a:p>
          <a:p>
            <a:pPr marL="6350" algn="ctr">
              <a:lnSpc>
                <a:spcPts val="1380"/>
              </a:lnSpc>
            </a:pPr>
            <a:r>
              <a:rPr sz="1200" spc="-10" dirty="0">
                <a:latin typeface="Calibri"/>
                <a:cs typeface="Calibri"/>
              </a:rPr>
              <a:t>činnost </a:t>
            </a:r>
            <a:r>
              <a:rPr sz="1200" dirty="0">
                <a:latin typeface="Calibri"/>
                <a:cs typeface="Calibri"/>
              </a:rPr>
              <a:t>v </a:t>
            </a:r>
            <a:r>
              <a:rPr sz="1200" spc="5" dirty="0">
                <a:latin typeface="Calibri"/>
                <a:cs typeface="Calibri"/>
              </a:rPr>
              <a:t>IS </a:t>
            </a:r>
            <a:r>
              <a:rPr sz="1200" spc="-5" dirty="0" err="1">
                <a:latin typeface="Calibri"/>
                <a:cs typeface="Calibri"/>
              </a:rPr>
              <a:t>nebo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 smtClean="0">
                <a:latin typeface="Calibri"/>
                <a:cs typeface="Calibri"/>
              </a:rPr>
              <a:t>KS</a:t>
            </a:r>
            <a:r>
              <a:rPr lang="cs-CZ" sz="1200" dirty="0" smtClean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" name="object 23"/>
          <p:cNvSpPr txBox="1"/>
          <p:nvPr/>
        </p:nvSpPr>
        <p:spPr>
          <a:xfrm>
            <a:off x="292983" y="4359144"/>
            <a:ext cx="312039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735" algn="ctr">
              <a:lnSpc>
                <a:spcPts val="2855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Kryptografická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ochrana</a:t>
            </a:r>
            <a:endParaRPr sz="2400" dirty="0">
              <a:latin typeface="Calibri"/>
              <a:cs typeface="Calibri"/>
            </a:endParaRPr>
          </a:p>
          <a:p>
            <a:pPr marL="12065" marR="5080" algn="ctr">
              <a:lnSpc>
                <a:spcPct val="91800"/>
              </a:lnSpc>
              <a:spcBef>
                <a:spcPts val="95"/>
              </a:spcBef>
            </a:pPr>
            <a:r>
              <a:rPr sz="1200" spc="-10" dirty="0">
                <a:latin typeface="Calibri"/>
                <a:cs typeface="Calibri"/>
              </a:rPr>
              <a:t>systém opatření </a:t>
            </a:r>
            <a:r>
              <a:rPr sz="1200" spc="-5" dirty="0">
                <a:latin typeface="Calibri"/>
                <a:cs typeface="Calibri"/>
              </a:rPr>
              <a:t>na OUI použitím kryptografických  metod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materiálů při zpracování, přenosu </a:t>
            </a:r>
            <a:r>
              <a:rPr sz="1200" spc="-5" dirty="0">
                <a:latin typeface="Calibri"/>
                <a:cs typeface="Calibri"/>
              </a:rPr>
              <a:t>nebo  ukládání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UI.</a:t>
            </a:r>
          </a:p>
        </p:txBody>
      </p:sp>
      <p:sp>
        <p:nvSpPr>
          <p:cNvPr id="9" name="object 24"/>
          <p:cNvSpPr txBox="1">
            <a:spLocks noGrp="1"/>
          </p:cNvSpPr>
          <p:nvPr>
            <p:ph type="title"/>
          </p:nvPr>
        </p:nvSpPr>
        <p:spPr>
          <a:xfrm>
            <a:off x="646169" y="661746"/>
            <a:ext cx="80181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  <a:tabLst>
                <a:tab pos="1236345" algn="l"/>
              </a:tabLst>
            </a:pPr>
            <a:r>
              <a:rPr sz="2800" b="1" spc="-5" dirty="0"/>
              <a:t>Druhy	</a:t>
            </a:r>
            <a:r>
              <a:rPr sz="2800" b="1" dirty="0"/>
              <a:t>zajištění </a:t>
            </a:r>
            <a:r>
              <a:rPr sz="2800" b="1" spc="-5" dirty="0"/>
              <a:t>ochrany utajovaných</a:t>
            </a:r>
            <a:r>
              <a:rPr sz="2800" b="1" spc="-35" dirty="0"/>
              <a:t> </a:t>
            </a:r>
            <a:r>
              <a:rPr sz="2800" b="1" dirty="0"/>
              <a:t>informací</a:t>
            </a:r>
          </a:p>
        </p:txBody>
      </p:sp>
    </p:spTree>
    <p:extLst>
      <p:ext uri="{BB962C8B-B14F-4D97-AF65-F5344CB8AC3E}">
        <p14:creationId xmlns:p14="http://schemas.microsoft.com/office/powerpoint/2010/main" val="16912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/>
          <p:nvPr/>
        </p:nvSpPr>
        <p:spPr>
          <a:xfrm>
            <a:off x="536244" y="1642998"/>
            <a:ext cx="1903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5" dirty="0">
                <a:latin typeface="Arial"/>
                <a:cs typeface="Arial"/>
              </a:rPr>
              <a:t>č. </a:t>
            </a:r>
            <a:r>
              <a:rPr sz="1800" spc="-15" dirty="0">
                <a:latin typeface="Arial"/>
                <a:cs typeface="Arial"/>
              </a:rPr>
              <a:t>432/2011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Sb.,</a:t>
            </a:r>
          </a:p>
        </p:txBody>
      </p:sp>
      <p:sp>
        <p:nvSpPr>
          <p:cNvPr id="3" name="object 18"/>
          <p:cNvSpPr txBox="1"/>
          <p:nvPr/>
        </p:nvSpPr>
        <p:spPr>
          <a:xfrm>
            <a:off x="2822829" y="1642998"/>
            <a:ext cx="608266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o zajištění </a:t>
            </a:r>
            <a:r>
              <a:rPr sz="1800" b="1" spc="-5" dirty="0">
                <a:latin typeface="Arial"/>
                <a:cs typeface="Arial"/>
              </a:rPr>
              <a:t>kryptografické </a:t>
            </a:r>
            <a:r>
              <a:rPr sz="1800" b="1" dirty="0">
                <a:latin typeface="Arial"/>
                <a:cs typeface="Arial"/>
              </a:rPr>
              <a:t>ochrany </a:t>
            </a:r>
            <a:r>
              <a:rPr sz="1800" dirty="0">
                <a:latin typeface="Arial"/>
                <a:cs typeface="Arial"/>
              </a:rPr>
              <a:t>utajovaných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informací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sz="1800" spc="-5" dirty="0">
                <a:latin typeface="Arial"/>
                <a:cs typeface="Arial"/>
              </a:rPr>
              <a:t>(KOUI).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19"/>
          <p:cNvSpPr txBox="1"/>
          <p:nvPr/>
        </p:nvSpPr>
        <p:spPr>
          <a:xfrm>
            <a:off x="536244" y="2201036"/>
            <a:ext cx="1857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5" dirty="0">
                <a:latin typeface="Arial"/>
                <a:cs typeface="Arial"/>
              </a:rPr>
              <a:t>č. </a:t>
            </a:r>
            <a:r>
              <a:rPr sz="1800" dirty="0">
                <a:latin typeface="Arial"/>
                <a:cs typeface="Arial"/>
              </a:rPr>
              <a:t>525/2005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Sb.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20"/>
          <p:cNvSpPr txBox="1"/>
          <p:nvPr/>
        </p:nvSpPr>
        <p:spPr>
          <a:xfrm>
            <a:off x="2822829" y="2201036"/>
            <a:ext cx="6078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610" algn="l"/>
                <a:tab pos="1490980" algn="l"/>
                <a:tab pos="2787015" algn="l"/>
                <a:tab pos="3244215" algn="l"/>
                <a:tab pos="5025390" algn="l"/>
                <a:tab pos="5826760" algn="l"/>
              </a:tabLst>
            </a:pPr>
            <a:r>
              <a:rPr sz="1800" spc="-5" dirty="0">
                <a:latin typeface="Arial"/>
                <a:cs typeface="Arial"/>
              </a:rPr>
              <a:t>o	</a:t>
            </a:r>
            <a:r>
              <a:rPr sz="1800" spc="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v</a:t>
            </a:r>
            <a:r>
              <a:rPr sz="1800" spc="-20" dirty="0">
                <a:latin typeface="Arial"/>
                <a:cs typeface="Arial"/>
              </a:rPr>
              <a:t>á</a:t>
            </a:r>
            <a:r>
              <a:rPr sz="1800" spc="5" dirty="0">
                <a:latin typeface="Arial"/>
                <a:cs typeface="Arial"/>
              </a:rPr>
              <a:t>děn</a:t>
            </a:r>
            <a:r>
              <a:rPr sz="1800" dirty="0">
                <a:latin typeface="Arial"/>
                <a:cs typeface="Arial"/>
              </a:rPr>
              <a:t>í	</a:t>
            </a:r>
            <a:r>
              <a:rPr sz="1800" b="1" dirty="0">
                <a:latin typeface="Arial"/>
                <a:cs typeface="Arial"/>
              </a:rPr>
              <a:t>certi</a:t>
            </a:r>
            <a:r>
              <a:rPr sz="1800" b="1" spc="-25" dirty="0">
                <a:latin typeface="Arial"/>
                <a:cs typeface="Arial"/>
              </a:rPr>
              <a:t>f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k</a:t>
            </a:r>
            <a:r>
              <a:rPr sz="1800" b="1" spc="-2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ř</a:t>
            </a:r>
            <a:r>
              <a:rPr sz="1800" b="1" dirty="0">
                <a:latin typeface="Arial"/>
                <a:cs typeface="Arial"/>
              </a:rPr>
              <a:t>i	</a:t>
            </a:r>
            <a:r>
              <a:rPr sz="1800" b="1" spc="10" dirty="0">
                <a:latin typeface="Arial"/>
                <a:cs typeface="Arial"/>
              </a:rPr>
              <a:t>z</a:t>
            </a:r>
            <a:r>
              <a:rPr sz="1800" b="1" spc="5" dirty="0">
                <a:latin typeface="Arial"/>
                <a:cs typeface="Arial"/>
              </a:rPr>
              <a:t>a</a:t>
            </a:r>
            <a:r>
              <a:rPr sz="1800" b="1" spc="-20" dirty="0">
                <a:latin typeface="Arial"/>
                <a:cs typeface="Arial"/>
              </a:rPr>
              <a:t>b</a:t>
            </a:r>
            <a:r>
              <a:rPr sz="1800" b="1" spc="5" dirty="0">
                <a:latin typeface="Arial"/>
                <a:cs typeface="Arial"/>
              </a:rPr>
              <a:t>e</a:t>
            </a:r>
            <a:r>
              <a:rPr sz="1800" b="1" spc="10" dirty="0">
                <a:latin typeface="Arial"/>
                <a:cs typeface="Arial"/>
              </a:rPr>
              <a:t>z</a:t>
            </a:r>
            <a:r>
              <a:rPr sz="1800" b="1" spc="-20" dirty="0">
                <a:latin typeface="Arial"/>
                <a:cs typeface="Arial"/>
              </a:rPr>
              <a:t>p</a:t>
            </a:r>
            <a:r>
              <a:rPr sz="1800" b="1" spc="5" dirty="0">
                <a:latin typeface="Arial"/>
                <a:cs typeface="Arial"/>
              </a:rPr>
              <a:t>eč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15" dirty="0">
                <a:latin typeface="Arial"/>
                <a:cs typeface="Arial"/>
              </a:rPr>
              <a:t>v</a:t>
            </a:r>
            <a:r>
              <a:rPr sz="1800" b="1" spc="5" dirty="0">
                <a:latin typeface="Arial"/>
                <a:cs typeface="Arial"/>
              </a:rPr>
              <a:t>á</a:t>
            </a:r>
            <a:r>
              <a:rPr sz="1800" b="1" dirty="0">
                <a:latin typeface="Arial"/>
                <a:cs typeface="Arial"/>
              </a:rPr>
              <a:t>ní	K</a:t>
            </a:r>
            <a:r>
              <a:rPr sz="1800" b="1" spc="-1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UI</a:t>
            </a:r>
            <a:r>
              <a:rPr sz="1800" dirty="0">
                <a:latin typeface="Arial"/>
                <a:cs typeface="Arial"/>
              </a:rPr>
              <a:t>,	</a:t>
            </a:r>
            <a:r>
              <a:rPr sz="1800" spc="-20" dirty="0">
                <a:latin typeface="Arial"/>
                <a:cs typeface="Arial"/>
              </a:rPr>
              <a:t>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21"/>
          <p:cNvSpPr txBox="1"/>
          <p:nvPr/>
        </p:nvSpPr>
        <p:spPr>
          <a:xfrm>
            <a:off x="2822829" y="2410967"/>
            <a:ext cx="3171825" cy="6483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800" dirty="0">
                <a:latin typeface="Arial"/>
                <a:cs typeface="Arial"/>
              </a:rPr>
              <a:t>znění vyhlášky </a:t>
            </a:r>
            <a:r>
              <a:rPr sz="1800" spc="5" dirty="0">
                <a:latin typeface="Arial"/>
                <a:cs typeface="Arial"/>
              </a:rPr>
              <a:t>č. </a:t>
            </a:r>
            <a:r>
              <a:rPr sz="1800" spc="-15" dirty="0">
                <a:latin typeface="Arial"/>
                <a:cs typeface="Arial"/>
              </a:rPr>
              <a:t>434/2011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Sb.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spc="-5" dirty="0">
                <a:latin typeface="Arial"/>
                <a:cs typeface="Arial"/>
              </a:rPr>
              <a:t>o </a:t>
            </a:r>
            <a:r>
              <a:rPr sz="1800" b="1" spc="-10" dirty="0">
                <a:latin typeface="Arial"/>
                <a:cs typeface="Arial"/>
              </a:rPr>
              <a:t>průmyslové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bezpečnosti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22"/>
          <p:cNvSpPr txBox="1"/>
          <p:nvPr/>
        </p:nvSpPr>
        <p:spPr>
          <a:xfrm>
            <a:off x="536244" y="2725674"/>
            <a:ext cx="1921510" cy="952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5" dirty="0">
                <a:latin typeface="Arial"/>
                <a:cs typeface="Arial"/>
              </a:rPr>
              <a:t>č. </a:t>
            </a:r>
            <a:r>
              <a:rPr sz="1800" spc="-15" dirty="0">
                <a:latin typeface="Arial"/>
                <a:cs typeface="Arial"/>
              </a:rPr>
              <a:t>405/2011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Sb.,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5" dirty="0">
                <a:latin typeface="Arial"/>
                <a:cs typeface="Arial"/>
              </a:rPr>
              <a:t>č. </a:t>
            </a:r>
            <a:r>
              <a:rPr sz="1800" spc="-15" dirty="0">
                <a:latin typeface="Arial"/>
                <a:cs typeface="Arial"/>
              </a:rPr>
              <a:t>363/2011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Sb.,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5" dirty="0">
                <a:latin typeface="Arial"/>
                <a:cs typeface="Arial"/>
              </a:rPr>
              <a:t>č. </a:t>
            </a:r>
            <a:r>
              <a:rPr sz="1800" dirty="0">
                <a:latin typeface="Arial"/>
                <a:cs typeface="Arial"/>
              </a:rPr>
              <a:t>528/2005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Sb.,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23"/>
          <p:cNvSpPr txBox="1"/>
          <p:nvPr/>
        </p:nvSpPr>
        <p:spPr>
          <a:xfrm>
            <a:off x="536244" y="4183126"/>
            <a:ext cx="1921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5" dirty="0">
                <a:latin typeface="Arial"/>
                <a:cs typeface="Arial"/>
              </a:rPr>
              <a:t>č. </a:t>
            </a:r>
            <a:r>
              <a:rPr sz="1800" dirty="0">
                <a:latin typeface="Arial"/>
                <a:cs typeface="Arial"/>
              </a:rPr>
              <a:t>529/2005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Sb.,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24"/>
          <p:cNvSpPr txBox="1"/>
          <p:nvPr/>
        </p:nvSpPr>
        <p:spPr>
          <a:xfrm>
            <a:off x="536244" y="4988179"/>
            <a:ext cx="1921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5" dirty="0">
                <a:latin typeface="Arial"/>
                <a:cs typeface="Arial"/>
              </a:rPr>
              <a:t>č. </a:t>
            </a:r>
            <a:r>
              <a:rPr sz="1800" dirty="0">
                <a:latin typeface="Arial"/>
                <a:cs typeface="Arial"/>
              </a:rPr>
              <a:t>523/2005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Sb.,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25"/>
          <p:cNvSpPr txBox="1"/>
          <p:nvPr/>
        </p:nvSpPr>
        <p:spPr>
          <a:xfrm>
            <a:off x="536244" y="5792825"/>
            <a:ext cx="1921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5" dirty="0">
                <a:latin typeface="Arial"/>
                <a:cs typeface="Arial"/>
              </a:rPr>
              <a:t>č. </a:t>
            </a:r>
            <a:r>
              <a:rPr sz="1800" dirty="0">
                <a:latin typeface="Arial"/>
                <a:cs typeface="Arial"/>
              </a:rPr>
              <a:t>522/2005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Sb.,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26"/>
          <p:cNvSpPr/>
          <p:nvPr/>
        </p:nvSpPr>
        <p:spPr>
          <a:xfrm>
            <a:off x="3831335" y="5733288"/>
            <a:ext cx="1112519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7"/>
          <p:cNvSpPr/>
          <p:nvPr/>
        </p:nvSpPr>
        <p:spPr>
          <a:xfrm>
            <a:off x="4693920" y="5733288"/>
            <a:ext cx="438912" cy="5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8"/>
          <p:cNvSpPr/>
          <p:nvPr/>
        </p:nvSpPr>
        <p:spPr>
          <a:xfrm>
            <a:off x="4885944" y="5733288"/>
            <a:ext cx="438912" cy="51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9"/>
          <p:cNvSpPr/>
          <p:nvPr/>
        </p:nvSpPr>
        <p:spPr>
          <a:xfrm>
            <a:off x="5013959" y="5733288"/>
            <a:ext cx="374903" cy="515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0"/>
          <p:cNvSpPr/>
          <p:nvPr/>
        </p:nvSpPr>
        <p:spPr>
          <a:xfrm>
            <a:off x="5077967" y="5733288"/>
            <a:ext cx="438912" cy="51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1"/>
          <p:cNvSpPr/>
          <p:nvPr/>
        </p:nvSpPr>
        <p:spPr>
          <a:xfrm>
            <a:off x="5205984" y="5733288"/>
            <a:ext cx="374903" cy="515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2"/>
          <p:cNvSpPr/>
          <p:nvPr/>
        </p:nvSpPr>
        <p:spPr>
          <a:xfrm>
            <a:off x="5269991" y="5733288"/>
            <a:ext cx="822960" cy="515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3"/>
          <p:cNvSpPr/>
          <p:nvPr/>
        </p:nvSpPr>
        <p:spPr>
          <a:xfrm>
            <a:off x="5782055" y="5733288"/>
            <a:ext cx="387096" cy="515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4"/>
          <p:cNvSpPr txBox="1"/>
          <p:nvPr/>
        </p:nvSpPr>
        <p:spPr>
          <a:xfrm>
            <a:off x="2810636" y="3030827"/>
            <a:ext cx="6096000" cy="30626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765" algn="just">
              <a:lnSpc>
                <a:spcPct val="100000"/>
              </a:lnSpc>
              <a:spcBef>
                <a:spcPts val="385"/>
              </a:spcBef>
            </a:pPr>
            <a:r>
              <a:rPr sz="1800" spc="-5" dirty="0">
                <a:latin typeface="Arial"/>
                <a:cs typeface="Arial"/>
              </a:rPr>
              <a:t>o </a:t>
            </a:r>
            <a:r>
              <a:rPr sz="1800" b="1" dirty="0">
                <a:latin typeface="Arial"/>
                <a:cs typeface="Arial"/>
              </a:rPr>
              <a:t>personální bezpečnosti </a:t>
            </a:r>
            <a:r>
              <a:rPr sz="1800" spc="-5" dirty="0">
                <a:latin typeface="Arial"/>
                <a:cs typeface="Arial"/>
              </a:rPr>
              <a:t>a o </a:t>
            </a:r>
            <a:r>
              <a:rPr sz="1800" dirty="0">
                <a:latin typeface="Arial"/>
                <a:cs typeface="Arial"/>
              </a:rPr>
              <a:t>bezpečnostní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způsobilosti</a:t>
            </a:r>
          </a:p>
          <a:p>
            <a:pPr marL="24765" marR="5080" algn="just">
              <a:lnSpc>
                <a:spcPct val="90000"/>
              </a:lnSpc>
              <a:spcBef>
                <a:spcPts val="505"/>
              </a:spcBef>
            </a:pPr>
            <a:r>
              <a:rPr sz="1800" dirty="0">
                <a:latin typeface="Arial"/>
                <a:cs typeface="Arial"/>
              </a:rPr>
              <a:t>o </a:t>
            </a:r>
            <a:r>
              <a:rPr sz="1800" b="1" spc="-5" dirty="0">
                <a:latin typeface="Arial"/>
                <a:cs typeface="Arial"/>
              </a:rPr>
              <a:t>fyzické </a:t>
            </a:r>
            <a:r>
              <a:rPr sz="1800" b="1" dirty="0">
                <a:latin typeface="Arial"/>
                <a:cs typeface="Arial"/>
              </a:rPr>
              <a:t>bezpečnosti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certifikaci technických prostředků,  </a:t>
            </a:r>
            <a:r>
              <a:rPr sz="1800" spc="-10" dirty="0">
                <a:latin typeface="Arial"/>
                <a:cs typeface="Arial"/>
              </a:rPr>
              <a:t>ve </a:t>
            </a:r>
            <a:r>
              <a:rPr sz="1800" dirty="0">
                <a:latin typeface="Arial"/>
                <a:cs typeface="Arial"/>
              </a:rPr>
              <a:t>znění vyhlášky </a:t>
            </a:r>
            <a:r>
              <a:rPr sz="1800" spc="5" dirty="0">
                <a:latin typeface="Arial"/>
                <a:cs typeface="Arial"/>
              </a:rPr>
              <a:t>č. </a:t>
            </a:r>
            <a:r>
              <a:rPr sz="1800" spc="-5" dirty="0">
                <a:latin typeface="Arial"/>
                <a:cs typeface="Arial"/>
              </a:rPr>
              <a:t>19/2008 </a:t>
            </a:r>
            <a:r>
              <a:rPr sz="1800" dirty="0">
                <a:latin typeface="Arial"/>
                <a:cs typeface="Arial"/>
              </a:rPr>
              <a:t>Sb.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vyhlášky </a:t>
            </a:r>
            <a:r>
              <a:rPr sz="1800" spc="5" dirty="0">
                <a:latin typeface="Arial"/>
                <a:cs typeface="Arial"/>
              </a:rPr>
              <a:t>č. </a:t>
            </a:r>
            <a:r>
              <a:rPr sz="1800" spc="-20" dirty="0">
                <a:latin typeface="Arial"/>
                <a:cs typeface="Arial"/>
              </a:rPr>
              <a:t>454/2011  </a:t>
            </a:r>
            <a:r>
              <a:rPr sz="1800" dirty="0">
                <a:latin typeface="Arial"/>
                <a:cs typeface="Arial"/>
              </a:rPr>
              <a:t>Sb.</a:t>
            </a:r>
          </a:p>
          <a:p>
            <a:pPr marL="24765" marR="5080" algn="just">
              <a:lnSpc>
                <a:spcPts val="1939"/>
              </a:lnSpc>
              <a:spcBef>
                <a:spcPts val="535"/>
              </a:spcBef>
            </a:pPr>
            <a:r>
              <a:rPr sz="1800" spc="-5" dirty="0">
                <a:latin typeface="Arial"/>
                <a:cs typeface="Arial"/>
              </a:rPr>
              <a:t>o </a:t>
            </a:r>
            <a:r>
              <a:rPr sz="1800" b="1" spc="-5" dirty="0">
                <a:latin typeface="Arial"/>
                <a:cs typeface="Arial"/>
              </a:rPr>
              <a:t>administrativní bezpečnosti </a:t>
            </a:r>
            <a:r>
              <a:rPr sz="1800" spc="-5" dirty="0">
                <a:latin typeface="Arial"/>
                <a:cs typeface="Arial"/>
              </a:rPr>
              <a:t>a o registrech utajovaných  </a:t>
            </a:r>
            <a:r>
              <a:rPr sz="1800" dirty="0">
                <a:latin typeface="Arial"/>
                <a:cs typeface="Arial"/>
              </a:rPr>
              <a:t>informací, </a:t>
            </a:r>
            <a:r>
              <a:rPr sz="1800" spc="-10" dirty="0">
                <a:latin typeface="Arial"/>
                <a:cs typeface="Arial"/>
              </a:rPr>
              <a:t>ve </a:t>
            </a:r>
            <a:r>
              <a:rPr sz="1800" spc="-5" dirty="0">
                <a:latin typeface="Arial"/>
                <a:cs typeface="Arial"/>
              </a:rPr>
              <a:t>znění vyhlášky </a:t>
            </a:r>
            <a:r>
              <a:rPr sz="1800" spc="5" dirty="0">
                <a:latin typeface="Arial"/>
                <a:cs typeface="Arial"/>
              </a:rPr>
              <a:t>č. </a:t>
            </a:r>
            <a:r>
              <a:rPr sz="1800" spc="-5" dirty="0">
                <a:latin typeface="Arial"/>
                <a:cs typeface="Arial"/>
              </a:rPr>
              <a:t>55/2008 </a:t>
            </a:r>
            <a:r>
              <a:rPr sz="1800" spc="-10" dirty="0">
                <a:latin typeface="Arial"/>
                <a:cs typeface="Arial"/>
              </a:rPr>
              <a:t>Sb. </a:t>
            </a:r>
            <a:r>
              <a:rPr sz="1800" spc="-5" dirty="0">
                <a:latin typeface="Arial"/>
                <a:cs typeface="Arial"/>
              </a:rPr>
              <a:t>a vyhlášky </a:t>
            </a:r>
            <a:r>
              <a:rPr sz="1800" spc="-10" dirty="0">
                <a:latin typeface="Arial"/>
                <a:cs typeface="Arial"/>
              </a:rPr>
              <a:t>č.  </a:t>
            </a:r>
            <a:r>
              <a:rPr sz="1800" spc="-15" dirty="0">
                <a:latin typeface="Arial"/>
                <a:cs typeface="Arial"/>
              </a:rPr>
              <a:t>433/2011 </a:t>
            </a:r>
            <a:r>
              <a:rPr sz="1800" dirty="0">
                <a:latin typeface="Arial"/>
                <a:cs typeface="Arial"/>
              </a:rPr>
              <a:t>Sb.( </a:t>
            </a:r>
            <a:r>
              <a:rPr sz="1800" spc="-5" dirty="0">
                <a:latin typeface="Arial"/>
                <a:cs typeface="Arial"/>
              </a:rPr>
              <a:t>novela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23.10.2015)</a:t>
            </a:r>
          </a:p>
          <a:p>
            <a:pPr marL="24765" marR="5715" algn="just">
              <a:lnSpc>
                <a:spcPct val="90100"/>
              </a:lnSpc>
              <a:spcBef>
                <a:spcPts val="484"/>
              </a:spcBef>
            </a:pPr>
            <a:r>
              <a:rPr sz="1800" spc="-5" dirty="0">
                <a:latin typeface="Arial"/>
                <a:cs typeface="Arial"/>
              </a:rPr>
              <a:t>o </a:t>
            </a:r>
            <a:r>
              <a:rPr sz="1800" b="1" dirty="0">
                <a:latin typeface="Arial"/>
                <a:cs typeface="Arial"/>
              </a:rPr>
              <a:t>bezpečnosti </a:t>
            </a:r>
            <a:r>
              <a:rPr sz="1800" b="1" spc="-5" dirty="0">
                <a:latin typeface="Arial"/>
                <a:cs typeface="Arial"/>
              </a:rPr>
              <a:t>informačních a komunikačních systémů  </a:t>
            </a:r>
            <a:r>
              <a:rPr sz="1800" dirty="0">
                <a:latin typeface="Arial"/>
                <a:cs typeface="Arial"/>
              </a:rPr>
              <a:t>(IKS) a </a:t>
            </a:r>
            <a:r>
              <a:rPr sz="1800" spc="-5" dirty="0">
                <a:latin typeface="Arial"/>
                <a:cs typeface="Arial"/>
              </a:rPr>
              <a:t>dalších </a:t>
            </a:r>
            <a:r>
              <a:rPr sz="1800" b="1" spc="-5" dirty="0">
                <a:latin typeface="Arial"/>
                <a:cs typeface="Arial"/>
              </a:rPr>
              <a:t>elektronických zařízení </a:t>
            </a:r>
            <a:r>
              <a:rPr sz="1800" spc="-5" dirty="0">
                <a:latin typeface="Arial"/>
                <a:cs typeface="Arial"/>
              </a:rPr>
              <a:t>nakládajících </a:t>
            </a:r>
            <a:r>
              <a:rPr sz="1800" dirty="0">
                <a:latin typeface="Arial"/>
                <a:cs typeface="Arial"/>
              </a:rPr>
              <a:t>s  utajovanými informacemi </a:t>
            </a:r>
            <a:r>
              <a:rPr sz="1800" spc="-5" dirty="0">
                <a:latin typeface="Arial"/>
                <a:cs typeface="Arial"/>
              </a:rPr>
              <a:t>a o </a:t>
            </a:r>
            <a:r>
              <a:rPr sz="1800" spc="5" dirty="0">
                <a:latin typeface="Arial"/>
                <a:cs typeface="Arial"/>
              </a:rPr>
              <a:t>certifikaci stínicích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komor</a:t>
            </a:r>
            <a:endParaRPr sz="18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90"/>
              </a:spcBef>
            </a:pPr>
            <a:r>
              <a:rPr sz="1800" spc="-5" dirty="0">
                <a:latin typeface="Arial"/>
                <a:cs typeface="Arial"/>
              </a:rPr>
              <a:t>seznam UI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(novela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1.1.2018)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35"/>
          <p:cNvSpPr txBox="1">
            <a:spLocks noGrp="1"/>
          </p:cNvSpPr>
          <p:nvPr>
            <p:ph type="title"/>
          </p:nvPr>
        </p:nvSpPr>
        <p:spPr>
          <a:xfrm>
            <a:off x="651147" y="574891"/>
            <a:ext cx="61912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Calibri"/>
                <a:cs typeface="Calibri"/>
              </a:rPr>
              <a:t>Prováděcí </a:t>
            </a:r>
            <a:r>
              <a:rPr sz="2800" spc="-15" dirty="0">
                <a:latin typeface="Calibri"/>
                <a:cs typeface="Calibri"/>
              </a:rPr>
              <a:t>právní </a:t>
            </a:r>
            <a:r>
              <a:rPr sz="2800" spc="-5" dirty="0">
                <a:latin typeface="Calibri"/>
                <a:cs typeface="Calibri"/>
              </a:rPr>
              <a:t>předpisy </a:t>
            </a:r>
            <a:r>
              <a:rPr sz="2800" spc="5" dirty="0">
                <a:latin typeface="Calibri"/>
                <a:cs typeface="Calibri"/>
              </a:rPr>
              <a:t>– </a:t>
            </a:r>
            <a:r>
              <a:rPr sz="2800" dirty="0">
                <a:latin typeface="Calibri"/>
                <a:cs typeface="Calibri"/>
              </a:rPr>
              <a:t>vyhlášky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NBÚ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3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1007967" y="656181"/>
            <a:ext cx="6844665" cy="8375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90"/>
              </a:spcBef>
            </a:pPr>
            <a:r>
              <a:rPr sz="2800" b="1" spc="5" dirty="0"/>
              <a:t>PODMÍNKY </a:t>
            </a:r>
            <a:r>
              <a:rPr sz="2800" b="1" dirty="0"/>
              <a:t>PŘÍSTUPU FYZICKÉ</a:t>
            </a:r>
            <a:r>
              <a:rPr sz="2800" b="1" spc="-175" dirty="0"/>
              <a:t> </a:t>
            </a:r>
            <a:r>
              <a:rPr sz="2800" b="1" spc="5" dirty="0"/>
              <a:t>OSOBY  K </a:t>
            </a:r>
            <a:r>
              <a:rPr sz="2800" b="1" spc="-5" dirty="0"/>
              <a:t>UI STUPNĚ </a:t>
            </a:r>
            <a:r>
              <a:rPr sz="2800" b="1" spc="-50" dirty="0"/>
              <a:t>UTAJENÍ </a:t>
            </a:r>
            <a:r>
              <a:rPr sz="2800" b="1" dirty="0"/>
              <a:t>-</a:t>
            </a:r>
            <a:r>
              <a:rPr sz="2800" b="1" spc="114" dirty="0"/>
              <a:t> </a:t>
            </a:r>
            <a:r>
              <a:rPr sz="2800" b="1" spc="-10" dirty="0"/>
              <a:t>VYHRAZENÉ</a:t>
            </a:r>
            <a:endParaRPr sz="2800" b="1" dirty="0"/>
          </a:p>
        </p:txBody>
      </p:sp>
      <p:sp>
        <p:nvSpPr>
          <p:cNvPr id="3" name="object 18"/>
          <p:cNvSpPr txBox="1"/>
          <p:nvPr/>
        </p:nvSpPr>
        <p:spPr>
          <a:xfrm>
            <a:off x="530218" y="2209312"/>
            <a:ext cx="8415655" cy="3743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Oznámení o splnění podmínek přístupu k </a:t>
            </a:r>
            <a:r>
              <a:rPr sz="2400" b="1" spc="-5" dirty="0">
                <a:latin typeface="Arial"/>
                <a:cs typeface="Arial"/>
              </a:rPr>
              <a:t>UI </a:t>
            </a:r>
            <a:r>
              <a:rPr sz="2400" b="1" dirty="0">
                <a:latin typeface="Arial"/>
                <a:cs typeface="Arial"/>
              </a:rPr>
              <a:t>se</a:t>
            </a:r>
            <a:r>
              <a:rPr sz="2400" b="1" spc="-17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vydá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625"/>
              </a:lnSpc>
            </a:pPr>
            <a:r>
              <a:rPr sz="2400" b="1" dirty="0">
                <a:latin typeface="Arial"/>
                <a:cs typeface="Arial"/>
              </a:rPr>
              <a:t>osobě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která:</a:t>
            </a:r>
          </a:p>
          <a:p>
            <a:pPr marL="241300" indent="-229235">
              <a:lnSpc>
                <a:spcPts val="2170"/>
              </a:lnSpc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je </a:t>
            </a:r>
            <a:r>
              <a:rPr sz="2000" spc="-15" dirty="0">
                <a:latin typeface="Arial"/>
                <a:cs typeface="Arial"/>
              </a:rPr>
              <a:t>způsobilá </a:t>
            </a:r>
            <a:r>
              <a:rPr sz="2000" spc="-5" dirty="0">
                <a:latin typeface="Arial"/>
                <a:cs typeface="Arial"/>
              </a:rPr>
              <a:t>k </a:t>
            </a:r>
            <a:r>
              <a:rPr sz="2000" spc="-10" dirty="0">
                <a:latin typeface="Arial"/>
                <a:cs typeface="Arial"/>
              </a:rPr>
              <a:t>právním </a:t>
            </a:r>
            <a:r>
              <a:rPr sz="2000" spc="-5" dirty="0">
                <a:latin typeface="Arial"/>
                <a:cs typeface="Arial"/>
              </a:rPr>
              <a:t>úkonům – </a:t>
            </a:r>
            <a:r>
              <a:rPr sz="2000" spc="-10" dirty="0">
                <a:latin typeface="Arial"/>
                <a:cs typeface="Arial"/>
              </a:rPr>
              <a:t>prokazuje </a:t>
            </a:r>
            <a:r>
              <a:rPr sz="2000" spc="-5" dirty="0">
                <a:latin typeface="Arial"/>
                <a:cs typeface="Arial"/>
              </a:rPr>
              <a:t>se </a:t>
            </a:r>
            <a:r>
              <a:rPr sz="2000" spc="-10" dirty="0">
                <a:latin typeface="Arial"/>
                <a:cs typeface="Arial"/>
              </a:rPr>
              <a:t>prohlášením</a:t>
            </a:r>
            <a:r>
              <a:rPr sz="2000" spc="20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endParaRPr sz="2000" dirty="0">
              <a:latin typeface="Arial"/>
              <a:cs typeface="Arial"/>
            </a:endParaRPr>
          </a:p>
          <a:p>
            <a:pPr marL="241300">
              <a:lnSpc>
                <a:spcPts val="2160"/>
              </a:lnSpc>
            </a:pPr>
            <a:r>
              <a:rPr sz="2000" spc="-15" dirty="0">
                <a:latin typeface="Arial"/>
                <a:cs typeface="Arial"/>
              </a:rPr>
              <a:t>způsobilosti </a:t>
            </a:r>
            <a:r>
              <a:rPr sz="2000" spc="-5" dirty="0">
                <a:latin typeface="Arial"/>
                <a:cs typeface="Arial"/>
              </a:rPr>
              <a:t>k </a:t>
            </a:r>
            <a:r>
              <a:rPr sz="2000" spc="-10" dirty="0">
                <a:latin typeface="Arial"/>
                <a:cs typeface="Arial"/>
              </a:rPr>
              <a:t>právním</a:t>
            </a:r>
            <a:r>
              <a:rPr sz="2000" spc="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úkonům,</a:t>
            </a:r>
          </a:p>
          <a:p>
            <a:pPr marL="241300" indent="-229235">
              <a:lnSpc>
                <a:spcPts val="2160"/>
              </a:lnSpc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Arial"/>
                <a:cs typeface="Arial"/>
              </a:rPr>
              <a:t>dosáhla alespoň 18 let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věku,</a:t>
            </a:r>
            <a:endParaRPr sz="2000" dirty="0">
              <a:latin typeface="Arial"/>
              <a:cs typeface="Arial"/>
            </a:endParaRPr>
          </a:p>
          <a:p>
            <a:pPr marL="241300" indent="-229235">
              <a:lnSpc>
                <a:spcPts val="2280"/>
              </a:lnSpc>
              <a:buChar char="•"/>
              <a:tabLst>
                <a:tab pos="241300" algn="l"/>
                <a:tab pos="241935" algn="l"/>
                <a:tab pos="2119630" algn="l"/>
              </a:tabLst>
            </a:pPr>
            <a:r>
              <a:rPr sz="2000" dirty="0">
                <a:latin typeface="Arial"/>
                <a:cs typeface="Arial"/>
              </a:rPr>
              <a:t>je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bezúhonná</a:t>
            </a:r>
            <a:r>
              <a:rPr sz="2000" spc="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–	</a:t>
            </a:r>
            <a:r>
              <a:rPr sz="2000" spc="-10" dirty="0">
                <a:latin typeface="Arial"/>
                <a:cs typeface="Arial"/>
              </a:rPr>
              <a:t>prokazuje </a:t>
            </a:r>
            <a:r>
              <a:rPr sz="2000" spc="-5" dirty="0">
                <a:latin typeface="Arial"/>
                <a:cs typeface="Arial"/>
              </a:rPr>
              <a:t>se </a:t>
            </a:r>
            <a:r>
              <a:rPr sz="2000" spc="-20" dirty="0">
                <a:latin typeface="Arial"/>
                <a:cs typeface="Arial"/>
              </a:rPr>
              <a:t>výpisem </a:t>
            </a:r>
            <a:r>
              <a:rPr sz="2000" spc="-5" dirty="0">
                <a:latin typeface="Arial"/>
                <a:cs typeface="Arial"/>
              </a:rPr>
              <a:t>z </a:t>
            </a:r>
            <a:r>
              <a:rPr sz="2000" spc="-15" dirty="0">
                <a:latin typeface="Arial"/>
                <a:cs typeface="Arial"/>
              </a:rPr>
              <a:t>evidence </a:t>
            </a:r>
            <a:r>
              <a:rPr sz="2000" dirty="0">
                <a:latin typeface="Arial"/>
                <a:cs typeface="Arial"/>
              </a:rPr>
              <a:t>Rejstříku</a:t>
            </a:r>
            <a:r>
              <a:rPr sz="2000" spc="1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trestů.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Doklady předkládané osobou nesmí </a:t>
            </a:r>
            <a:r>
              <a:rPr sz="1800" spc="-5" dirty="0">
                <a:latin typeface="Arial"/>
                <a:cs typeface="Arial"/>
              </a:rPr>
              <a:t>být </a:t>
            </a:r>
            <a:r>
              <a:rPr sz="1800" dirty="0">
                <a:latin typeface="Arial"/>
                <a:cs typeface="Arial"/>
              </a:rPr>
              <a:t>starší než 3 </a:t>
            </a:r>
            <a:r>
              <a:rPr sz="1800" spc="5" dirty="0">
                <a:latin typeface="Arial"/>
                <a:cs typeface="Arial"/>
              </a:rPr>
              <a:t>měsíců </a:t>
            </a:r>
            <a:r>
              <a:rPr sz="1800" dirty="0">
                <a:latin typeface="Arial"/>
                <a:cs typeface="Arial"/>
              </a:rPr>
              <a:t>od jejich</a:t>
            </a:r>
            <a:r>
              <a:rPr sz="1800" spc="-2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vydání.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050"/>
              </a:lnSpc>
              <a:spcBef>
                <a:spcPts val="865"/>
              </a:spcBef>
            </a:pPr>
            <a:r>
              <a:rPr sz="1800" spc="-5" dirty="0">
                <a:latin typeface="Arial"/>
                <a:cs typeface="Arial"/>
              </a:rPr>
              <a:t>Způsobilost </a:t>
            </a:r>
            <a:r>
              <a:rPr sz="1800" dirty="0">
                <a:latin typeface="Arial"/>
                <a:cs typeface="Arial"/>
              </a:rPr>
              <a:t>k právním </a:t>
            </a:r>
            <a:r>
              <a:rPr sz="1800" spc="-10" dirty="0">
                <a:latin typeface="Arial"/>
                <a:cs typeface="Arial"/>
              </a:rPr>
              <a:t>úkonům </a:t>
            </a:r>
            <a:r>
              <a:rPr sz="1800" spc="-5" dirty="0">
                <a:latin typeface="Arial"/>
                <a:cs typeface="Arial"/>
              </a:rPr>
              <a:t>a trestní bezúhonnost </a:t>
            </a:r>
            <a:r>
              <a:rPr sz="1800" dirty="0">
                <a:latin typeface="Arial"/>
                <a:cs typeface="Arial"/>
              </a:rPr>
              <a:t>musí </a:t>
            </a:r>
            <a:r>
              <a:rPr sz="1800" spc="-5" dirty="0">
                <a:latin typeface="Arial"/>
                <a:cs typeface="Arial"/>
              </a:rPr>
              <a:t>osoba </a:t>
            </a:r>
            <a:r>
              <a:rPr sz="1800" dirty="0">
                <a:latin typeface="Arial"/>
                <a:cs typeface="Arial"/>
              </a:rPr>
              <a:t>splňovat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po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sz="1800" dirty="0">
                <a:latin typeface="Arial"/>
                <a:cs typeface="Arial"/>
              </a:rPr>
              <a:t>celou dobu přístupu k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UI.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050"/>
              </a:lnSpc>
              <a:spcBef>
                <a:spcPts val="869"/>
              </a:spcBef>
              <a:tabLst>
                <a:tab pos="2058670" algn="l"/>
                <a:tab pos="4555490" algn="l"/>
              </a:tabLst>
            </a:pPr>
            <a:r>
              <a:rPr sz="1800" spc="-5" dirty="0">
                <a:latin typeface="Arial"/>
                <a:cs typeface="Arial"/>
              </a:rPr>
              <a:t>Vždy 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před 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prvním	přístupem </a:t>
            </a:r>
            <a:r>
              <a:rPr sz="1800" dirty="0">
                <a:latin typeface="Arial"/>
                <a:cs typeface="Arial"/>
              </a:rPr>
              <a:t> k 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utajované	informaci podepisuje </a:t>
            </a:r>
            <a:r>
              <a:rPr sz="1800" spc="-10" dirty="0">
                <a:latin typeface="Arial"/>
                <a:cs typeface="Arial"/>
              </a:rPr>
              <a:t>osoba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poučení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sz="1800" dirty="0">
                <a:latin typeface="Arial"/>
                <a:cs typeface="Arial"/>
              </a:rPr>
              <a:t>(jeden </a:t>
            </a:r>
            <a:r>
              <a:rPr sz="1800" spc="-5" dirty="0">
                <a:latin typeface="Arial"/>
                <a:cs typeface="Arial"/>
              </a:rPr>
              <a:t>výtisk </a:t>
            </a:r>
            <a:r>
              <a:rPr sz="1800" spc="5" dirty="0">
                <a:latin typeface="Arial"/>
                <a:cs typeface="Arial"/>
              </a:rPr>
              <a:t>si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ponechává).</a:t>
            </a:r>
          </a:p>
        </p:txBody>
      </p:sp>
    </p:spTree>
    <p:extLst>
      <p:ext uri="{BB962C8B-B14F-4D97-AF65-F5344CB8AC3E}">
        <p14:creationId xmlns:p14="http://schemas.microsoft.com/office/powerpoint/2010/main" val="26761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1297845" y="1105357"/>
            <a:ext cx="6832600" cy="8382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5080" indent="-229235">
              <a:lnSpc>
                <a:spcPts val="3030"/>
              </a:lnSpc>
              <a:spcBef>
                <a:spcPts val="484"/>
              </a:spcBef>
            </a:pPr>
            <a:r>
              <a:rPr sz="2800" spc="5" dirty="0"/>
              <a:t>PODMÍNKY </a:t>
            </a:r>
            <a:r>
              <a:rPr sz="2800" dirty="0"/>
              <a:t>PŘÍSTUPU </a:t>
            </a:r>
            <a:r>
              <a:rPr sz="2800" spc="-5" dirty="0"/>
              <a:t>FYZICKÉ</a:t>
            </a:r>
            <a:r>
              <a:rPr sz="2800" spc="-220" dirty="0"/>
              <a:t> </a:t>
            </a:r>
            <a:r>
              <a:rPr sz="2800" dirty="0"/>
              <a:t>OSOBY  </a:t>
            </a:r>
            <a:r>
              <a:rPr sz="2800" spc="5" dirty="0"/>
              <a:t>K </a:t>
            </a:r>
            <a:r>
              <a:rPr sz="2800" spc="-5" dirty="0"/>
              <a:t>UI STUPNĚ </a:t>
            </a:r>
            <a:r>
              <a:rPr sz="2800" spc="-50" dirty="0"/>
              <a:t>UTAJENÍ </a:t>
            </a:r>
            <a:r>
              <a:rPr sz="2800" dirty="0"/>
              <a:t>-</a:t>
            </a:r>
            <a:r>
              <a:rPr sz="2800" spc="120" dirty="0"/>
              <a:t> </a:t>
            </a:r>
            <a:r>
              <a:rPr sz="2800" spc="-10" dirty="0"/>
              <a:t>VYHRAZENÉ</a:t>
            </a:r>
            <a:endParaRPr sz="2800" dirty="0"/>
          </a:p>
        </p:txBody>
      </p:sp>
      <p:sp>
        <p:nvSpPr>
          <p:cNvPr id="3" name="object 18"/>
          <p:cNvSpPr txBox="1"/>
          <p:nvPr/>
        </p:nvSpPr>
        <p:spPr>
          <a:xfrm>
            <a:off x="367900" y="2422905"/>
            <a:ext cx="8211184" cy="2662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70"/>
              </a:lnSpc>
              <a:spcBef>
                <a:spcPts val="95"/>
              </a:spcBef>
            </a:pPr>
            <a:r>
              <a:rPr sz="1900" b="1" spc="-10" dirty="0">
                <a:latin typeface="Arial"/>
                <a:cs typeface="Arial"/>
              </a:rPr>
              <a:t>Osoba</a:t>
            </a:r>
            <a:r>
              <a:rPr sz="1900" spc="-10" dirty="0">
                <a:latin typeface="Arial"/>
                <a:cs typeface="Arial"/>
              </a:rPr>
              <a:t>, </a:t>
            </a:r>
            <a:r>
              <a:rPr sz="1900" spc="-5" dirty="0">
                <a:latin typeface="Arial"/>
                <a:cs typeface="Arial"/>
              </a:rPr>
              <a:t>která </a:t>
            </a:r>
            <a:r>
              <a:rPr sz="1900" spc="-15" dirty="0">
                <a:latin typeface="Arial"/>
                <a:cs typeface="Arial"/>
              </a:rPr>
              <a:t>je </a:t>
            </a:r>
            <a:r>
              <a:rPr sz="1900" spc="-5" dirty="0">
                <a:latin typeface="Arial"/>
                <a:cs typeface="Arial"/>
              </a:rPr>
              <a:t>držitelem </a:t>
            </a:r>
            <a:r>
              <a:rPr sz="1900" spc="-15" dirty="0">
                <a:latin typeface="Arial"/>
                <a:cs typeface="Arial"/>
              </a:rPr>
              <a:t>Oznámení </a:t>
            </a:r>
            <a:r>
              <a:rPr sz="1900" b="1" spc="-5" dirty="0">
                <a:latin typeface="Arial"/>
                <a:cs typeface="Arial"/>
              </a:rPr>
              <a:t>je </a:t>
            </a:r>
            <a:r>
              <a:rPr sz="1900" b="1" spc="-10" dirty="0">
                <a:latin typeface="Arial"/>
                <a:cs typeface="Arial"/>
              </a:rPr>
              <a:t>povinna písemně sdělovat </a:t>
            </a:r>
            <a:r>
              <a:rPr sz="1900" spc="-10" dirty="0">
                <a:latin typeface="Arial"/>
                <a:cs typeface="Arial"/>
              </a:rPr>
              <a:t>ve </a:t>
            </a:r>
            <a:r>
              <a:rPr sz="1900" spc="-5" dirty="0">
                <a:latin typeface="Arial"/>
                <a:cs typeface="Arial"/>
              </a:rPr>
              <a:t>lhůtě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ts val="2055"/>
              </a:lnSpc>
            </a:pPr>
            <a:r>
              <a:rPr sz="1900" spc="-5" dirty="0">
                <a:solidFill>
                  <a:srgbClr val="FF3300"/>
                </a:solidFill>
                <a:latin typeface="Arial"/>
                <a:cs typeface="Arial"/>
              </a:rPr>
              <a:t>do 15 dnů </a:t>
            </a:r>
            <a:r>
              <a:rPr sz="1900" spc="-35" dirty="0">
                <a:solidFill>
                  <a:srgbClr val="FF3300"/>
                </a:solidFill>
                <a:latin typeface="Arial"/>
                <a:cs typeface="Arial"/>
              </a:rPr>
              <a:t>změny</a:t>
            </a:r>
            <a:r>
              <a:rPr sz="1900" spc="-35" dirty="0">
                <a:latin typeface="Arial"/>
                <a:cs typeface="Arial"/>
              </a:rPr>
              <a:t>, </a:t>
            </a:r>
            <a:r>
              <a:rPr sz="1900" dirty="0">
                <a:latin typeface="Arial"/>
                <a:cs typeface="Arial"/>
              </a:rPr>
              <a:t>týkající</a:t>
            </a:r>
            <a:r>
              <a:rPr sz="1900" spc="1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se:</a:t>
            </a:r>
            <a:endParaRPr sz="1900" dirty="0">
              <a:latin typeface="Arial"/>
              <a:cs typeface="Arial"/>
            </a:endParaRPr>
          </a:p>
          <a:p>
            <a:pPr marL="1308100" indent="-625475">
              <a:lnSpc>
                <a:spcPts val="2055"/>
              </a:lnSpc>
              <a:buChar char="•"/>
              <a:tabLst>
                <a:tab pos="1308100" algn="l"/>
                <a:tab pos="1308735" algn="l"/>
              </a:tabLst>
            </a:pPr>
            <a:r>
              <a:rPr sz="1900" spc="-5" dirty="0">
                <a:latin typeface="Arial"/>
                <a:cs typeface="Arial"/>
              </a:rPr>
              <a:t>způsobilosti k </a:t>
            </a:r>
            <a:r>
              <a:rPr sz="1900" spc="-10" dirty="0">
                <a:latin typeface="Arial"/>
                <a:cs typeface="Arial"/>
              </a:rPr>
              <a:t>právním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úkonům,</a:t>
            </a:r>
            <a:endParaRPr sz="1900" dirty="0">
              <a:latin typeface="Arial"/>
              <a:cs typeface="Arial"/>
            </a:endParaRPr>
          </a:p>
          <a:p>
            <a:pPr marL="1308100" indent="-625475">
              <a:lnSpc>
                <a:spcPts val="2050"/>
              </a:lnSpc>
              <a:buChar char="•"/>
              <a:tabLst>
                <a:tab pos="1308100" algn="l"/>
                <a:tab pos="1308735" algn="l"/>
              </a:tabLst>
            </a:pPr>
            <a:r>
              <a:rPr sz="1900" spc="-5" dirty="0">
                <a:latin typeface="Arial"/>
                <a:cs typeface="Arial"/>
              </a:rPr>
              <a:t>trestní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bezúhonnosti,</a:t>
            </a:r>
            <a:endParaRPr sz="1900" dirty="0">
              <a:latin typeface="Arial"/>
              <a:cs typeface="Arial"/>
            </a:endParaRPr>
          </a:p>
          <a:p>
            <a:pPr marL="1308100" indent="-625475">
              <a:lnSpc>
                <a:spcPts val="2160"/>
              </a:lnSpc>
              <a:buChar char="•"/>
              <a:tabLst>
                <a:tab pos="1308100" algn="l"/>
                <a:tab pos="1308735" algn="l"/>
              </a:tabLst>
            </a:pPr>
            <a:r>
              <a:rPr sz="1900" spc="-15" dirty="0">
                <a:latin typeface="Arial"/>
                <a:cs typeface="Arial"/>
              </a:rPr>
              <a:t>změnu </a:t>
            </a:r>
            <a:r>
              <a:rPr sz="1900" spc="-10" dirty="0">
                <a:latin typeface="Arial"/>
                <a:cs typeface="Arial"/>
              </a:rPr>
              <a:t>údajů, </a:t>
            </a:r>
            <a:r>
              <a:rPr sz="1900" spc="-5" dirty="0">
                <a:latin typeface="Arial"/>
                <a:cs typeface="Arial"/>
              </a:rPr>
              <a:t>které </a:t>
            </a:r>
            <a:r>
              <a:rPr sz="1900" dirty="0">
                <a:latin typeface="Arial"/>
                <a:cs typeface="Arial"/>
              </a:rPr>
              <a:t>se </a:t>
            </a:r>
            <a:r>
              <a:rPr sz="1900" spc="-5" dirty="0">
                <a:latin typeface="Arial"/>
                <a:cs typeface="Arial"/>
              </a:rPr>
              <a:t>v </a:t>
            </a:r>
            <a:r>
              <a:rPr sz="1900" spc="-10" dirty="0">
                <a:latin typeface="Arial"/>
                <a:cs typeface="Arial"/>
              </a:rPr>
              <a:t>oznámení</a:t>
            </a:r>
            <a:r>
              <a:rPr sz="1900" spc="1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uvádějí,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ts val="2175"/>
              </a:lnSpc>
              <a:spcBef>
                <a:spcPts val="1825"/>
              </a:spcBef>
            </a:pPr>
            <a:r>
              <a:rPr sz="1900" dirty="0">
                <a:latin typeface="Arial"/>
                <a:cs typeface="Arial"/>
              </a:rPr>
              <a:t>Po </a:t>
            </a:r>
            <a:r>
              <a:rPr sz="1900" spc="-5" dirty="0">
                <a:latin typeface="Arial"/>
                <a:cs typeface="Arial"/>
              </a:rPr>
              <a:t>5 letech ode dne </a:t>
            </a:r>
            <a:r>
              <a:rPr sz="1900" spc="-10" dirty="0">
                <a:latin typeface="Arial"/>
                <a:cs typeface="Arial"/>
              </a:rPr>
              <a:t>vydání Oznámení je </a:t>
            </a:r>
            <a:r>
              <a:rPr sz="1900" spc="-5" dirty="0">
                <a:latin typeface="Arial"/>
                <a:cs typeface="Arial"/>
              </a:rPr>
              <a:t>osoba </a:t>
            </a:r>
            <a:r>
              <a:rPr sz="1900" spc="-10" dirty="0">
                <a:latin typeface="Arial"/>
                <a:cs typeface="Arial"/>
              </a:rPr>
              <a:t>povinna</a:t>
            </a:r>
            <a:r>
              <a:rPr sz="1900" spc="23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předložit:</a:t>
            </a:r>
            <a:endParaRPr sz="1900" dirty="0">
              <a:latin typeface="Arial"/>
              <a:cs typeface="Arial"/>
            </a:endParaRPr>
          </a:p>
          <a:p>
            <a:pPr marL="1308100" indent="-625475">
              <a:lnSpc>
                <a:spcPts val="2055"/>
              </a:lnSpc>
              <a:buChar char="•"/>
              <a:tabLst>
                <a:tab pos="1308100" algn="l"/>
                <a:tab pos="1308735" algn="l"/>
              </a:tabLst>
            </a:pPr>
            <a:r>
              <a:rPr sz="1900" dirty="0">
                <a:latin typeface="Arial"/>
                <a:cs typeface="Arial"/>
              </a:rPr>
              <a:t>Výpis </a:t>
            </a:r>
            <a:r>
              <a:rPr sz="1900" spc="-5" dirty="0">
                <a:latin typeface="Arial"/>
                <a:cs typeface="Arial"/>
              </a:rPr>
              <a:t>z evidence Rejstříku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trestů</a:t>
            </a:r>
            <a:endParaRPr sz="1900" dirty="0">
              <a:latin typeface="Arial"/>
              <a:cs typeface="Arial"/>
            </a:endParaRPr>
          </a:p>
          <a:p>
            <a:pPr marL="1308100" indent="-625475">
              <a:lnSpc>
                <a:spcPts val="2050"/>
              </a:lnSpc>
              <a:buChar char="•"/>
              <a:tabLst>
                <a:tab pos="1308100" algn="l"/>
                <a:tab pos="1308735" algn="l"/>
              </a:tabLst>
            </a:pPr>
            <a:r>
              <a:rPr sz="1900" spc="-5" dirty="0">
                <a:latin typeface="Arial"/>
                <a:cs typeface="Arial"/>
              </a:rPr>
              <a:t>Prohlášení fyzické osoby o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svéprávnosti</a:t>
            </a:r>
            <a:endParaRPr sz="1900" dirty="0">
              <a:latin typeface="Arial"/>
              <a:cs typeface="Arial"/>
            </a:endParaRPr>
          </a:p>
          <a:p>
            <a:pPr marL="1308100" indent="-625475">
              <a:lnSpc>
                <a:spcPts val="2170"/>
              </a:lnSpc>
              <a:buChar char="•"/>
              <a:tabLst>
                <a:tab pos="1308100" algn="l"/>
                <a:tab pos="1308735" algn="l"/>
              </a:tabLst>
            </a:pPr>
            <a:r>
              <a:rPr sz="1900" spc="-5" dirty="0">
                <a:latin typeface="Arial"/>
                <a:cs typeface="Arial"/>
              </a:rPr>
              <a:t>výše </a:t>
            </a:r>
            <a:r>
              <a:rPr sz="1900" spc="-10" dirty="0">
                <a:latin typeface="Arial"/>
                <a:cs typeface="Arial"/>
              </a:rPr>
              <a:t>uvedené dokumenty nesmí </a:t>
            </a:r>
            <a:r>
              <a:rPr sz="1900" spc="-5" dirty="0">
                <a:latin typeface="Arial"/>
                <a:cs typeface="Arial"/>
              </a:rPr>
              <a:t>být starší než 3</a:t>
            </a:r>
            <a:r>
              <a:rPr sz="1900" spc="15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měsíce</a:t>
            </a:r>
            <a:endParaRPr sz="1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9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1078788" y="1095832"/>
            <a:ext cx="6917055" cy="74803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377825">
              <a:lnSpc>
                <a:spcPts val="2690"/>
              </a:lnSpc>
              <a:spcBef>
                <a:spcPts val="445"/>
              </a:spcBef>
              <a:tabLst>
                <a:tab pos="1521460" algn="l"/>
              </a:tabLst>
            </a:pPr>
            <a:r>
              <a:rPr sz="2500" spc="-10" dirty="0"/>
              <a:t>PŘÍSTUP </a:t>
            </a:r>
            <a:r>
              <a:rPr sz="2500" dirty="0"/>
              <a:t>FYZICKÉ </a:t>
            </a:r>
            <a:r>
              <a:rPr sz="2500" spc="-5" dirty="0"/>
              <a:t>OSOBY K UI </a:t>
            </a:r>
            <a:r>
              <a:rPr sz="2500" spc="-15" dirty="0"/>
              <a:t>STUPNĚ  </a:t>
            </a:r>
            <a:r>
              <a:rPr sz="2500" spc="-50" dirty="0"/>
              <a:t>UTAJENÍ	</a:t>
            </a:r>
            <a:r>
              <a:rPr sz="2500" spc="-5" dirty="0"/>
              <a:t>- </a:t>
            </a:r>
            <a:r>
              <a:rPr sz="2500" spc="-15" dirty="0"/>
              <a:t>DŮVĚRNÉ, </a:t>
            </a:r>
            <a:r>
              <a:rPr sz="2500" spc="-60" dirty="0"/>
              <a:t>TAJNÉ, </a:t>
            </a:r>
            <a:r>
              <a:rPr sz="2500" spc="-10" dirty="0"/>
              <a:t>PŘÍSNĚ</a:t>
            </a:r>
            <a:r>
              <a:rPr sz="2500" spc="250" dirty="0"/>
              <a:t> </a:t>
            </a:r>
            <a:r>
              <a:rPr sz="2500" spc="-70" dirty="0"/>
              <a:t>TAJNÉ</a:t>
            </a:r>
            <a:endParaRPr sz="2500" dirty="0"/>
          </a:p>
        </p:txBody>
      </p:sp>
      <p:sp>
        <p:nvSpPr>
          <p:cNvPr id="3" name="object 18"/>
          <p:cNvSpPr txBox="1"/>
          <p:nvPr/>
        </p:nvSpPr>
        <p:spPr>
          <a:xfrm>
            <a:off x="364642" y="2107819"/>
            <a:ext cx="721740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latin typeface="Arial"/>
                <a:cs typeface="Arial"/>
              </a:rPr>
              <a:t>Osobě lze umožnit přístup k </a:t>
            </a:r>
            <a:r>
              <a:rPr sz="2000" b="1" spc="-10" dirty="0">
                <a:latin typeface="Arial"/>
                <a:cs typeface="Arial"/>
              </a:rPr>
              <a:t>UI stupně utajení D, </a:t>
            </a:r>
            <a:r>
              <a:rPr sz="2000" b="1" spc="-100" dirty="0">
                <a:latin typeface="Arial"/>
                <a:cs typeface="Arial"/>
              </a:rPr>
              <a:t>T, </a:t>
            </a:r>
            <a:r>
              <a:rPr sz="2000" b="1" spc="-15" dirty="0">
                <a:latin typeface="Arial"/>
                <a:cs typeface="Arial"/>
              </a:rPr>
              <a:t>PT</a:t>
            </a:r>
            <a:r>
              <a:rPr sz="2000" b="1" spc="13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když: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20"/>
          <p:cNvSpPr txBox="1"/>
          <p:nvPr/>
        </p:nvSpPr>
        <p:spPr>
          <a:xfrm>
            <a:off x="1035507" y="2412619"/>
            <a:ext cx="7708900" cy="1243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  <a:tabLst>
                <a:tab pos="636905" algn="l"/>
                <a:tab pos="638175" algn="l"/>
              </a:tabLst>
            </a:pPr>
            <a:r>
              <a:rPr sz="2000" spc="-5" dirty="0">
                <a:latin typeface="Arial"/>
                <a:cs typeface="Arial"/>
              </a:rPr>
              <a:t>jej </a:t>
            </a:r>
            <a:r>
              <a:rPr sz="2000" spc="-20" dirty="0">
                <a:latin typeface="Arial"/>
                <a:cs typeface="Arial"/>
              </a:rPr>
              <a:t>nezbytně </a:t>
            </a:r>
            <a:r>
              <a:rPr sz="2000" spc="-10" dirty="0">
                <a:latin typeface="Arial"/>
                <a:cs typeface="Arial"/>
              </a:rPr>
              <a:t>potřebuje </a:t>
            </a:r>
            <a:r>
              <a:rPr sz="2000" spc="-5" dirty="0">
                <a:latin typeface="Arial"/>
                <a:cs typeface="Arial"/>
              </a:rPr>
              <a:t>k </a:t>
            </a:r>
            <a:r>
              <a:rPr sz="2000" spc="-15" dirty="0">
                <a:latin typeface="Arial"/>
                <a:cs typeface="Arial"/>
              </a:rPr>
              <a:t>výkonu </a:t>
            </a:r>
            <a:r>
              <a:rPr sz="2000" spc="-5" dirty="0">
                <a:latin typeface="Arial"/>
                <a:cs typeface="Arial"/>
              </a:rPr>
              <a:t>své </a:t>
            </a:r>
            <a:r>
              <a:rPr sz="2000" dirty="0">
                <a:latin typeface="Arial"/>
                <a:cs typeface="Arial"/>
              </a:rPr>
              <a:t>funkce, </a:t>
            </a:r>
            <a:r>
              <a:rPr sz="2000" spc="-10" dirty="0">
                <a:latin typeface="Arial"/>
                <a:cs typeface="Arial"/>
              </a:rPr>
              <a:t>pracovní </a:t>
            </a:r>
            <a:r>
              <a:rPr sz="2000" spc="-10" dirty="0" err="1">
                <a:latin typeface="Arial"/>
                <a:cs typeface="Arial"/>
              </a:rPr>
              <a:t>nebo</a:t>
            </a:r>
            <a:r>
              <a:rPr sz="2000" spc="315" dirty="0">
                <a:latin typeface="Arial"/>
                <a:cs typeface="Arial"/>
              </a:rPr>
              <a:t> </a:t>
            </a:r>
            <a:r>
              <a:rPr sz="2000" spc="-10" dirty="0" err="1" smtClean="0">
                <a:latin typeface="Arial"/>
                <a:cs typeface="Arial"/>
              </a:rPr>
              <a:t>jin</a:t>
            </a:r>
            <a:r>
              <a:rPr lang="cs-CZ" sz="2000" spc="-10" dirty="0" smtClean="0">
                <a:latin typeface="Arial"/>
                <a:cs typeface="Arial"/>
              </a:rPr>
              <a:t>é </a:t>
            </a:r>
            <a:r>
              <a:rPr sz="2000" spc="-10" dirty="0" err="1" smtClean="0">
                <a:latin typeface="Arial"/>
                <a:cs typeface="Arial"/>
              </a:rPr>
              <a:t>činnosti</a:t>
            </a:r>
            <a:r>
              <a:rPr sz="2000" spc="-10" dirty="0">
                <a:latin typeface="Arial"/>
                <a:cs typeface="Arial"/>
              </a:rPr>
              <a:t>,</a:t>
            </a:r>
            <a:endParaRPr sz="2000" dirty="0">
              <a:latin typeface="Arial"/>
              <a:cs typeface="Arial"/>
            </a:endParaRPr>
          </a:p>
          <a:p>
            <a:pPr marL="358775" indent="-358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5" dirty="0">
                <a:latin typeface="Arial"/>
                <a:cs typeface="Arial"/>
              </a:rPr>
              <a:t>je držitelem platného OFO příslušného stupně utajení,</a:t>
            </a:r>
          </a:p>
          <a:p>
            <a:pPr marL="358775" indent="-358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5" dirty="0">
                <a:latin typeface="Arial"/>
                <a:cs typeface="Arial"/>
              </a:rPr>
              <a:t>je </a:t>
            </a:r>
            <a:r>
              <a:rPr sz="2000" spc="-10" dirty="0">
                <a:latin typeface="Arial"/>
                <a:cs typeface="Arial"/>
              </a:rPr>
              <a:t>poučena.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21"/>
          <p:cNvSpPr txBox="1"/>
          <p:nvPr/>
        </p:nvSpPr>
        <p:spPr>
          <a:xfrm>
            <a:off x="364642" y="3875989"/>
            <a:ext cx="780542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Arial"/>
                <a:cs typeface="Arial"/>
              </a:rPr>
              <a:t>Podmínky vydání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OFO:</a:t>
            </a:r>
            <a:endParaRPr sz="2000">
              <a:latin typeface="Arial"/>
              <a:cs typeface="Arial"/>
            </a:endParaRPr>
          </a:p>
          <a:p>
            <a:pPr marL="1308100" indent="-625475">
              <a:lnSpc>
                <a:spcPct val="100000"/>
              </a:lnSpc>
              <a:buChar char="•"/>
              <a:tabLst>
                <a:tab pos="1308100" algn="l"/>
                <a:tab pos="1308735" algn="l"/>
              </a:tabLst>
            </a:pPr>
            <a:r>
              <a:rPr sz="2000" spc="-5" dirty="0">
                <a:latin typeface="Arial"/>
                <a:cs typeface="Arial"/>
              </a:rPr>
              <a:t>Žádost </a:t>
            </a:r>
            <a:r>
              <a:rPr sz="2000" spc="-10" dirty="0">
                <a:latin typeface="Arial"/>
                <a:cs typeface="Arial"/>
              </a:rPr>
              <a:t>na Odbor bezpečnosti MO </a:t>
            </a:r>
            <a:r>
              <a:rPr sz="2000" spc="-5" dirty="0">
                <a:latin typeface="Arial"/>
                <a:cs typeface="Arial"/>
              </a:rPr>
              <a:t>cestou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bezpečnostního</a:t>
            </a:r>
            <a:endParaRPr sz="2000">
              <a:latin typeface="Arial"/>
              <a:cs typeface="Arial"/>
            </a:endParaRPr>
          </a:p>
          <a:p>
            <a:pPr marL="1308100">
              <a:lnSpc>
                <a:spcPct val="100000"/>
              </a:lnSpc>
              <a:tabLst>
                <a:tab pos="2578100" algn="l"/>
              </a:tabLst>
            </a:pPr>
            <a:r>
              <a:rPr sz="2000" spc="-5" dirty="0">
                <a:latin typeface="Arial"/>
                <a:cs typeface="Arial"/>
              </a:rPr>
              <a:t>manažera	</a:t>
            </a:r>
            <a:r>
              <a:rPr sz="2000" spc="-15" dirty="0">
                <a:latin typeface="Arial"/>
                <a:cs typeface="Arial"/>
              </a:rPr>
              <a:t>vyžadovat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nejpozději: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22"/>
          <p:cNvSpPr txBox="1"/>
          <p:nvPr/>
        </p:nvSpPr>
        <p:spPr>
          <a:xfrm>
            <a:off x="1892300" y="4791202"/>
            <a:ext cx="187578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7540" indent="-624840">
              <a:lnSpc>
                <a:spcPct val="100000"/>
              </a:lnSpc>
              <a:spcBef>
                <a:spcPts val="100"/>
              </a:spcBef>
              <a:buChar char="•"/>
              <a:tabLst>
                <a:tab pos="636905" algn="l"/>
                <a:tab pos="637540" algn="l"/>
              </a:tabLst>
            </a:pPr>
            <a:r>
              <a:rPr sz="1800" dirty="0">
                <a:latin typeface="Arial"/>
                <a:cs typeface="Arial"/>
              </a:rPr>
              <a:t>Důvěrné</a:t>
            </a:r>
          </a:p>
          <a:p>
            <a:pPr marL="637540" indent="-624840">
              <a:lnSpc>
                <a:spcPct val="100000"/>
              </a:lnSpc>
              <a:buChar char="•"/>
              <a:tabLst>
                <a:tab pos="636905" algn="l"/>
                <a:tab pos="637540" algn="l"/>
              </a:tabLst>
            </a:pPr>
            <a:r>
              <a:rPr sz="1800" spc="-40" dirty="0">
                <a:latin typeface="Arial"/>
                <a:cs typeface="Arial"/>
              </a:rPr>
              <a:t>Tajné</a:t>
            </a:r>
            <a:endParaRPr sz="1800" dirty="0">
              <a:latin typeface="Arial"/>
              <a:cs typeface="Arial"/>
            </a:endParaRPr>
          </a:p>
          <a:p>
            <a:pPr marL="637540" indent="-624840">
              <a:lnSpc>
                <a:spcPct val="100000"/>
              </a:lnSpc>
              <a:buChar char="•"/>
              <a:tabLst>
                <a:tab pos="636905" algn="l"/>
                <a:tab pos="637540" algn="l"/>
              </a:tabLst>
            </a:pPr>
            <a:r>
              <a:rPr sz="1800" dirty="0">
                <a:latin typeface="Arial"/>
                <a:cs typeface="Arial"/>
              </a:rPr>
              <a:t>Přísně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tajné</a:t>
            </a:r>
          </a:p>
        </p:txBody>
      </p:sp>
      <p:sp>
        <p:nvSpPr>
          <p:cNvPr id="7" name="object 23"/>
          <p:cNvSpPr txBox="1"/>
          <p:nvPr/>
        </p:nvSpPr>
        <p:spPr>
          <a:xfrm>
            <a:off x="4023486" y="4791202"/>
            <a:ext cx="369760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měsíce </a:t>
            </a:r>
            <a:r>
              <a:rPr sz="1800" dirty="0">
                <a:latin typeface="Arial"/>
                <a:cs typeface="Arial"/>
              </a:rPr>
              <a:t>před </a:t>
            </a:r>
            <a:r>
              <a:rPr sz="1800" spc="5" dirty="0">
                <a:latin typeface="Arial"/>
                <a:cs typeface="Arial"/>
              </a:rPr>
              <a:t>ukončením </a:t>
            </a:r>
            <a:r>
              <a:rPr sz="1800" dirty="0">
                <a:latin typeface="Arial"/>
                <a:cs typeface="Arial"/>
              </a:rPr>
              <a:t>platnosti  </a:t>
            </a:r>
            <a:r>
              <a:rPr sz="1800" b="1" dirty="0">
                <a:latin typeface="Arial"/>
                <a:cs typeface="Arial"/>
              </a:rPr>
              <a:t>7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měsíců </a:t>
            </a:r>
            <a:r>
              <a:rPr sz="1800" dirty="0">
                <a:latin typeface="Arial"/>
                <a:cs typeface="Arial"/>
              </a:rPr>
              <a:t>před </a:t>
            </a:r>
            <a:r>
              <a:rPr sz="1800" spc="5" dirty="0">
                <a:latin typeface="Arial"/>
                <a:cs typeface="Arial"/>
              </a:rPr>
              <a:t>ukončením </a:t>
            </a:r>
            <a:r>
              <a:rPr sz="1800" dirty="0">
                <a:latin typeface="Arial"/>
                <a:cs typeface="Arial"/>
              </a:rPr>
              <a:t>platnosti  </a:t>
            </a:r>
            <a:r>
              <a:rPr sz="1800" b="1" dirty="0">
                <a:latin typeface="Arial"/>
                <a:cs typeface="Arial"/>
              </a:rPr>
              <a:t>10</a:t>
            </a:r>
            <a:r>
              <a:rPr sz="1800" dirty="0">
                <a:latin typeface="Arial"/>
                <a:cs typeface="Arial"/>
              </a:rPr>
              <a:t> měsíců před ukončením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platnosti</a:t>
            </a:r>
          </a:p>
        </p:txBody>
      </p:sp>
    </p:spTree>
    <p:extLst>
      <p:ext uri="{BB962C8B-B14F-4D97-AF65-F5344CB8AC3E}">
        <p14:creationId xmlns:p14="http://schemas.microsoft.com/office/powerpoint/2010/main" val="1454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1235141" y="601054"/>
            <a:ext cx="57810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spc="-10" dirty="0"/>
              <a:t>OSVĚDČENÍ </a:t>
            </a:r>
            <a:r>
              <a:rPr sz="2600" spc="-5" dirty="0"/>
              <a:t>FYZICKÉ </a:t>
            </a:r>
            <a:r>
              <a:rPr sz="2600" spc="-10" dirty="0"/>
              <a:t>OSOBY</a:t>
            </a:r>
            <a:r>
              <a:rPr sz="2600" spc="55" dirty="0"/>
              <a:t> </a:t>
            </a:r>
            <a:r>
              <a:rPr sz="2600" spc="-5" dirty="0"/>
              <a:t>(OFO)</a:t>
            </a:r>
            <a:endParaRPr sz="2600" dirty="0"/>
          </a:p>
        </p:txBody>
      </p:sp>
      <p:sp>
        <p:nvSpPr>
          <p:cNvPr id="3" name="object 18"/>
          <p:cNvSpPr txBox="1"/>
          <p:nvPr/>
        </p:nvSpPr>
        <p:spPr>
          <a:xfrm>
            <a:off x="401764" y="2168778"/>
            <a:ext cx="6738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NBÚ </a:t>
            </a:r>
            <a:r>
              <a:rPr sz="1800" spc="5" dirty="0">
                <a:latin typeface="Arial"/>
                <a:cs typeface="Arial"/>
              </a:rPr>
              <a:t>ukončí </a:t>
            </a:r>
            <a:r>
              <a:rPr sz="1800" dirty="0">
                <a:latin typeface="Arial"/>
                <a:cs typeface="Arial"/>
              </a:rPr>
              <a:t>bezpečnostní řízení o </a:t>
            </a:r>
            <a:r>
              <a:rPr sz="1800" spc="-5" dirty="0">
                <a:latin typeface="Arial"/>
                <a:cs typeface="Arial"/>
              </a:rPr>
              <a:t>vydání </a:t>
            </a:r>
            <a:r>
              <a:rPr sz="1800" dirty="0">
                <a:latin typeface="Arial"/>
                <a:cs typeface="Arial"/>
              </a:rPr>
              <a:t>Osvědčení </a:t>
            </a:r>
            <a:r>
              <a:rPr sz="1800" spc="-5" dirty="0">
                <a:latin typeface="Arial"/>
                <a:cs typeface="Arial"/>
              </a:rPr>
              <a:t>zpravidla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19"/>
          <p:cNvSpPr txBox="1"/>
          <p:nvPr/>
        </p:nvSpPr>
        <p:spPr>
          <a:xfrm>
            <a:off x="801052" y="2447010"/>
            <a:ext cx="3049905" cy="91249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69570" indent="-357505">
              <a:lnSpc>
                <a:spcPct val="100000"/>
              </a:lnSpc>
              <a:spcBef>
                <a:spcPts val="385"/>
              </a:spcBef>
              <a:buChar char="•"/>
              <a:tabLst>
                <a:tab pos="368935" algn="l"/>
                <a:tab pos="370205" algn="l"/>
              </a:tabLst>
            </a:pPr>
            <a:r>
              <a:rPr sz="1700" dirty="0">
                <a:latin typeface="Arial"/>
                <a:cs typeface="Arial"/>
              </a:rPr>
              <a:t>2 měsíců </a:t>
            </a:r>
            <a:r>
              <a:rPr sz="1700" spc="-5" dirty="0">
                <a:latin typeface="Arial"/>
                <a:cs typeface="Arial"/>
              </a:rPr>
              <a:t>pro stupeň</a:t>
            </a:r>
            <a:r>
              <a:rPr sz="1700" spc="-10" dirty="0">
                <a:latin typeface="Arial"/>
                <a:cs typeface="Arial"/>
              </a:rPr>
              <a:t> utajení</a:t>
            </a:r>
            <a:endParaRPr sz="1700">
              <a:latin typeface="Arial"/>
              <a:cs typeface="Arial"/>
            </a:endParaRPr>
          </a:p>
          <a:p>
            <a:pPr marL="369570" indent="-357505">
              <a:lnSpc>
                <a:spcPct val="100000"/>
              </a:lnSpc>
              <a:spcBef>
                <a:spcPts val="290"/>
              </a:spcBef>
              <a:buChar char="•"/>
              <a:tabLst>
                <a:tab pos="368935" algn="l"/>
                <a:tab pos="370205" algn="l"/>
              </a:tabLst>
            </a:pPr>
            <a:r>
              <a:rPr sz="1700" dirty="0">
                <a:latin typeface="Arial"/>
                <a:cs typeface="Arial"/>
              </a:rPr>
              <a:t>6 měsíců </a:t>
            </a:r>
            <a:r>
              <a:rPr sz="1700" spc="-5" dirty="0">
                <a:latin typeface="Arial"/>
                <a:cs typeface="Arial"/>
              </a:rPr>
              <a:t>pro stupeň</a:t>
            </a:r>
            <a:r>
              <a:rPr sz="1700" spc="-10" dirty="0">
                <a:latin typeface="Arial"/>
                <a:cs typeface="Arial"/>
              </a:rPr>
              <a:t> utajení</a:t>
            </a:r>
            <a:endParaRPr sz="1700">
              <a:latin typeface="Arial"/>
              <a:cs typeface="Arial"/>
            </a:endParaRPr>
          </a:p>
          <a:p>
            <a:pPr marL="369570" indent="-357505">
              <a:lnSpc>
                <a:spcPct val="100000"/>
              </a:lnSpc>
              <a:spcBef>
                <a:spcPts val="285"/>
              </a:spcBef>
              <a:buChar char="•"/>
              <a:tabLst>
                <a:tab pos="368935" algn="l"/>
                <a:tab pos="370205" algn="l"/>
              </a:tabLst>
            </a:pPr>
            <a:r>
              <a:rPr sz="1700" dirty="0">
                <a:latin typeface="Arial"/>
                <a:cs typeface="Arial"/>
              </a:rPr>
              <a:t>9 měsíců </a:t>
            </a:r>
            <a:r>
              <a:rPr sz="1700" spc="-5" dirty="0">
                <a:latin typeface="Arial"/>
                <a:cs typeface="Arial"/>
              </a:rPr>
              <a:t>pro stupeň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utajení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20"/>
          <p:cNvSpPr txBox="1"/>
          <p:nvPr/>
        </p:nvSpPr>
        <p:spPr>
          <a:xfrm>
            <a:off x="4060584" y="2447010"/>
            <a:ext cx="2710606" cy="9093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3870">
              <a:lnSpc>
                <a:spcPct val="114100"/>
              </a:lnSpc>
              <a:spcBef>
                <a:spcPts val="100"/>
              </a:spcBef>
            </a:pPr>
            <a:r>
              <a:rPr lang="cs-CZ" sz="1700" spc="-10" dirty="0" smtClean="0">
                <a:latin typeface="Arial"/>
                <a:cs typeface="Arial"/>
              </a:rPr>
              <a:t>	</a:t>
            </a:r>
            <a:r>
              <a:rPr sz="1700" spc="-10" dirty="0" smtClean="0">
                <a:latin typeface="Arial"/>
                <a:cs typeface="Arial"/>
              </a:rPr>
              <a:t>DŮVĚRN</a:t>
            </a:r>
            <a:r>
              <a:rPr sz="1700" spc="-5" dirty="0" smtClean="0">
                <a:latin typeface="Arial"/>
                <a:cs typeface="Arial"/>
              </a:rPr>
              <a:t>É</a:t>
            </a:r>
            <a:r>
              <a:rPr sz="1700" dirty="0">
                <a:latin typeface="Arial"/>
                <a:cs typeface="Arial"/>
              </a:rPr>
              <a:t>;  </a:t>
            </a:r>
            <a:r>
              <a:rPr lang="cs-CZ" sz="1700" dirty="0" smtClean="0">
                <a:latin typeface="Arial"/>
                <a:cs typeface="Arial"/>
              </a:rPr>
              <a:t>	</a:t>
            </a:r>
            <a:r>
              <a:rPr sz="1700" spc="-25" dirty="0" smtClean="0">
                <a:latin typeface="Arial"/>
                <a:cs typeface="Arial"/>
              </a:rPr>
              <a:t>TAJNÉ</a:t>
            </a:r>
            <a:r>
              <a:rPr sz="1700" spc="-25" dirty="0">
                <a:latin typeface="Arial"/>
                <a:cs typeface="Arial"/>
              </a:rPr>
              <a:t>;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lang="cs-CZ" sz="1700" spc="-5" dirty="0" smtClean="0">
                <a:latin typeface="Arial"/>
                <a:cs typeface="Arial"/>
              </a:rPr>
              <a:t>	</a:t>
            </a:r>
            <a:r>
              <a:rPr sz="1700" spc="-5" dirty="0" smtClean="0">
                <a:latin typeface="Arial"/>
                <a:cs typeface="Arial"/>
              </a:rPr>
              <a:t>PŘÍSNĚ</a:t>
            </a:r>
            <a:r>
              <a:rPr sz="1700" spc="-70" dirty="0" smtClean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TAJNÉ.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" name="object 21"/>
          <p:cNvSpPr txBox="1"/>
          <p:nvPr/>
        </p:nvSpPr>
        <p:spPr>
          <a:xfrm>
            <a:off x="401764" y="3825719"/>
            <a:ext cx="8488680" cy="209486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405"/>
              </a:spcBef>
            </a:pPr>
            <a:r>
              <a:rPr sz="1800" dirty="0">
                <a:latin typeface="Arial"/>
                <a:cs typeface="Arial"/>
              </a:rPr>
              <a:t>Platnost Osvědčení pro stupeň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utajení:</a:t>
            </a:r>
          </a:p>
          <a:p>
            <a:pPr marL="857250" indent="-357505">
              <a:lnSpc>
                <a:spcPct val="100000"/>
              </a:lnSpc>
              <a:spcBef>
                <a:spcPts val="290"/>
              </a:spcBef>
              <a:buChar char="•"/>
              <a:tabLst>
                <a:tab pos="856615" algn="l"/>
                <a:tab pos="857885" algn="l"/>
              </a:tabLst>
            </a:pPr>
            <a:r>
              <a:rPr sz="1700" dirty="0">
                <a:latin typeface="Arial"/>
                <a:cs typeface="Arial"/>
              </a:rPr>
              <a:t>9 </a:t>
            </a:r>
            <a:r>
              <a:rPr sz="1700" spc="-5" dirty="0">
                <a:latin typeface="Arial"/>
                <a:cs typeface="Arial"/>
              </a:rPr>
              <a:t>let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DŮVĚRNÉ</a:t>
            </a:r>
            <a:endParaRPr sz="1700" dirty="0">
              <a:latin typeface="Arial"/>
              <a:cs typeface="Arial"/>
            </a:endParaRPr>
          </a:p>
          <a:p>
            <a:pPr marL="857250" indent="-357505">
              <a:lnSpc>
                <a:spcPct val="100000"/>
              </a:lnSpc>
              <a:spcBef>
                <a:spcPts val="290"/>
              </a:spcBef>
              <a:buChar char="•"/>
              <a:tabLst>
                <a:tab pos="856615" algn="l"/>
                <a:tab pos="857885" algn="l"/>
              </a:tabLst>
            </a:pPr>
            <a:r>
              <a:rPr sz="1700" dirty="0">
                <a:latin typeface="Arial"/>
                <a:cs typeface="Arial"/>
              </a:rPr>
              <a:t>7 </a:t>
            </a:r>
            <a:r>
              <a:rPr sz="1700" spc="-5" dirty="0">
                <a:latin typeface="Arial"/>
                <a:cs typeface="Arial"/>
              </a:rPr>
              <a:t>let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TAJNÉ</a:t>
            </a:r>
            <a:endParaRPr sz="1700" dirty="0">
              <a:latin typeface="Arial"/>
              <a:cs typeface="Arial"/>
            </a:endParaRPr>
          </a:p>
          <a:p>
            <a:pPr marL="857250" indent="-357505">
              <a:lnSpc>
                <a:spcPct val="100000"/>
              </a:lnSpc>
              <a:spcBef>
                <a:spcPts val="310"/>
              </a:spcBef>
              <a:buChar char="•"/>
              <a:tabLst>
                <a:tab pos="856615" algn="l"/>
                <a:tab pos="857885" algn="l"/>
              </a:tabLst>
            </a:pPr>
            <a:r>
              <a:rPr sz="1700" dirty="0">
                <a:latin typeface="Arial"/>
                <a:cs typeface="Arial"/>
              </a:rPr>
              <a:t>5 </a:t>
            </a:r>
            <a:r>
              <a:rPr sz="1700" spc="-5" dirty="0">
                <a:latin typeface="Arial"/>
                <a:cs typeface="Arial"/>
              </a:rPr>
              <a:t>let PŘÍSNĚ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TAJNÉ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Arial"/>
              <a:cs typeface="Arial"/>
            </a:endParaRPr>
          </a:p>
          <a:p>
            <a:pPr marL="12700">
              <a:lnSpc>
                <a:spcPts val="2050"/>
              </a:lnSpc>
              <a:tabLst>
                <a:tab pos="658495" algn="l"/>
                <a:tab pos="991235" algn="l"/>
                <a:tab pos="1945639" algn="l"/>
                <a:tab pos="2759710" algn="l"/>
                <a:tab pos="3878579" algn="l"/>
                <a:tab pos="4271645" algn="l"/>
                <a:tab pos="4716780" algn="l"/>
                <a:tab pos="5476240" algn="l"/>
                <a:tab pos="6149975" algn="l"/>
                <a:tab pos="7296784" algn="l"/>
                <a:tab pos="7778115" algn="l"/>
              </a:tabLst>
            </a:pP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FO	j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b="1" spc="-20" dirty="0">
                <a:latin typeface="Arial"/>
                <a:cs typeface="Arial"/>
              </a:rPr>
              <a:t>v</a:t>
            </a:r>
            <a:r>
              <a:rPr sz="1800" b="1" spc="5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ře</a:t>
            </a:r>
            <a:r>
              <a:rPr sz="1800" b="1" spc="5" dirty="0">
                <a:latin typeface="Arial"/>
                <a:cs typeface="Arial"/>
              </a:rPr>
              <a:t>j</a:t>
            </a:r>
            <a:r>
              <a:rPr sz="1800" b="1" dirty="0">
                <a:latin typeface="Arial"/>
                <a:cs typeface="Arial"/>
              </a:rPr>
              <a:t>ná	l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st</a:t>
            </a:r>
            <a:r>
              <a:rPr sz="1800" b="1" spc="-20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na	</a:t>
            </a:r>
            <a:r>
              <a:rPr sz="1800" spc="-1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z</a:t>
            </a:r>
            <a:r>
              <a:rPr sz="1800" spc="5" dirty="0">
                <a:latin typeface="Arial"/>
                <a:cs typeface="Arial"/>
              </a:rPr>
              <a:t>uj</a:t>
            </a:r>
            <a:r>
              <a:rPr sz="1800" dirty="0">
                <a:latin typeface="Arial"/>
                <a:cs typeface="Arial"/>
              </a:rPr>
              <a:t>í</a:t>
            </a:r>
            <a:r>
              <a:rPr sz="1800" spc="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í,	</a:t>
            </a:r>
            <a:r>
              <a:rPr sz="1800" spc="-15" dirty="0">
                <a:latin typeface="Arial"/>
                <a:cs typeface="Arial"/>
              </a:rPr>
              <a:t>ž</a:t>
            </a:r>
            <a:r>
              <a:rPr sz="1800" dirty="0">
                <a:latin typeface="Arial"/>
                <a:cs typeface="Arial"/>
              </a:rPr>
              <a:t>e	</a:t>
            </a:r>
            <a:r>
              <a:rPr sz="1800" spc="-20" dirty="0">
                <a:latin typeface="Arial"/>
                <a:cs typeface="Arial"/>
              </a:rPr>
              <a:t>j</a:t>
            </a:r>
            <a:r>
              <a:rPr sz="1800" spc="5" dirty="0">
                <a:latin typeface="Arial"/>
                <a:cs typeface="Arial"/>
              </a:rPr>
              <a:t>ej</a:t>
            </a:r>
            <a:r>
              <a:rPr sz="1800" dirty="0">
                <a:latin typeface="Arial"/>
                <a:cs typeface="Arial"/>
              </a:rPr>
              <a:t>í	</a:t>
            </a:r>
            <a:r>
              <a:rPr sz="1800" spc="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ž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2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	</a:t>
            </a:r>
            <a:r>
              <a:rPr sz="1800" spc="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2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ni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5" dirty="0">
                <a:latin typeface="Arial"/>
                <a:cs typeface="Arial"/>
              </a:rPr>
              <a:t>pod</a:t>
            </a:r>
            <a:r>
              <a:rPr sz="1800" spc="-1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í</a:t>
            </a:r>
            <a:r>
              <a:rPr sz="1800" spc="5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y	p</a:t>
            </a:r>
            <a:r>
              <a:rPr sz="1800" spc="-25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ř</a:t>
            </a:r>
            <a:r>
              <a:rPr sz="1800" spc="-20" dirty="0">
                <a:latin typeface="Arial"/>
                <a:cs typeface="Arial"/>
              </a:rPr>
              <a:t>í</a:t>
            </a:r>
            <a:r>
              <a:rPr sz="1800" spc="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p</a:t>
            </a:r>
          </a:p>
          <a:p>
            <a:pPr marL="12700">
              <a:lnSpc>
                <a:spcPts val="2050"/>
              </a:lnSpc>
            </a:pPr>
            <a:r>
              <a:rPr sz="1800" dirty="0">
                <a:latin typeface="Arial"/>
                <a:cs typeface="Arial"/>
              </a:rPr>
              <a:t>k danému stupni utajované informace </a:t>
            </a:r>
            <a:r>
              <a:rPr sz="1800" spc="-5" dirty="0">
                <a:latin typeface="Arial"/>
                <a:cs typeface="Arial"/>
              </a:rPr>
              <a:t>(D, </a:t>
            </a:r>
            <a:r>
              <a:rPr sz="1800" spc="-110" dirty="0">
                <a:latin typeface="Arial"/>
                <a:cs typeface="Arial"/>
              </a:rPr>
              <a:t>T,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PT).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8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7"/>
          <p:cNvSpPr txBox="1">
            <a:spLocks noGrp="1"/>
          </p:cNvSpPr>
          <p:nvPr>
            <p:ph type="title"/>
          </p:nvPr>
        </p:nvSpPr>
        <p:spPr>
          <a:xfrm>
            <a:off x="630378" y="469348"/>
            <a:ext cx="231965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0" dirty="0">
                <a:latin typeface="Arial"/>
                <a:cs typeface="Arial"/>
              </a:rPr>
              <a:t>Literatura: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7" name="object 18"/>
          <p:cNvSpPr txBox="1"/>
          <p:nvPr/>
        </p:nvSpPr>
        <p:spPr>
          <a:xfrm>
            <a:off x="630378" y="1892226"/>
            <a:ext cx="7658734" cy="40201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315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spc="-10" dirty="0">
                <a:latin typeface="Arial"/>
                <a:cs typeface="Arial"/>
              </a:rPr>
              <a:t>HROMADA, </a:t>
            </a:r>
            <a:r>
              <a:rPr sz="1800" spc="-5" dirty="0">
                <a:latin typeface="Arial"/>
                <a:cs typeface="Arial"/>
              </a:rPr>
              <a:t>Martin; HRŮZA, </a:t>
            </a:r>
            <a:r>
              <a:rPr sz="1800" dirty="0">
                <a:latin typeface="Arial"/>
                <a:cs typeface="Arial"/>
              </a:rPr>
              <a:t>Petr; </a:t>
            </a:r>
            <a:r>
              <a:rPr sz="1800" spc="-5" dirty="0">
                <a:latin typeface="Arial"/>
                <a:cs typeface="Arial"/>
              </a:rPr>
              <a:t>KADERKA, </a:t>
            </a:r>
            <a:r>
              <a:rPr sz="1800" spc="5" dirty="0">
                <a:latin typeface="Arial"/>
                <a:cs typeface="Arial"/>
              </a:rPr>
              <a:t>Josef; </a:t>
            </a:r>
            <a:r>
              <a:rPr sz="1800" spc="-5" dirty="0">
                <a:latin typeface="Arial"/>
                <a:cs typeface="Arial"/>
              </a:rPr>
              <a:t>LUŇÁČEK, </a:t>
            </a:r>
            <a:r>
              <a:rPr sz="1800" dirty="0">
                <a:latin typeface="Arial"/>
                <a:cs typeface="Arial"/>
              </a:rPr>
              <a:t>Oldřich;  </a:t>
            </a:r>
            <a:r>
              <a:rPr sz="1800" spc="-5" dirty="0">
                <a:latin typeface="Arial"/>
                <a:cs typeface="Arial"/>
              </a:rPr>
              <a:t>NEČAS, Miroslav; PTÁČEK, </a:t>
            </a:r>
            <a:r>
              <a:rPr sz="1800" dirty="0">
                <a:latin typeface="Arial"/>
                <a:cs typeface="Arial"/>
              </a:rPr>
              <a:t>Bohumil; </a:t>
            </a:r>
            <a:r>
              <a:rPr sz="1800" spc="-5" dirty="0">
                <a:latin typeface="Arial"/>
                <a:cs typeface="Arial"/>
              </a:rPr>
              <a:t>SKORUŠA, </a:t>
            </a:r>
            <a:r>
              <a:rPr sz="1800" dirty="0">
                <a:latin typeface="Arial"/>
                <a:cs typeface="Arial"/>
              </a:rPr>
              <a:t>Leopold; </a:t>
            </a:r>
            <a:r>
              <a:rPr sz="1800" spc="-5" dirty="0">
                <a:latin typeface="Arial"/>
                <a:cs typeface="Arial"/>
              </a:rPr>
              <a:t>SLOŽIL,  </a:t>
            </a:r>
            <a:r>
              <a:rPr sz="1800" dirty="0">
                <a:latin typeface="Arial"/>
                <a:cs typeface="Arial"/>
              </a:rPr>
              <a:t>Richard. </a:t>
            </a:r>
            <a:r>
              <a:rPr sz="1800" i="1" dirty="0">
                <a:latin typeface="Arial"/>
                <a:cs typeface="Arial"/>
              </a:rPr>
              <a:t>Kybernetická </a:t>
            </a:r>
            <a:r>
              <a:rPr sz="1800" i="1" spc="-5" dirty="0">
                <a:latin typeface="Arial"/>
                <a:cs typeface="Arial"/>
              </a:rPr>
              <a:t>bezpečnost: </a:t>
            </a:r>
            <a:r>
              <a:rPr sz="1800" i="1" dirty="0">
                <a:latin typeface="Arial"/>
                <a:cs typeface="Arial"/>
              </a:rPr>
              <a:t>teorie a praxe. </a:t>
            </a:r>
            <a:r>
              <a:rPr sz="1800" dirty="0">
                <a:latin typeface="Arial"/>
                <a:cs typeface="Arial"/>
              </a:rPr>
              <a:t>Praha: </a:t>
            </a:r>
            <a:r>
              <a:rPr sz="1800" spc="-5" dirty="0">
                <a:latin typeface="Arial"/>
                <a:cs typeface="Arial"/>
              </a:rPr>
              <a:t>Powerprint  </a:t>
            </a:r>
            <a:r>
              <a:rPr sz="1800" spc="-15" dirty="0">
                <a:latin typeface="Arial"/>
                <a:cs typeface="Arial"/>
              </a:rPr>
              <a:t>s.r.o., </a:t>
            </a:r>
            <a:r>
              <a:rPr sz="1800" dirty="0">
                <a:latin typeface="Arial"/>
                <a:cs typeface="Arial"/>
              </a:rPr>
              <a:t>2015, 250 </a:t>
            </a:r>
            <a:r>
              <a:rPr sz="1800" spc="5" dirty="0">
                <a:latin typeface="Arial"/>
                <a:cs typeface="Arial"/>
              </a:rPr>
              <a:t>s. </a:t>
            </a:r>
            <a:r>
              <a:rPr sz="1800" dirty="0">
                <a:latin typeface="Arial"/>
                <a:cs typeface="Arial"/>
              </a:rPr>
              <a:t>ISBN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978-80-87994-72-6.</a:t>
            </a:r>
          </a:p>
          <a:p>
            <a:pPr marL="241300" marR="177800" indent="-229235">
              <a:lnSpc>
                <a:spcPts val="1939"/>
              </a:lnSpc>
              <a:spcBef>
                <a:spcPts val="1040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Arial"/>
                <a:cs typeface="Arial"/>
              </a:rPr>
              <a:t>HRŮZA, </a:t>
            </a:r>
            <a:r>
              <a:rPr sz="1800" dirty="0">
                <a:latin typeface="Arial"/>
                <a:cs typeface="Arial"/>
              </a:rPr>
              <a:t>Petr; </a:t>
            </a:r>
            <a:r>
              <a:rPr sz="1800" spc="-30" dirty="0">
                <a:latin typeface="Arial"/>
                <a:cs typeface="Arial"/>
              </a:rPr>
              <a:t>PITAŠ, </a:t>
            </a:r>
            <a:r>
              <a:rPr sz="1800" dirty="0">
                <a:latin typeface="Arial"/>
                <a:cs typeface="Arial"/>
              </a:rPr>
              <a:t>Jaromír; </a:t>
            </a:r>
            <a:r>
              <a:rPr sz="1800" spc="-5" dirty="0">
                <a:latin typeface="Arial"/>
                <a:cs typeface="Arial"/>
              </a:rPr>
              <a:t>ŠANDA, </a:t>
            </a:r>
            <a:r>
              <a:rPr sz="1800" dirty="0">
                <a:latin typeface="Arial"/>
                <a:cs typeface="Arial"/>
              </a:rPr>
              <a:t>Jaroslav; </a:t>
            </a:r>
            <a:r>
              <a:rPr sz="1800" spc="-25" dirty="0">
                <a:latin typeface="Arial"/>
                <a:cs typeface="Arial"/>
              </a:rPr>
              <a:t>BRECHTA, </a:t>
            </a:r>
            <a:r>
              <a:rPr sz="1800" dirty="0">
                <a:latin typeface="Arial"/>
                <a:cs typeface="Arial"/>
              </a:rPr>
              <a:t>Bohumil.  </a:t>
            </a:r>
            <a:r>
              <a:rPr sz="1800" i="1" dirty="0">
                <a:latin typeface="Arial"/>
                <a:cs typeface="Arial"/>
              </a:rPr>
              <a:t>Kybernetická </a:t>
            </a:r>
            <a:r>
              <a:rPr sz="1800" i="1" spc="-5" dirty="0">
                <a:latin typeface="Arial"/>
                <a:cs typeface="Arial"/>
              </a:rPr>
              <a:t>bezpečnost </a:t>
            </a:r>
            <a:r>
              <a:rPr sz="1800" i="1" dirty="0">
                <a:latin typeface="Arial"/>
                <a:cs typeface="Arial"/>
              </a:rPr>
              <a:t>II. </a:t>
            </a:r>
            <a:r>
              <a:rPr sz="1800" dirty="0">
                <a:latin typeface="Arial"/>
                <a:cs typeface="Arial"/>
              </a:rPr>
              <a:t>Brno: </a:t>
            </a:r>
            <a:r>
              <a:rPr sz="1800" spc="-5" dirty="0">
                <a:latin typeface="Arial"/>
                <a:cs typeface="Arial"/>
              </a:rPr>
              <a:t>Univerzita </a:t>
            </a:r>
            <a:r>
              <a:rPr sz="1800" spc="-25" dirty="0">
                <a:latin typeface="Arial"/>
                <a:cs typeface="Arial"/>
              </a:rPr>
              <a:t>obrany, </a:t>
            </a:r>
            <a:r>
              <a:rPr sz="1800" dirty="0">
                <a:latin typeface="Arial"/>
                <a:cs typeface="Arial"/>
              </a:rPr>
              <a:t>Brno, 2013, 100 </a:t>
            </a:r>
            <a:r>
              <a:rPr sz="1800" spc="5" dirty="0">
                <a:latin typeface="Arial"/>
                <a:cs typeface="Arial"/>
              </a:rPr>
              <a:t>s.  </a:t>
            </a:r>
            <a:r>
              <a:rPr sz="1800" dirty="0">
                <a:latin typeface="Arial"/>
                <a:cs typeface="Arial"/>
              </a:rPr>
              <a:t>ISBN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978-80-7231-931-2.</a:t>
            </a:r>
          </a:p>
          <a:p>
            <a:pPr marL="241300" indent="-229235">
              <a:lnSpc>
                <a:spcPts val="2050"/>
              </a:lnSpc>
              <a:spcBef>
                <a:spcPts val="755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Arial"/>
                <a:cs typeface="Arial"/>
              </a:rPr>
              <a:t>HRŮZA, </a:t>
            </a:r>
            <a:r>
              <a:rPr sz="1800" spc="-20" dirty="0">
                <a:latin typeface="Arial"/>
                <a:cs typeface="Arial"/>
              </a:rPr>
              <a:t>Petr. </a:t>
            </a:r>
            <a:r>
              <a:rPr sz="1800" i="1" dirty="0">
                <a:latin typeface="Arial"/>
                <a:cs typeface="Arial"/>
              </a:rPr>
              <a:t>Kybernetická </a:t>
            </a:r>
            <a:r>
              <a:rPr sz="1800" i="1" spc="-5" dirty="0">
                <a:latin typeface="Arial"/>
                <a:cs typeface="Arial"/>
              </a:rPr>
              <a:t>bezpečnost. </a:t>
            </a:r>
            <a:r>
              <a:rPr sz="1800" dirty="0">
                <a:latin typeface="Arial"/>
                <a:cs typeface="Arial"/>
              </a:rPr>
              <a:t>Brno: </a:t>
            </a:r>
            <a:r>
              <a:rPr sz="1800" spc="-5" dirty="0">
                <a:latin typeface="Arial"/>
                <a:cs typeface="Arial"/>
              </a:rPr>
              <a:t>Univerzita </a:t>
            </a:r>
            <a:r>
              <a:rPr sz="1800" spc="-25" dirty="0">
                <a:latin typeface="Arial"/>
                <a:cs typeface="Arial"/>
              </a:rPr>
              <a:t>obrany,</a:t>
            </a:r>
            <a:r>
              <a:rPr sz="1800" dirty="0">
                <a:latin typeface="Arial"/>
                <a:cs typeface="Arial"/>
              </a:rPr>
              <a:t> 2012,</a:t>
            </a:r>
          </a:p>
          <a:p>
            <a:pPr marL="241300">
              <a:lnSpc>
                <a:spcPts val="2050"/>
              </a:lnSpc>
            </a:pPr>
            <a:r>
              <a:rPr sz="1800" dirty="0">
                <a:latin typeface="Arial"/>
                <a:cs typeface="Arial"/>
              </a:rPr>
              <a:t>90 s. ISBN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978-80-7231-914-5.</a:t>
            </a:r>
          </a:p>
          <a:p>
            <a:pPr marL="241300" marR="309880" indent="-229235">
              <a:lnSpc>
                <a:spcPct val="90000"/>
              </a:lnSpc>
              <a:spcBef>
                <a:spcPts val="1010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Arial"/>
                <a:cs typeface="Arial"/>
              </a:rPr>
              <a:t>JIRÁSEK, </a:t>
            </a:r>
            <a:r>
              <a:rPr sz="1800" spc="-20" dirty="0">
                <a:latin typeface="Arial"/>
                <a:cs typeface="Arial"/>
              </a:rPr>
              <a:t>Petr, </a:t>
            </a:r>
            <a:r>
              <a:rPr sz="1800" dirty="0">
                <a:latin typeface="Arial"/>
                <a:cs typeface="Arial"/>
              </a:rPr>
              <a:t>Luděk </a:t>
            </a:r>
            <a:r>
              <a:rPr sz="1800" spc="-5" dirty="0">
                <a:latin typeface="Arial"/>
                <a:cs typeface="Arial"/>
              </a:rPr>
              <a:t>NOVÁK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5" dirty="0">
                <a:latin typeface="Arial"/>
                <a:cs typeface="Arial"/>
              </a:rPr>
              <a:t>Josef </a:t>
            </a:r>
            <a:r>
              <a:rPr sz="1800" spc="-5" dirty="0">
                <a:latin typeface="Arial"/>
                <a:cs typeface="Arial"/>
              </a:rPr>
              <a:t>POŽÁR. </a:t>
            </a:r>
            <a:r>
              <a:rPr sz="1800" i="1" spc="5" dirty="0">
                <a:latin typeface="Arial"/>
                <a:cs typeface="Arial"/>
              </a:rPr>
              <a:t>Výkladový slovník  </a:t>
            </a:r>
            <a:r>
              <a:rPr sz="1800" i="1" dirty="0">
                <a:latin typeface="Arial"/>
                <a:cs typeface="Arial"/>
              </a:rPr>
              <a:t>kybernetické bezpečnosti</a:t>
            </a:r>
            <a:r>
              <a:rPr sz="1800" dirty="0">
                <a:latin typeface="Arial"/>
                <a:cs typeface="Arial"/>
              </a:rPr>
              <a:t>. </a:t>
            </a:r>
            <a:r>
              <a:rPr sz="1800" spc="-5" dirty="0">
                <a:latin typeface="Arial"/>
                <a:cs typeface="Arial"/>
              </a:rPr>
              <a:t>Třetí </a:t>
            </a:r>
            <a:r>
              <a:rPr sz="1800" dirty="0">
                <a:latin typeface="Arial"/>
                <a:cs typeface="Arial"/>
              </a:rPr>
              <a:t>aktualizované </a:t>
            </a:r>
            <a:r>
              <a:rPr sz="1800" spc="-5" dirty="0">
                <a:latin typeface="Arial"/>
                <a:cs typeface="Arial"/>
              </a:rPr>
              <a:t>vydání. </a:t>
            </a:r>
            <a:r>
              <a:rPr sz="1800" dirty="0">
                <a:latin typeface="Arial"/>
                <a:cs typeface="Arial"/>
              </a:rPr>
              <a:t>Praha: </a:t>
            </a:r>
            <a:r>
              <a:rPr sz="1800" spc="5" dirty="0">
                <a:latin typeface="Arial"/>
                <a:cs typeface="Arial"/>
              </a:rPr>
              <a:t>Policejní  akademie </a:t>
            </a:r>
            <a:r>
              <a:rPr sz="1800" spc="-5" dirty="0">
                <a:latin typeface="Arial"/>
                <a:cs typeface="Arial"/>
              </a:rPr>
              <a:t>ČR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Praze, </a:t>
            </a:r>
            <a:r>
              <a:rPr sz="1800" dirty="0">
                <a:latin typeface="Arial"/>
                <a:cs typeface="Arial"/>
              </a:rPr>
              <a:t>2015. ISBN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978-80-7251-436-6.</a:t>
            </a:r>
          </a:p>
          <a:p>
            <a:pPr marL="241300" indent="-229235">
              <a:lnSpc>
                <a:spcPts val="2055"/>
              </a:lnSpc>
              <a:spcBef>
                <a:spcPts val="790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spc="-15" dirty="0">
                <a:latin typeface="Arial"/>
                <a:cs typeface="Arial"/>
              </a:rPr>
              <a:t>Vydané </a:t>
            </a:r>
            <a:r>
              <a:rPr sz="1800" dirty="0">
                <a:latin typeface="Arial"/>
                <a:cs typeface="Arial"/>
              </a:rPr>
              <a:t>normy ISO/ČSN řady 27000 a platné </a:t>
            </a:r>
            <a:r>
              <a:rPr sz="1800" spc="-5" dirty="0">
                <a:latin typeface="Arial"/>
                <a:cs typeface="Arial"/>
              </a:rPr>
              <a:t>zákony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vyhlášky 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oblasti</a:t>
            </a:r>
          </a:p>
          <a:p>
            <a:pPr marL="241300">
              <a:lnSpc>
                <a:spcPts val="2055"/>
              </a:lnSpc>
            </a:pPr>
            <a:r>
              <a:rPr sz="1800" dirty="0">
                <a:latin typeface="Arial"/>
                <a:cs typeface="Arial"/>
              </a:rPr>
              <a:t>kybernetické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bezpečnosti</a:t>
            </a:r>
          </a:p>
        </p:txBody>
      </p:sp>
    </p:spTree>
    <p:extLst>
      <p:ext uri="{BB962C8B-B14F-4D97-AF65-F5344CB8AC3E}">
        <p14:creationId xmlns:p14="http://schemas.microsoft.com/office/powerpoint/2010/main" val="8022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397256" y="1204975"/>
            <a:ext cx="36099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Platnost OFO</a:t>
            </a:r>
            <a:r>
              <a:rPr sz="2800" spc="-85" dirty="0"/>
              <a:t> </a:t>
            </a:r>
            <a:r>
              <a:rPr sz="2800" dirty="0"/>
              <a:t>zaniká:</a:t>
            </a:r>
          </a:p>
        </p:txBody>
      </p:sp>
      <p:sp>
        <p:nvSpPr>
          <p:cNvPr id="3" name="object 18"/>
          <p:cNvSpPr txBox="1"/>
          <p:nvPr/>
        </p:nvSpPr>
        <p:spPr>
          <a:xfrm>
            <a:off x="329590" y="1787830"/>
            <a:ext cx="8487410" cy="391604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105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uplynutím </a:t>
            </a:r>
            <a:r>
              <a:rPr sz="2400" spc="5" dirty="0">
                <a:latin typeface="Arial"/>
                <a:cs typeface="Arial"/>
              </a:rPr>
              <a:t>doby </a:t>
            </a:r>
            <a:r>
              <a:rPr sz="2400" dirty="0">
                <a:latin typeface="Arial"/>
                <a:cs typeface="Arial"/>
              </a:rPr>
              <a:t>platnosti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osvědčení,</a:t>
            </a: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005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rozhodnutím NBÚ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zrušení </a:t>
            </a:r>
            <a:r>
              <a:rPr sz="2400" dirty="0">
                <a:latin typeface="Arial"/>
                <a:cs typeface="Arial"/>
              </a:rPr>
              <a:t>platnosti</a:t>
            </a:r>
            <a:r>
              <a:rPr sz="2400" spc="-5" dirty="0">
                <a:latin typeface="Arial"/>
                <a:cs typeface="Arial"/>
              </a:rPr>
              <a:t> osvědčení,</a:t>
            </a: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010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úmrtím </a:t>
            </a:r>
            <a:r>
              <a:rPr sz="2400" spc="-10" dirty="0">
                <a:latin typeface="Arial"/>
                <a:cs typeface="Arial"/>
              </a:rPr>
              <a:t>fyzické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osoby,</a:t>
            </a: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990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ohlášením odcizení </a:t>
            </a:r>
            <a:r>
              <a:rPr sz="2400" dirty="0">
                <a:latin typeface="Arial"/>
                <a:cs typeface="Arial"/>
              </a:rPr>
              <a:t>nebo </a:t>
            </a:r>
            <a:r>
              <a:rPr sz="2400" spc="-5" dirty="0">
                <a:latin typeface="Arial"/>
                <a:cs typeface="Arial"/>
              </a:rPr>
              <a:t>ztráty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osvědčení,</a:t>
            </a:r>
            <a:endParaRPr sz="2400" dirty="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1010"/>
              </a:spcBef>
              <a:buAutoNum type="alphaLcParenR"/>
              <a:tabLst>
                <a:tab pos="469900" algn="l"/>
                <a:tab pos="470534" algn="l"/>
                <a:tab pos="1780539" algn="l"/>
                <a:tab pos="3686175" algn="l"/>
                <a:tab pos="4183379" algn="l"/>
                <a:tab pos="5220335" algn="l"/>
                <a:tab pos="6567805" algn="l"/>
                <a:tab pos="7082790" algn="l"/>
              </a:tabLst>
            </a:pP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spc="-25" dirty="0">
                <a:latin typeface="Arial"/>
                <a:cs typeface="Arial"/>
              </a:rPr>
              <a:t>vý</a:t>
            </a:r>
            <a:r>
              <a:rPr sz="2400" dirty="0">
                <a:latin typeface="Arial"/>
                <a:cs typeface="Arial"/>
              </a:rPr>
              <a:t>m	</a:t>
            </a:r>
            <a:r>
              <a:rPr sz="2400" spc="5" dirty="0">
                <a:latin typeface="Arial"/>
                <a:cs typeface="Arial"/>
              </a:rPr>
              <a:t>po</a:t>
            </a:r>
            <a:r>
              <a:rPr sz="2400" dirty="0">
                <a:latin typeface="Arial"/>
                <a:cs typeface="Arial"/>
              </a:rPr>
              <a:t>šk</a:t>
            </a:r>
            <a:r>
              <a:rPr sz="2400" spc="10" dirty="0">
                <a:latin typeface="Arial"/>
                <a:cs typeface="Arial"/>
              </a:rPr>
              <a:t>o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spc="5" dirty="0">
                <a:latin typeface="Arial"/>
                <a:cs typeface="Arial"/>
              </a:rPr>
              <a:t>en</a:t>
            </a:r>
            <a:r>
              <a:rPr sz="2400" spc="-20" dirty="0">
                <a:latin typeface="Arial"/>
                <a:cs typeface="Arial"/>
              </a:rPr>
              <a:t>í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25" dirty="0">
                <a:latin typeface="Arial"/>
                <a:cs typeface="Arial"/>
              </a:rPr>
              <a:t>ž</a:t>
            </a:r>
            <a:r>
              <a:rPr sz="2400" dirty="0">
                <a:latin typeface="Arial"/>
                <a:cs typeface="Arial"/>
              </a:rPr>
              <a:t>e	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spc="5" dirty="0">
                <a:latin typeface="Arial"/>
                <a:cs typeface="Arial"/>
              </a:rPr>
              <a:t>áp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dirty="0">
                <a:latin typeface="Arial"/>
                <a:cs typeface="Arial"/>
              </a:rPr>
              <a:t>y	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spc="5" dirty="0">
                <a:latin typeface="Arial"/>
                <a:cs typeface="Arial"/>
              </a:rPr>
              <a:t>eden</a:t>
            </a:r>
            <a:r>
              <a:rPr sz="2400" dirty="0">
                <a:latin typeface="Arial"/>
                <a:cs typeface="Arial"/>
              </a:rPr>
              <a:t>é	n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spc="5" dirty="0">
                <a:latin typeface="Arial"/>
                <a:cs typeface="Arial"/>
              </a:rPr>
              <a:t>ěd</a:t>
            </a:r>
            <a:r>
              <a:rPr sz="2400" dirty="0">
                <a:latin typeface="Arial"/>
                <a:cs typeface="Arial"/>
              </a:rPr>
              <a:t>č</a:t>
            </a:r>
            <a:r>
              <a:rPr sz="2400" spc="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í  jsou nečitelné nebo </a:t>
            </a:r>
            <a:r>
              <a:rPr sz="2400" spc="-5" dirty="0">
                <a:latin typeface="Arial"/>
                <a:cs typeface="Arial"/>
              </a:rPr>
              <a:t>je </a:t>
            </a:r>
            <a:r>
              <a:rPr sz="2400" dirty="0">
                <a:latin typeface="Arial"/>
                <a:cs typeface="Arial"/>
              </a:rPr>
              <a:t>porušena jeho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celistvost,</a:t>
            </a: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010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změnou údajů </a:t>
            </a:r>
            <a:r>
              <a:rPr sz="2400" spc="-5" dirty="0">
                <a:latin typeface="Arial"/>
                <a:cs typeface="Arial"/>
              </a:rPr>
              <a:t>obsažených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osvědčení</a:t>
            </a:r>
          </a:p>
          <a:p>
            <a:pPr marL="469900" indent="-457834">
              <a:lnSpc>
                <a:spcPct val="100000"/>
              </a:lnSpc>
              <a:spcBef>
                <a:spcPts val="1560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vrácením </a:t>
            </a:r>
            <a:r>
              <a:rPr sz="2400" spc="5" dirty="0">
                <a:latin typeface="Arial"/>
                <a:cs typeface="Arial"/>
              </a:rPr>
              <a:t>na </a:t>
            </a:r>
            <a:r>
              <a:rPr sz="2400" spc="-5" dirty="0">
                <a:latin typeface="Arial"/>
                <a:cs typeface="Arial"/>
              </a:rPr>
              <a:t>základě projevu vlastní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vůle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53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459130" y="1256741"/>
            <a:ext cx="779208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OFO </a:t>
            </a:r>
            <a:r>
              <a:rPr sz="2800" spc="-5" dirty="0"/>
              <a:t>musí </a:t>
            </a:r>
            <a:r>
              <a:rPr sz="2800" dirty="0"/>
              <a:t>zaměstnanec </a:t>
            </a:r>
            <a:r>
              <a:rPr sz="2800" spc="-5" dirty="0"/>
              <a:t>vrátit NBÚ do </a:t>
            </a:r>
            <a:r>
              <a:rPr sz="2800" dirty="0"/>
              <a:t>15</a:t>
            </a:r>
            <a:r>
              <a:rPr sz="2800" spc="-45" dirty="0"/>
              <a:t> </a:t>
            </a:r>
            <a:r>
              <a:rPr sz="2800" spc="-10" dirty="0"/>
              <a:t>dnů:</a:t>
            </a:r>
            <a:endParaRPr sz="2800" dirty="0"/>
          </a:p>
        </p:txBody>
      </p:sp>
      <p:sp>
        <p:nvSpPr>
          <p:cNvPr id="3" name="object 18"/>
          <p:cNvSpPr txBox="1"/>
          <p:nvPr/>
        </p:nvSpPr>
        <p:spPr>
          <a:xfrm>
            <a:off x="329590" y="2233929"/>
            <a:ext cx="8488680" cy="357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  <a:tab pos="1290320" algn="l"/>
                <a:tab pos="3506470" algn="l"/>
                <a:tab pos="5232400" algn="l"/>
                <a:tab pos="6159500" algn="l"/>
                <a:tab pos="6613525" algn="l"/>
                <a:tab pos="7894320" algn="l"/>
              </a:tabLst>
            </a:pPr>
            <a:r>
              <a:rPr sz="2400" dirty="0">
                <a:latin typeface="Arial"/>
                <a:cs typeface="Arial"/>
              </a:rPr>
              <a:t>dne</a:t>
            </a:r>
            <a:r>
              <a:rPr sz="2400" spc="-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5" dirty="0">
                <a:latin typeface="Arial"/>
                <a:cs typeface="Arial"/>
              </a:rPr>
              <a:t>vy</a:t>
            </a:r>
            <a:r>
              <a:rPr sz="2400" spc="-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onat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ln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sti	ro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spc="5" dirty="0">
                <a:latin typeface="Arial"/>
                <a:cs typeface="Arial"/>
              </a:rPr>
              <a:t>hodnu</a:t>
            </a:r>
            <a:r>
              <a:rPr sz="2400" dirty="0">
                <a:latin typeface="Arial"/>
                <a:cs typeface="Arial"/>
              </a:rPr>
              <a:t>tí	</a:t>
            </a:r>
            <a:r>
              <a:rPr sz="2400" spc="-5" dirty="0">
                <a:latin typeface="Arial"/>
                <a:cs typeface="Arial"/>
              </a:rPr>
              <a:t>NB</a:t>
            </a:r>
            <a:r>
              <a:rPr sz="2400" dirty="0">
                <a:latin typeface="Arial"/>
                <a:cs typeface="Arial"/>
              </a:rPr>
              <a:t>Ú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ruš</a:t>
            </a:r>
            <a:r>
              <a:rPr sz="2400" spc="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í	</a:t>
            </a:r>
            <a:r>
              <a:rPr sz="2400" spc="-5" dirty="0">
                <a:latin typeface="Arial"/>
                <a:cs typeface="Arial"/>
              </a:rPr>
              <a:t>je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platnosti;</a:t>
            </a:r>
            <a:endParaRPr sz="2400">
              <a:latin typeface="Arial"/>
              <a:cs typeface="Arial"/>
            </a:endParaRPr>
          </a:p>
          <a:p>
            <a:pPr marL="241300" marR="5080" indent="-229235">
              <a:lnSpc>
                <a:spcPct val="200100"/>
              </a:lnSpc>
              <a:spcBef>
                <a:spcPts val="1010"/>
              </a:spcBef>
              <a:buChar char="•"/>
              <a:tabLst>
                <a:tab pos="241935" algn="l"/>
                <a:tab pos="1165225" algn="l"/>
                <a:tab pos="3152775" algn="l"/>
                <a:tab pos="4448810" algn="l"/>
              </a:tabLst>
            </a:pPr>
            <a:r>
              <a:rPr sz="2400" spc="-5" dirty="0">
                <a:latin typeface="Arial"/>
                <a:cs typeface="Arial"/>
              </a:rPr>
              <a:t>jsou-li	zápisy</a:t>
            </a:r>
            <a:r>
              <a:rPr sz="2400" spc="3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3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něm	</a:t>
            </a:r>
            <a:r>
              <a:rPr sz="2400" spc="-5" dirty="0">
                <a:latin typeface="Arial"/>
                <a:cs typeface="Arial"/>
              </a:rPr>
              <a:t>uvedené	</a:t>
            </a:r>
            <a:r>
              <a:rPr sz="2400" dirty="0">
                <a:latin typeface="Arial"/>
                <a:cs typeface="Arial"/>
              </a:rPr>
              <a:t>nečitelné </a:t>
            </a:r>
            <a:r>
              <a:rPr sz="2400" spc="-5" dirty="0">
                <a:latin typeface="Arial"/>
                <a:cs typeface="Arial"/>
              </a:rPr>
              <a:t>nebo je-li </a:t>
            </a:r>
            <a:r>
              <a:rPr sz="2400" dirty="0">
                <a:latin typeface="Arial"/>
                <a:cs typeface="Arial"/>
              </a:rPr>
              <a:t>porušena  jeho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celistvost;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35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Char char="•"/>
              <a:tabLst>
                <a:tab pos="241935" algn="l"/>
              </a:tabLst>
            </a:pPr>
            <a:r>
              <a:rPr sz="2400" spc="-5" dirty="0">
                <a:latin typeface="Arial"/>
                <a:cs typeface="Arial"/>
              </a:rPr>
              <a:t>při změně </a:t>
            </a:r>
            <a:r>
              <a:rPr sz="2400" dirty="0">
                <a:latin typeface="Arial"/>
                <a:cs typeface="Arial"/>
              </a:rPr>
              <a:t>údajů v osvědčení </a:t>
            </a:r>
            <a:r>
              <a:rPr sz="2400" spc="-10" dirty="0">
                <a:latin typeface="Arial"/>
                <a:cs typeface="Arial"/>
              </a:rPr>
              <a:t>fyzické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osoby.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2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469188" y="1190624"/>
            <a:ext cx="64382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Osvědčení </a:t>
            </a:r>
            <a:r>
              <a:rPr sz="2800" spc="-15" dirty="0"/>
              <a:t>fyzické </a:t>
            </a:r>
            <a:r>
              <a:rPr sz="2800" spc="-5" dirty="0"/>
              <a:t>osoby </a:t>
            </a:r>
            <a:r>
              <a:rPr sz="2800" dirty="0"/>
              <a:t>pro cizí</a:t>
            </a:r>
            <a:r>
              <a:rPr sz="2800" spc="75" dirty="0"/>
              <a:t> </a:t>
            </a:r>
            <a:r>
              <a:rPr sz="2800" dirty="0"/>
              <a:t>moc</a:t>
            </a:r>
          </a:p>
        </p:txBody>
      </p:sp>
      <p:sp>
        <p:nvSpPr>
          <p:cNvPr id="3" name="object 18"/>
          <p:cNvSpPr txBox="1"/>
          <p:nvPr/>
        </p:nvSpPr>
        <p:spPr>
          <a:xfrm>
            <a:off x="613663" y="1837435"/>
            <a:ext cx="7734934" cy="405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Pro </a:t>
            </a:r>
            <a:r>
              <a:rPr sz="2400" spc="-5" dirty="0">
                <a:latin typeface="Arial"/>
                <a:cs typeface="Arial"/>
              </a:rPr>
              <a:t>přístup </a:t>
            </a:r>
            <a:r>
              <a:rPr sz="2400" dirty="0">
                <a:latin typeface="Arial"/>
                <a:cs typeface="Arial"/>
              </a:rPr>
              <a:t>k </a:t>
            </a:r>
            <a:r>
              <a:rPr sz="2400" spc="-5" dirty="0">
                <a:latin typeface="Arial"/>
                <a:cs typeface="Arial"/>
              </a:rPr>
              <a:t>UI </a:t>
            </a:r>
            <a:r>
              <a:rPr sz="2400" spc="-50" dirty="0">
                <a:latin typeface="Arial"/>
                <a:cs typeface="Arial"/>
              </a:rPr>
              <a:t>NATO, </a:t>
            </a:r>
            <a:r>
              <a:rPr sz="2400" spc="-5" dirty="0">
                <a:latin typeface="Arial"/>
                <a:cs typeface="Arial"/>
              </a:rPr>
              <a:t>je nutno vyžádat </a:t>
            </a:r>
            <a:r>
              <a:rPr sz="2400" dirty="0">
                <a:latin typeface="Arial"/>
                <a:cs typeface="Arial"/>
              </a:rPr>
              <a:t>na </a:t>
            </a:r>
            <a:r>
              <a:rPr sz="2400" spc="-5" dirty="0">
                <a:latin typeface="Arial"/>
                <a:cs typeface="Arial"/>
              </a:rPr>
              <a:t>NBÚ </a:t>
            </a:r>
            <a:r>
              <a:rPr sz="2400" dirty="0">
                <a:latin typeface="Arial"/>
                <a:cs typeface="Arial"/>
              </a:rPr>
              <a:t>-  </a:t>
            </a:r>
            <a:r>
              <a:rPr sz="2400" spc="-50" dirty="0">
                <a:latin typeface="Arial"/>
                <a:cs typeface="Arial"/>
              </a:rPr>
              <a:t>NATO </a:t>
            </a:r>
            <a:r>
              <a:rPr sz="2400" dirty="0">
                <a:latin typeface="Arial"/>
                <a:cs typeface="Arial"/>
              </a:rPr>
              <a:t>Security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Clearance.</a:t>
            </a:r>
            <a:endParaRPr sz="2400">
              <a:latin typeface="Arial"/>
              <a:cs typeface="Arial"/>
            </a:endParaRPr>
          </a:p>
          <a:p>
            <a:pPr marL="241300" indent="-228600" algn="just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Pro </a:t>
            </a:r>
            <a:r>
              <a:rPr sz="2400" spc="-5" dirty="0">
                <a:latin typeface="Arial"/>
                <a:cs typeface="Arial"/>
              </a:rPr>
              <a:t>přístup </a:t>
            </a:r>
            <a:r>
              <a:rPr sz="2400" dirty="0">
                <a:latin typeface="Arial"/>
                <a:cs typeface="Arial"/>
              </a:rPr>
              <a:t>k </a:t>
            </a:r>
            <a:r>
              <a:rPr sz="2400" spc="-5" dirty="0">
                <a:latin typeface="Arial"/>
                <a:cs typeface="Arial"/>
              </a:rPr>
              <a:t>UI </a:t>
            </a:r>
            <a:r>
              <a:rPr sz="2400" dirty="0">
                <a:latin typeface="Arial"/>
                <a:cs typeface="Arial"/>
              </a:rPr>
              <a:t>EU – stačí OFO </a:t>
            </a:r>
            <a:r>
              <a:rPr sz="2400" spc="-10" dirty="0">
                <a:latin typeface="Arial"/>
                <a:cs typeface="Arial"/>
              </a:rPr>
              <a:t>vydané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NBÚ</a:t>
            </a:r>
            <a:endParaRPr sz="2400">
              <a:latin typeface="Arial"/>
              <a:cs typeface="Arial"/>
            </a:endParaRPr>
          </a:p>
          <a:p>
            <a:pPr marL="241300" indent="-228600" algn="just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Na základě písemné žádosti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osoby </a:t>
            </a:r>
            <a:r>
              <a:rPr sz="2400" spc="-10" dirty="0">
                <a:latin typeface="Arial"/>
                <a:cs typeface="Arial"/>
              </a:rPr>
              <a:t>vydá</a:t>
            </a:r>
            <a:r>
              <a:rPr sz="2400" spc="2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NBÚ</a:t>
            </a:r>
            <a:endParaRPr sz="2400">
              <a:latin typeface="Arial"/>
              <a:cs typeface="Arial"/>
            </a:endParaRPr>
          </a:p>
          <a:p>
            <a:pPr marL="240665" algn="just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Arial"/>
                <a:cs typeface="Arial"/>
              </a:rPr>
              <a:t>osvědčení </a:t>
            </a:r>
            <a:r>
              <a:rPr sz="2400" b="1" dirty="0">
                <a:latin typeface="Arial"/>
                <a:cs typeface="Arial"/>
              </a:rPr>
              <a:t>pro cizí moc</a:t>
            </a:r>
            <a:r>
              <a:rPr sz="2400" dirty="0">
                <a:latin typeface="Arial"/>
                <a:cs typeface="Arial"/>
              </a:rPr>
              <a:t>, které </a:t>
            </a:r>
            <a:r>
              <a:rPr sz="2400" spc="-5" dirty="0">
                <a:latin typeface="Arial"/>
                <a:cs typeface="Arial"/>
              </a:rPr>
              <a:t>je veřejnou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listinou.</a:t>
            </a:r>
            <a:endParaRPr sz="2400">
              <a:latin typeface="Arial"/>
              <a:cs typeface="Arial"/>
            </a:endParaRPr>
          </a:p>
          <a:p>
            <a:pPr marL="240665" marR="6985" indent="-228600" algn="just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Před </a:t>
            </a:r>
            <a:r>
              <a:rPr sz="2400" spc="-10" dirty="0">
                <a:latin typeface="Arial"/>
                <a:cs typeface="Arial"/>
              </a:rPr>
              <a:t>vydáním </a:t>
            </a:r>
            <a:r>
              <a:rPr sz="2400" spc="-5" dirty="0">
                <a:latin typeface="Arial"/>
                <a:cs typeface="Arial"/>
              </a:rPr>
              <a:t>osvědčení fyzické </a:t>
            </a:r>
            <a:r>
              <a:rPr sz="2400" dirty="0">
                <a:latin typeface="Arial"/>
                <a:cs typeface="Arial"/>
              </a:rPr>
              <a:t>osoby </a:t>
            </a:r>
            <a:r>
              <a:rPr sz="2400" spc="-5" dirty="0">
                <a:latin typeface="Arial"/>
                <a:cs typeface="Arial"/>
              </a:rPr>
              <a:t>pro </a:t>
            </a:r>
            <a:r>
              <a:rPr sz="2400" dirty="0">
                <a:latin typeface="Arial"/>
                <a:cs typeface="Arial"/>
              </a:rPr>
              <a:t>cizí moc  </a:t>
            </a:r>
            <a:r>
              <a:rPr sz="2400" spc="-5" dirty="0">
                <a:latin typeface="Arial"/>
                <a:cs typeface="Arial"/>
              </a:rPr>
              <a:t>NBÚ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prověřuje </a:t>
            </a:r>
            <a:r>
              <a:rPr sz="2400" spc="-15" dirty="0">
                <a:latin typeface="Arial"/>
                <a:cs typeface="Arial"/>
              </a:rPr>
              <a:t>za </a:t>
            </a:r>
            <a:r>
              <a:rPr sz="2400" dirty="0">
                <a:latin typeface="Arial"/>
                <a:cs typeface="Arial"/>
              </a:rPr>
              <a:t>pomoci </a:t>
            </a:r>
            <a:r>
              <a:rPr sz="2400" spc="-5" dirty="0">
                <a:latin typeface="Arial"/>
                <a:cs typeface="Arial"/>
              </a:rPr>
              <a:t>úkonů </a:t>
            </a:r>
            <a:r>
              <a:rPr sz="2400" spc="-10" dirty="0">
                <a:latin typeface="Arial"/>
                <a:cs typeface="Arial"/>
              </a:rPr>
              <a:t>řízení,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zda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osoba 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splňuje podmínky pro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vydání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Osvědčení.</a:t>
            </a:r>
            <a:endParaRPr sz="2400">
              <a:latin typeface="Arial"/>
              <a:cs typeface="Arial"/>
            </a:endParaRPr>
          </a:p>
          <a:p>
            <a:pPr marL="240665" marR="6985" indent="-22860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Osvědčení pro cizí </a:t>
            </a:r>
            <a:r>
              <a:rPr sz="2400" dirty="0">
                <a:latin typeface="Arial"/>
                <a:cs typeface="Arial"/>
              </a:rPr>
              <a:t>moc </a:t>
            </a:r>
            <a:r>
              <a:rPr sz="2400" spc="-5" dirty="0">
                <a:latin typeface="Arial"/>
                <a:cs typeface="Arial"/>
              </a:rPr>
              <a:t>se </a:t>
            </a:r>
            <a:r>
              <a:rPr sz="2400" dirty="0">
                <a:latin typeface="Arial"/>
                <a:cs typeface="Arial"/>
              </a:rPr>
              <a:t>nemusí </a:t>
            </a:r>
            <a:r>
              <a:rPr sz="2400" spc="-5" dirty="0">
                <a:latin typeface="Arial"/>
                <a:cs typeface="Arial"/>
              </a:rPr>
              <a:t>vracet </a:t>
            </a:r>
            <a:r>
              <a:rPr sz="2400" dirty="0">
                <a:latin typeface="Arial"/>
                <a:cs typeface="Arial"/>
              </a:rPr>
              <a:t>v případě, </a:t>
            </a:r>
            <a:r>
              <a:rPr sz="2400" spc="-25" dirty="0">
                <a:latin typeface="Arial"/>
                <a:cs typeface="Arial"/>
              </a:rPr>
              <a:t>že  </a:t>
            </a:r>
            <a:r>
              <a:rPr sz="2400" spc="-5" dirty="0">
                <a:latin typeface="Arial"/>
                <a:cs typeface="Arial"/>
              </a:rPr>
              <a:t>zanikla </a:t>
            </a:r>
            <a:r>
              <a:rPr sz="2400" dirty="0">
                <a:latin typeface="Arial"/>
                <a:cs typeface="Arial"/>
              </a:rPr>
              <a:t>platnost Osvědčení </a:t>
            </a:r>
            <a:r>
              <a:rPr sz="2400" spc="-10" dirty="0">
                <a:latin typeface="Arial"/>
                <a:cs typeface="Arial"/>
              </a:rPr>
              <a:t>uplynutím doby </a:t>
            </a:r>
            <a:r>
              <a:rPr sz="2400" dirty="0">
                <a:latin typeface="Arial"/>
                <a:cs typeface="Arial"/>
              </a:rPr>
              <a:t>v </a:t>
            </a:r>
            <a:r>
              <a:rPr sz="2400" spc="5" dirty="0">
                <a:latin typeface="Arial"/>
                <a:cs typeface="Arial"/>
              </a:rPr>
              <a:t>něm  </a:t>
            </a:r>
            <a:r>
              <a:rPr sz="2400" dirty="0">
                <a:latin typeface="Arial"/>
                <a:cs typeface="Arial"/>
              </a:rPr>
              <a:t>uvedené.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8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450595" y="1154430"/>
            <a:ext cx="77584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/>
              <a:t>Povinnosti </a:t>
            </a:r>
            <a:r>
              <a:rPr sz="2800" dirty="0"/>
              <a:t>při </a:t>
            </a:r>
            <a:r>
              <a:rPr sz="2800" spc="-5" dirty="0"/>
              <a:t>ochraně utajovaných</a:t>
            </a:r>
            <a:r>
              <a:rPr sz="2800" spc="70" dirty="0"/>
              <a:t> </a:t>
            </a:r>
            <a:r>
              <a:rPr sz="2800" spc="-5" dirty="0"/>
              <a:t>informací</a:t>
            </a:r>
            <a:endParaRPr sz="2800" dirty="0"/>
          </a:p>
        </p:txBody>
      </p:sp>
      <p:sp>
        <p:nvSpPr>
          <p:cNvPr id="3" name="object 18"/>
          <p:cNvSpPr txBox="1"/>
          <p:nvPr/>
        </p:nvSpPr>
        <p:spPr>
          <a:xfrm>
            <a:off x="329590" y="1934768"/>
            <a:ext cx="8489950" cy="373062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Každý</a:t>
            </a:r>
            <a:endParaRPr sz="2000">
              <a:latin typeface="Arial"/>
              <a:cs typeface="Arial"/>
            </a:endParaRPr>
          </a:p>
          <a:p>
            <a:pPr marL="317500" marR="8890" indent="-305435" algn="just">
              <a:lnSpc>
                <a:spcPts val="2160"/>
              </a:lnSpc>
              <a:spcBef>
                <a:spcPts val="1235"/>
              </a:spcBef>
              <a:buChar char="•"/>
              <a:tabLst>
                <a:tab pos="318135" algn="l"/>
              </a:tabLst>
            </a:pPr>
            <a:r>
              <a:rPr sz="2000" dirty="0">
                <a:latin typeface="Arial"/>
                <a:cs typeface="Arial"/>
              </a:rPr>
              <a:t>je </a:t>
            </a:r>
            <a:r>
              <a:rPr sz="2000" spc="-5" dirty="0">
                <a:latin typeface="Arial"/>
                <a:cs typeface="Arial"/>
              </a:rPr>
              <a:t>povinen </a:t>
            </a:r>
            <a:r>
              <a:rPr sz="2000" spc="-10" dirty="0">
                <a:latin typeface="Arial"/>
                <a:cs typeface="Arial"/>
              </a:rPr>
              <a:t>neprodleně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odevzdat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nalezenou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UI </a:t>
            </a:r>
            <a:r>
              <a:rPr sz="2000" spc="-5" dirty="0">
                <a:latin typeface="Arial"/>
                <a:cs typeface="Arial"/>
              </a:rPr>
              <a:t>nebo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UI získanou v 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rozporu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se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Zákonem 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412/2005 Sb. </a:t>
            </a:r>
            <a:r>
              <a:rPr sz="2000" dirty="0">
                <a:latin typeface="Arial"/>
                <a:cs typeface="Arial"/>
              </a:rPr>
              <a:t>anebo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osvědčení </a:t>
            </a:r>
            <a:r>
              <a:rPr sz="2000" spc="-5" dirty="0">
                <a:latin typeface="Arial"/>
                <a:cs typeface="Arial"/>
              </a:rPr>
              <a:t>(všechny druhy)  </a:t>
            </a:r>
            <a:r>
              <a:rPr sz="2000" spc="-15" dirty="0">
                <a:latin typeface="Arial"/>
                <a:cs typeface="Arial"/>
              </a:rPr>
              <a:t>NBÚ </a:t>
            </a:r>
            <a:r>
              <a:rPr sz="2000" spc="-10" dirty="0">
                <a:latin typeface="Arial"/>
                <a:cs typeface="Arial"/>
              </a:rPr>
              <a:t>nebo Policii</a:t>
            </a:r>
            <a:r>
              <a:rPr sz="2000" spc="1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ČR,</a:t>
            </a:r>
            <a:endParaRPr sz="2000">
              <a:latin typeface="Arial"/>
              <a:cs typeface="Arial"/>
            </a:endParaRPr>
          </a:p>
          <a:p>
            <a:pPr marL="317500" indent="-305435" algn="just">
              <a:lnSpc>
                <a:spcPts val="2280"/>
              </a:lnSpc>
              <a:spcBef>
                <a:spcPts val="740"/>
              </a:spcBef>
              <a:buChar char="•"/>
              <a:tabLst>
                <a:tab pos="318135" algn="l"/>
              </a:tabLst>
            </a:pPr>
            <a:r>
              <a:rPr sz="2000" spc="5" dirty="0">
                <a:latin typeface="Arial"/>
                <a:cs typeface="Arial"/>
              </a:rPr>
              <a:t>kdo měl </a:t>
            </a:r>
            <a:r>
              <a:rPr sz="2000" spc="-5" dirty="0">
                <a:latin typeface="Arial"/>
                <a:cs typeface="Arial"/>
              </a:rPr>
              <a:t>nebo </a:t>
            </a:r>
            <a:r>
              <a:rPr sz="2000" spc="15" dirty="0">
                <a:latin typeface="Arial"/>
                <a:cs typeface="Arial"/>
              </a:rPr>
              <a:t>má </a:t>
            </a:r>
            <a:r>
              <a:rPr sz="2000" spc="-10" dirty="0">
                <a:latin typeface="Arial"/>
                <a:cs typeface="Arial"/>
              </a:rPr>
              <a:t>přístup </a:t>
            </a:r>
            <a:r>
              <a:rPr sz="2000" spc="-5" dirty="0">
                <a:latin typeface="Arial"/>
                <a:cs typeface="Arial"/>
              </a:rPr>
              <a:t>k UI, </a:t>
            </a:r>
            <a:r>
              <a:rPr sz="2000" dirty="0">
                <a:latin typeface="Arial"/>
                <a:cs typeface="Arial"/>
              </a:rPr>
              <a:t>musí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zachovávat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o 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ní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mlčenlivost</a:t>
            </a:r>
            <a:r>
              <a:rPr sz="2000" spc="2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317500" algn="just">
              <a:lnSpc>
                <a:spcPts val="2280"/>
              </a:lnSpc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nesmí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k 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ní umožnit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přístup </a:t>
            </a:r>
            <a:r>
              <a:rPr sz="2000" spc="-15" dirty="0">
                <a:solidFill>
                  <a:srgbClr val="C00000"/>
                </a:solidFill>
                <a:latin typeface="Arial"/>
                <a:cs typeface="Arial"/>
              </a:rPr>
              <a:t>neoprávněné</a:t>
            </a:r>
            <a:r>
              <a:rPr sz="2000" spc="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osobě,</a:t>
            </a:r>
            <a:endParaRPr sz="2000">
              <a:latin typeface="Arial"/>
              <a:cs typeface="Arial"/>
            </a:endParaRPr>
          </a:p>
          <a:p>
            <a:pPr marL="317500" indent="-305435" algn="just">
              <a:lnSpc>
                <a:spcPts val="2280"/>
              </a:lnSpc>
              <a:spcBef>
                <a:spcPts val="745"/>
              </a:spcBef>
              <a:buChar char="•"/>
              <a:tabLst>
                <a:tab pos="318135" algn="l"/>
              </a:tabLst>
            </a:pPr>
            <a:r>
              <a:rPr sz="2000" spc="5" dirty="0">
                <a:latin typeface="Arial"/>
                <a:cs typeface="Arial"/>
              </a:rPr>
              <a:t>kdo </a:t>
            </a:r>
            <a:r>
              <a:rPr sz="2000" spc="-10" dirty="0">
                <a:latin typeface="Arial"/>
                <a:cs typeface="Arial"/>
              </a:rPr>
              <a:t>podal </a:t>
            </a:r>
            <a:r>
              <a:rPr sz="2000" spc="-5" dirty="0">
                <a:latin typeface="Arial"/>
                <a:cs typeface="Arial"/>
              </a:rPr>
              <a:t>žádost, </a:t>
            </a:r>
            <a:r>
              <a:rPr sz="2000" dirty="0">
                <a:latin typeface="Arial"/>
                <a:cs typeface="Arial"/>
              </a:rPr>
              <a:t>musí </a:t>
            </a:r>
            <a:r>
              <a:rPr sz="2000" spc="-10" dirty="0">
                <a:latin typeface="Arial"/>
                <a:cs typeface="Arial"/>
              </a:rPr>
              <a:t>neprodleně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oznámit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NBÚ 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změny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údajů,</a:t>
            </a:r>
            <a:r>
              <a:rPr sz="2000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které</a:t>
            </a:r>
            <a:endParaRPr sz="2000">
              <a:latin typeface="Arial"/>
              <a:cs typeface="Arial"/>
            </a:endParaRPr>
          </a:p>
          <a:p>
            <a:pPr marL="317500" algn="just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jsou </a:t>
            </a:r>
            <a:r>
              <a:rPr sz="2000" spc="-5" dirty="0">
                <a:latin typeface="Arial"/>
                <a:cs typeface="Arial"/>
              </a:rPr>
              <a:t>v </a:t>
            </a:r>
            <a:r>
              <a:rPr sz="2000" spc="-10" dirty="0">
                <a:latin typeface="Arial"/>
                <a:cs typeface="Arial"/>
              </a:rPr>
              <a:t>ní </a:t>
            </a:r>
            <a:r>
              <a:rPr sz="2000" spc="-35" dirty="0">
                <a:latin typeface="Arial"/>
                <a:cs typeface="Arial"/>
              </a:rPr>
              <a:t>uvedeny,</a:t>
            </a:r>
            <a:endParaRPr sz="2000">
              <a:latin typeface="Arial"/>
              <a:cs typeface="Arial"/>
            </a:endParaRPr>
          </a:p>
          <a:p>
            <a:pPr marL="317500" marR="7620" indent="-305435" algn="just">
              <a:lnSpc>
                <a:spcPct val="90100"/>
              </a:lnSpc>
              <a:spcBef>
                <a:spcPts val="1005"/>
              </a:spcBef>
              <a:buChar char="•"/>
              <a:tabLst>
                <a:tab pos="318135" algn="l"/>
              </a:tabLst>
            </a:pPr>
            <a:r>
              <a:rPr sz="2000" dirty="0">
                <a:latin typeface="Arial"/>
                <a:cs typeface="Arial"/>
              </a:rPr>
              <a:t>je </a:t>
            </a:r>
            <a:r>
              <a:rPr sz="2000" spc="-5" dirty="0">
                <a:latin typeface="Arial"/>
                <a:cs typeface="Arial"/>
              </a:rPr>
              <a:t>povinen </a:t>
            </a:r>
            <a:r>
              <a:rPr sz="2000" spc="-10" dirty="0">
                <a:latin typeface="Arial"/>
                <a:cs typeface="Arial"/>
              </a:rPr>
              <a:t>při výkonu </a:t>
            </a:r>
            <a:r>
              <a:rPr sz="2000" spc="-5" dirty="0">
                <a:latin typeface="Arial"/>
                <a:cs typeface="Arial"/>
              </a:rPr>
              <a:t>státní </a:t>
            </a:r>
            <a:r>
              <a:rPr sz="2000" dirty="0">
                <a:latin typeface="Arial"/>
                <a:cs typeface="Arial"/>
              </a:rPr>
              <a:t>kontroly </a:t>
            </a:r>
            <a:r>
              <a:rPr sz="2000" spc="-5" dirty="0">
                <a:latin typeface="Arial"/>
                <a:cs typeface="Arial"/>
              </a:rPr>
              <a:t>NBÚ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plnit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pokyny kontrolního  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pracovníka při provádění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neodkladných 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opatření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k </a:t>
            </a:r>
            <a:r>
              <a:rPr sz="2000" spc="-15" dirty="0">
                <a:solidFill>
                  <a:srgbClr val="C00000"/>
                </a:solidFill>
                <a:latin typeface="Arial"/>
                <a:cs typeface="Arial"/>
              </a:rPr>
              <a:t>nápravě</a:t>
            </a:r>
            <a:r>
              <a:rPr sz="2000" spc="-15" dirty="0">
                <a:latin typeface="Arial"/>
                <a:cs typeface="Arial"/>
              </a:rPr>
              <a:t>, </a:t>
            </a:r>
            <a:r>
              <a:rPr sz="2000" spc="-5" dirty="0">
                <a:latin typeface="Arial"/>
                <a:cs typeface="Arial"/>
              </a:rPr>
              <a:t>tj. k </a:t>
            </a:r>
            <a:r>
              <a:rPr sz="2000" spc="-10" dirty="0">
                <a:latin typeface="Arial"/>
                <a:cs typeface="Arial"/>
              </a:rPr>
              <a:t>zajištění  </a:t>
            </a:r>
            <a:r>
              <a:rPr sz="2000" spc="-5" dirty="0">
                <a:latin typeface="Arial"/>
                <a:cs typeface="Arial"/>
              </a:rPr>
              <a:t>OUI.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3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537768" y="1189685"/>
            <a:ext cx="66065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/>
              <a:t>Povinnosti osoby </a:t>
            </a:r>
            <a:r>
              <a:rPr sz="2800" dirty="0"/>
              <a:t>která </a:t>
            </a:r>
            <a:r>
              <a:rPr sz="2800" spc="5" dirty="0"/>
              <a:t>má </a:t>
            </a:r>
            <a:r>
              <a:rPr sz="2800" dirty="0"/>
              <a:t>přístup </a:t>
            </a:r>
            <a:r>
              <a:rPr sz="2800" spc="5" dirty="0"/>
              <a:t>k</a:t>
            </a:r>
            <a:r>
              <a:rPr sz="2800" spc="-105" dirty="0"/>
              <a:t> </a:t>
            </a:r>
            <a:r>
              <a:rPr sz="2800" spc="-5" dirty="0"/>
              <a:t>UI</a:t>
            </a:r>
            <a:endParaRPr sz="2800" dirty="0"/>
          </a:p>
        </p:txBody>
      </p:sp>
      <p:sp>
        <p:nvSpPr>
          <p:cNvPr id="3" name="object 18"/>
          <p:cNvSpPr txBox="1"/>
          <p:nvPr/>
        </p:nvSpPr>
        <p:spPr>
          <a:xfrm>
            <a:off x="392379" y="1790633"/>
            <a:ext cx="8487410" cy="42341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17500" indent="-305435">
              <a:lnSpc>
                <a:spcPct val="100000"/>
              </a:lnSpc>
              <a:spcBef>
                <a:spcPts val="1540"/>
              </a:spcBef>
              <a:buChar char="•"/>
              <a:tabLst>
                <a:tab pos="317500" algn="l"/>
                <a:tab pos="318135" algn="l"/>
              </a:tabLst>
            </a:pP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dodržovat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povinnosti </a:t>
            </a:r>
            <a:r>
              <a:rPr sz="2400" spc="-5" dirty="0">
                <a:latin typeface="Arial"/>
                <a:cs typeface="Arial"/>
              </a:rPr>
              <a:t>při </a:t>
            </a:r>
            <a:r>
              <a:rPr sz="2400" dirty="0">
                <a:latin typeface="Arial"/>
                <a:cs typeface="Arial"/>
              </a:rPr>
              <a:t>ochraně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UI,</a:t>
            </a:r>
            <a:endParaRPr sz="24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440"/>
              </a:spcBef>
              <a:buChar char="•"/>
              <a:tabLst>
                <a:tab pos="317500" algn="l"/>
                <a:tab pos="318135" algn="l"/>
                <a:tab pos="2043430" algn="l"/>
                <a:tab pos="2881630" algn="l"/>
                <a:tab pos="4247515" algn="l"/>
                <a:tab pos="5509895" algn="l"/>
                <a:tab pos="6464300" algn="l"/>
                <a:tab pos="733933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nep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od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ě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NB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Ú	p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í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ně	o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ná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	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10" dirty="0">
                <a:latin typeface="Arial"/>
                <a:cs typeface="Arial"/>
              </a:rPr>
              <a:t>á</a:t>
            </a:r>
            <a:r>
              <a:rPr sz="2400" dirty="0">
                <a:latin typeface="Arial"/>
                <a:cs typeface="Arial"/>
              </a:rPr>
              <a:t>tu	</a:t>
            </a:r>
            <a:r>
              <a:rPr sz="2400" spc="5" dirty="0">
                <a:latin typeface="Arial"/>
                <a:cs typeface="Arial"/>
              </a:rPr>
              <a:t>neb</a:t>
            </a:r>
            <a:r>
              <a:rPr sz="2400" dirty="0">
                <a:latin typeface="Arial"/>
                <a:cs typeface="Arial"/>
              </a:rPr>
              <a:t>o	odci</a:t>
            </a:r>
            <a:r>
              <a:rPr sz="2400" spc="-3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ení</a:t>
            </a:r>
            <a:endParaRPr sz="24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svého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OFO,</a:t>
            </a:r>
            <a:endParaRPr sz="2400">
              <a:latin typeface="Arial"/>
              <a:cs typeface="Arial"/>
            </a:endParaRPr>
          </a:p>
          <a:p>
            <a:pPr marL="317500" marR="6985" indent="-305435" algn="just">
              <a:lnSpc>
                <a:spcPct val="100000"/>
              </a:lnSpc>
              <a:spcBef>
                <a:spcPts val="1440"/>
              </a:spcBef>
              <a:buChar char="•"/>
              <a:tabLst>
                <a:tab pos="318135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neprodleně oznámit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změny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údajů </a:t>
            </a:r>
            <a:r>
              <a:rPr sz="2400" spc="-5" dirty="0">
                <a:latin typeface="Arial"/>
                <a:cs typeface="Arial"/>
              </a:rPr>
              <a:t>NBÚ, </a:t>
            </a:r>
            <a:r>
              <a:rPr sz="2400" spc="-10" dirty="0">
                <a:latin typeface="Arial"/>
                <a:cs typeface="Arial"/>
              </a:rPr>
              <a:t>které </a:t>
            </a:r>
            <a:r>
              <a:rPr sz="2400" spc="-5" dirty="0">
                <a:latin typeface="Arial"/>
                <a:cs typeface="Arial"/>
              </a:rPr>
              <a:t>byly uvedeny  </a:t>
            </a:r>
            <a:r>
              <a:rPr sz="2400" dirty="0">
                <a:latin typeface="Arial"/>
                <a:cs typeface="Arial"/>
              </a:rPr>
              <a:t>v </a:t>
            </a:r>
            <a:r>
              <a:rPr sz="2400" spc="-5" dirty="0">
                <a:latin typeface="Arial"/>
                <a:cs typeface="Arial"/>
              </a:rPr>
              <a:t>žádosti (v dotazníku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FO),</a:t>
            </a:r>
            <a:endParaRPr sz="2400">
              <a:latin typeface="Arial"/>
              <a:cs typeface="Arial"/>
            </a:endParaRPr>
          </a:p>
          <a:p>
            <a:pPr marL="317500" marR="5715" indent="-305435" algn="just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318135" algn="l"/>
              </a:tabLst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neprodleně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oznamovat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porušení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povinností  stanovených Zákonem 412/2005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Sb. tomu,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kdo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provedl  její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poučení,</a:t>
            </a:r>
            <a:endParaRPr sz="24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445"/>
              </a:spcBef>
              <a:buChar char="•"/>
              <a:tabLst>
                <a:tab pos="317500" algn="l"/>
                <a:tab pos="318135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účastnit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se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proškolení 1x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ročně.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7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481685" y="1069974"/>
            <a:ext cx="8053705" cy="837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105"/>
              </a:spcBef>
            </a:pPr>
            <a:r>
              <a:rPr sz="2800" spc="-15" dirty="0"/>
              <a:t>Fyzická </a:t>
            </a:r>
            <a:r>
              <a:rPr sz="2800" spc="-5" dirty="0"/>
              <a:t>osoba, </a:t>
            </a:r>
            <a:r>
              <a:rPr sz="2800" dirty="0"/>
              <a:t>která má </a:t>
            </a:r>
            <a:r>
              <a:rPr sz="2800" spc="-5" dirty="0"/>
              <a:t>přístup </a:t>
            </a:r>
            <a:r>
              <a:rPr sz="2800" dirty="0"/>
              <a:t>k </a:t>
            </a:r>
            <a:r>
              <a:rPr sz="2800" spc="-5" dirty="0"/>
              <a:t>UI </a:t>
            </a:r>
            <a:r>
              <a:rPr sz="2800" dirty="0"/>
              <a:t>se</a:t>
            </a:r>
            <a:r>
              <a:rPr sz="2800" spc="80" dirty="0"/>
              <a:t> </a:t>
            </a:r>
            <a:r>
              <a:rPr sz="2800" spc="-10" dirty="0"/>
              <a:t>dopustí</a:t>
            </a:r>
            <a:endParaRPr sz="2800"/>
          </a:p>
          <a:p>
            <a:pPr marL="454659" algn="ctr">
              <a:lnSpc>
                <a:spcPts val="3190"/>
              </a:lnSpc>
            </a:pPr>
            <a:r>
              <a:rPr sz="2800" spc="-5" dirty="0"/>
              <a:t>přestupku </a:t>
            </a:r>
            <a:r>
              <a:rPr sz="2800" spc="5" dirty="0"/>
              <a:t>tím</a:t>
            </a:r>
            <a:r>
              <a:rPr sz="2800" spc="-15" dirty="0"/>
              <a:t> </a:t>
            </a:r>
            <a:r>
              <a:rPr sz="2800" dirty="0"/>
              <a:t>že:</a:t>
            </a:r>
            <a:endParaRPr sz="2800"/>
          </a:p>
        </p:txBody>
      </p:sp>
      <p:sp>
        <p:nvSpPr>
          <p:cNvPr id="3" name="object 18"/>
          <p:cNvSpPr txBox="1"/>
          <p:nvPr/>
        </p:nvSpPr>
        <p:spPr>
          <a:xfrm>
            <a:off x="402742" y="2035490"/>
            <a:ext cx="8222615" cy="388429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b="1" dirty="0">
                <a:latin typeface="Arial"/>
                <a:cs typeface="Arial"/>
              </a:rPr>
              <a:t>neeviduje nebo nezaznamená </a:t>
            </a:r>
            <a:r>
              <a:rPr sz="1600" b="1" spc="-5" dirty="0">
                <a:latin typeface="Arial"/>
                <a:cs typeface="Arial"/>
              </a:rPr>
              <a:t>UI </a:t>
            </a:r>
            <a:r>
              <a:rPr sz="1600" b="1" dirty="0">
                <a:latin typeface="Arial"/>
                <a:cs typeface="Arial"/>
              </a:rPr>
              <a:t>v administrativních</a:t>
            </a:r>
            <a:r>
              <a:rPr sz="1600" b="1" spc="-14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pomůckách</a:t>
            </a:r>
            <a:r>
              <a:rPr sz="1600" spc="5" dirty="0"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"/>
                <a:cs typeface="Arial"/>
              </a:rPr>
              <a:t>vyhotoví </a:t>
            </a:r>
            <a:r>
              <a:rPr sz="1600" dirty="0">
                <a:latin typeface="Arial"/>
                <a:cs typeface="Arial"/>
              </a:rPr>
              <a:t>opis, kopii </a:t>
            </a:r>
            <a:r>
              <a:rPr sz="1600" spc="-5" dirty="0">
                <a:latin typeface="Arial"/>
                <a:cs typeface="Arial"/>
              </a:rPr>
              <a:t>nebo překlad UI bez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souhlasu;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8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"/>
                <a:cs typeface="Arial"/>
              </a:rPr>
              <a:t>předá UI bez potvrzení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převzetí;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"/>
                <a:cs typeface="Arial"/>
              </a:rPr>
              <a:t>přepraví nebo přenese nebo zapůjčí UI </a:t>
            </a:r>
            <a:r>
              <a:rPr sz="1600" spc="5" dirty="0">
                <a:latin typeface="Arial"/>
                <a:cs typeface="Arial"/>
              </a:rPr>
              <a:t>v </a:t>
            </a:r>
            <a:r>
              <a:rPr sz="1600" spc="-5" dirty="0">
                <a:latin typeface="Arial"/>
                <a:cs typeface="Arial"/>
              </a:rPr>
              <a:t>rozporu </a:t>
            </a:r>
            <a:r>
              <a:rPr sz="1600" spc="5" dirty="0">
                <a:latin typeface="Arial"/>
                <a:cs typeface="Arial"/>
              </a:rPr>
              <a:t>se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zákonem;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"/>
                <a:cs typeface="Arial"/>
              </a:rPr>
              <a:t>zruší nebo </a:t>
            </a:r>
            <a:r>
              <a:rPr sz="1600" dirty="0">
                <a:latin typeface="Arial"/>
                <a:cs typeface="Arial"/>
              </a:rPr>
              <a:t>změní stupeň </a:t>
            </a:r>
            <a:r>
              <a:rPr sz="1600" spc="-5" dirty="0">
                <a:latin typeface="Arial"/>
                <a:cs typeface="Arial"/>
              </a:rPr>
              <a:t>utajení bez </a:t>
            </a:r>
            <a:r>
              <a:rPr sz="1600" dirty="0">
                <a:latin typeface="Arial"/>
                <a:cs typeface="Arial"/>
              </a:rPr>
              <a:t>souhlasu </a:t>
            </a:r>
            <a:r>
              <a:rPr sz="1600" spc="-5" dirty="0">
                <a:latin typeface="Arial"/>
                <a:cs typeface="Arial"/>
              </a:rPr>
              <a:t>původce nebo poskytující </a:t>
            </a:r>
            <a:r>
              <a:rPr sz="1600" dirty="0">
                <a:latin typeface="Arial"/>
                <a:cs typeface="Arial"/>
              </a:rPr>
              <a:t>cizí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mocí;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8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"/>
                <a:cs typeface="Arial"/>
              </a:rPr>
              <a:t>nesplní požadavky na zpracování nebo ukládání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UI;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b="1" dirty="0">
                <a:latin typeface="Arial"/>
                <a:cs typeface="Arial"/>
              </a:rPr>
              <a:t>nakládá s </a:t>
            </a:r>
            <a:r>
              <a:rPr sz="1600" b="1" spc="-5" dirty="0">
                <a:latin typeface="Arial"/>
                <a:cs typeface="Arial"/>
              </a:rPr>
              <a:t>UI </a:t>
            </a:r>
            <a:r>
              <a:rPr sz="1600" b="1" dirty="0">
                <a:latin typeface="Arial"/>
                <a:cs typeface="Arial"/>
              </a:rPr>
              <a:t>v informačním </a:t>
            </a:r>
            <a:r>
              <a:rPr sz="1600" b="1" spc="-10" dirty="0">
                <a:latin typeface="Arial"/>
                <a:cs typeface="Arial"/>
              </a:rPr>
              <a:t>systému, </a:t>
            </a:r>
            <a:r>
              <a:rPr sz="1600" b="1" spc="-5" dirty="0">
                <a:latin typeface="Arial"/>
                <a:cs typeface="Arial"/>
              </a:rPr>
              <a:t>který </a:t>
            </a:r>
            <a:r>
              <a:rPr sz="1600" b="1" dirty="0">
                <a:latin typeface="Arial"/>
                <a:cs typeface="Arial"/>
              </a:rPr>
              <a:t>není </a:t>
            </a:r>
            <a:r>
              <a:rPr sz="1600" b="1" spc="-5" dirty="0">
                <a:latin typeface="Arial"/>
                <a:cs typeface="Arial"/>
              </a:rPr>
              <a:t>certifikovaný </a:t>
            </a:r>
            <a:r>
              <a:rPr sz="1600" b="1" dirty="0">
                <a:latin typeface="Arial"/>
                <a:cs typeface="Arial"/>
              </a:rPr>
              <a:t>pro příslušný stupeň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nebo </a:t>
            </a:r>
            <a:r>
              <a:rPr sz="1600" b="1" spc="-5" dirty="0">
                <a:latin typeface="Arial"/>
                <a:cs typeface="Arial"/>
              </a:rPr>
              <a:t>schválen </a:t>
            </a:r>
            <a:r>
              <a:rPr sz="1600" b="1" spc="5" dirty="0">
                <a:latin typeface="Arial"/>
                <a:cs typeface="Arial"/>
              </a:rPr>
              <a:t>k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provozu;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"/>
                <a:cs typeface="Arial"/>
              </a:rPr>
              <a:t>nakládá </a:t>
            </a:r>
            <a:r>
              <a:rPr sz="1600" dirty="0">
                <a:latin typeface="Arial"/>
                <a:cs typeface="Arial"/>
              </a:rPr>
              <a:t>s </a:t>
            </a:r>
            <a:r>
              <a:rPr sz="1600" spc="-5" dirty="0">
                <a:latin typeface="Arial"/>
                <a:cs typeface="Arial"/>
              </a:rPr>
              <a:t>UI </a:t>
            </a:r>
            <a:r>
              <a:rPr sz="1600" dirty="0">
                <a:latin typeface="Arial"/>
                <a:cs typeface="Arial"/>
              </a:rPr>
              <a:t>v komunikačním systému, </a:t>
            </a:r>
            <a:r>
              <a:rPr sz="1600" spc="-5" dirty="0">
                <a:latin typeface="Arial"/>
                <a:cs typeface="Arial"/>
              </a:rPr>
              <a:t>jehož bezpečnostní projekt není schválen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NBÚ,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nebo není </a:t>
            </a:r>
            <a:r>
              <a:rPr sz="1600" dirty="0">
                <a:latin typeface="Arial"/>
                <a:cs typeface="Arial"/>
              </a:rPr>
              <a:t>schválen </a:t>
            </a:r>
            <a:r>
              <a:rPr sz="1600" spc="-5" dirty="0">
                <a:latin typeface="Arial"/>
                <a:cs typeface="Arial"/>
              </a:rPr>
              <a:t>pro </a:t>
            </a:r>
            <a:r>
              <a:rPr sz="1600" dirty="0">
                <a:latin typeface="Arial"/>
                <a:cs typeface="Arial"/>
              </a:rPr>
              <a:t>stupeň </a:t>
            </a:r>
            <a:r>
              <a:rPr sz="1600" spc="-5" dirty="0">
                <a:latin typeface="Arial"/>
                <a:cs typeface="Arial"/>
              </a:rPr>
              <a:t>utajení odeslané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UI.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Pokuta do 500 000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Kč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3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464312" y="1161999"/>
            <a:ext cx="50920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/>
              <a:t>Správní </a:t>
            </a:r>
            <a:r>
              <a:rPr sz="2800" dirty="0"/>
              <a:t>delikty </a:t>
            </a:r>
            <a:r>
              <a:rPr sz="2800" spc="10" dirty="0"/>
              <a:t>(§ </a:t>
            </a:r>
            <a:r>
              <a:rPr sz="2800" dirty="0"/>
              <a:t>149</a:t>
            </a:r>
            <a:r>
              <a:rPr sz="2800" spc="-80" dirty="0"/>
              <a:t> </a:t>
            </a:r>
            <a:r>
              <a:rPr sz="2800" spc="-5" dirty="0"/>
              <a:t>zákona)</a:t>
            </a:r>
            <a:endParaRPr sz="2800" dirty="0"/>
          </a:p>
        </p:txBody>
      </p:sp>
      <p:sp>
        <p:nvSpPr>
          <p:cNvPr id="3" name="object 18"/>
          <p:cNvSpPr txBox="1"/>
          <p:nvPr/>
        </p:nvSpPr>
        <p:spPr>
          <a:xfrm>
            <a:off x="1021791" y="2404059"/>
            <a:ext cx="757110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05" algn="just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Fyzická </a:t>
            </a:r>
            <a:r>
              <a:rPr sz="2400" b="1" spc="-5" dirty="0">
                <a:latin typeface="Arial"/>
                <a:cs typeface="Arial"/>
              </a:rPr>
              <a:t>osoba, </a:t>
            </a:r>
            <a:r>
              <a:rPr sz="2400" b="1" spc="-10" dirty="0">
                <a:latin typeface="Arial"/>
                <a:cs typeface="Arial"/>
              </a:rPr>
              <a:t>která </a:t>
            </a:r>
            <a:r>
              <a:rPr sz="2400" b="1" spc="-5" dirty="0">
                <a:latin typeface="Arial"/>
                <a:cs typeface="Arial"/>
              </a:rPr>
              <a:t>má přístup </a:t>
            </a:r>
            <a:r>
              <a:rPr sz="2400" b="1" dirty="0">
                <a:latin typeface="Arial"/>
                <a:cs typeface="Arial"/>
              </a:rPr>
              <a:t>k </a:t>
            </a:r>
            <a:r>
              <a:rPr sz="2400" b="1" spc="-5" dirty="0">
                <a:latin typeface="Arial"/>
                <a:cs typeface="Arial"/>
              </a:rPr>
              <a:t>UI </a:t>
            </a:r>
            <a:r>
              <a:rPr sz="2400" b="1" dirty="0">
                <a:latin typeface="Arial"/>
                <a:cs typeface="Arial"/>
              </a:rPr>
              <a:t>se </a:t>
            </a:r>
            <a:r>
              <a:rPr sz="2400" b="1" spc="-5" dirty="0">
                <a:latin typeface="Arial"/>
                <a:cs typeface="Arial"/>
              </a:rPr>
              <a:t>dopustí  </a:t>
            </a:r>
            <a:r>
              <a:rPr sz="2400" b="1" dirty="0">
                <a:latin typeface="Arial"/>
                <a:cs typeface="Arial"/>
              </a:rPr>
              <a:t>přestupku tím </a:t>
            </a:r>
            <a:r>
              <a:rPr sz="2400" b="1" spc="-15" dirty="0">
                <a:latin typeface="Arial"/>
                <a:cs typeface="Arial"/>
              </a:rPr>
              <a:t>že</a:t>
            </a:r>
            <a:r>
              <a:rPr sz="2400" b="1" spc="6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zpracovává UI </a:t>
            </a:r>
            <a:r>
              <a:rPr sz="2400" dirty="0">
                <a:latin typeface="Arial"/>
                <a:cs typeface="Arial"/>
              </a:rPr>
              <a:t>v </a:t>
            </a:r>
            <a:r>
              <a:rPr sz="2400" spc="-10" dirty="0">
                <a:latin typeface="Arial"/>
                <a:cs typeface="Arial"/>
              </a:rPr>
              <a:t>kopírovacím  zařízení, </a:t>
            </a:r>
            <a:r>
              <a:rPr sz="2400" dirty="0">
                <a:latin typeface="Arial"/>
                <a:cs typeface="Arial"/>
              </a:rPr>
              <a:t>zobrazovacím </a:t>
            </a:r>
            <a:r>
              <a:rPr sz="2400" spc="-10" dirty="0">
                <a:latin typeface="Arial"/>
                <a:cs typeface="Arial"/>
              </a:rPr>
              <a:t>zařízení </a:t>
            </a:r>
            <a:r>
              <a:rPr sz="2400" dirty="0">
                <a:latin typeface="Arial"/>
                <a:cs typeface="Arial"/>
              </a:rPr>
              <a:t>nebo </a:t>
            </a:r>
            <a:r>
              <a:rPr sz="2400" spc="-10" dirty="0">
                <a:latin typeface="Arial"/>
                <a:cs typeface="Arial"/>
              </a:rPr>
              <a:t>psacím </a:t>
            </a:r>
            <a:r>
              <a:rPr sz="2400" dirty="0">
                <a:latin typeface="Arial"/>
                <a:cs typeface="Arial"/>
              </a:rPr>
              <a:t>stroji s  pamětí v </a:t>
            </a:r>
            <a:r>
              <a:rPr sz="2400" spc="-5" dirty="0">
                <a:latin typeface="Arial"/>
                <a:cs typeface="Arial"/>
              </a:rPr>
              <a:t>rozporu </a:t>
            </a:r>
            <a:r>
              <a:rPr sz="2400" dirty="0">
                <a:latin typeface="Arial"/>
                <a:cs typeface="Arial"/>
              </a:rPr>
              <a:t>s bezpečnostní </a:t>
            </a:r>
            <a:r>
              <a:rPr sz="2400" spc="-5" dirty="0">
                <a:latin typeface="Arial"/>
                <a:cs typeface="Arial"/>
              </a:rPr>
              <a:t>provozní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směrnicí;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19"/>
          <p:cNvSpPr txBox="1"/>
          <p:nvPr/>
        </p:nvSpPr>
        <p:spPr>
          <a:xfrm>
            <a:off x="1091895" y="4856226"/>
            <a:ext cx="34150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Pokuta do 1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000 000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Kč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73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2431541" y="1079449"/>
            <a:ext cx="4280916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Hlášení </a:t>
            </a:r>
            <a:r>
              <a:rPr spc="-5" dirty="0"/>
              <a:t>změn</a:t>
            </a:r>
            <a:r>
              <a:rPr spc="-25" dirty="0"/>
              <a:t> </a:t>
            </a:r>
            <a:r>
              <a:rPr spc="-10" dirty="0"/>
              <a:t>NBÚ</a:t>
            </a:r>
          </a:p>
        </p:txBody>
      </p:sp>
      <p:sp>
        <p:nvSpPr>
          <p:cNvPr id="3" name="object 18"/>
          <p:cNvSpPr txBox="1"/>
          <p:nvPr/>
        </p:nvSpPr>
        <p:spPr>
          <a:xfrm>
            <a:off x="547217" y="1832559"/>
            <a:ext cx="8077200" cy="3778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  <a:tabLst>
                <a:tab pos="991235" algn="l"/>
                <a:tab pos="1939289" algn="l"/>
                <a:tab pos="2997200" algn="l"/>
                <a:tab pos="3896360" algn="l"/>
                <a:tab pos="4314825" algn="l"/>
                <a:tab pos="5497195" algn="l"/>
                <a:tab pos="6561455" algn="l"/>
                <a:tab pos="7894320" algn="l"/>
              </a:tabLst>
            </a:pPr>
            <a:r>
              <a:rPr sz="2400" b="1" spc="25" dirty="0">
                <a:latin typeface="Arial"/>
                <a:cs typeface="Arial"/>
              </a:rPr>
              <a:t>V</a:t>
            </a:r>
            <a:r>
              <a:rPr sz="2400" b="1" spc="-70" dirty="0">
                <a:latin typeface="Arial"/>
                <a:cs typeface="Arial"/>
              </a:rPr>
              <a:t>ý</a:t>
            </a:r>
            <a:r>
              <a:rPr sz="2400" b="1" dirty="0">
                <a:latin typeface="Arial"/>
                <a:cs typeface="Arial"/>
              </a:rPr>
              <a:t>čet	zm</a:t>
            </a:r>
            <a:r>
              <a:rPr sz="2400" b="1" spc="5" dirty="0">
                <a:latin typeface="Arial"/>
                <a:cs typeface="Arial"/>
              </a:rPr>
              <a:t>ě</a:t>
            </a:r>
            <a:r>
              <a:rPr sz="2400" b="1" dirty="0">
                <a:latin typeface="Arial"/>
                <a:cs typeface="Arial"/>
              </a:rPr>
              <a:t>n	ú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j</a:t>
            </a:r>
            <a:r>
              <a:rPr sz="2400" b="1" dirty="0">
                <a:latin typeface="Arial"/>
                <a:cs typeface="Arial"/>
              </a:rPr>
              <a:t>ů,	</a:t>
            </a:r>
            <a:r>
              <a:rPr sz="2400" b="1" spc="5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te</a:t>
            </a:r>
            <a:r>
              <a:rPr sz="2400" b="1" spc="5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é	</a:t>
            </a:r>
            <a:r>
              <a:rPr sz="2400" b="1" spc="-20" dirty="0">
                <a:latin typeface="Arial"/>
                <a:cs typeface="Arial"/>
              </a:rPr>
              <a:t>j</a:t>
            </a:r>
            <a:r>
              <a:rPr sz="2400" b="1" dirty="0">
                <a:latin typeface="Arial"/>
                <a:cs typeface="Arial"/>
              </a:rPr>
              <a:t>e	</a:t>
            </a:r>
            <a:r>
              <a:rPr sz="2400" b="1" spc="10" dirty="0">
                <a:latin typeface="Arial"/>
                <a:cs typeface="Arial"/>
              </a:rPr>
              <a:t>f</a:t>
            </a:r>
            <a:r>
              <a:rPr sz="2400" b="1" spc="-7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zi</a:t>
            </a:r>
            <a:r>
              <a:rPr sz="2400" b="1" spc="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ká	os</a:t>
            </a:r>
            <a:r>
              <a:rPr sz="2400" b="1" spc="-2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ba	po</a:t>
            </a:r>
            <a:r>
              <a:rPr sz="2400" b="1" spc="-45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inna	v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 b="1" dirty="0">
                <a:latin typeface="Arial"/>
                <a:cs typeface="Arial"/>
              </a:rPr>
              <a:t>rozsahu položek </a:t>
            </a:r>
            <a:r>
              <a:rPr sz="2400" b="1" spc="-5" dirty="0">
                <a:latin typeface="Arial"/>
                <a:cs typeface="Arial"/>
              </a:rPr>
              <a:t>dotazníku </a:t>
            </a:r>
            <a:r>
              <a:rPr sz="2400" b="1" spc="-10" dirty="0">
                <a:latin typeface="Arial"/>
                <a:cs typeface="Arial"/>
              </a:rPr>
              <a:t>fyzické </a:t>
            </a:r>
            <a:r>
              <a:rPr sz="2400" b="1" dirty="0">
                <a:latin typeface="Arial"/>
                <a:cs typeface="Arial"/>
              </a:rPr>
              <a:t>osoby</a:t>
            </a:r>
            <a:r>
              <a:rPr sz="2400" b="1" spc="-5" dirty="0">
                <a:latin typeface="Arial"/>
                <a:cs typeface="Arial"/>
              </a:rPr>
              <a:t> oznamovat: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7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adresy pro účely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doručování,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6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zaměstnavatel</a:t>
            </a:r>
          </a:p>
          <a:p>
            <a:pPr marL="698500" marR="139700" lvl="1" indent="-228600" algn="just">
              <a:lnSpc>
                <a:spcPct val="120100"/>
              </a:lnSpc>
              <a:spcBef>
                <a:spcPts val="565"/>
              </a:spcBef>
              <a:buFont typeface="Arial"/>
              <a:buChar char="•"/>
              <a:tabLst>
                <a:tab pos="699135" algn="l"/>
              </a:tabLst>
            </a:pPr>
            <a:r>
              <a:rPr sz="2000" b="1" spc="-5" dirty="0">
                <a:latin typeface="Arial"/>
                <a:cs typeface="Arial"/>
              </a:rPr>
              <a:t>neoznamuje </a:t>
            </a:r>
            <a:r>
              <a:rPr sz="2000" spc="-5" dirty="0">
                <a:latin typeface="Arial"/>
                <a:cs typeface="Arial"/>
              </a:rPr>
              <a:t>se </a:t>
            </a:r>
            <a:r>
              <a:rPr sz="2000" spc="-10" dirty="0">
                <a:latin typeface="Arial"/>
                <a:cs typeface="Arial"/>
              </a:rPr>
              <a:t>však změna adresy zaměstnavatele, </a:t>
            </a:r>
            <a:r>
              <a:rPr sz="2000" spc="-5" dirty="0">
                <a:latin typeface="Arial"/>
                <a:cs typeface="Arial"/>
              </a:rPr>
              <a:t>a to pokud  </a:t>
            </a:r>
            <a:r>
              <a:rPr sz="2000" spc="-10" dirty="0">
                <a:latin typeface="Arial"/>
                <a:cs typeface="Arial"/>
              </a:rPr>
              <a:t>zaměstnavatel </a:t>
            </a:r>
            <a:r>
              <a:rPr sz="2000" spc="-15" dirty="0">
                <a:latin typeface="Arial"/>
                <a:cs typeface="Arial"/>
              </a:rPr>
              <a:t>zůstává </a:t>
            </a:r>
            <a:r>
              <a:rPr sz="2000" spc="-5" dirty="0">
                <a:latin typeface="Arial"/>
                <a:cs typeface="Arial"/>
              </a:rPr>
              <a:t>stejný </a:t>
            </a:r>
            <a:r>
              <a:rPr sz="2000" spc="-15" dirty="0">
                <a:latin typeface="Arial"/>
                <a:cs typeface="Arial"/>
              </a:rPr>
              <a:t>(VzP </a:t>
            </a:r>
            <a:r>
              <a:rPr sz="2000" dirty="0">
                <a:latin typeface="Arial"/>
                <a:cs typeface="Arial"/>
              </a:rPr>
              <a:t>je </a:t>
            </a:r>
            <a:r>
              <a:rPr sz="2000" spc="-15" dirty="0">
                <a:latin typeface="Arial"/>
                <a:cs typeface="Arial"/>
              </a:rPr>
              <a:t>služebně </a:t>
            </a:r>
            <a:r>
              <a:rPr sz="2000" spc="-20" dirty="0">
                <a:latin typeface="Arial"/>
                <a:cs typeface="Arial"/>
              </a:rPr>
              <a:t>zařazen </a:t>
            </a:r>
            <a:r>
              <a:rPr sz="2000" spc="-5" dirty="0">
                <a:latin typeface="Arial"/>
                <a:cs typeface="Arial"/>
              </a:rPr>
              <a:t>u </a:t>
            </a:r>
            <a:r>
              <a:rPr sz="2000" spc="-10" dirty="0">
                <a:latin typeface="Arial"/>
                <a:cs typeface="Arial"/>
              </a:rPr>
              <a:t>jiného  útvaru, </a:t>
            </a:r>
            <a:r>
              <a:rPr sz="2000" spc="-20" dirty="0">
                <a:latin typeface="Arial"/>
                <a:cs typeface="Arial"/>
              </a:rPr>
              <a:t>zařízení </a:t>
            </a:r>
            <a:r>
              <a:rPr sz="2000" spc="-5" dirty="0">
                <a:latin typeface="Arial"/>
                <a:cs typeface="Arial"/>
              </a:rPr>
              <a:t>v </a:t>
            </a:r>
            <a:r>
              <a:rPr sz="2000" spc="5" dirty="0">
                <a:latin typeface="Arial"/>
                <a:cs typeface="Arial"/>
              </a:rPr>
              <a:t>rámci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MO)</a:t>
            </a:r>
            <a:endParaRPr sz="2000" dirty="0">
              <a:latin typeface="Arial"/>
              <a:cs typeface="Arial"/>
            </a:endParaRPr>
          </a:p>
          <a:p>
            <a:pPr marL="698500" marR="252729" lvl="1" indent="-228600" algn="just">
              <a:lnSpc>
                <a:spcPct val="120100"/>
              </a:lnSpc>
              <a:spcBef>
                <a:spcPts val="500"/>
              </a:spcBef>
              <a:buChar char="•"/>
              <a:tabLst>
                <a:tab pos="699135" algn="l"/>
              </a:tabLst>
            </a:pPr>
            <a:r>
              <a:rPr sz="2000" spc="-10" dirty="0">
                <a:latin typeface="Arial"/>
                <a:cs typeface="Arial"/>
              </a:rPr>
              <a:t>změna pracovního </a:t>
            </a:r>
            <a:r>
              <a:rPr sz="2000" spc="-20" dirty="0">
                <a:latin typeface="Arial"/>
                <a:cs typeface="Arial"/>
              </a:rPr>
              <a:t>zařazení </a:t>
            </a:r>
            <a:r>
              <a:rPr sz="2000" spc="-5" dirty="0">
                <a:latin typeface="Arial"/>
                <a:cs typeface="Arial"/>
              </a:rPr>
              <a:t>v </a:t>
            </a:r>
            <a:r>
              <a:rPr sz="2000" spc="5" dirty="0">
                <a:latin typeface="Arial"/>
                <a:cs typeface="Arial"/>
              </a:rPr>
              <a:t>rámci </a:t>
            </a:r>
            <a:r>
              <a:rPr sz="2000" spc="-10" dirty="0">
                <a:latin typeface="Arial"/>
                <a:cs typeface="Arial"/>
              </a:rPr>
              <a:t>jednoho zaměstnavatele, </a:t>
            </a:r>
            <a:r>
              <a:rPr sz="2000" spc="-5" dirty="0">
                <a:latin typeface="Arial"/>
                <a:cs typeface="Arial"/>
              </a:rPr>
              <a:t>a  to pokud </a:t>
            </a:r>
            <a:r>
              <a:rPr sz="2000" spc="10" dirty="0">
                <a:latin typeface="Arial"/>
                <a:cs typeface="Arial"/>
              </a:rPr>
              <a:t>má </a:t>
            </a:r>
            <a:r>
              <a:rPr sz="2000" spc="-15" dirty="0">
                <a:latin typeface="Arial"/>
                <a:cs typeface="Arial"/>
              </a:rPr>
              <a:t>fyzická </a:t>
            </a:r>
            <a:r>
              <a:rPr sz="2000" spc="-10" dirty="0">
                <a:latin typeface="Arial"/>
                <a:cs typeface="Arial"/>
              </a:rPr>
              <a:t>osoba pořád </a:t>
            </a:r>
            <a:r>
              <a:rPr sz="2000" spc="-5" dirty="0">
                <a:latin typeface="Arial"/>
                <a:cs typeface="Arial"/>
              </a:rPr>
              <a:t>přístup k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UI,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3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2431541" y="1079449"/>
            <a:ext cx="4280916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Hlášení </a:t>
            </a:r>
            <a:r>
              <a:rPr spc="-5" dirty="0"/>
              <a:t>změn</a:t>
            </a:r>
            <a:r>
              <a:rPr spc="-25" dirty="0"/>
              <a:t> </a:t>
            </a:r>
            <a:r>
              <a:rPr spc="-10" dirty="0"/>
              <a:t>NBÚ</a:t>
            </a:r>
          </a:p>
        </p:txBody>
      </p:sp>
      <p:sp>
        <p:nvSpPr>
          <p:cNvPr id="3" name="object 18"/>
          <p:cNvSpPr txBox="1"/>
          <p:nvPr/>
        </p:nvSpPr>
        <p:spPr>
          <a:xfrm>
            <a:off x="536244" y="1897848"/>
            <a:ext cx="8270875" cy="417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 marR="6985" indent="-177165" algn="just">
              <a:lnSpc>
                <a:spcPct val="110000"/>
              </a:lnSpc>
              <a:spcBef>
                <a:spcPts val="95"/>
              </a:spcBef>
              <a:buChar char="•"/>
              <a:tabLst>
                <a:tab pos="189865" algn="l"/>
              </a:tabLst>
            </a:pPr>
            <a:r>
              <a:rPr sz="2400" spc="-5" dirty="0">
                <a:latin typeface="Arial"/>
                <a:cs typeface="Arial"/>
              </a:rPr>
              <a:t>nabytí </a:t>
            </a:r>
            <a:r>
              <a:rPr sz="2400" dirty="0">
                <a:latin typeface="Arial"/>
                <a:cs typeface="Arial"/>
              </a:rPr>
              <a:t>či </a:t>
            </a:r>
            <a:r>
              <a:rPr sz="2400" spc="-5" dirty="0">
                <a:latin typeface="Arial"/>
                <a:cs typeface="Arial"/>
              </a:rPr>
              <a:t>pozbytí </a:t>
            </a:r>
            <a:r>
              <a:rPr sz="2400" dirty="0">
                <a:latin typeface="Arial"/>
                <a:cs typeface="Arial"/>
              </a:rPr>
              <a:t>nemovitého </a:t>
            </a:r>
            <a:r>
              <a:rPr sz="2400" spc="-5" dirty="0">
                <a:latin typeface="Arial"/>
                <a:cs typeface="Arial"/>
              </a:rPr>
              <a:t>majetku nacházejícího se  </a:t>
            </a:r>
            <a:r>
              <a:rPr sz="2400" spc="5" dirty="0">
                <a:latin typeface="Arial"/>
                <a:cs typeface="Arial"/>
              </a:rPr>
              <a:t>mimo </a:t>
            </a:r>
            <a:r>
              <a:rPr sz="2400" spc="-5" dirty="0">
                <a:latin typeface="Arial"/>
                <a:cs typeface="Arial"/>
              </a:rPr>
              <a:t>území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ČR,</a:t>
            </a:r>
            <a:endParaRPr sz="2400" dirty="0">
              <a:latin typeface="Arial"/>
              <a:cs typeface="Arial"/>
            </a:endParaRPr>
          </a:p>
          <a:p>
            <a:pPr marL="189230" indent="-177165" algn="just">
              <a:lnSpc>
                <a:spcPct val="100000"/>
              </a:lnSpc>
              <a:spcBef>
                <a:spcPts val="795"/>
              </a:spcBef>
              <a:buChar char="•"/>
              <a:tabLst>
                <a:tab pos="189865" algn="l"/>
              </a:tabLst>
            </a:pPr>
            <a:r>
              <a:rPr sz="2400" spc="-5" dirty="0">
                <a:latin typeface="Arial"/>
                <a:cs typeface="Arial"/>
              </a:rPr>
              <a:t>zahájení</a:t>
            </a:r>
            <a:r>
              <a:rPr sz="2400" spc="4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trestního</a:t>
            </a:r>
            <a:r>
              <a:rPr sz="2400" spc="459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řízení</a:t>
            </a:r>
            <a:r>
              <a:rPr sz="2400" spc="4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včetně</a:t>
            </a:r>
            <a:r>
              <a:rPr sz="2400" spc="4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uvedení,</a:t>
            </a:r>
            <a:r>
              <a:rPr sz="2400" spc="48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kdy</a:t>
            </a:r>
            <a:r>
              <a:rPr sz="2400" spc="43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4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kým</a:t>
            </a:r>
            <a:r>
              <a:rPr sz="2400" spc="4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bylo</a:t>
            </a:r>
            <a:endParaRPr sz="2400" dirty="0">
              <a:latin typeface="Arial"/>
              <a:cs typeface="Arial"/>
            </a:endParaRPr>
          </a:p>
          <a:p>
            <a:pPr marL="189230" algn="just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zahájeno a </a:t>
            </a:r>
            <a:r>
              <a:rPr sz="2400" dirty="0">
                <a:latin typeface="Arial"/>
                <a:cs typeface="Arial"/>
              </a:rPr>
              <a:t>z jakého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důvodu,</a:t>
            </a:r>
          </a:p>
          <a:p>
            <a:pPr marL="189230" marR="5080" indent="-177165" algn="just">
              <a:lnSpc>
                <a:spcPct val="110000"/>
              </a:lnSpc>
              <a:spcBef>
                <a:spcPts val="505"/>
              </a:spcBef>
              <a:buChar char="•"/>
              <a:tabLst>
                <a:tab pos="189865" algn="l"/>
              </a:tabLst>
            </a:pPr>
            <a:r>
              <a:rPr sz="2400" spc="-10" dirty="0">
                <a:latin typeface="Arial"/>
                <a:cs typeface="Arial"/>
              </a:rPr>
              <a:t>vznik závazků, </a:t>
            </a:r>
            <a:r>
              <a:rPr sz="2400" spc="-5" dirty="0">
                <a:latin typeface="Arial"/>
                <a:cs typeface="Arial"/>
              </a:rPr>
              <a:t>jejichž </a:t>
            </a:r>
            <a:r>
              <a:rPr sz="2400" dirty="0">
                <a:latin typeface="Arial"/>
                <a:cs typeface="Arial"/>
              </a:rPr>
              <a:t>nominální </a:t>
            </a:r>
            <a:r>
              <a:rPr sz="2400" spc="-5" dirty="0">
                <a:latin typeface="Arial"/>
                <a:cs typeface="Arial"/>
              </a:rPr>
              <a:t>hodnota jednotlivě </a:t>
            </a:r>
            <a:r>
              <a:rPr sz="2400" dirty="0">
                <a:latin typeface="Arial"/>
                <a:cs typeface="Arial"/>
              </a:rPr>
              <a:t>nebo v  souhrnu </a:t>
            </a:r>
            <a:r>
              <a:rPr sz="2400" spc="-5" dirty="0">
                <a:latin typeface="Arial"/>
                <a:cs typeface="Arial"/>
              </a:rPr>
              <a:t>přesahuje </a:t>
            </a:r>
            <a:r>
              <a:rPr sz="2400" spc="5" dirty="0">
                <a:latin typeface="Arial"/>
                <a:cs typeface="Arial"/>
              </a:rPr>
              <a:t>100 </a:t>
            </a:r>
            <a:r>
              <a:rPr sz="2400" spc="-5" dirty="0">
                <a:latin typeface="Arial"/>
                <a:cs typeface="Arial"/>
              </a:rPr>
              <a:t>000 </a:t>
            </a:r>
            <a:r>
              <a:rPr sz="2400" dirty="0">
                <a:latin typeface="Arial"/>
                <a:cs typeface="Arial"/>
              </a:rPr>
              <a:t>Kč nebo pětinásobek  průměrného </a:t>
            </a:r>
            <a:r>
              <a:rPr sz="2400" spc="-5" dirty="0">
                <a:latin typeface="Arial"/>
                <a:cs typeface="Arial"/>
              </a:rPr>
              <a:t>měsíčního příjmu </a:t>
            </a:r>
            <a:r>
              <a:rPr sz="2400" spc="-10" dirty="0">
                <a:latin typeface="Arial"/>
                <a:cs typeface="Arial"/>
              </a:rPr>
              <a:t>fyzické </a:t>
            </a:r>
            <a:r>
              <a:rPr sz="2400" spc="-5" dirty="0">
                <a:latin typeface="Arial"/>
                <a:cs typeface="Arial"/>
              </a:rPr>
              <a:t>osoby </a:t>
            </a:r>
            <a:r>
              <a:rPr sz="2400" dirty="0">
                <a:latin typeface="Arial"/>
                <a:cs typeface="Arial"/>
              </a:rPr>
              <a:t>po odečtení  </a:t>
            </a:r>
            <a:r>
              <a:rPr sz="2400" spc="-5" dirty="0">
                <a:latin typeface="Arial"/>
                <a:cs typeface="Arial"/>
              </a:rPr>
              <a:t>povinných zákonných </a:t>
            </a:r>
            <a:r>
              <a:rPr sz="2400" dirty="0">
                <a:latin typeface="Arial"/>
                <a:cs typeface="Arial"/>
              </a:rPr>
              <a:t>odvodů, podle </a:t>
            </a:r>
            <a:r>
              <a:rPr sz="2400" spc="-5" dirty="0">
                <a:latin typeface="Arial"/>
                <a:cs typeface="Arial"/>
              </a:rPr>
              <a:t>toho, která částka </a:t>
            </a:r>
            <a:r>
              <a:rPr sz="2400" spc="-10" dirty="0">
                <a:latin typeface="Arial"/>
                <a:cs typeface="Arial"/>
              </a:rPr>
              <a:t>je  </a:t>
            </a:r>
            <a:r>
              <a:rPr sz="2400" spc="-5" dirty="0">
                <a:latin typeface="Arial"/>
                <a:cs typeface="Arial"/>
              </a:rPr>
              <a:t>vyšší, a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pouze </a:t>
            </a:r>
            <a:r>
              <a:rPr sz="2400" dirty="0">
                <a:latin typeface="Arial"/>
                <a:cs typeface="Arial"/>
              </a:rPr>
              <a:t>v případě, </a:t>
            </a:r>
            <a:r>
              <a:rPr sz="2400" spc="-15" dirty="0">
                <a:latin typeface="Arial"/>
                <a:cs typeface="Arial"/>
              </a:rPr>
              <a:t>že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závazek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vznikl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mezi  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fyzickými</a:t>
            </a:r>
            <a:r>
              <a:rPr sz="2400" b="1" spc="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osobami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09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2504058" y="1079449"/>
            <a:ext cx="40620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Hlášení </a:t>
            </a:r>
            <a:r>
              <a:rPr spc="-5" dirty="0"/>
              <a:t>změn</a:t>
            </a:r>
            <a:r>
              <a:rPr spc="-25" dirty="0"/>
              <a:t> </a:t>
            </a:r>
            <a:r>
              <a:rPr spc="-10" dirty="0"/>
              <a:t>NBÚ</a:t>
            </a:r>
          </a:p>
        </p:txBody>
      </p:sp>
      <p:sp>
        <p:nvSpPr>
          <p:cNvPr id="3" name="object 19"/>
          <p:cNvSpPr txBox="1"/>
          <p:nvPr/>
        </p:nvSpPr>
        <p:spPr>
          <a:xfrm>
            <a:off x="536244" y="1904236"/>
            <a:ext cx="8090753" cy="222548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69875" marR="5080" indent="-269875">
              <a:lnSpc>
                <a:spcPct val="11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Arial"/>
                <a:cs typeface="Arial"/>
              </a:rPr>
              <a:t>údaje	k	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spc="-25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ob</a:t>
            </a:r>
            <a:r>
              <a:rPr sz="2400" dirty="0">
                <a:latin typeface="Arial"/>
                <a:cs typeface="Arial"/>
              </a:rPr>
              <a:t>ě	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-25" dirty="0">
                <a:latin typeface="Arial"/>
                <a:cs typeface="Arial"/>
              </a:rPr>
              <a:t>ž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	(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an</a:t>
            </a:r>
            <a:r>
              <a:rPr sz="2400" spc="-25" dirty="0">
                <a:latin typeface="Arial"/>
                <a:cs typeface="Arial"/>
              </a:rPr>
              <a:t>ž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15" dirty="0">
                <a:latin typeface="Arial"/>
                <a:cs typeface="Arial"/>
              </a:rPr>
              <a:t>k</a:t>
            </a:r>
            <a:r>
              <a:rPr sz="2400" spc="-2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)	</a:t>
            </a:r>
            <a:r>
              <a:rPr sz="2400" spc="5" dirty="0">
                <a:latin typeface="Arial"/>
                <a:cs typeface="Arial"/>
              </a:rPr>
              <a:t>neb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dirty="0" err="1" smtClean="0">
                <a:latin typeface="Arial"/>
                <a:cs typeface="Arial"/>
              </a:rPr>
              <a:t>par</a:t>
            </a:r>
            <a:r>
              <a:rPr sz="2400" spc="-25" dirty="0" err="1" smtClean="0">
                <a:latin typeface="Arial"/>
                <a:cs typeface="Arial"/>
              </a:rPr>
              <a:t>t</a:t>
            </a:r>
            <a:r>
              <a:rPr sz="2400" dirty="0" err="1" smtClean="0">
                <a:latin typeface="Arial"/>
                <a:cs typeface="Arial"/>
              </a:rPr>
              <a:t>ne</a:t>
            </a:r>
            <a:r>
              <a:rPr sz="2400" spc="-5" dirty="0" err="1" smtClean="0">
                <a:latin typeface="Arial"/>
                <a:cs typeface="Arial"/>
              </a:rPr>
              <a:t>ra</a:t>
            </a:r>
            <a:r>
              <a:rPr lang="cs-CZ" sz="2400" spc="-5" dirty="0">
                <a:latin typeface="Arial"/>
                <a:cs typeface="Arial"/>
              </a:rPr>
              <a:t> (p</a:t>
            </a:r>
            <a:r>
              <a:rPr lang="cs-CZ" sz="2400" dirty="0">
                <a:latin typeface="Arial"/>
                <a:cs typeface="Arial"/>
              </a:rPr>
              <a:t>artnerk</a:t>
            </a:r>
            <a:r>
              <a:rPr lang="cs-CZ" sz="2400" spc="-35" dirty="0">
                <a:latin typeface="Arial"/>
                <a:cs typeface="Arial"/>
              </a:rPr>
              <a:t>y</a:t>
            </a:r>
            <a:r>
              <a:rPr lang="cs-CZ" sz="2400" dirty="0">
                <a:latin typeface="Arial"/>
                <a:cs typeface="Arial"/>
              </a:rPr>
              <a:t>)	</a:t>
            </a:r>
            <a:r>
              <a:rPr lang="cs-CZ" sz="2400" spc="-5" dirty="0">
                <a:latin typeface="Arial"/>
                <a:cs typeface="Arial"/>
              </a:rPr>
              <a:t>a</a:t>
            </a:r>
            <a:r>
              <a:rPr lang="cs-CZ" sz="2400" dirty="0">
                <a:latin typeface="Arial"/>
                <a:cs typeface="Arial"/>
              </a:rPr>
              <a:t>	o</a:t>
            </a:r>
            <a:r>
              <a:rPr lang="cs-CZ" sz="2400" spc="-5" dirty="0">
                <a:latin typeface="Arial"/>
                <a:cs typeface="Arial"/>
              </a:rPr>
              <a:t>s</a:t>
            </a:r>
            <a:r>
              <a:rPr lang="cs-CZ" sz="2400" dirty="0">
                <a:latin typeface="Arial"/>
                <a:cs typeface="Arial"/>
              </a:rPr>
              <a:t>o</a:t>
            </a:r>
            <a:r>
              <a:rPr lang="cs-CZ" sz="2400" spc="-5" dirty="0">
                <a:latin typeface="Arial"/>
                <a:cs typeface="Arial"/>
              </a:rPr>
              <a:t>b</a:t>
            </a:r>
            <a:r>
              <a:rPr lang="cs-CZ" sz="2400" dirty="0">
                <a:latin typeface="Arial"/>
                <a:cs typeface="Arial"/>
              </a:rPr>
              <a:t>	</a:t>
            </a:r>
            <a:r>
              <a:rPr lang="cs-CZ" sz="2400" spc="-25" dirty="0">
                <a:latin typeface="Arial"/>
                <a:cs typeface="Arial"/>
              </a:rPr>
              <a:t>s</a:t>
            </a:r>
            <a:r>
              <a:rPr lang="cs-CZ" sz="2400" dirty="0">
                <a:latin typeface="Arial"/>
                <a:cs typeface="Arial"/>
              </a:rPr>
              <a:t>t</a:t>
            </a:r>
            <a:r>
              <a:rPr lang="cs-CZ" sz="2400" spc="10" dirty="0">
                <a:latin typeface="Arial"/>
                <a:cs typeface="Arial"/>
              </a:rPr>
              <a:t>a</a:t>
            </a:r>
            <a:r>
              <a:rPr lang="cs-CZ" sz="2400" dirty="0">
                <a:latin typeface="Arial"/>
                <a:cs typeface="Arial"/>
              </a:rPr>
              <a:t>rš</a:t>
            </a:r>
            <a:r>
              <a:rPr lang="cs-CZ" sz="2400" spc="-30" dirty="0">
                <a:latin typeface="Arial"/>
                <a:cs typeface="Arial"/>
              </a:rPr>
              <a:t>í</a:t>
            </a:r>
            <a:r>
              <a:rPr lang="cs-CZ" sz="2400" dirty="0">
                <a:latin typeface="Arial"/>
                <a:cs typeface="Arial"/>
              </a:rPr>
              <a:t>ch  18 let žijících s fyzickou osobou v</a:t>
            </a:r>
            <a:r>
              <a:rPr lang="cs-CZ" sz="2400" spc="-30" dirty="0">
                <a:latin typeface="Arial"/>
                <a:cs typeface="Arial"/>
              </a:rPr>
              <a:t> </a:t>
            </a:r>
            <a:r>
              <a:rPr lang="cs-CZ" sz="2400" dirty="0" smtClean="0">
                <a:latin typeface="Arial"/>
                <a:cs typeface="Arial"/>
              </a:rPr>
              <a:t>domácnosti,</a:t>
            </a:r>
            <a:endParaRPr lang="cs-CZ"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300"/>
              </a:spcBef>
              <a:buChar char="•"/>
              <a:tabLst>
                <a:tab pos="241300" algn="l"/>
              </a:tabLst>
            </a:pPr>
            <a:r>
              <a:rPr lang="cs-CZ" sz="2400" dirty="0">
                <a:latin typeface="Arial"/>
                <a:cs typeface="Arial"/>
              </a:rPr>
              <a:t>dosažení plnoletosti</a:t>
            </a:r>
            <a:r>
              <a:rPr lang="cs-CZ" sz="2400" spc="-40" dirty="0">
                <a:latin typeface="Arial"/>
                <a:cs typeface="Arial"/>
              </a:rPr>
              <a:t> </a:t>
            </a:r>
            <a:r>
              <a:rPr lang="cs-CZ" sz="2400" dirty="0" smtClean="0">
                <a:latin typeface="Arial"/>
                <a:cs typeface="Arial"/>
              </a:rPr>
              <a:t>dětí.</a:t>
            </a:r>
            <a:endParaRPr lang="cs-CZ" sz="2400" dirty="0">
              <a:latin typeface="Arial"/>
              <a:cs typeface="Arial"/>
            </a:endParaRPr>
          </a:p>
          <a:p>
            <a:pPr marL="228600" marR="5080" indent="-228600" algn="r">
              <a:lnSpc>
                <a:spcPct val="100000"/>
              </a:lnSpc>
              <a:spcBef>
                <a:spcPts val="390"/>
              </a:spcBef>
              <a:buChar char="•"/>
              <a:tabLst>
                <a:tab pos="228600" algn="l"/>
                <a:tab pos="1249680" algn="l"/>
                <a:tab pos="1673860" algn="l"/>
                <a:tab pos="2774315" algn="l"/>
                <a:tab pos="4194810" algn="l"/>
                <a:tab pos="5957570" algn="l"/>
                <a:tab pos="6911340" algn="l"/>
              </a:tabLst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21"/>
          <p:cNvSpPr txBox="1"/>
          <p:nvPr/>
        </p:nvSpPr>
        <p:spPr>
          <a:xfrm>
            <a:off x="1292478" y="4865065"/>
            <a:ext cx="63792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Zaměstnanec </a:t>
            </a:r>
            <a:r>
              <a:rPr sz="2400" spc="-5" dirty="0">
                <a:latin typeface="Arial"/>
                <a:cs typeface="Arial"/>
              </a:rPr>
              <a:t>oznamuje změny volnou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formou.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bject 17"/>
          <p:cNvSpPr txBox="1">
            <a:spLocks/>
          </p:cNvSpPr>
          <p:nvPr/>
        </p:nvSpPr>
        <p:spPr>
          <a:xfrm>
            <a:off x="707542" y="936193"/>
            <a:ext cx="2319655" cy="636905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cs-CZ" sz="4000" smtClean="0">
                <a:latin typeface="Arial"/>
                <a:cs typeface="Arial"/>
              </a:rPr>
              <a:t>Literatura:</a:t>
            </a:r>
            <a:endParaRPr lang="cs-CZ" sz="4000" dirty="0">
              <a:latin typeface="Arial"/>
              <a:cs typeface="Arial"/>
            </a:endParaRPr>
          </a:p>
        </p:txBody>
      </p:sp>
      <p:sp>
        <p:nvSpPr>
          <p:cNvPr id="6" name="object 18"/>
          <p:cNvSpPr txBox="1"/>
          <p:nvPr/>
        </p:nvSpPr>
        <p:spPr>
          <a:xfrm>
            <a:off x="707542" y="1552702"/>
            <a:ext cx="7658734" cy="40201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315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spc="-10" dirty="0">
                <a:latin typeface="Arial"/>
                <a:cs typeface="Arial"/>
              </a:rPr>
              <a:t>HROMADA, </a:t>
            </a:r>
            <a:r>
              <a:rPr sz="1800" spc="-5" dirty="0">
                <a:latin typeface="Arial"/>
                <a:cs typeface="Arial"/>
              </a:rPr>
              <a:t>Martin; HRŮZA, </a:t>
            </a:r>
            <a:r>
              <a:rPr sz="1800" dirty="0">
                <a:latin typeface="Arial"/>
                <a:cs typeface="Arial"/>
              </a:rPr>
              <a:t>Petr; </a:t>
            </a:r>
            <a:r>
              <a:rPr sz="1800" spc="-5" dirty="0">
                <a:latin typeface="Arial"/>
                <a:cs typeface="Arial"/>
              </a:rPr>
              <a:t>KADERKA, </a:t>
            </a:r>
            <a:r>
              <a:rPr sz="1800" spc="5" dirty="0">
                <a:latin typeface="Arial"/>
                <a:cs typeface="Arial"/>
              </a:rPr>
              <a:t>Josef; </a:t>
            </a:r>
            <a:r>
              <a:rPr sz="1800" spc="-5" dirty="0">
                <a:latin typeface="Arial"/>
                <a:cs typeface="Arial"/>
              </a:rPr>
              <a:t>LUŇÁČEK, </a:t>
            </a:r>
            <a:r>
              <a:rPr sz="1800" dirty="0">
                <a:latin typeface="Arial"/>
                <a:cs typeface="Arial"/>
              </a:rPr>
              <a:t>Oldřich;  </a:t>
            </a:r>
            <a:r>
              <a:rPr sz="1800" spc="-5" dirty="0">
                <a:latin typeface="Arial"/>
                <a:cs typeface="Arial"/>
              </a:rPr>
              <a:t>NEČAS, Miroslav; PTÁČEK, </a:t>
            </a:r>
            <a:r>
              <a:rPr sz="1800" dirty="0">
                <a:latin typeface="Arial"/>
                <a:cs typeface="Arial"/>
              </a:rPr>
              <a:t>Bohumil; </a:t>
            </a:r>
            <a:r>
              <a:rPr sz="1800" spc="-5" dirty="0">
                <a:latin typeface="Arial"/>
                <a:cs typeface="Arial"/>
              </a:rPr>
              <a:t>SKORUŠA, </a:t>
            </a:r>
            <a:r>
              <a:rPr sz="1800" dirty="0">
                <a:latin typeface="Arial"/>
                <a:cs typeface="Arial"/>
              </a:rPr>
              <a:t>Leopold; </a:t>
            </a:r>
            <a:r>
              <a:rPr sz="1800" spc="-5" dirty="0">
                <a:latin typeface="Arial"/>
                <a:cs typeface="Arial"/>
              </a:rPr>
              <a:t>SLOŽIL,  </a:t>
            </a:r>
            <a:r>
              <a:rPr sz="1800" dirty="0">
                <a:latin typeface="Arial"/>
                <a:cs typeface="Arial"/>
              </a:rPr>
              <a:t>Richard. </a:t>
            </a:r>
            <a:r>
              <a:rPr sz="1800" i="1" dirty="0">
                <a:latin typeface="Arial"/>
                <a:cs typeface="Arial"/>
              </a:rPr>
              <a:t>Kybernetická </a:t>
            </a:r>
            <a:r>
              <a:rPr sz="1800" i="1" spc="-5" dirty="0">
                <a:latin typeface="Arial"/>
                <a:cs typeface="Arial"/>
              </a:rPr>
              <a:t>bezpečnost: </a:t>
            </a:r>
            <a:r>
              <a:rPr sz="1800" i="1" dirty="0">
                <a:latin typeface="Arial"/>
                <a:cs typeface="Arial"/>
              </a:rPr>
              <a:t>teorie a praxe. </a:t>
            </a:r>
            <a:r>
              <a:rPr sz="1800" dirty="0">
                <a:latin typeface="Arial"/>
                <a:cs typeface="Arial"/>
              </a:rPr>
              <a:t>Praha: </a:t>
            </a:r>
            <a:r>
              <a:rPr sz="1800" spc="-5" dirty="0">
                <a:latin typeface="Arial"/>
                <a:cs typeface="Arial"/>
              </a:rPr>
              <a:t>Powerprint  </a:t>
            </a:r>
            <a:r>
              <a:rPr sz="1800" spc="-15" dirty="0">
                <a:latin typeface="Arial"/>
                <a:cs typeface="Arial"/>
              </a:rPr>
              <a:t>s.r.o., </a:t>
            </a:r>
            <a:r>
              <a:rPr sz="1800" dirty="0">
                <a:latin typeface="Arial"/>
                <a:cs typeface="Arial"/>
              </a:rPr>
              <a:t>2015, 250 </a:t>
            </a:r>
            <a:r>
              <a:rPr sz="1800" spc="5" dirty="0">
                <a:latin typeface="Arial"/>
                <a:cs typeface="Arial"/>
              </a:rPr>
              <a:t>s. </a:t>
            </a:r>
            <a:r>
              <a:rPr sz="1800" dirty="0">
                <a:latin typeface="Arial"/>
                <a:cs typeface="Arial"/>
              </a:rPr>
              <a:t>ISBN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978-80-87994-72-6.</a:t>
            </a:r>
          </a:p>
          <a:p>
            <a:pPr marL="241300" marR="177800" indent="-229235">
              <a:lnSpc>
                <a:spcPts val="1939"/>
              </a:lnSpc>
              <a:spcBef>
                <a:spcPts val="1040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Arial"/>
                <a:cs typeface="Arial"/>
              </a:rPr>
              <a:t>HRŮZA, </a:t>
            </a:r>
            <a:r>
              <a:rPr sz="1800" dirty="0">
                <a:latin typeface="Arial"/>
                <a:cs typeface="Arial"/>
              </a:rPr>
              <a:t>Petr; </a:t>
            </a:r>
            <a:r>
              <a:rPr sz="1800" spc="-30" dirty="0">
                <a:latin typeface="Arial"/>
                <a:cs typeface="Arial"/>
              </a:rPr>
              <a:t>PITAŠ, </a:t>
            </a:r>
            <a:r>
              <a:rPr sz="1800" dirty="0">
                <a:latin typeface="Arial"/>
                <a:cs typeface="Arial"/>
              </a:rPr>
              <a:t>Jaromír; </a:t>
            </a:r>
            <a:r>
              <a:rPr sz="1800" spc="-5" dirty="0">
                <a:latin typeface="Arial"/>
                <a:cs typeface="Arial"/>
              </a:rPr>
              <a:t>ŠANDA, </a:t>
            </a:r>
            <a:r>
              <a:rPr sz="1800" dirty="0">
                <a:latin typeface="Arial"/>
                <a:cs typeface="Arial"/>
              </a:rPr>
              <a:t>Jaroslav; </a:t>
            </a:r>
            <a:r>
              <a:rPr sz="1800" spc="-25" dirty="0">
                <a:latin typeface="Arial"/>
                <a:cs typeface="Arial"/>
              </a:rPr>
              <a:t>BRECHTA, </a:t>
            </a:r>
            <a:r>
              <a:rPr sz="1800" dirty="0">
                <a:latin typeface="Arial"/>
                <a:cs typeface="Arial"/>
              </a:rPr>
              <a:t>Bohumil.  </a:t>
            </a:r>
            <a:r>
              <a:rPr sz="1800" i="1" dirty="0">
                <a:latin typeface="Arial"/>
                <a:cs typeface="Arial"/>
              </a:rPr>
              <a:t>Kybernetická </a:t>
            </a:r>
            <a:r>
              <a:rPr sz="1800" i="1" spc="-5" dirty="0">
                <a:latin typeface="Arial"/>
                <a:cs typeface="Arial"/>
              </a:rPr>
              <a:t>bezpečnost </a:t>
            </a:r>
            <a:r>
              <a:rPr sz="1800" i="1" dirty="0">
                <a:latin typeface="Arial"/>
                <a:cs typeface="Arial"/>
              </a:rPr>
              <a:t>II. </a:t>
            </a:r>
            <a:r>
              <a:rPr sz="1800" dirty="0">
                <a:latin typeface="Arial"/>
                <a:cs typeface="Arial"/>
              </a:rPr>
              <a:t>Brno: </a:t>
            </a:r>
            <a:r>
              <a:rPr sz="1800" spc="-5" dirty="0">
                <a:latin typeface="Arial"/>
                <a:cs typeface="Arial"/>
              </a:rPr>
              <a:t>Univerzita </a:t>
            </a:r>
            <a:r>
              <a:rPr sz="1800" spc="-25" dirty="0">
                <a:latin typeface="Arial"/>
                <a:cs typeface="Arial"/>
              </a:rPr>
              <a:t>obrany, </a:t>
            </a:r>
            <a:r>
              <a:rPr sz="1800" dirty="0">
                <a:latin typeface="Arial"/>
                <a:cs typeface="Arial"/>
              </a:rPr>
              <a:t>Brno, 2013, 100 </a:t>
            </a:r>
            <a:r>
              <a:rPr sz="1800" spc="5" dirty="0">
                <a:latin typeface="Arial"/>
                <a:cs typeface="Arial"/>
              </a:rPr>
              <a:t>s.  </a:t>
            </a:r>
            <a:r>
              <a:rPr sz="1800" dirty="0">
                <a:latin typeface="Arial"/>
                <a:cs typeface="Arial"/>
              </a:rPr>
              <a:t>ISBN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978-80-7231-931-2.</a:t>
            </a:r>
          </a:p>
          <a:p>
            <a:pPr marL="241300" indent="-229235">
              <a:lnSpc>
                <a:spcPts val="2050"/>
              </a:lnSpc>
              <a:spcBef>
                <a:spcPts val="755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Arial"/>
                <a:cs typeface="Arial"/>
              </a:rPr>
              <a:t>HRŮZA, </a:t>
            </a:r>
            <a:r>
              <a:rPr sz="1800" spc="-20" dirty="0">
                <a:latin typeface="Arial"/>
                <a:cs typeface="Arial"/>
              </a:rPr>
              <a:t>Petr. </a:t>
            </a:r>
            <a:r>
              <a:rPr sz="1800" i="1" dirty="0">
                <a:latin typeface="Arial"/>
                <a:cs typeface="Arial"/>
              </a:rPr>
              <a:t>Kybernetická </a:t>
            </a:r>
            <a:r>
              <a:rPr sz="1800" i="1" spc="-5" dirty="0">
                <a:latin typeface="Arial"/>
                <a:cs typeface="Arial"/>
              </a:rPr>
              <a:t>bezpečnost. </a:t>
            </a:r>
            <a:r>
              <a:rPr sz="1800" dirty="0">
                <a:latin typeface="Arial"/>
                <a:cs typeface="Arial"/>
              </a:rPr>
              <a:t>Brno: </a:t>
            </a:r>
            <a:r>
              <a:rPr sz="1800" spc="-5" dirty="0">
                <a:latin typeface="Arial"/>
                <a:cs typeface="Arial"/>
              </a:rPr>
              <a:t>Univerzita </a:t>
            </a:r>
            <a:r>
              <a:rPr sz="1800" spc="-25" dirty="0">
                <a:latin typeface="Arial"/>
                <a:cs typeface="Arial"/>
              </a:rPr>
              <a:t>obrany,</a:t>
            </a:r>
            <a:r>
              <a:rPr sz="1800" dirty="0">
                <a:latin typeface="Arial"/>
                <a:cs typeface="Arial"/>
              </a:rPr>
              <a:t> 2012,</a:t>
            </a:r>
          </a:p>
          <a:p>
            <a:pPr marL="241300">
              <a:lnSpc>
                <a:spcPts val="2050"/>
              </a:lnSpc>
            </a:pPr>
            <a:r>
              <a:rPr sz="1800" dirty="0">
                <a:latin typeface="Arial"/>
                <a:cs typeface="Arial"/>
              </a:rPr>
              <a:t>90 s. ISBN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978-80-7231-914-5.</a:t>
            </a:r>
          </a:p>
          <a:p>
            <a:pPr marL="241300" marR="309880" indent="-229235">
              <a:lnSpc>
                <a:spcPct val="90000"/>
              </a:lnSpc>
              <a:spcBef>
                <a:spcPts val="1010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Arial"/>
                <a:cs typeface="Arial"/>
              </a:rPr>
              <a:t>JIRÁSEK, </a:t>
            </a:r>
            <a:r>
              <a:rPr sz="1800" spc="-20" dirty="0">
                <a:latin typeface="Arial"/>
                <a:cs typeface="Arial"/>
              </a:rPr>
              <a:t>Petr, </a:t>
            </a:r>
            <a:r>
              <a:rPr sz="1800" dirty="0">
                <a:latin typeface="Arial"/>
                <a:cs typeface="Arial"/>
              </a:rPr>
              <a:t>Luděk </a:t>
            </a:r>
            <a:r>
              <a:rPr sz="1800" spc="-5" dirty="0">
                <a:latin typeface="Arial"/>
                <a:cs typeface="Arial"/>
              </a:rPr>
              <a:t>NOVÁK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5" dirty="0">
                <a:latin typeface="Arial"/>
                <a:cs typeface="Arial"/>
              </a:rPr>
              <a:t>Josef </a:t>
            </a:r>
            <a:r>
              <a:rPr sz="1800" spc="-5" dirty="0">
                <a:latin typeface="Arial"/>
                <a:cs typeface="Arial"/>
              </a:rPr>
              <a:t>POŽÁR. </a:t>
            </a:r>
            <a:r>
              <a:rPr sz="1800" i="1" spc="5" dirty="0">
                <a:latin typeface="Arial"/>
                <a:cs typeface="Arial"/>
              </a:rPr>
              <a:t>Výkladový slovník  </a:t>
            </a:r>
            <a:r>
              <a:rPr sz="1800" i="1" dirty="0">
                <a:latin typeface="Arial"/>
                <a:cs typeface="Arial"/>
              </a:rPr>
              <a:t>kybernetické bezpečnosti</a:t>
            </a:r>
            <a:r>
              <a:rPr sz="1800" dirty="0">
                <a:latin typeface="Arial"/>
                <a:cs typeface="Arial"/>
              </a:rPr>
              <a:t>. </a:t>
            </a:r>
            <a:r>
              <a:rPr sz="1800" spc="-5" dirty="0">
                <a:latin typeface="Arial"/>
                <a:cs typeface="Arial"/>
              </a:rPr>
              <a:t>Třetí </a:t>
            </a:r>
            <a:r>
              <a:rPr sz="1800" dirty="0">
                <a:latin typeface="Arial"/>
                <a:cs typeface="Arial"/>
              </a:rPr>
              <a:t>aktualizované </a:t>
            </a:r>
            <a:r>
              <a:rPr sz="1800" spc="-5" dirty="0">
                <a:latin typeface="Arial"/>
                <a:cs typeface="Arial"/>
              </a:rPr>
              <a:t>vydání. </a:t>
            </a:r>
            <a:r>
              <a:rPr sz="1800" dirty="0">
                <a:latin typeface="Arial"/>
                <a:cs typeface="Arial"/>
              </a:rPr>
              <a:t>Praha: </a:t>
            </a:r>
            <a:r>
              <a:rPr sz="1800" spc="5" dirty="0">
                <a:latin typeface="Arial"/>
                <a:cs typeface="Arial"/>
              </a:rPr>
              <a:t>Policejní  akademie </a:t>
            </a:r>
            <a:r>
              <a:rPr sz="1800" spc="-5" dirty="0">
                <a:latin typeface="Arial"/>
                <a:cs typeface="Arial"/>
              </a:rPr>
              <a:t>ČR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Praze, </a:t>
            </a:r>
            <a:r>
              <a:rPr sz="1800" dirty="0">
                <a:latin typeface="Arial"/>
                <a:cs typeface="Arial"/>
              </a:rPr>
              <a:t>2015. ISBN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978-80-7251-436-6.</a:t>
            </a:r>
          </a:p>
          <a:p>
            <a:pPr marL="241300" indent="-229235">
              <a:lnSpc>
                <a:spcPts val="2055"/>
              </a:lnSpc>
              <a:spcBef>
                <a:spcPts val="790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spc="-15" dirty="0">
                <a:latin typeface="Arial"/>
                <a:cs typeface="Arial"/>
              </a:rPr>
              <a:t>Vydané </a:t>
            </a:r>
            <a:r>
              <a:rPr sz="1800" dirty="0">
                <a:latin typeface="Arial"/>
                <a:cs typeface="Arial"/>
              </a:rPr>
              <a:t>normy ISO/ČSN řady 27000 a platné </a:t>
            </a:r>
            <a:r>
              <a:rPr sz="1800" spc="-5" dirty="0">
                <a:latin typeface="Arial"/>
                <a:cs typeface="Arial"/>
              </a:rPr>
              <a:t>zákony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vyhlášky 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oblasti</a:t>
            </a:r>
          </a:p>
          <a:p>
            <a:pPr marL="241300">
              <a:lnSpc>
                <a:spcPts val="2055"/>
              </a:lnSpc>
            </a:pPr>
            <a:r>
              <a:rPr sz="1800" dirty="0">
                <a:latin typeface="Arial"/>
                <a:cs typeface="Arial"/>
              </a:rPr>
              <a:t>kybernetické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bezpečnosti</a:t>
            </a:r>
          </a:p>
        </p:txBody>
      </p:sp>
    </p:spTree>
    <p:extLst>
      <p:ext uri="{BB962C8B-B14F-4D97-AF65-F5344CB8AC3E}">
        <p14:creationId xmlns:p14="http://schemas.microsoft.com/office/powerpoint/2010/main" val="30203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2094992" y="1239469"/>
            <a:ext cx="364680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/>
              <a:t>Způsob </a:t>
            </a:r>
            <a:r>
              <a:rPr sz="2800" spc="-5" dirty="0"/>
              <a:t>hlášení</a:t>
            </a:r>
            <a:r>
              <a:rPr sz="2800" spc="-10" dirty="0"/>
              <a:t> </a:t>
            </a:r>
            <a:r>
              <a:rPr sz="2800" dirty="0"/>
              <a:t>změn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547217" y="2265045"/>
            <a:ext cx="8073390" cy="3206191"/>
            <a:chOff x="547217" y="2265045"/>
            <a:chExt cx="8073390" cy="3206191"/>
          </a:xfrm>
        </p:grpSpPr>
        <p:sp>
          <p:nvSpPr>
            <p:cNvPr id="3" name="object 18"/>
            <p:cNvSpPr txBox="1"/>
            <p:nvPr/>
          </p:nvSpPr>
          <p:spPr>
            <a:xfrm>
              <a:off x="547217" y="2265045"/>
              <a:ext cx="517080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41300" indent="-228600">
                <a:lnSpc>
                  <a:spcPct val="100000"/>
                </a:lnSpc>
                <a:spcBef>
                  <a:spcPts val="100"/>
                </a:spcBef>
                <a:buFont typeface="Arial"/>
                <a:buChar char="•"/>
                <a:tabLst>
                  <a:tab pos="241300" algn="l"/>
                </a:tabLst>
              </a:pPr>
              <a:r>
                <a:rPr sz="2400" b="1" dirty="0">
                  <a:latin typeface="Arial"/>
                  <a:cs typeface="Arial"/>
                </a:rPr>
                <a:t>písemně </a:t>
              </a:r>
              <a:r>
                <a:rPr sz="2400" spc="-5" dirty="0">
                  <a:latin typeface="Arial"/>
                  <a:cs typeface="Arial"/>
                </a:rPr>
                <a:t>držitelem poštovní</a:t>
              </a:r>
              <a:r>
                <a:rPr sz="2400" spc="-65" dirty="0">
                  <a:latin typeface="Arial"/>
                  <a:cs typeface="Arial"/>
                </a:rPr>
                <a:t> </a:t>
              </a:r>
              <a:r>
                <a:rPr sz="2400" dirty="0">
                  <a:latin typeface="Arial"/>
                  <a:cs typeface="Arial"/>
                </a:rPr>
                <a:t>licence,</a:t>
              </a:r>
            </a:p>
          </p:txBody>
        </p:sp>
        <p:sp>
          <p:nvSpPr>
            <p:cNvPr id="4" name="object 19"/>
            <p:cNvSpPr txBox="1"/>
            <p:nvPr/>
          </p:nvSpPr>
          <p:spPr>
            <a:xfrm>
              <a:off x="4947030" y="2721940"/>
              <a:ext cx="1513205" cy="391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25" dirty="0">
                  <a:latin typeface="Arial"/>
                  <a:cs typeface="Arial"/>
                </a:rPr>
                <a:t>z</a:t>
              </a:r>
              <a:r>
                <a:rPr sz="2400" dirty="0">
                  <a:latin typeface="Arial"/>
                  <a:cs typeface="Arial"/>
                </a:rPr>
                <a:t>a</a:t>
              </a:r>
              <a:r>
                <a:rPr sz="2400" spc="-10" dirty="0">
                  <a:latin typeface="Arial"/>
                  <a:cs typeface="Arial"/>
                </a:rPr>
                <a:t>r</a:t>
              </a:r>
              <a:r>
                <a:rPr sz="2400" dirty="0">
                  <a:latin typeface="Arial"/>
                  <a:cs typeface="Arial"/>
                </a:rPr>
                <a:t>uče</a:t>
              </a:r>
              <a:r>
                <a:rPr sz="2400" spc="10" dirty="0">
                  <a:latin typeface="Arial"/>
                  <a:cs typeface="Arial"/>
                </a:rPr>
                <a:t>n</a:t>
              </a:r>
              <a:r>
                <a:rPr sz="2400" spc="-25" dirty="0">
                  <a:latin typeface="Arial"/>
                  <a:cs typeface="Arial"/>
                </a:rPr>
                <a:t>ý</a:t>
              </a:r>
              <a:r>
                <a:rPr sz="2400" dirty="0">
                  <a:latin typeface="Arial"/>
                  <a:cs typeface="Arial"/>
                </a:rPr>
                <a:t>m</a:t>
              </a:r>
            </a:p>
          </p:txBody>
        </p:sp>
        <p:sp>
          <p:nvSpPr>
            <p:cNvPr id="5" name="object 20"/>
            <p:cNvSpPr txBox="1"/>
            <p:nvPr/>
          </p:nvSpPr>
          <p:spPr>
            <a:xfrm>
              <a:off x="6733793" y="2721940"/>
              <a:ext cx="1885314" cy="391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e</a:t>
              </a:r>
              <a:r>
                <a:rPr sz="2400" spc="-30" dirty="0">
                  <a:latin typeface="Arial"/>
                  <a:cs typeface="Arial"/>
                </a:rPr>
                <a:t>l</a:t>
              </a:r>
              <a:r>
                <a:rPr sz="2400" dirty="0">
                  <a:latin typeface="Arial"/>
                  <a:cs typeface="Arial"/>
                </a:rPr>
                <a:t>ektro</a:t>
              </a:r>
              <a:r>
                <a:rPr sz="2400" spc="5" dirty="0">
                  <a:latin typeface="Arial"/>
                  <a:cs typeface="Arial"/>
                </a:rPr>
                <a:t>n</a:t>
              </a:r>
              <a:r>
                <a:rPr sz="2400" spc="-5" dirty="0">
                  <a:latin typeface="Arial"/>
                  <a:cs typeface="Arial"/>
                </a:rPr>
                <a:t>ic</a:t>
              </a:r>
              <a:r>
                <a:rPr sz="2400" spc="-10" dirty="0">
                  <a:latin typeface="Arial"/>
                  <a:cs typeface="Arial"/>
                </a:rPr>
                <a:t>k</a:t>
              </a:r>
              <a:r>
                <a:rPr sz="2400" spc="-25" dirty="0">
                  <a:latin typeface="Arial"/>
                  <a:cs typeface="Arial"/>
                </a:rPr>
                <a:t>ý</a:t>
              </a:r>
              <a:r>
                <a:rPr sz="2400" dirty="0">
                  <a:latin typeface="Arial"/>
                  <a:cs typeface="Arial"/>
                </a:rPr>
                <a:t>m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6" name="object 21"/>
            <p:cNvSpPr txBox="1"/>
            <p:nvPr/>
          </p:nvSpPr>
          <p:spPr>
            <a:xfrm>
              <a:off x="547217" y="2721940"/>
              <a:ext cx="4131945" cy="1178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41300" indent="-228600">
                <a:lnSpc>
                  <a:spcPts val="2735"/>
                </a:lnSpc>
                <a:spcBef>
                  <a:spcPts val="100"/>
                </a:spcBef>
                <a:buFont typeface="Arial"/>
                <a:buChar char="•"/>
                <a:tabLst>
                  <a:tab pos="241300" algn="l"/>
                  <a:tab pos="2518410" algn="l"/>
                  <a:tab pos="3796029" algn="l"/>
                </a:tabLst>
              </a:pPr>
              <a:r>
                <a:rPr sz="2400" b="1" spc="5" dirty="0">
                  <a:latin typeface="Arial"/>
                  <a:cs typeface="Arial"/>
                </a:rPr>
                <a:t>e</a:t>
              </a:r>
              <a:r>
                <a:rPr sz="2400" b="1" dirty="0">
                  <a:latin typeface="Arial"/>
                  <a:cs typeface="Arial"/>
                </a:rPr>
                <a:t>l</a:t>
              </a:r>
              <a:r>
                <a:rPr sz="2400" b="1" spc="10" dirty="0">
                  <a:latin typeface="Arial"/>
                  <a:cs typeface="Arial"/>
                </a:rPr>
                <a:t>e</a:t>
              </a:r>
              <a:r>
                <a:rPr sz="2400" b="1" spc="5" dirty="0">
                  <a:latin typeface="Arial"/>
                  <a:cs typeface="Arial"/>
                </a:rPr>
                <a:t>k</a:t>
              </a:r>
              <a:r>
                <a:rPr sz="2400" b="1" dirty="0">
                  <a:latin typeface="Arial"/>
                  <a:cs typeface="Arial"/>
                </a:rPr>
                <a:t>tron</a:t>
              </a:r>
              <a:r>
                <a:rPr sz="2400" b="1" spc="-25" dirty="0">
                  <a:latin typeface="Arial"/>
                  <a:cs typeface="Arial"/>
                </a:rPr>
                <a:t>i</a:t>
              </a:r>
              <a:r>
                <a:rPr sz="2400" b="1" spc="5" dirty="0">
                  <a:latin typeface="Arial"/>
                  <a:cs typeface="Arial"/>
                </a:rPr>
                <a:t>ck</a:t>
              </a:r>
              <a:r>
                <a:rPr sz="2400" b="1" dirty="0">
                  <a:latin typeface="Arial"/>
                  <a:cs typeface="Arial"/>
                </a:rPr>
                <a:t>ou	c</a:t>
              </a:r>
              <a:r>
                <a:rPr sz="2400" b="1" spc="-20" dirty="0">
                  <a:latin typeface="Arial"/>
                  <a:cs typeface="Arial"/>
                </a:rPr>
                <a:t>e</a:t>
              </a:r>
              <a:r>
                <a:rPr sz="2400" b="1" dirty="0">
                  <a:latin typeface="Arial"/>
                  <a:cs typeface="Arial"/>
                </a:rPr>
                <a:t>s</a:t>
              </a:r>
              <a:r>
                <a:rPr sz="2400" b="1" spc="-10" dirty="0">
                  <a:latin typeface="Arial"/>
                  <a:cs typeface="Arial"/>
                </a:rPr>
                <a:t>t</a:t>
              </a:r>
              <a:r>
                <a:rPr sz="2400" b="1" dirty="0">
                  <a:latin typeface="Arial"/>
                  <a:cs typeface="Arial"/>
                </a:rPr>
                <a:t>ou	</a:t>
              </a:r>
              <a:r>
                <a:rPr sz="2400" dirty="0">
                  <a:latin typeface="Arial"/>
                  <a:cs typeface="Arial"/>
                </a:rPr>
                <a:t>se</a:t>
              </a:r>
            </a:p>
            <a:p>
              <a:pPr marL="241300">
                <a:lnSpc>
                  <a:spcPts val="2735"/>
                </a:lnSpc>
              </a:pPr>
              <a:r>
                <a:rPr sz="2400" dirty="0">
                  <a:latin typeface="Arial"/>
                  <a:cs typeface="Arial"/>
                </a:rPr>
                <a:t>podpisem,</a:t>
              </a:r>
            </a:p>
            <a:p>
              <a:pPr marL="241300" indent="-228600">
                <a:lnSpc>
                  <a:spcPct val="100000"/>
                </a:lnSpc>
                <a:spcBef>
                  <a:spcPts val="725"/>
                </a:spcBef>
                <a:buFont typeface="Arial"/>
                <a:buChar char="•"/>
                <a:tabLst>
                  <a:tab pos="241300" algn="l"/>
                </a:tabLst>
              </a:pPr>
              <a:r>
                <a:rPr sz="2400" b="1" dirty="0">
                  <a:latin typeface="Arial"/>
                  <a:cs typeface="Arial"/>
                </a:rPr>
                <a:t>osobně </a:t>
              </a:r>
              <a:r>
                <a:rPr sz="2400" dirty="0">
                  <a:latin typeface="Arial"/>
                  <a:cs typeface="Arial"/>
                </a:rPr>
                <a:t>na podatelně</a:t>
              </a:r>
              <a:r>
                <a:rPr sz="2400" spc="-85" dirty="0">
                  <a:latin typeface="Arial"/>
                  <a:cs typeface="Arial"/>
                </a:rPr>
                <a:t> </a:t>
              </a:r>
              <a:r>
                <a:rPr sz="2400" spc="-5" dirty="0">
                  <a:latin typeface="Arial"/>
                  <a:cs typeface="Arial"/>
                </a:rPr>
                <a:t>NBÚ,</a:t>
              </a:r>
              <a:endParaRPr sz="2400" dirty="0">
                <a:latin typeface="Arial"/>
                <a:cs typeface="Arial"/>
              </a:endParaRPr>
            </a:p>
          </p:txBody>
        </p:sp>
        <p:sp>
          <p:nvSpPr>
            <p:cNvPr id="7" name="object 22"/>
            <p:cNvSpPr txBox="1"/>
            <p:nvPr/>
          </p:nvSpPr>
          <p:spPr>
            <a:xfrm>
              <a:off x="547217" y="3963111"/>
              <a:ext cx="8073390" cy="15081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41300" indent="-228600">
                <a:lnSpc>
                  <a:spcPts val="2735"/>
                </a:lnSpc>
                <a:spcBef>
                  <a:spcPts val="100"/>
                </a:spcBef>
                <a:buFont typeface="Arial"/>
                <a:buChar char="•"/>
                <a:tabLst>
                  <a:tab pos="241300" algn="l"/>
                  <a:tab pos="2771775" algn="l"/>
                  <a:tab pos="3698240" algn="l"/>
                  <a:tab pos="4906010" algn="l"/>
                  <a:tab pos="5814695" algn="l"/>
                  <a:tab pos="6823709" algn="l"/>
                </a:tabLst>
              </a:pPr>
              <a:r>
                <a:rPr sz="2400" b="1" spc="-5" dirty="0">
                  <a:latin typeface="Arial"/>
                  <a:cs typeface="Arial"/>
                </a:rPr>
                <a:t>prostřednictvím	</a:t>
              </a:r>
              <a:r>
                <a:rPr sz="2400" b="1" dirty="0">
                  <a:latin typeface="Arial"/>
                  <a:cs typeface="Arial"/>
                </a:rPr>
                <a:t>další	</a:t>
              </a:r>
              <a:r>
                <a:rPr sz="2400" b="1" spc="-10" dirty="0">
                  <a:latin typeface="Arial"/>
                  <a:cs typeface="Arial"/>
                </a:rPr>
                <a:t>osoby</a:t>
              </a:r>
              <a:r>
                <a:rPr sz="2400" spc="-10" dirty="0">
                  <a:latin typeface="Arial"/>
                  <a:cs typeface="Arial"/>
                </a:rPr>
                <a:t>,	</a:t>
              </a:r>
              <a:r>
                <a:rPr sz="2400" dirty="0">
                  <a:latin typeface="Arial"/>
                  <a:cs typeface="Arial"/>
                </a:rPr>
                <a:t>která	</a:t>
              </a:r>
              <a:r>
                <a:rPr sz="2400" spc="-5" dirty="0">
                  <a:latin typeface="Arial"/>
                  <a:cs typeface="Arial"/>
                </a:rPr>
                <a:t>předá	příslušné</a:t>
              </a:r>
              <a:endParaRPr sz="2400" dirty="0">
                <a:latin typeface="Arial"/>
                <a:cs typeface="Arial"/>
              </a:endParaRPr>
            </a:p>
            <a:p>
              <a:pPr marL="241300">
                <a:lnSpc>
                  <a:spcPts val="2735"/>
                </a:lnSpc>
              </a:pPr>
              <a:r>
                <a:rPr sz="2400" dirty="0">
                  <a:latin typeface="Arial"/>
                  <a:cs typeface="Arial"/>
                </a:rPr>
                <a:t>hlášení </a:t>
              </a:r>
              <a:r>
                <a:rPr sz="2400" spc="-5" dirty="0">
                  <a:latin typeface="Arial"/>
                  <a:cs typeface="Arial"/>
                </a:rPr>
                <a:t>změn </a:t>
              </a:r>
              <a:r>
                <a:rPr sz="2400" dirty="0">
                  <a:latin typeface="Arial"/>
                  <a:cs typeface="Arial"/>
                </a:rPr>
                <a:t>na podatelnu</a:t>
              </a:r>
              <a:r>
                <a:rPr sz="2400" spc="-45" dirty="0">
                  <a:latin typeface="Arial"/>
                  <a:cs typeface="Arial"/>
                </a:rPr>
                <a:t> </a:t>
              </a:r>
              <a:r>
                <a:rPr sz="2400" spc="-5" dirty="0">
                  <a:latin typeface="Arial"/>
                  <a:cs typeface="Arial"/>
                </a:rPr>
                <a:t>NBÚ,</a:t>
              </a:r>
              <a:endParaRPr sz="2400" dirty="0">
                <a:latin typeface="Arial"/>
                <a:cs typeface="Arial"/>
              </a:endParaRPr>
            </a:p>
            <a:p>
              <a:pPr marL="241300" marR="8890" indent="-228600">
                <a:lnSpc>
                  <a:spcPts val="2590"/>
                </a:lnSpc>
                <a:spcBef>
                  <a:spcPts val="1050"/>
                </a:spcBef>
                <a:buFont typeface="Arial"/>
                <a:buChar char="•"/>
                <a:tabLst>
                  <a:tab pos="241300" algn="l"/>
                  <a:tab pos="2673985" algn="l"/>
                  <a:tab pos="3783965" algn="l"/>
                  <a:tab pos="6388100" algn="l"/>
                  <a:tab pos="6958330" algn="l"/>
                </a:tabLst>
              </a:pPr>
              <a:r>
                <a:rPr sz="2400" b="1" dirty="0">
                  <a:latin typeface="Arial"/>
                  <a:cs typeface="Arial"/>
                </a:rPr>
                <a:t>pro</a:t>
              </a:r>
              <a:r>
                <a:rPr sz="2400" b="1" spc="10" dirty="0">
                  <a:latin typeface="Arial"/>
                  <a:cs typeface="Arial"/>
                </a:rPr>
                <a:t>s</a:t>
              </a:r>
              <a:r>
                <a:rPr sz="2400" b="1" dirty="0">
                  <a:latin typeface="Arial"/>
                  <a:cs typeface="Arial"/>
                </a:rPr>
                <a:t>tř</a:t>
              </a:r>
              <a:r>
                <a:rPr sz="2400" b="1" spc="5" dirty="0">
                  <a:latin typeface="Arial"/>
                  <a:cs typeface="Arial"/>
                </a:rPr>
                <a:t>e</a:t>
              </a:r>
              <a:r>
                <a:rPr sz="2400" b="1" dirty="0">
                  <a:latin typeface="Arial"/>
                  <a:cs typeface="Arial"/>
                </a:rPr>
                <a:t>dn</a:t>
              </a:r>
              <a:r>
                <a:rPr sz="2400" b="1" spc="5" dirty="0">
                  <a:latin typeface="Arial"/>
                  <a:cs typeface="Arial"/>
                </a:rPr>
                <a:t>ic</a:t>
              </a:r>
              <a:r>
                <a:rPr sz="2400" b="1" dirty="0">
                  <a:latin typeface="Arial"/>
                  <a:cs typeface="Arial"/>
                </a:rPr>
                <a:t>t</a:t>
              </a:r>
              <a:r>
                <a:rPr sz="2400" b="1" spc="-45" dirty="0">
                  <a:latin typeface="Arial"/>
                  <a:cs typeface="Arial"/>
                </a:rPr>
                <a:t>v</a:t>
              </a:r>
              <a:r>
                <a:rPr sz="2400" b="1" dirty="0">
                  <a:latin typeface="Arial"/>
                  <a:cs typeface="Arial"/>
                </a:rPr>
                <a:t>ím	d</a:t>
              </a:r>
              <a:r>
                <a:rPr sz="2400" b="1" spc="5" dirty="0">
                  <a:latin typeface="Arial"/>
                  <a:cs typeface="Arial"/>
                </a:rPr>
                <a:t>a</a:t>
              </a:r>
              <a:r>
                <a:rPr sz="2400" b="1" dirty="0">
                  <a:latin typeface="Arial"/>
                  <a:cs typeface="Arial"/>
                </a:rPr>
                <a:t>t</a:t>
              </a:r>
              <a:r>
                <a:rPr sz="2400" b="1" spc="-10" dirty="0">
                  <a:latin typeface="Arial"/>
                  <a:cs typeface="Arial"/>
                </a:rPr>
                <a:t>o</a:t>
              </a:r>
              <a:r>
                <a:rPr sz="2400" b="1" spc="-40" dirty="0">
                  <a:latin typeface="Arial"/>
                  <a:cs typeface="Arial"/>
                </a:rPr>
                <a:t>v</a:t>
              </a:r>
              <a:r>
                <a:rPr sz="2400" b="1" dirty="0">
                  <a:latin typeface="Arial"/>
                  <a:cs typeface="Arial"/>
                </a:rPr>
                <a:t>é	</a:t>
              </a:r>
              <a:r>
                <a:rPr sz="2400" b="1" spc="5" dirty="0">
                  <a:latin typeface="Arial"/>
                  <a:cs typeface="Arial"/>
                </a:rPr>
                <a:t>sc</a:t>
              </a:r>
              <a:r>
                <a:rPr sz="2400" b="1" dirty="0">
                  <a:latin typeface="Arial"/>
                  <a:cs typeface="Arial"/>
                </a:rPr>
                <a:t>hr</a:t>
              </a:r>
              <a:r>
                <a:rPr sz="2400" b="1" spc="10" dirty="0">
                  <a:latin typeface="Arial"/>
                  <a:cs typeface="Arial"/>
                </a:rPr>
                <a:t>á</a:t>
              </a:r>
              <a:r>
                <a:rPr sz="2400" b="1" dirty="0">
                  <a:latin typeface="Arial"/>
                  <a:cs typeface="Arial"/>
                </a:rPr>
                <a:t>n</a:t>
              </a:r>
              <a:r>
                <a:rPr sz="2400" b="1" spc="30" dirty="0">
                  <a:latin typeface="Arial"/>
                  <a:cs typeface="Arial"/>
                </a:rPr>
                <a:t>k</a:t>
              </a:r>
              <a:r>
                <a:rPr sz="2400" b="1" dirty="0">
                  <a:latin typeface="Arial"/>
                  <a:cs typeface="Arial"/>
                </a:rPr>
                <a:t>y</a:t>
              </a:r>
              <a:r>
                <a:rPr sz="2400" b="1" spc="320" dirty="0">
                  <a:latin typeface="Arial"/>
                  <a:cs typeface="Arial"/>
                </a:rPr>
                <a:t> </a:t>
              </a:r>
              <a:r>
                <a:rPr sz="2400" spc="-25" dirty="0">
                  <a:latin typeface="Arial"/>
                  <a:cs typeface="Arial"/>
                </a:rPr>
                <a:t>z</a:t>
              </a:r>
              <a:r>
                <a:rPr sz="2400" spc="10" dirty="0">
                  <a:latin typeface="Arial"/>
                  <a:cs typeface="Arial"/>
                </a:rPr>
                <a:t>ř</a:t>
              </a:r>
              <a:r>
                <a:rPr sz="2400" dirty="0">
                  <a:latin typeface="Arial"/>
                  <a:cs typeface="Arial"/>
                </a:rPr>
                <a:t>í</a:t>
              </a:r>
              <a:r>
                <a:rPr sz="2400" spc="-20" dirty="0">
                  <a:latin typeface="Arial"/>
                  <a:cs typeface="Arial"/>
                </a:rPr>
                <a:t>z</a:t>
              </a:r>
              <a:r>
                <a:rPr sz="2400" spc="5" dirty="0">
                  <a:latin typeface="Arial"/>
                  <a:cs typeface="Arial"/>
                </a:rPr>
                <a:t>en</a:t>
              </a:r>
              <a:r>
                <a:rPr sz="2400" dirty="0">
                  <a:latin typeface="Arial"/>
                  <a:cs typeface="Arial"/>
                </a:rPr>
                <a:t>é	p</a:t>
              </a:r>
              <a:r>
                <a:rPr sz="2400" spc="-5" dirty="0">
                  <a:latin typeface="Arial"/>
                  <a:cs typeface="Arial"/>
                </a:rPr>
                <a:t>ro</a:t>
              </a:r>
              <a:r>
                <a:rPr sz="2400" dirty="0">
                  <a:latin typeface="Arial"/>
                  <a:cs typeface="Arial"/>
                </a:rPr>
                <a:t>	</a:t>
              </a:r>
              <a:r>
                <a:rPr sz="2400" spc="25" dirty="0">
                  <a:latin typeface="Arial"/>
                  <a:cs typeface="Arial"/>
                </a:rPr>
                <a:t>f</a:t>
              </a:r>
              <a:r>
                <a:rPr sz="2400" spc="-25" dirty="0">
                  <a:latin typeface="Arial"/>
                  <a:cs typeface="Arial"/>
                </a:rPr>
                <a:t>yz</a:t>
              </a:r>
              <a:r>
                <a:rPr sz="2400" spc="-5" dirty="0">
                  <a:latin typeface="Arial"/>
                  <a:cs typeface="Arial"/>
                </a:rPr>
                <a:t>ickou  </a:t>
              </a:r>
              <a:r>
                <a:rPr sz="2400" spc="5" dirty="0">
                  <a:latin typeface="Arial"/>
                  <a:cs typeface="Arial"/>
                </a:rPr>
                <a:t>osobu.</a:t>
              </a:r>
              <a:endParaRPr sz="24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6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450595" y="1288745"/>
            <a:ext cx="62007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Zařazení informace </a:t>
            </a:r>
            <a:r>
              <a:rPr sz="2800" spc="-5" dirty="0"/>
              <a:t>do </a:t>
            </a:r>
            <a:r>
              <a:rPr sz="2800" dirty="0"/>
              <a:t>kategorie</a:t>
            </a:r>
            <a:r>
              <a:rPr sz="2800" spc="-90" dirty="0"/>
              <a:t> </a:t>
            </a:r>
            <a:r>
              <a:rPr sz="2800" spc="-5" dirty="0"/>
              <a:t>UNI</a:t>
            </a:r>
            <a:endParaRPr sz="2800" dirty="0"/>
          </a:p>
        </p:txBody>
      </p:sp>
      <p:sp>
        <p:nvSpPr>
          <p:cNvPr id="3" name="object 18"/>
          <p:cNvSpPr txBox="1"/>
          <p:nvPr/>
        </p:nvSpPr>
        <p:spPr>
          <a:xfrm>
            <a:off x="557580" y="2127630"/>
            <a:ext cx="8068945" cy="33337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44069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Arial"/>
                <a:cs typeface="Arial"/>
              </a:rPr>
              <a:t>původce </a:t>
            </a:r>
            <a:r>
              <a:rPr sz="2400" spc="-10" dirty="0">
                <a:latin typeface="Arial"/>
                <a:cs typeface="Arial"/>
              </a:rPr>
              <a:t>(vlastník </a:t>
            </a:r>
            <a:r>
              <a:rPr sz="2400" dirty="0">
                <a:latin typeface="Arial"/>
                <a:cs typeface="Arial"/>
              </a:rPr>
              <a:t>informace, </a:t>
            </a:r>
            <a:r>
              <a:rPr sz="2400" spc="-5" dirty="0">
                <a:latin typeface="Arial"/>
                <a:cs typeface="Arial"/>
              </a:rPr>
              <a:t>zpracovatel) </a:t>
            </a:r>
            <a:r>
              <a:rPr sz="2400" b="1" spc="-5" dirty="0">
                <a:latin typeface="Arial"/>
                <a:cs typeface="Arial"/>
              </a:rPr>
              <a:t>musí provést  </a:t>
            </a:r>
            <a:r>
              <a:rPr sz="2400" b="1" dirty="0">
                <a:latin typeface="Arial"/>
                <a:cs typeface="Arial"/>
              </a:rPr>
              <a:t>posouzení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zda: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neautorizované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použití,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modifikace,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zničení</a:t>
            </a:r>
            <a:r>
              <a:rPr sz="2400" dirty="0">
                <a:latin typeface="Arial"/>
                <a:cs typeface="Arial"/>
              </a:rPr>
              <a:t> nebo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ztráta </a:t>
            </a:r>
            <a:r>
              <a:rPr sz="2400" spc="-10" dirty="0">
                <a:latin typeface="Arial"/>
                <a:cs typeface="Arial"/>
              </a:rPr>
              <a:t>zpracovávané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informace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1050"/>
              </a:spcBef>
            </a:pPr>
            <a:r>
              <a:rPr sz="2400" spc="5" dirty="0">
                <a:latin typeface="Arial"/>
                <a:cs typeface="Arial"/>
              </a:rPr>
              <a:t>mohou </a:t>
            </a:r>
            <a:r>
              <a:rPr sz="2400" spc="-5" dirty="0">
                <a:latin typeface="Arial"/>
                <a:cs typeface="Arial"/>
              </a:rPr>
              <a:t>způsobit </a:t>
            </a:r>
            <a:r>
              <a:rPr sz="2400" b="1" dirty="0">
                <a:latin typeface="Arial"/>
                <a:cs typeface="Arial"/>
              </a:rPr>
              <a:t>narušení služebního </a:t>
            </a:r>
            <a:r>
              <a:rPr sz="2400" b="1" spc="-5" dirty="0">
                <a:latin typeface="Arial"/>
                <a:cs typeface="Arial"/>
              </a:rPr>
              <a:t>zájmu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oprávněných  zájmů </a:t>
            </a:r>
            <a:r>
              <a:rPr sz="2400" dirty="0">
                <a:latin typeface="Arial"/>
                <a:cs typeface="Arial"/>
              </a:rPr>
              <a:t>osob nebo </a:t>
            </a:r>
            <a:r>
              <a:rPr sz="2400" spc="-5" dirty="0">
                <a:latin typeface="Arial"/>
                <a:cs typeface="Arial"/>
              </a:rPr>
              <a:t>jinou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škodu.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7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443585" y="1176985"/>
            <a:ext cx="71208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/>
              <a:t>Osobní údaj </a:t>
            </a:r>
            <a:r>
              <a:rPr sz="2800" spc="5" dirty="0"/>
              <a:t>a </a:t>
            </a:r>
            <a:r>
              <a:rPr sz="2800" dirty="0"/>
              <a:t>jeho vztah </a:t>
            </a:r>
            <a:r>
              <a:rPr sz="2800" spc="5" dirty="0"/>
              <a:t>k </a:t>
            </a:r>
            <a:r>
              <a:rPr sz="2800" spc="-5" dirty="0"/>
              <a:t>subjektu</a:t>
            </a:r>
            <a:r>
              <a:rPr sz="2800" spc="-80" dirty="0"/>
              <a:t> </a:t>
            </a:r>
            <a:r>
              <a:rPr sz="2800" spc="-5" dirty="0"/>
              <a:t>údajů</a:t>
            </a:r>
            <a:endParaRPr sz="2800" dirty="0"/>
          </a:p>
        </p:txBody>
      </p:sp>
      <p:sp>
        <p:nvSpPr>
          <p:cNvPr id="3" name="object 18"/>
          <p:cNvSpPr txBox="1"/>
          <p:nvPr/>
        </p:nvSpPr>
        <p:spPr>
          <a:xfrm>
            <a:off x="707542" y="1911858"/>
            <a:ext cx="7534275" cy="36728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9235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Arial"/>
                <a:cs typeface="Arial"/>
              </a:rPr>
              <a:t>osobní údaj </a:t>
            </a:r>
            <a:r>
              <a:rPr sz="2400" spc="-5" dirty="0">
                <a:latin typeface="Arial"/>
                <a:cs typeface="Arial"/>
              </a:rPr>
              <a:t>je </a:t>
            </a:r>
            <a:r>
              <a:rPr sz="2400" dirty="0">
                <a:latin typeface="Arial"/>
                <a:cs typeface="Arial"/>
              </a:rPr>
              <a:t>jakákoliv informace </a:t>
            </a:r>
            <a:r>
              <a:rPr sz="2400" spc="-5" dirty="0">
                <a:latin typeface="Arial"/>
                <a:cs typeface="Arial"/>
              </a:rPr>
              <a:t>týkající </a:t>
            </a:r>
            <a:r>
              <a:rPr sz="2400" dirty="0">
                <a:latin typeface="Arial"/>
                <a:cs typeface="Arial"/>
              </a:rPr>
              <a:t>se určeného  nebo určitelného subjektu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údajů.</a:t>
            </a:r>
            <a:endParaRPr sz="2400">
              <a:latin typeface="Arial"/>
              <a:cs typeface="Arial"/>
            </a:endParaRPr>
          </a:p>
          <a:p>
            <a:pPr marL="241300" marR="187325" indent="-229235">
              <a:lnSpc>
                <a:spcPct val="90000"/>
              </a:lnSpc>
              <a:spcBef>
                <a:spcPts val="975"/>
              </a:spcBef>
            </a:pPr>
            <a:r>
              <a:rPr sz="2400" b="1" spc="-5" dirty="0">
                <a:latin typeface="Arial"/>
                <a:cs typeface="Arial"/>
              </a:rPr>
              <a:t>subjekt údajů </a:t>
            </a:r>
            <a:r>
              <a:rPr sz="2400" dirty="0">
                <a:latin typeface="Arial"/>
                <a:cs typeface="Arial"/>
              </a:rPr>
              <a:t>se </a:t>
            </a:r>
            <a:r>
              <a:rPr sz="2400" spc="-10" dirty="0">
                <a:latin typeface="Arial"/>
                <a:cs typeface="Arial"/>
              </a:rPr>
              <a:t>považuje za </a:t>
            </a:r>
            <a:r>
              <a:rPr sz="2400" dirty="0">
                <a:latin typeface="Arial"/>
                <a:cs typeface="Arial"/>
              </a:rPr>
              <a:t>určený nebo </a:t>
            </a:r>
            <a:r>
              <a:rPr sz="2400" spc="-5" dirty="0">
                <a:latin typeface="Arial"/>
                <a:cs typeface="Arial"/>
              </a:rPr>
              <a:t>určitelný,  </a:t>
            </a:r>
            <a:r>
              <a:rPr sz="2400" spc="-10" dirty="0">
                <a:latin typeface="Arial"/>
                <a:cs typeface="Arial"/>
              </a:rPr>
              <a:t>jestliže </a:t>
            </a:r>
            <a:r>
              <a:rPr sz="2400" spc="-5" dirty="0">
                <a:latin typeface="Arial"/>
                <a:cs typeface="Arial"/>
              </a:rPr>
              <a:t>jej </a:t>
            </a:r>
            <a:r>
              <a:rPr sz="2400" spc="-10" dirty="0">
                <a:latin typeface="Arial"/>
                <a:cs typeface="Arial"/>
              </a:rPr>
              <a:t>lze </a:t>
            </a:r>
            <a:r>
              <a:rPr sz="2400" spc="-5" dirty="0">
                <a:latin typeface="Arial"/>
                <a:cs typeface="Arial"/>
              </a:rPr>
              <a:t>přímo </a:t>
            </a:r>
            <a:r>
              <a:rPr sz="2400" dirty="0">
                <a:latin typeface="Arial"/>
                <a:cs typeface="Arial"/>
              </a:rPr>
              <a:t>či </a:t>
            </a:r>
            <a:r>
              <a:rPr sz="2400" spc="-5" dirty="0">
                <a:latin typeface="Arial"/>
                <a:cs typeface="Arial"/>
              </a:rPr>
              <a:t>nepřímo </a:t>
            </a:r>
            <a:r>
              <a:rPr sz="2400" dirty="0">
                <a:latin typeface="Arial"/>
                <a:cs typeface="Arial"/>
              </a:rPr>
              <a:t>identifikovat </a:t>
            </a:r>
            <a:r>
              <a:rPr sz="2400" spc="-5" dirty="0">
                <a:latin typeface="Arial"/>
                <a:cs typeface="Arial"/>
              </a:rPr>
              <a:t>zejména  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základě:</a:t>
            </a:r>
            <a:endParaRPr sz="2400">
              <a:latin typeface="Arial"/>
              <a:cs typeface="Arial"/>
            </a:endParaRPr>
          </a:p>
          <a:p>
            <a:pPr marL="698500" indent="-229235">
              <a:lnSpc>
                <a:spcPct val="100000"/>
              </a:lnSpc>
              <a:spcBef>
                <a:spcPts val="220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čísla,</a:t>
            </a:r>
            <a:endParaRPr sz="2400">
              <a:latin typeface="Arial"/>
              <a:cs typeface="Arial"/>
            </a:endParaRPr>
          </a:p>
          <a:p>
            <a:pPr marL="698500" indent="-229235">
              <a:lnSpc>
                <a:spcPct val="100000"/>
              </a:lnSpc>
              <a:spcBef>
                <a:spcPts val="215"/>
              </a:spcBef>
              <a:buChar char="•"/>
              <a:tabLst>
                <a:tab pos="699135" algn="l"/>
              </a:tabLst>
            </a:pPr>
            <a:r>
              <a:rPr sz="2400" dirty="0">
                <a:latin typeface="Arial"/>
                <a:cs typeface="Arial"/>
              </a:rPr>
              <a:t>kódu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nebo</a:t>
            </a:r>
            <a:endParaRPr sz="2400">
              <a:latin typeface="Arial"/>
              <a:cs typeface="Arial"/>
            </a:endParaRPr>
          </a:p>
          <a:p>
            <a:pPr marL="698500" marR="78740" indent="-229235">
              <a:lnSpc>
                <a:spcPct val="90100"/>
              </a:lnSpc>
              <a:spcBef>
                <a:spcPts val="480"/>
              </a:spcBef>
              <a:buChar char="•"/>
              <a:tabLst>
                <a:tab pos="699135" algn="l"/>
              </a:tabLst>
            </a:pPr>
            <a:r>
              <a:rPr sz="2400" dirty="0">
                <a:latin typeface="Arial"/>
                <a:cs typeface="Arial"/>
              </a:rPr>
              <a:t>jednoho či </a:t>
            </a:r>
            <a:r>
              <a:rPr sz="2400" spc="-15" dirty="0">
                <a:latin typeface="Arial"/>
                <a:cs typeface="Arial"/>
              </a:rPr>
              <a:t>více </a:t>
            </a:r>
            <a:r>
              <a:rPr sz="2400" spc="-5" dirty="0">
                <a:latin typeface="Arial"/>
                <a:cs typeface="Arial"/>
              </a:rPr>
              <a:t>prvků, specifických pro jeho  fyzickou, fyziologickou, psychickou, </a:t>
            </a:r>
            <a:r>
              <a:rPr sz="2400" dirty="0">
                <a:latin typeface="Arial"/>
                <a:cs typeface="Arial"/>
              </a:rPr>
              <a:t>ekonomickou,  kulturní nebo sociální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identitu.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7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531977" y="515395"/>
            <a:ext cx="552323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Nejčastější </a:t>
            </a:r>
            <a:r>
              <a:rPr sz="2800" spc="-5" dirty="0"/>
              <a:t>obecné </a:t>
            </a:r>
            <a:r>
              <a:rPr sz="2800" spc="-10" dirty="0"/>
              <a:t>osobní</a:t>
            </a:r>
            <a:r>
              <a:rPr sz="2800" spc="-35" dirty="0"/>
              <a:t> </a:t>
            </a:r>
            <a:r>
              <a:rPr sz="2800" spc="-5" dirty="0"/>
              <a:t>údaje</a:t>
            </a:r>
            <a:endParaRPr sz="2800" dirty="0"/>
          </a:p>
        </p:txBody>
      </p:sp>
      <p:sp>
        <p:nvSpPr>
          <p:cNvPr id="3" name="object 18"/>
          <p:cNvSpPr txBox="1"/>
          <p:nvPr/>
        </p:nvSpPr>
        <p:spPr>
          <a:xfrm>
            <a:off x="531977" y="1326699"/>
            <a:ext cx="4488180" cy="451358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8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adresa trvalého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bydliště</a:t>
            </a: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doručovací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adresa</a:t>
            </a:r>
            <a:endParaRPr sz="1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datum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narození</a:t>
            </a: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5" dirty="0">
                <a:latin typeface="Arial"/>
                <a:cs typeface="Arial"/>
              </a:rPr>
              <a:t>místo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narození</a:t>
            </a: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rodné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číslo</a:t>
            </a:r>
            <a:endParaRPr sz="1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5" dirty="0">
                <a:latin typeface="Arial"/>
                <a:cs typeface="Arial"/>
              </a:rPr>
              <a:t>osobní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stav</a:t>
            </a: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zdravotní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znevýhodnění</a:t>
            </a: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5" dirty="0">
                <a:latin typeface="Arial"/>
                <a:cs typeface="Arial"/>
              </a:rPr>
              <a:t>fotografický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záznam</a:t>
            </a:r>
            <a:endParaRPr sz="1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6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video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záznam</a:t>
            </a:r>
            <a:endParaRPr sz="1800" dirty="0"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  <a:spcBef>
                <a:spcPts val="795"/>
              </a:spcBef>
            </a:pPr>
            <a:r>
              <a:rPr sz="1800" b="1" dirty="0">
                <a:latin typeface="Arial"/>
                <a:cs typeface="Arial"/>
              </a:rPr>
              <a:t>S platností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GDPR:</a:t>
            </a:r>
            <a:endParaRPr sz="1800" dirty="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790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krevní </a:t>
            </a:r>
            <a:r>
              <a:rPr sz="1800" dirty="0">
                <a:latin typeface="Arial"/>
                <a:cs typeface="Arial"/>
              </a:rPr>
              <a:t>skupina, </a:t>
            </a:r>
            <a:r>
              <a:rPr sz="1800" spc="-5" dirty="0">
                <a:latin typeface="Arial"/>
                <a:cs typeface="Arial"/>
              </a:rPr>
              <a:t>Rh </a:t>
            </a:r>
            <a:r>
              <a:rPr sz="1800" dirty="0">
                <a:latin typeface="Arial"/>
                <a:cs typeface="Arial"/>
              </a:rPr>
              <a:t>faktor </a:t>
            </a:r>
            <a:r>
              <a:rPr sz="1800" spc="-5" dirty="0">
                <a:latin typeface="Arial"/>
                <a:cs typeface="Arial"/>
              </a:rPr>
              <a:t>krve, </a:t>
            </a:r>
            <a:r>
              <a:rPr sz="1800" dirty="0">
                <a:latin typeface="Arial"/>
                <a:cs typeface="Arial"/>
              </a:rPr>
              <a:t>otisk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prstu,</a:t>
            </a:r>
          </a:p>
          <a:p>
            <a:pPr marL="204470">
              <a:lnSpc>
                <a:spcPct val="100000"/>
              </a:lnSpc>
              <a:spcBef>
                <a:spcPts val="775"/>
              </a:spcBef>
            </a:pPr>
            <a:r>
              <a:rPr sz="1800" spc="5" dirty="0">
                <a:latin typeface="Arial"/>
                <a:cs typeface="Arial"/>
              </a:rPr>
              <a:t>snímek oční </a:t>
            </a:r>
            <a:r>
              <a:rPr sz="1800" spc="-20" dirty="0">
                <a:latin typeface="Arial"/>
                <a:cs typeface="Arial"/>
              </a:rPr>
              <a:t>duhovky, </a:t>
            </a:r>
            <a:r>
              <a:rPr sz="1800" spc="5" dirty="0">
                <a:latin typeface="Arial"/>
                <a:cs typeface="Arial"/>
              </a:rPr>
              <a:t>snímek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sítnice.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19"/>
          <p:cNvSpPr/>
          <p:nvPr/>
        </p:nvSpPr>
        <p:spPr>
          <a:xfrm>
            <a:off x="5626608" y="2292095"/>
            <a:ext cx="2624328" cy="160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3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450595" y="1169288"/>
            <a:ext cx="31896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Citlivý </a:t>
            </a:r>
            <a:r>
              <a:rPr sz="2800" spc="-5" dirty="0"/>
              <a:t>osobní</a:t>
            </a:r>
            <a:r>
              <a:rPr sz="2800" spc="-70" dirty="0"/>
              <a:t> </a:t>
            </a:r>
            <a:r>
              <a:rPr sz="2800" spc="-5" dirty="0"/>
              <a:t>údaj</a:t>
            </a:r>
            <a:endParaRPr sz="2800"/>
          </a:p>
        </p:txBody>
      </p:sp>
      <p:sp>
        <p:nvSpPr>
          <p:cNvPr id="3" name="object 18"/>
          <p:cNvSpPr txBox="1"/>
          <p:nvPr/>
        </p:nvSpPr>
        <p:spPr>
          <a:xfrm>
            <a:off x="676757" y="1915340"/>
            <a:ext cx="7578725" cy="363156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800" dirty="0">
                <a:latin typeface="Arial"/>
                <a:cs typeface="Arial"/>
              </a:rPr>
              <a:t>údaj </a:t>
            </a:r>
            <a:r>
              <a:rPr sz="2800" spc="-10" dirty="0">
                <a:latin typeface="Arial"/>
                <a:cs typeface="Arial"/>
              </a:rPr>
              <a:t>vypovídající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o: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4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národnostním, </a:t>
            </a:r>
            <a:r>
              <a:rPr sz="2400" spc="-5" dirty="0">
                <a:latin typeface="Arial"/>
                <a:cs typeface="Arial"/>
              </a:rPr>
              <a:t>rasovém </a:t>
            </a:r>
            <a:r>
              <a:rPr sz="2400" dirty="0">
                <a:latin typeface="Arial"/>
                <a:cs typeface="Arial"/>
              </a:rPr>
              <a:t>nebo etnickém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původu,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politických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postojích,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členství </a:t>
            </a:r>
            <a:r>
              <a:rPr sz="2400" dirty="0">
                <a:latin typeface="Arial"/>
                <a:cs typeface="Arial"/>
              </a:rPr>
              <a:t>v </a:t>
            </a:r>
            <a:r>
              <a:rPr sz="2400" spc="-5" dirty="0">
                <a:latin typeface="Arial"/>
                <a:cs typeface="Arial"/>
              </a:rPr>
              <a:t>odborových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organizacích,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náboženství </a:t>
            </a:r>
            <a:r>
              <a:rPr sz="2400" dirty="0">
                <a:latin typeface="Arial"/>
                <a:cs typeface="Arial"/>
              </a:rPr>
              <a:t>a filozofickém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přesvědčení,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odsouzení </a:t>
            </a:r>
            <a:r>
              <a:rPr sz="2400" spc="-15" dirty="0">
                <a:latin typeface="Arial"/>
                <a:cs typeface="Arial"/>
              </a:rPr>
              <a:t>za </a:t>
            </a:r>
            <a:r>
              <a:rPr sz="2400" dirty="0">
                <a:latin typeface="Arial"/>
                <a:cs typeface="Arial"/>
              </a:rPr>
              <a:t>trestný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čin,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ts val="2590"/>
              </a:lnSpc>
              <a:spcBef>
                <a:spcPts val="102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zdravotním stavu </a:t>
            </a:r>
            <a:r>
              <a:rPr sz="2400" dirty="0">
                <a:latin typeface="Arial"/>
                <a:cs typeface="Arial"/>
              </a:rPr>
              <a:t>a biometrický údaj, který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umožňuje  </a:t>
            </a:r>
            <a:r>
              <a:rPr sz="2400" spc="-5" dirty="0">
                <a:latin typeface="Arial"/>
                <a:cs typeface="Arial"/>
              </a:rPr>
              <a:t>přímou </a:t>
            </a:r>
            <a:r>
              <a:rPr sz="2400" dirty="0">
                <a:latin typeface="Arial"/>
                <a:cs typeface="Arial"/>
              </a:rPr>
              <a:t>identifikaci nebo </a:t>
            </a:r>
            <a:r>
              <a:rPr sz="2400" spc="-5" dirty="0">
                <a:latin typeface="Arial"/>
                <a:cs typeface="Arial"/>
              </a:rPr>
              <a:t>autentizaci subjektu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údajů.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37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489915" y="1151000"/>
            <a:ext cx="82264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/>
              <a:t>Zpracování </a:t>
            </a:r>
            <a:r>
              <a:rPr sz="2800" spc="-5" dirty="0"/>
              <a:t>osobních údajů </a:t>
            </a:r>
            <a:r>
              <a:rPr sz="2400" dirty="0"/>
              <a:t>dle zákona 101/2000</a:t>
            </a:r>
            <a:r>
              <a:rPr sz="2400" spc="20" dirty="0"/>
              <a:t> </a:t>
            </a:r>
            <a:r>
              <a:rPr sz="2400" dirty="0"/>
              <a:t>Sb.</a:t>
            </a:r>
            <a:endParaRPr sz="2400"/>
          </a:p>
        </p:txBody>
      </p:sp>
      <p:sp>
        <p:nvSpPr>
          <p:cNvPr id="3" name="object 18"/>
          <p:cNvSpPr txBox="1"/>
          <p:nvPr/>
        </p:nvSpPr>
        <p:spPr>
          <a:xfrm>
            <a:off x="666394" y="1786254"/>
            <a:ext cx="41738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  <a:tab pos="1951989" algn="l"/>
                <a:tab pos="3411854" algn="l"/>
              </a:tabLst>
            </a:pPr>
            <a:r>
              <a:rPr sz="2400" spc="-25" dirty="0">
                <a:latin typeface="Arial"/>
                <a:cs typeface="Arial"/>
              </a:rPr>
              <a:t>z</a:t>
            </a:r>
            <a:r>
              <a:rPr sz="2400" spc="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rac</a:t>
            </a:r>
            <a:r>
              <a:rPr sz="2400" spc="30" dirty="0">
                <a:latin typeface="Arial"/>
                <a:cs typeface="Arial"/>
              </a:rPr>
              <a:t>o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spc="5" dirty="0">
                <a:latin typeface="Arial"/>
                <a:cs typeface="Arial"/>
              </a:rPr>
              <a:t>án</a:t>
            </a:r>
            <a:r>
              <a:rPr sz="2400" dirty="0">
                <a:latin typeface="Arial"/>
                <a:cs typeface="Arial"/>
              </a:rPr>
              <a:t>í	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obn</a:t>
            </a:r>
            <a:r>
              <a:rPr sz="2400" spc="-20" dirty="0">
                <a:latin typeface="Arial"/>
                <a:cs typeface="Arial"/>
              </a:rPr>
              <a:t>í</a:t>
            </a:r>
            <a:r>
              <a:rPr sz="2400" dirty="0">
                <a:latin typeface="Arial"/>
                <a:cs typeface="Arial"/>
              </a:rPr>
              <a:t>ch	</a:t>
            </a:r>
            <a:r>
              <a:rPr sz="2400" spc="5" dirty="0">
                <a:latin typeface="Arial"/>
                <a:cs typeface="Arial"/>
              </a:rPr>
              <a:t>úda</a:t>
            </a:r>
            <a:r>
              <a:rPr sz="2400" spc="-5" dirty="0">
                <a:latin typeface="Arial"/>
                <a:cs typeface="Arial"/>
              </a:rPr>
              <a:t>jů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19"/>
          <p:cNvSpPr txBox="1"/>
          <p:nvPr/>
        </p:nvSpPr>
        <p:spPr>
          <a:xfrm>
            <a:off x="895299" y="2225421"/>
            <a:ext cx="3844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3630" algn="l"/>
                <a:tab pos="2734945" algn="l"/>
              </a:tabLst>
            </a:pPr>
            <a:r>
              <a:rPr sz="2400" dirty="0">
                <a:latin typeface="Arial"/>
                <a:cs typeface="Arial"/>
              </a:rPr>
              <a:t>nebo	</a:t>
            </a:r>
            <a:r>
              <a:rPr sz="2400" spc="-5" dirty="0">
                <a:latin typeface="Arial"/>
                <a:cs typeface="Arial"/>
              </a:rPr>
              <a:t>soustavu	</a:t>
            </a:r>
            <a:r>
              <a:rPr sz="2400" spc="-10" dirty="0">
                <a:latin typeface="Arial"/>
                <a:cs typeface="Arial"/>
              </a:rPr>
              <a:t>operací,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20"/>
          <p:cNvSpPr txBox="1"/>
          <p:nvPr/>
        </p:nvSpPr>
        <p:spPr>
          <a:xfrm>
            <a:off x="5035677" y="1712848"/>
            <a:ext cx="3362960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080" indent="-91440">
              <a:lnSpc>
                <a:spcPct val="120100"/>
              </a:lnSpc>
              <a:spcBef>
                <a:spcPts val="100"/>
              </a:spcBef>
              <a:tabLst>
                <a:tab pos="789940" algn="l"/>
                <a:tab pos="1192530" algn="l"/>
                <a:tab pos="2345055" algn="l"/>
                <a:tab pos="2670810" algn="l"/>
              </a:tabLst>
            </a:pPr>
            <a:r>
              <a:rPr sz="2400" spc="-5" dirty="0">
                <a:latin typeface="Arial"/>
                <a:cs typeface="Arial"/>
              </a:rPr>
              <a:t>jako	jak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2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	ope</a:t>
            </a:r>
            <a:r>
              <a:rPr sz="2400" spc="-5" dirty="0">
                <a:latin typeface="Arial"/>
                <a:cs typeface="Arial"/>
              </a:rPr>
              <a:t>raci 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5" dirty="0">
                <a:latin typeface="Arial"/>
                <a:cs typeface="Arial"/>
              </a:rPr>
              <a:t>te</a:t>
            </a:r>
            <a:r>
              <a:rPr sz="2400" dirty="0">
                <a:latin typeface="Arial"/>
                <a:cs typeface="Arial"/>
              </a:rPr>
              <a:t>ré		s</a:t>
            </a:r>
            <a:r>
              <a:rPr sz="2400" spc="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rá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ce		</a:t>
            </a:r>
            <a:r>
              <a:rPr sz="2400" spc="-2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eb</a:t>
            </a:r>
            <a:r>
              <a:rPr sz="2400" spc="-5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21"/>
          <p:cNvSpPr txBox="1"/>
          <p:nvPr/>
        </p:nvSpPr>
        <p:spPr>
          <a:xfrm>
            <a:off x="666394" y="2590482"/>
            <a:ext cx="7733030" cy="146875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680"/>
              </a:spcBef>
            </a:pPr>
            <a:r>
              <a:rPr sz="2400" spc="-5" dirty="0">
                <a:latin typeface="Arial"/>
                <a:cs typeface="Arial"/>
              </a:rPr>
              <a:t>zpracovatel systematicky provádějí 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5" dirty="0">
                <a:latin typeface="Arial"/>
                <a:cs typeface="Arial"/>
              </a:rPr>
              <a:t>osobními </a:t>
            </a:r>
            <a:r>
              <a:rPr sz="2400" spc="-5" dirty="0">
                <a:latin typeface="Arial"/>
                <a:cs typeface="Arial"/>
              </a:rPr>
              <a:t>údaji,</a:t>
            </a:r>
            <a:r>
              <a:rPr sz="2400" spc="2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automatizovanými </a:t>
            </a:r>
            <a:r>
              <a:rPr sz="2400" dirty="0">
                <a:latin typeface="Arial"/>
                <a:cs typeface="Arial"/>
              </a:rPr>
              <a:t>nebo </a:t>
            </a:r>
            <a:r>
              <a:rPr sz="2400" spc="-5" dirty="0">
                <a:latin typeface="Arial"/>
                <a:cs typeface="Arial"/>
              </a:rPr>
              <a:t>jinými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prostředky,</a:t>
            </a:r>
            <a:endParaRPr sz="2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5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5" dirty="0">
                <a:latin typeface="Arial"/>
                <a:cs typeface="Arial"/>
              </a:rPr>
              <a:t>zpracováním </a:t>
            </a:r>
            <a:r>
              <a:rPr sz="2400" b="1" dirty="0">
                <a:latin typeface="Arial"/>
                <a:cs typeface="Arial"/>
              </a:rPr>
              <a:t>osobních </a:t>
            </a:r>
            <a:r>
              <a:rPr sz="2400" b="1" spc="-5" dirty="0">
                <a:latin typeface="Arial"/>
                <a:cs typeface="Arial"/>
              </a:rPr>
              <a:t>údajů </a:t>
            </a:r>
            <a:r>
              <a:rPr sz="2400" b="1" dirty="0">
                <a:latin typeface="Arial"/>
                <a:cs typeface="Arial"/>
              </a:rPr>
              <a:t>se </a:t>
            </a:r>
            <a:r>
              <a:rPr sz="2400" b="1" spc="-5" dirty="0">
                <a:latin typeface="Arial"/>
                <a:cs typeface="Arial"/>
              </a:rPr>
              <a:t>rozumí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zejména: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22"/>
          <p:cNvSpPr txBox="1"/>
          <p:nvPr/>
        </p:nvSpPr>
        <p:spPr>
          <a:xfrm>
            <a:off x="1101344" y="4073573"/>
            <a:ext cx="3173730" cy="185483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58750" indent="-14668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59385" algn="l"/>
              </a:tabLst>
            </a:pPr>
            <a:r>
              <a:rPr sz="2000" dirty="0">
                <a:latin typeface="Calibri"/>
                <a:cs typeface="Calibri"/>
              </a:rPr>
              <a:t>ukládání na </a:t>
            </a:r>
            <a:r>
              <a:rPr sz="2000" spc="-10" dirty="0">
                <a:latin typeface="Calibri"/>
                <a:cs typeface="Calibri"/>
              </a:rPr>
              <a:t>nosiče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informací,</a:t>
            </a:r>
            <a:endParaRPr sz="2000" dirty="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59385" algn="l"/>
              </a:tabLst>
            </a:pPr>
            <a:r>
              <a:rPr sz="2000" spc="-5" dirty="0">
                <a:latin typeface="Calibri"/>
                <a:cs typeface="Calibri"/>
              </a:rPr>
              <a:t>zpřístupňování,</a:t>
            </a:r>
            <a:endParaRPr sz="2000" dirty="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59385" algn="l"/>
              </a:tabLst>
            </a:pPr>
            <a:r>
              <a:rPr sz="2000" spc="-20" dirty="0">
                <a:latin typeface="Calibri"/>
                <a:cs typeface="Calibri"/>
              </a:rPr>
              <a:t>úprava </a:t>
            </a:r>
            <a:r>
              <a:rPr sz="2000" spc="-5" dirty="0">
                <a:latin typeface="Calibri"/>
                <a:cs typeface="Calibri"/>
              </a:rPr>
              <a:t>nebo</a:t>
            </a:r>
            <a:r>
              <a:rPr sz="2000" spc="-10" dirty="0">
                <a:latin typeface="Calibri"/>
                <a:cs typeface="Calibri"/>
              </a:rPr>
              <a:t> pozměňování,</a:t>
            </a:r>
            <a:endParaRPr sz="2000" dirty="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59385" algn="l"/>
              </a:tabLst>
            </a:pPr>
            <a:r>
              <a:rPr sz="2000" spc="-10" dirty="0">
                <a:latin typeface="Calibri"/>
                <a:cs typeface="Calibri"/>
              </a:rPr>
              <a:t>vyhledávání,</a:t>
            </a:r>
            <a:endParaRPr sz="2000" dirty="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59385" algn="l"/>
              </a:tabLst>
            </a:pPr>
            <a:r>
              <a:rPr sz="2000" spc="-5" dirty="0">
                <a:latin typeface="Calibri"/>
                <a:cs typeface="Calibri"/>
              </a:rPr>
              <a:t>používání,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23"/>
          <p:cNvSpPr txBox="1"/>
          <p:nvPr/>
        </p:nvSpPr>
        <p:spPr>
          <a:xfrm>
            <a:off x="5284470" y="4073573"/>
            <a:ext cx="1530350" cy="148844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58750" indent="-14668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59385" algn="l"/>
              </a:tabLst>
            </a:pPr>
            <a:r>
              <a:rPr sz="2000" spc="-15" dirty="0">
                <a:latin typeface="Calibri"/>
                <a:cs typeface="Calibri"/>
              </a:rPr>
              <a:t>předávání,</a:t>
            </a:r>
            <a:endParaRPr sz="2000" dirty="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59385" algn="l"/>
              </a:tabLst>
            </a:pPr>
            <a:r>
              <a:rPr sz="2000" spc="-10" dirty="0">
                <a:latin typeface="Calibri"/>
                <a:cs typeface="Calibri"/>
              </a:rPr>
              <a:t>šíření,</a:t>
            </a:r>
            <a:endParaRPr sz="2000" dirty="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59385" algn="l"/>
              </a:tabLst>
            </a:pPr>
            <a:r>
              <a:rPr sz="2000" spc="-15" dirty="0">
                <a:latin typeface="Calibri"/>
                <a:cs typeface="Calibri"/>
              </a:rPr>
              <a:t>zveřejňování,</a:t>
            </a:r>
            <a:endParaRPr sz="2000" dirty="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59385" algn="l"/>
              </a:tabLst>
            </a:pPr>
            <a:r>
              <a:rPr sz="2000" spc="-15" dirty="0">
                <a:latin typeface="Calibri"/>
                <a:cs typeface="Calibri"/>
              </a:rPr>
              <a:t>uchovávání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9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440537" y="1221486"/>
            <a:ext cx="7655559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spc="-10" dirty="0"/>
              <a:t>Povinnost </a:t>
            </a:r>
            <a:r>
              <a:rPr sz="2500" spc="-5" dirty="0"/>
              <a:t>zaměstnanců při </a:t>
            </a:r>
            <a:r>
              <a:rPr sz="2500" spc="-10" dirty="0"/>
              <a:t>zpracování </a:t>
            </a:r>
            <a:r>
              <a:rPr sz="2500" dirty="0"/>
              <a:t>osobních </a:t>
            </a:r>
            <a:r>
              <a:rPr sz="2500" spc="-5" dirty="0"/>
              <a:t>a  </a:t>
            </a:r>
            <a:r>
              <a:rPr sz="2500" spc="-10" dirty="0"/>
              <a:t>citlivých</a:t>
            </a:r>
            <a:r>
              <a:rPr sz="2500" spc="25" dirty="0"/>
              <a:t> </a:t>
            </a:r>
            <a:r>
              <a:rPr sz="2500" spc="-5" dirty="0"/>
              <a:t>údajů</a:t>
            </a:r>
            <a:endParaRPr sz="2500" dirty="0"/>
          </a:p>
        </p:txBody>
      </p:sp>
      <p:sp>
        <p:nvSpPr>
          <p:cNvPr id="3" name="object 18"/>
          <p:cNvSpPr txBox="1"/>
          <p:nvPr/>
        </p:nvSpPr>
        <p:spPr>
          <a:xfrm>
            <a:off x="622808" y="2435412"/>
            <a:ext cx="7734934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Zaměstnanec, </a:t>
            </a:r>
            <a:r>
              <a:rPr sz="2400" spc="-10" dirty="0">
                <a:latin typeface="Arial"/>
                <a:cs typeface="Arial"/>
              </a:rPr>
              <a:t>který </a:t>
            </a:r>
            <a:r>
              <a:rPr sz="2400" dirty="0">
                <a:latin typeface="Arial"/>
                <a:cs typeface="Arial"/>
              </a:rPr>
              <a:t>z </a:t>
            </a:r>
            <a:r>
              <a:rPr sz="2400" spc="-5" dirty="0">
                <a:latin typeface="Arial"/>
                <a:cs typeface="Arial"/>
              </a:rPr>
              <a:t>důvodu svého pracovního </a:t>
            </a:r>
            <a:r>
              <a:rPr sz="2400" spc="10" dirty="0">
                <a:latin typeface="Arial"/>
                <a:cs typeface="Arial"/>
              </a:rPr>
              <a:t>nebo  </a:t>
            </a:r>
            <a:r>
              <a:rPr sz="2400" spc="-5" dirty="0">
                <a:latin typeface="Arial"/>
                <a:cs typeface="Arial"/>
              </a:rPr>
              <a:t>služebního </a:t>
            </a:r>
            <a:r>
              <a:rPr sz="2400" spc="-10" dirty="0">
                <a:latin typeface="Arial"/>
                <a:cs typeface="Arial"/>
              </a:rPr>
              <a:t>zařazení </a:t>
            </a:r>
            <a:r>
              <a:rPr sz="2400" spc="-5" dirty="0">
                <a:latin typeface="Arial"/>
                <a:cs typeface="Arial"/>
              </a:rPr>
              <a:t>zpracovává </a:t>
            </a:r>
            <a:r>
              <a:rPr sz="2400" dirty="0">
                <a:latin typeface="Arial"/>
                <a:cs typeface="Arial"/>
              </a:rPr>
              <a:t>osobní </a:t>
            </a:r>
            <a:r>
              <a:rPr sz="2400" spc="-5" dirty="0">
                <a:latin typeface="Arial"/>
                <a:cs typeface="Arial"/>
              </a:rPr>
              <a:t>údaje, vystupuje  </a:t>
            </a:r>
            <a:r>
              <a:rPr sz="2400" spc="-15" dirty="0">
                <a:latin typeface="Arial"/>
                <a:cs typeface="Arial"/>
              </a:rPr>
              <a:t>ve </a:t>
            </a:r>
            <a:r>
              <a:rPr sz="2400" spc="-5" dirty="0">
                <a:latin typeface="Arial"/>
                <a:cs typeface="Arial"/>
              </a:rPr>
              <a:t>smyslu zákona </a:t>
            </a:r>
            <a:r>
              <a:rPr sz="2400" dirty="0">
                <a:latin typeface="Arial"/>
                <a:cs typeface="Arial"/>
              </a:rPr>
              <a:t>o ochraně </a:t>
            </a:r>
            <a:r>
              <a:rPr sz="2400" spc="-5" dirty="0">
                <a:latin typeface="Arial"/>
                <a:cs typeface="Arial"/>
              </a:rPr>
              <a:t>osobních údajů </a:t>
            </a:r>
            <a:r>
              <a:rPr sz="2400" dirty="0">
                <a:latin typeface="Arial"/>
                <a:cs typeface="Arial"/>
              </a:rPr>
              <a:t>v </a:t>
            </a:r>
            <a:r>
              <a:rPr sz="2400" spc="-5" dirty="0">
                <a:latin typeface="Arial"/>
                <a:cs typeface="Arial"/>
              </a:rPr>
              <a:t>pozici  zaměstnance správce a je oprávněn zpracovávat </a:t>
            </a:r>
            <a:r>
              <a:rPr sz="2400" dirty="0">
                <a:latin typeface="Arial"/>
                <a:cs typeface="Arial"/>
              </a:rPr>
              <a:t>osobní  údaje </a:t>
            </a:r>
            <a:r>
              <a:rPr sz="2400" spc="-5" dirty="0">
                <a:latin typeface="Arial"/>
                <a:cs typeface="Arial"/>
              </a:rPr>
              <a:t>pouze </a:t>
            </a:r>
            <a:r>
              <a:rPr sz="2400" dirty="0">
                <a:latin typeface="Arial"/>
                <a:cs typeface="Arial"/>
              </a:rPr>
              <a:t>v </a:t>
            </a:r>
            <a:r>
              <a:rPr sz="2400" spc="-5" dirty="0">
                <a:latin typeface="Arial"/>
                <a:cs typeface="Arial"/>
              </a:rPr>
              <a:t>rozsahu, způsobem, prostředky a </a:t>
            </a:r>
            <a:r>
              <a:rPr sz="2400" dirty="0">
                <a:latin typeface="Arial"/>
                <a:cs typeface="Arial"/>
              </a:rPr>
              <a:t>po  </a:t>
            </a:r>
            <a:r>
              <a:rPr sz="2400" spc="5" dirty="0">
                <a:latin typeface="Arial"/>
                <a:cs typeface="Arial"/>
              </a:rPr>
              <a:t>dobu, </a:t>
            </a:r>
            <a:r>
              <a:rPr sz="2400" dirty="0">
                <a:latin typeface="Arial"/>
                <a:cs typeface="Arial"/>
              </a:rPr>
              <a:t>kterou </a:t>
            </a:r>
            <a:r>
              <a:rPr sz="2400" spc="-5" dirty="0">
                <a:latin typeface="Arial"/>
                <a:cs typeface="Arial"/>
              </a:rPr>
              <a:t>stanovil správce </a:t>
            </a:r>
            <a:r>
              <a:rPr sz="2400" dirty="0">
                <a:latin typeface="Arial"/>
                <a:cs typeface="Arial"/>
              </a:rPr>
              <a:t>v </a:t>
            </a:r>
            <a:r>
              <a:rPr sz="2400" b="1" dirty="0">
                <a:latin typeface="Arial"/>
                <a:cs typeface="Arial"/>
              </a:rPr>
              <a:t>organizačním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nařízení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4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450595" y="1164081"/>
            <a:ext cx="33750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Důvěrná</a:t>
            </a:r>
            <a:r>
              <a:rPr sz="2800" spc="-15" dirty="0"/>
              <a:t> </a:t>
            </a:r>
            <a:r>
              <a:rPr sz="2800" dirty="0"/>
              <a:t>informace:</a:t>
            </a:r>
          </a:p>
        </p:txBody>
      </p:sp>
      <p:sp>
        <p:nvSpPr>
          <p:cNvPr id="3" name="object 18"/>
          <p:cNvSpPr txBox="1"/>
          <p:nvPr/>
        </p:nvSpPr>
        <p:spPr>
          <a:xfrm>
            <a:off x="553618" y="1914662"/>
            <a:ext cx="7735570" cy="342519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110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není v </a:t>
            </a:r>
            <a:r>
              <a:rPr sz="2200" spc="5" dirty="0">
                <a:latin typeface="Arial"/>
                <a:cs typeface="Arial"/>
              </a:rPr>
              <a:t>tomto </a:t>
            </a:r>
            <a:r>
              <a:rPr sz="2200" dirty="0">
                <a:latin typeface="Arial"/>
                <a:cs typeface="Arial"/>
              </a:rPr>
              <a:t>kontextu stupněm </a:t>
            </a:r>
            <a:r>
              <a:rPr sz="2200" spc="-5" dirty="0">
                <a:latin typeface="Arial"/>
                <a:cs typeface="Arial"/>
              </a:rPr>
              <a:t>utajované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informace</a:t>
            </a:r>
            <a:endParaRPr sz="2200" dirty="0">
              <a:latin typeface="Arial"/>
              <a:cs typeface="Arial"/>
            </a:endParaRPr>
          </a:p>
          <a:p>
            <a:pPr marL="241300" marR="6985" indent="-228600" algn="just">
              <a:lnSpc>
                <a:spcPct val="10000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sz="2200" spc="5" dirty="0">
                <a:latin typeface="Arial"/>
                <a:cs typeface="Arial"/>
              </a:rPr>
              <a:t>je </a:t>
            </a:r>
            <a:r>
              <a:rPr sz="2200" dirty="0">
                <a:latin typeface="Arial"/>
                <a:cs typeface="Arial"/>
              </a:rPr>
              <a:t>informace </a:t>
            </a:r>
            <a:r>
              <a:rPr sz="2200" spc="-5" dirty="0">
                <a:latin typeface="Arial"/>
                <a:cs typeface="Arial"/>
              </a:rPr>
              <a:t>popsaná </a:t>
            </a:r>
            <a:r>
              <a:rPr sz="2200" spc="5" dirty="0">
                <a:latin typeface="Arial"/>
                <a:cs typeface="Arial"/>
              </a:rPr>
              <a:t>v </a:t>
            </a:r>
            <a:r>
              <a:rPr sz="2200" spc="-5" dirty="0">
                <a:latin typeface="Arial"/>
                <a:cs typeface="Arial"/>
              </a:rPr>
              <a:t>ustanoveních </a:t>
            </a:r>
            <a:r>
              <a:rPr sz="2200" spc="5" dirty="0">
                <a:latin typeface="Arial"/>
                <a:cs typeface="Arial"/>
              </a:rPr>
              <a:t>§ </a:t>
            </a:r>
            <a:r>
              <a:rPr sz="2200" dirty="0">
                <a:latin typeface="Arial"/>
                <a:cs typeface="Arial"/>
              </a:rPr>
              <a:t>276 </a:t>
            </a:r>
            <a:r>
              <a:rPr sz="2200" spc="-5" dirty="0">
                <a:latin typeface="Arial"/>
                <a:cs typeface="Arial"/>
              </a:rPr>
              <a:t>odst. </a:t>
            </a:r>
            <a:r>
              <a:rPr sz="2200" spc="5" dirty="0">
                <a:latin typeface="Arial"/>
                <a:cs typeface="Arial"/>
              </a:rPr>
              <a:t>3 </a:t>
            </a:r>
            <a:r>
              <a:rPr sz="2200" spc="-5" dirty="0">
                <a:latin typeface="Arial"/>
                <a:cs typeface="Arial"/>
              </a:rPr>
              <a:t>zákona  </a:t>
            </a:r>
            <a:r>
              <a:rPr sz="2200" dirty="0">
                <a:latin typeface="Arial"/>
                <a:cs typeface="Arial"/>
              </a:rPr>
              <a:t>č. </a:t>
            </a:r>
            <a:r>
              <a:rPr sz="2200" spc="-5" dirty="0">
                <a:latin typeface="Arial"/>
                <a:cs typeface="Arial"/>
              </a:rPr>
              <a:t>262/2006 Sb., </a:t>
            </a:r>
            <a:r>
              <a:rPr sz="2200" b="1" spc="-5" dirty="0">
                <a:latin typeface="Arial"/>
                <a:cs typeface="Arial"/>
              </a:rPr>
              <a:t>zákoník </a:t>
            </a:r>
            <a:r>
              <a:rPr sz="2200" b="1" dirty="0">
                <a:latin typeface="Arial"/>
                <a:cs typeface="Arial"/>
              </a:rPr>
              <a:t>práce</a:t>
            </a:r>
            <a:r>
              <a:rPr sz="2200" dirty="0">
                <a:latin typeface="Arial"/>
                <a:cs typeface="Arial"/>
              </a:rPr>
              <a:t>, § 152 zákona </a:t>
            </a:r>
            <a:r>
              <a:rPr sz="2200" spc="-10" dirty="0">
                <a:latin typeface="Arial"/>
                <a:cs typeface="Arial"/>
              </a:rPr>
              <a:t>č. </a:t>
            </a:r>
            <a:r>
              <a:rPr sz="2200" dirty="0">
                <a:latin typeface="Arial"/>
                <a:cs typeface="Arial"/>
              </a:rPr>
              <a:t>137/2006  </a:t>
            </a:r>
            <a:r>
              <a:rPr sz="2200" spc="-5" dirty="0">
                <a:latin typeface="Arial"/>
                <a:cs typeface="Arial"/>
              </a:rPr>
              <a:t>Sb.(ve znění pozdějších předpisů), </a:t>
            </a:r>
            <a:r>
              <a:rPr sz="2200" spc="5" dirty="0">
                <a:latin typeface="Arial"/>
                <a:cs typeface="Arial"/>
              </a:rPr>
              <a:t>o </a:t>
            </a:r>
            <a:r>
              <a:rPr sz="2200" b="1" spc="-10" dirty="0">
                <a:latin typeface="Arial"/>
                <a:cs typeface="Arial"/>
              </a:rPr>
              <a:t>veřejných</a:t>
            </a:r>
            <a:r>
              <a:rPr sz="2200" b="1" spc="14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zakázkách</a:t>
            </a:r>
            <a:r>
              <a:rPr sz="2200" spc="-5" dirty="0">
                <a:latin typeface="Arial"/>
                <a:cs typeface="Arial"/>
              </a:rPr>
              <a:t>,</a:t>
            </a:r>
            <a:endParaRPr sz="2200" dirty="0">
              <a:latin typeface="Arial"/>
              <a:cs typeface="Arial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99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vztahuje se na ni povinnost osob </a:t>
            </a:r>
            <a:r>
              <a:rPr sz="2200" spc="-10" dirty="0">
                <a:latin typeface="Arial"/>
                <a:cs typeface="Arial"/>
              </a:rPr>
              <a:t>zachovávat </a:t>
            </a:r>
            <a:r>
              <a:rPr sz="2200" spc="-5" dirty="0">
                <a:latin typeface="Arial"/>
                <a:cs typeface="Arial"/>
              </a:rPr>
              <a:t>mlčenlivost </a:t>
            </a:r>
            <a:r>
              <a:rPr sz="2200" dirty="0">
                <a:latin typeface="Arial"/>
                <a:cs typeface="Arial"/>
              </a:rPr>
              <a:t>a  rovněž informace, u které se </a:t>
            </a:r>
            <a:r>
              <a:rPr sz="2200" spc="-5" dirty="0">
                <a:latin typeface="Arial"/>
                <a:cs typeface="Arial"/>
              </a:rPr>
              <a:t>ČR zavázala, </a:t>
            </a:r>
            <a:r>
              <a:rPr sz="2200" spc="-10" dirty="0">
                <a:latin typeface="Arial"/>
                <a:cs typeface="Arial"/>
              </a:rPr>
              <a:t>že </a:t>
            </a:r>
            <a:r>
              <a:rPr sz="2200" spc="10" dirty="0">
                <a:latin typeface="Arial"/>
                <a:cs typeface="Arial"/>
              </a:rPr>
              <a:t>je  </a:t>
            </a:r>
            <a:r>
              <a:rPr sz="2200" dirty="0">
                <a:latin typeface="Arial"/>
                <a:cs typeface="Arial"/>
              </a:rPr>
              <a:t>neposkytne třetí straně bez souhlasu </a:t>
            </a:r>
            <a:r>
              <a:rPr sz="2200" spc="-5" dirty="0">
                <a:latin typeface="Arial"/>
                <a:cs typeface="Arial"/>
              </a:rPr>
              <a:t>původce </a:t>
            </a:r>
            <a:r>
              <a:rPr sz="2200" dirty="0">
                <a:latin typeface="Arial"/>
                <a:cs typeface="Arial"/>
              </a:rPr>
              <a:t>(např. </a:t>
            </a:r>
            <a:r>
              <a:rPr sz="2200" spc="-55" dirty="0">
                <a:latin typeface="Arial"/>
                <a:cs typeface="Arial"/>
              </a:rPr>
              <a:t>NATO  </a:t>
            </a:r>
            <a:r>
              <a:rPr sz="2200" spc="-5" dirty="0">
                <a:latin typeface="Arial"/>
                <a:cs typeface="Arial"/>
              </a:rPr>
              <a:t>UNCLASSIFIED </a:t>
            </a:r>
            <a:r>
              <a:rPr sz="2200" dirty="0">
                <a:latin typeface="Arial"/>
                <a:cs typeface="Arial"/>
              </a:rPr>
              <a:t>nebo </a:t>
            </a:r>
            <a:r>
              <a:rPr sz="2200" spc="-15" dirty="0">
                <a:latin typeface="Arial"/>
                <a:cs typeface="Arial"/>
              </a:rPr>
              <a:t>EU </a:t>
            </a:r>
            <a:r>
              <a:rPr sz="2200" dirty="0">
                <a:latin typeface="Arial"/>
                <a:cs typeface="Arial"/>
              </a:rPr>
              <a:t>LIMITE) – </a:t>
            </a:r>
            <a:r>
              <a:rPr sz="2200" spc="-10" dirty="0">
                <a:latin typeface="Arial"/>
                <a:cs typeface="Arial"/>
              </a:rPr>
              <a:t>takový </a:t>
            </a:r>
            <a:r>
              <a:rPr sz="2200" spc="5" dirty="0">
                <a:latin typeface="Arial"/>
                <a:cs typeface="Arial"/>
              </a:rPr>
              <a:t>dokument </a:t>
            </a:r>
            <a:r>
              <a:rPr sz="2200" b="1" dirty="0">
                <a:latin typeface="Arial"/>
                <a:cs typeface="Arial"/>
              </a:rPr>
              <a:t>musí  </a:t>
            </a:r>
            <a:r>
              <a:rPr sz="2200" b="1" spc="-15" dirty="0">
                <a:latin typeface="Arial"/>
                <a:cs typeface="Arial"/>
              </a:rPr>
              <a:t>být </a:t>
            </a:r>
            <a:r>
              <a:rPr sz="2200" b="1" spc="-5" dirty="0">
                <a:latin typeface="Arial"/>
                <a:cs typeface="Arial"/>
              </a:rPr>
              <a:t>evidován </a:t>
            </a:r>
            <a:r>
              <a:rPr sz="2200" spc="5" dirty="0">
                <a:latin typeface="Arial"/>
                <a:cs typeface="Arial"/>
              </a:rPr>
              <a:t>a </a:t>
            </a:r>
            <a:r>
              <a:rPr sz="2200" b="1" spc="-5" dirty="0">
                <a:latin typeface="Arial"/>
                <a:cs typeface="Arial"/>
              </a:rPr>
              <a:t>označen</a:t>
            </a:r>
            <a:r>
              <a:rPr sz="2200" b="1" spc="10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PSP</a:t>
            </a:r>
            <a:r>
              <a:rPr sz="2200" spc="-5" dirty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9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450595" y="1194638"/>
            <a:ext cx="325627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/>
              <a:t>Důvěrná</a:t>
            </a:r>
            <a:r>
              <a:rPr sz="2800" spc="-40" dirty="0"/>
              <a:t> </a:t>
            </a:r>
            <a:r>
              <a:rPr sz="2800" dirty="0"/>
              <a:t>informace</a:t>
            </a:r>
          </a:p>
        </p:txBody>
      </p:sp>
      <p:sp>
        <p:nvSpPr>
          <p:cNvPr id="3" name="object 18"/>
          <p:cNvSpPr txBox="1"/>
          <p:nvPr/>
        </p:nvSpPr>
        <p:spPr>
          <a:xfrm>
            <a:off x="625551" y="2218766"/>
            <a:ext cx="7341870" cy="2877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Zákoník práce </a:t>
            </a:r>
            <a:r>
              <a:rPr sz="2400" dirty="0">
                <a:latin typeface="Arial"/>
                <a:cs typeface="Arial"/>
              </a:rPr>
              <a:t>§ 276 odst. 3 </a:t>
            </a:r>
            <a:r>
              <a:rPr sz="2400" spc="-5" dirty="0">
                <a:latin typeface="Arial"/>
                <a:cs typeface="Arial"/>
              </a:rPr>
              <a:t>zákona </a:t>
            </a:r>
            <a:r>
              <a:rPr sz="2400" dirty="0">
                <a:latin typeface="Arial"/>
                <a:cs typeface="Arial"/>
              </a:rPr>
              <a:t>č. 262/2006 Sb.,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Důvěrnou </a:t>
            </a:r>
            <a:r>
              <a:rPr sz="2400" dirty="0">
                <a:latin typeface="Arial"/>
                <a:cs typeface="Arial"/>
              </a:rPr>
              <a:t>informací se </a:t>
            </a:r>
            <a:r>
              <a:rPr sz="2400" spc="-5" dirty="0">
                <a:latin typeface="Arial"/>
                <a:cs typeface="Arial"/>
              </a:rPr>
              <a:t>rozumí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informace: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ts val="2735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Arial"/>
                <a:cs typeface="Arial"/>
              </a:rPr>
              <a:t>jejíž </a:t>
            </a:r>
            <a:r>
              <a:rPr sz="2400" spc="-5" dirty="0">
                <a:latin typeface="Arial"/>
                <a:cs typeface="Arial"/>
              </a:rPr>
              <a:t>poskytnutí může ohrozit </a:t>
            </a:r>
            <a:r>
              <a:rPr sz="2400" dirty="0">
                <a:latin typeface="Arial"/>
                <a:cs typeface="Arial"/>
              </a:rPr>
              <a:t>nebo poškodit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činnost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zaměstnavatele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nebo</a:t>
            </a:r>
            <a:endParaRPr sz="2400">
              <a:latin typeface="Arial"/>
              <a:cs typeface="Arial"/>
            </a:endParaRPr>
          </a:p>
          <a:p>
            <a:pPr marL="241300" marR="787400" indent="-228600">
              <a:lnSpc>
                <a:spcPts val="2590"/>
              </a:lnSpc>
              <a:spcBef>
                <a:spcPts val="105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porušit oprávněné </a:t>
            </a:r>
            <a:r>
              <a:rPr sz="2400" spc="-5" dirty="0">
                <a:latin typeface="Arial"/>
                <a:cs typeface="Arial"/>
              </a:rPr>
              <a:t>zájmy zaměstnavatele </a:t>
            </a:r>
            <a:r>
              <a:rPr sz="2400" dirty="0">
                <a:latin typeface="Arial"/>
                <a:cs typeface="Arial"/>
              </a:rPr>
              <a:t>nebo  zaměstnanců.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19"/>
          <p:cNvSpPr/>
          <p:nvPr/>
        </p:nvSpPr>
        <p:spPr>
          <a:xfrm>
            <a:off x="7342631" y="4227576"/>
            <a:ext cx="1767839" cy="2228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49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707542" y="1315669"/>
            <a:ext cx="72136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Informace, která </a:t>
            </a:r>
            <a:r>
              <a:rPr sz="2800" spc="-5" dirty="0"/>
              <a:t>není </a:t>
            </a:r>
            <a:r>
              <a:rPr sz="2800" dirty="0"/>
              <a:t>určena ke</a:t>
            </a:r>
            <a:r>
              <a:rPr sz="2800" spc="-95" dirty="0"/>
              <a:t> </a:t>
            </a:r>
            <a:r>
              <a:rPr sz="2800" dirty="0"/>
              <a:t>zveřejnění</a:t>
            </a:r>
          </a:p>
        </p:txBody>
      </p:sp>
      <p:sp>
        <p:nvSpPr>
          <p:cNvPr id="3" name="object 18"/>
          <p:cNvSpPr txBox="1"/>
          <p:nvPr/>
        </p:nvSpPr>
        <p:spPr>
          <a:xfrm>
            <a:off x="973023" y="2034285"/>
            <a:ext cx="7620634" cy="340741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marR="6985" indent="-228600" algn="just">
              <a:lnSpc>
                <a:spcPts val="23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informace, která </a:t>
            </a:r>
            <a:r>
              <a:rPr sz="2400" spc="-5" dirty="0">
                <a:latin typeface="Arial"/>
                <a:cs typeface="Arial"/>
              </a:rPr>
              <a:t>je </a:t>
            </a:r>
            <a:r>
              <a:rPr sz="2400" dirty="0">
                <a:latin typeface="Arial"/>
                <a:cs typeface="Arial"/>
              </a:rPr>
              <a:t>popsána v </a:t>
            </a:r>
            <a:r>
              <a:rPr sz="2400" spc="-5" dirty="0">
                <a:latin typeface="Arial"/>
                <a:cs typeface="Arial"/>
              </a:rPr>
              <a:t>ustanoveních </a:t>
            </a:r>
            <a:r>
              <a:rPr sz="2400" dirty="0">
                <a:latin typeface="Arial"/>
                <a:cs typeface="Arial"/>
              </a:rPr>
              <a:t>§ </a:t>
            </a:r>
            <a:r>
              <a:rPr sz="2400" spc="-5" dirty="0">
                <a:latin typeface="Arial"/>
                <a:cs typeface="Arial"/>
              </a:rPr>
              <a:t>9  zákona </a:t>
            </a:r>
            <a:r>
              <a:rPr sz="2400" dirty="0">
                <a:latin typeface="Arial"/>
                <a:cs typeface="Arial"/>
              </a:rPr>
              <a:t>č. </a:t>
            </a:r>
            <a:r>
              <a:rPr sz="2400" spc="-5" dirty="0">
                <a:latin typeface="Arial"/>
                <a:cs typeface="Arial"/>
              </a:rPr>
              <a:t>106/1999 Sb., </a:t>
            </a:r>
            <a:r>
              <a:rPr sz="2400" i="1" spc="-5" dirty="0">
                <a:latin typeface="Arial"/>
                <a:cs typeface="Arial"/>
              </a:rPr>
              <a:t>o </a:t>
            </a:r>
            <a:r>
              <a:rPr sz="2400" i="1" dirty="0">
                <a:latin typeface="Arial"/>
                <a:cs typeface="Arial"/>
              </a:rPr>
              <a:t>svobodném </a:t>
            </a:r>
            <a:r>
              <a:rPr sz="2400" i="1" spc="-5" dirty="0">
                <a:latin typeface="Arial"/>
                <a:cs typeface="Arial"/>
              </a:rPr>
              <a:t>přístupu  </a:t>
            </a:r>
            <a:r>
              <a:rPr sz="2400" i="1" dirty="0">
                <a:latin typeface="Arial"/>
                <a:cs typeface="Arial"/>
              </a:rPr>
              <a:t>k </a:t>
            </a:r>
            <a:r>
              <a:rPr sz="2400" i="1" spc="-10" dirty="0">
                <a:latin typeface="Arial"/>
                <a:cs typeface="Arial"/>
              </a:rPr>
              <a:t>informacím</a:t>
            </a:r>
            <a:r>
              <a:rPr sz="2400" spc="-10" dirty="0">
                <a:latin typeface="Arial"/>
                <a:cs typeface="Arial"/>
              </a:rPr>
              <a:t>, </a:t>
            </a:r>
            <a:r>
              <a:rPr sz="2400" spc="-15" dirty="0">
                <a:latin typeface="Arial"/>
                <a:cs typeface="Arial"/>
              </a:rPr>
              <a:t>ve </a:t>
            </a:r>
            <a:r>
              <a:rPr sz="2400" spc="-5" dirty="0">
                <a:latin typeface="Arial"/>
                <a:cs typeface="Arial"/>
              </a:rPr>
              <a:t>znění </a:t>
            </a:r>
            <a:r>
              <a:rPr sz="2400" spc="-10" dirty="0">
                <a:latin typeface="Arial"/>
                <a:cs typeface="Arial"/>
              </a:rPr>
              <a:t>pozdějších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změn</a:t>
            </a:r>
            <a:endParaRPr sz="2400">
              <a:latin typeface="Arial"/>
              <a:cs typeface="Arial"/>
            </a:endParaRPr>
          </a:p>
          <a:p>
            <a:pPr marL="698500" lvl="1" indent="-229235" algn="just">
              <a:lnSpc>
                <a:spcPts val="2805"/>
              </a:lnSpc>
              <a:buChar char="•"/>
              <a:tabLst>
                <a:tab pos="699135" algn="l"/>
              </a:tabLst>
            </a:pPr>
            <a:r>
              <a:rPr sz="2400" dirty="0">
                <a:latin typeface="Arial"/>
                <a:cs typeface="Arial"/>
              </a:rPr>
              <a:t>§ </a:t>
            </a:r>
            <a:r>
              <a:rPr sz="2400" spc="-5" dirty="0">
                <a:latin typeface="Arial"/>
                <a:cs typeface="Arial"/>
              </a:rPr>
              <a:t>9 </a:t>
            </a:r>
            <a:r>
              <a:rPr sz="2400" b="1" dirty="0">
                <a:latin typeface="Arial"/>
                <a:cs typeface="Arial"/>
              </a:rPr>
              <a:t>Obchodní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tajemství</a:t>
            </a:r>
            <a:endParaRPr sz="2400">
              <a:latin typeface="Arial"/>
              <a:cs typeface="Arial"/>
            </a:endParaRPr>
          </a:p>
          <a:p>
            <a:pPr marL="241300" marR="5080" indent="-228600" algn="just">
              <a:lnSpc>
                <a:spcPct val="80000"/>
              </a:lnSpc>
              <a:spcBef>
                <a:spcPts val="54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Informace, </a:t>
            </a:r>
            <a:r>
              <a:rPr sz="2400" spc="-10" dirty="0">
                <a:latin typeface="Arial"/>
                <a:cs typeface="Arial"/>
              </a:rPr>
              <a:t>jejíž </a:t>
            </a:r>
            <a:r>
              <a:rPr sz="2400" dirty="0">
                <a:latin typeface="Arial"/>
                <a:cs typeface="Arial"/>
              </a:rPr>
              <a:t>poskytnutí </a:t>
            </a:r>
            <a:r>
              <a:rPr sz="2400" spc="-5" dirty="0">
                <a:latin typeface="Arial"/>
                <a:cs typeface="Arial"/>
              </a:rPr>
              <a:t>může </a:t>
            </a:r>
            <a:r>
              <a:rPr sz="2400" spc="-10" dirty="0">
                <a:latin typeface="Arial"/>
                <a:cs typeface="Arial"/>
              </a:rPr>
              <a:t>být </a:t>
            </a:r>
            <a:r>
              <a:rPr sz="2400" spc="-5" dirty="0">
                <a:latin typeface="Arial"/>
                <a:cs typeface="Arial"/>
              </a:rPr>
              <a:t>omezeno </a:t>
            </a:r>
            <a:r>
              <a:rPr sz="2400" dirty="0">
                <a:latin typeface="Arial"/>
                <a:cs typeface="Arial"/>
              </a:rPr>
              <a:t>nebo  </a:t>
            </a:r>
            <a:r>
              <a:rPr sz="2400" spc="-5" dirty="0">
                <a:latin typeface="Arial"/>
                <a:cs typeface="Arial"/>
              </a:rPr>
              <a:t>se </a:t>
            </a:r>
            <a:r>
              <a:rPr sz="2400" dirty="0">
                <a:latin typeface="Arial"/>
                <a:cs typeface="Arial"/>
              </a:rPr>
              <a:t>neposkytne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vůbec;</a:t>
            </a:r>
            <a:endParaRPr sz="2400">
              <a:latin typeface="Arial"/>
              <a:cs typeface="Arial"/>
            </a:endParaRPr>
          </a:p>
          <a:p>
            <a:pPr marL="698500" lvl="1" indent="-229235" algn="just">
              <a:lnSpc>
                <a:spcPts val="2775"/>
              </a:lnSpc>
              <a:buChar char="•"/>
              <a:tabLst>
                <a:tab pos="699135" algn="l"/>
              </a:tabLst>
            </a:pPr>
            <a:r>
              <a:rPr sz="2400" dirty="0">
                <a:latin typeface="Arial"/>
                <a:cs typeface="Arial"/>
              </a:rPr>
              <a:t>§ </a:t>
            </a:r>
            <a:r>
              <a:rPr sz="2400" spc="-85" dirty="0">
                <a:latin typeface="Arial"/>
                <a:cs typeface="Arial"/>
              </a:rPr>
              <a:t>11 </a:t>
            </a:r>
            <a:r>
              <a:rPr sz="2400" spc="-5" dirty="0">
                <a:latin typeface="Arial"/>
                <a:cs typeface="Arial"/>
              </a:rPr>
              <a:t>Povinný </a:t>
            </a:r>
            <a:r>
              <a:rPr sz="2400" dirty="0">
                <a:latin typeface="Arial"/>
                <a:cs typeface="Arial"/>
              </a:rPr>
              <a:t>subjekt neposkytne informaci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 ….</a:t>
            </a:r>
            <a:endParaRPr sz="2400">
              <a:latin typeface="Arial"/>
              <a:cs typeface="Arial"/>
            </a:endParaRPr>
          </a:p>
          <a:p>
            <a:pPr marL="1155700" lvl="2" indent="-229235">
              <a:lnSpc>
                <a:spcPts val="2795"/>
              </a:lnSpc>
              <a:buFont typeface="Arial"/>
              <a:buChar char="•"/>
              <a:tabLst>
                <a:tab pos="1156335" algn="l"/>
              </a:tabLst>
            </a:pPr>
            <a:r>
              <a:rPr sz="2400" b="1" spc="-5" dirty="0">
                <a:latin typeface="Arial"/>
                <a:cs typeface="Arial"/>
              </a:rPr>
              <a:t>trestní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řízení,</a:t>
            </a:r>
            <a:endParaRPr sz="2400">
              <a:latin typeface="Arial"/>
              <a:cs typeface="Arial"/>
            </a:endParaRPr>
          </a:p>
          <a:p>
            <a:pPr marL="1155700" lvl="2" indent="-229235">
              <a:lnSpc>
                <a:spcPts val="2795"/>
              </a:lnSpc>
              <a:buFont typeface="Arial"/>
              <a:buChar char="•"/>
              <a:tabLst>
                <a:tab pos="1156335" algn="l"/>
              </a:tabLst>
            </a:pPr>
            <a:r>
              <a:rPr sz="2400" b="1" dirty="0">
                <a:latin typeface="Arial"/>
                <a:cs typeface="Arial"/>
              </a:rPr>
              <a:t>činnost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soudů,</a:t>
            </a:r>
            <a:endParaRPr sz="2400">
              <a:latin typeface="Arial"/>
              <a:cs typeface="Arial"/>
            </a:endParaRPr>
          </a:p>
          <a:p>
            <a:pPr marL="1155700" lvl="2" indent="-229235">
              <a:lnSpc>
                <a:spcPts val="2845"/>
              </a:lnSpc>
              <a:buFont typeface="Arial"/>
              <a:buChar char="•"/>
              <a:tabLst>
                <a:tab pos="1156335" algn="l"/>
              </a:tabLst>
            </a:pPr>
            <a:r>
              <a:rPr sz="2400" b="1" spc="-5" dirty="0">
                <a:latin typeface="Arial"/>
                <a:cs typeface="Arial"/>
              </a:rPr>
              <a:t>činnost </a:t>
            </a:r>
            <a:r>
              <a:rPr sz="2400" b="1" spc="-10" dirty="0">
                <a:latin typeface="Arial"/>
                <a:cs typeface="Arial"/>
              </a:rPr>
              <a:t>zpravodajských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služeb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7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07542" y="936193"/>
            <a:ext cx="738314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0" spc="5" dirty="0">
                <a:latin typeface="Arial"/>
                <a:cs typeface="Arial"/>
              </a:rPr>
              <a:t>Normy kybernetické</a:t>
            </a:r>
            <a:r>
              <a:rPr sz="4000" b="0" spc="-85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bezpečnosti</a:t>
            </a:r>
            <a:endParaRPr sz="4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7542" y="2242992"/>
            <a:ext cx="8007350" cy="29171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latin typeface="Arial"/>
                <a:cs typeface="Arial"/>
              </a:rPr>
              <a:t>Řada </a:t>
            </a:r>
            <a:r>
              <a:rPr sz="2400" spc="-5" dirty="0">
                <a:latin typeface="Arial"/>
                <a:cs typeface="Arial"/>
              </a:rPr>
              <a:t>norem </a:t>
            </a:r>
            <a:r>
              <a:rPr sz="2400" dirty="0">
                <a:latin typeface="Arial"/>
                <a:cs typeface="Arial"/>
              </a:rPr>
              <a:t>ISO/IEC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27000</a:t>
            </a:r>
            <a:endParaRPr sz="2400" dirty="0">
              <a:latin typeface="Arial"/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1010"/>
              </a:spcBef>
            </a:pPr>
            <a:r>
              <a:rPr sz="2400" dirty="0">
                <a:latin typeface="Arial"/>
                <a:cs typeface="Arial"/>
              </a:rPr>
              <a:t>ISO </a:t>
            </a:r>
            <a:r>
              <a:rPr sz="2400" spc="-5" dirty="0">
                <a:latin typeface="Arial"/>
                <a:cs typeface="Arial"/>
              </a:rPr>
              <a:t>(International Organization </a:t>
            </a:r>
            <a:r>
              <a:rPr sz="2400" spc="10" dirty="0">
                <a:latin typeface="Arial"/>
                <a:cs typeface="Arial"/>
              </a:rPr>
              <a:t>for </a:t>
            </a:r>
            <a:r>
              <a:rPr sz="2400" dirty="0">
                <a:latin typeface="Arial"/>
                <a:cs typeface="Arial"/>
              </a:rPr>
              <a:t>Standardization)  </a:t>
            </a:r>
            <a:r>
              <a:rPr sz="2400" spc="-5" dirty="0">
                <a:latin typeface="Arial"/>
                <a:cs typeface="Arial"/>
              </a:rPr>
              <a:t>rezervovala sérii ISO </a:t>
            </a:r>
            <a:r>
              <a:rPr sz="2400" dirty="0">
                <a:latin typeface="Arial"/>
                <a:cs typeface="Arial"/>
              </a:rPr>
              <a:t>27000 </a:t>
            </a:r>
            <a:r>
              <a:rPr sz="2400" spc="-5" dirty="0">
                <a:latin typeface="Arial"/>
                <a:cs typeface="Arial"/>
              </a:rPr>
              <a:t>pro normy </a:t>
            </a:r>
            <a:r>
              <a:rPr sz="2400" dirty="0">
                <a:latin typeface="Arial"/>
                <a:cs typeface="Arial"/>
              </a:rPr>
              <a:t>z oblasti  bezpečnosti </a:t>
            </a:r>
            <a:r>
              <a:rPr sz="2400" spc="-5" dirty="0">
                <a:latin typeface="Arial"/>
                <a:cs typeface="Arial"/>
              </a:rPr>
              <a:t>informací. Podobně, </a:t>
            </a:r>
            <a:r>
              <a:rPr sz="2400" dirty="0">
                <a:latin typeface="Arial"/>
                <a:cs typeface="Arial"/>
              </a:rPr>
              <a:t>jako tomu </a:t>
            </a:r>
            <a:r>
              <a:rPr sz="2400" spc="-20" dirty="0">
                <a:latin typeface="Arial"/>
                <a:cs typeface="Arial"/>
              </a:rPr>
              <a:t>je </a:t>
            </a:r>
            <a:r>
              <a:rPr sz="2400" spc="-5" dirty="0">
                <a:latin typeface="Arial"/>
                <a:cs typeface="Arial"/>
              </a:rPr>
              <a:t>u norem </a:t>
            </a:r>
            <a:r>
              <a:rPr sz="2400" dirty="0">
                <a:latin typeface="Arial"/>
                <a:cs typeface="Arial"/>
              </a:rPr>
              <a:t>pro  </a:t>
            </a:r>
            <a:r>
              <a:rPr sz="2400" spc="-5" dirty="0">
                <a:latin typeface="Arial"/>
                <a:cs typeface="Arial"/>
              </a:rPr>
              <a:t>řízení </a:t>
            </a:r>
            <a:r>
              <a:rPr sz="2400" dirty="0">
                <a:latin typeface="Arial"/>
                <a:cs typeface="Arial"/>
              </a:rPr>
              <a:t>kvality </a:t>
            </a:r>
            <a:r>
              <a:rPr sz="2400" spc="-5" dirty="0">
                <a:latin typeface="Arial"/>
                <a:cs typeface="Arial"/>
              </a:rPr>
              <a:t>série ISO </a:t>
            </a:r>
            <a:r>
              <a:rPr sz="2400" dirty="0">
                <a:latin typeface="Arial"/>
                <a:cs typeface="Arial"/>
              </a:rPr>
              <a:t>9000. </a:t>
            </a:r>
            <a:r>
              <a:rPr sz="2400" spc="-5" dirty="0">
                <a:latin typeface="Arial"/>
                <a:cs typeface="Arial"/>
              </a:rPr>
              <a:t>Na základě standardu “ISO  </a:t>
            </a:r>
            <a:r>
              <a:rPr sz="2400" dirty="0">
                <a:latin typeface="Arial"/>
                <a:cs typeface="Arial"/>
              </a:rPr>
              <a:t>Guide 83” </a:t>
            </a:r>
            <a:r>
              <a:rPr sz="2400" spc="-5" dirty="0">
                <a:latin typeface="Arial"/>
                <a:cs typeface="Arial"/>
              </a:rPr>
              <a:t>publikovaného </a:t>
            </a:r>
            <a:r>
              <a:rPr sz="2400" dirty="0">
                <a:latin typeface="Arial"/>
                <a:cs typeface="Arial"/>
              </a:rPr>
              <a:t>v </a:t>
            </a:r>
            <a:r>
              <a:rPr sz="2400" spc="-5" dirty="0">
                <a:latin typeface="Arial"/>
                <a:cs typeface="Arial"/>
              </a:rPr>
              <a:t>dubnu </a:t>
            </a:r>
            <a:r>
              <a:rPr sz="2400" dirty="0">
                <a:latin typeface="Arial"/>
                <a:cs typeface="Arial"/>
              </a:rPr>
              <a:t>2012, mají </a:t>
            </a:r>
            <a:r>
              <a:rPr sz="2400" spc="-5" dirty="0">
                <a:latin typeface="Arial"/>
                <a:cs typeface="Arial"/>
              </a:rPr>
              <a:t>všechny  </a:t>
            </a:r>
            <a:r>
              <a:rPr sz="2400" dirty="0">
                <a:latin typeface="Arial"/>
                <a:cs typeface="Arial"/>
              </a:rPr>
              <a:t>standardy </a:t>
            </a:r>
            <a:r>
              <a:rPr sz="2400" spc="-5" dirty="0">
                <a:latin typeface="Arial"/>
                <a:cs typeface="Arial"/>
              </a:rPr>
              <a:t>rodiny 27K definovanou jednotnou strukturu 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5" dirty="0">
                <a:latin typeface="Arial"/>
                <a:cs typeface="Arial"/>
              </a:rPr>
              <a:t>pravidla </a:t>
            </a:r>
            <a:r>
              <a:rPr sz="2400" dirty="0">
                <a:latin typeface="Arial"/>
                <a:cs typeface="Arial"/>
              </a:rPr>
              <a:t>pro začlenění </a:t>
            </a:r>
            <a:r>
              <a:rPr sz="2400" spc="-5" dirty="0">
                <a:latin typeface="Arial"/>
                <a:cs typeface="Arial"/>
              </a:rPr>
              <a:t>specifických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požadavků.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1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528015" y="1565910"/>
            <a:ext cx="29190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Nosič</a:t>
            </a:r>
            <a:r>
              <a:rPr sz="2800" spc="-30" dirty="0"/>
              <a:t> </a:t>
            </a:r>
            <a:r>
              <a:rPr sz="2800" dirty="0"/>
              <a:t>informace:</a:t>
            </a:r>
          </a:p>
        </p:txBody>
      </p:sp>
      <p:sp>
        <p:nvSpPr>
          <p:cNvPr id="3" name="object 18"/>
          <p:cNvSpPr txBox="1"/>
          <p:nvPr/>
        </p:nvSpPr>
        <p:spPr>
          <a:xfrm>
            <a:off x="528015" y="2520188"/>
            <a:ext cx="8079740" cy="233870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marR="8255" indent="-228600">
              <a:lnSpc>
                <a:spcPts val="2300"/>
              </a:lnSpc>
              <a:spcBef>
                <a:spcPts val="660"/>
              </a:spcBef>
              <a:buChar char="•"/>
              <a:tabLst>
                <a:tab pos="241300" algn="l"/>
                <a:tab pos="1814195" algn="l"/>
                <a:tab pos="3079750" algn="l"/>
                <a:tab pos="4430395" algn="l"/>
                <a:tab pos="5542915" algn="l"/>
                <a:tab pos="7128509" algn="l"/>
              </a:tabLst>
            </a:pPr>
            <a:r>
              <a:rPr sz="2400" spc="-2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š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10" dirty="0">
                <a:latin typeface="Arial"/>
                <a:cs typeface="Arial"/>
              </a:rPr>
              <a:t>h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	</a:t>
            </a:r>
            <a:r>
              <a:rPr sz="2400" spc="5" dirty="0">
                <a:latin typeface="Arial"/>
                <a:cs typeface="Arial"/>
              </a:rPr>
              <a:t>no</a:t>
            </a:r>
            <a:r>
              <a:rPr sz="2400" spc="-25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á	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éd</a:t>
            </a:r>
            <a:r>
              <a:rPr sz="2400" spc="-5" dirty="0">
                <a:latin typeface="Arial"/>
                <a:cs typeface="Arial"/>
              </a:rPr>
              <a:t>ia</a:t>
            </a:r>
            <a:r>
              <a:rPr sz="2400" dirty="0">
                <a:latin typeface="Arial"/>
                <a:cs typeface="Arial"/>
              </a:rPr>
              <a:t>,	kt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rá	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h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í	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rče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é  neutajované </a:t>
            </a:r>
            <a:r>
              <a:rPr sz="2400" spc="5" dirty="0">
                <a:latin typeface="Arial"/>
                <a:cs typeface="Arial"/>
              </a:rPr>
              <a:t>informace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např.:</a:t>
            </a:r>
          </a:p>
          <a:p>
            <a:pPr marL="698500" lvl="1" indent="-229235">
              <a:lnSpc>
                <a:spcPts val="2160"/>
              </a:lnSpc>
              <a:spcBef>
                <a:spcPts val="40"/>
              </a:spcBef>
              <a:buChar char="•"/>
              <a:tabLst>
                <a:tab pos="698500" algn="l"/>
                <a:tab pos="699135" algn="l"/>
              </a:tabLst>
            </a:pPr>
            <a:r>
              <a:rPr sz="2000" spc="-5" dirty="0">
                <a:latin typeface="Arial"/>
                <a:cs typeface="Arial"/>
              </a:rPr>
              <a:t>dokumenty v listinné formě (tiskové</a:t>
            </a:r>
            <a:r>
              <a:rPr sz="2000" spc="409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výstupy, </a:t>
            </a:r>
            <a:r>
              <a:rPr sz="2000" spc="-30" dirty="0">
                <a:latin typeface="Arial"/>
                <a:cs typeface="Arial"/>
              </a:rPr>
              <a:t>grafy, plány, </a:t>
            </a:r>
            <a:r>
              <a:rPr sz="2000" spc="15" dirty="0">
                <a:latin typeface="Arial"/>
                <a:cs typeface="Arial"/>
              </a:rPr>
              <a:t>mapy</a:t>
            </a:r>
            <a:endParaRPr sz="2000" dirty="0">
              <a:latin typeface="Arial"/>
              <a:cs typeface="Arial"/>
            </a:endParaRPr>
          </a:p>
          <a:p>
            <a:pPr marL="698500">
              <a:lnSpc>
                <a:spcPts val="2160"/>
              </a:lnSpc>
            </a:pPr>
            <a:r>
              <a:rPr sz="2000" spc="-5" dirty="0">
                <a:latin typeface="Arial"/>
                <a:cs typeface="Arial"/>
              </a:rPr>
              <a:t>apod.),</a:t>
            </a:r>
            <a:endParaRPr sz="2000" dirty="0">
              <a:latin typeface="Arial"/>
              <a:cs typeface="Arial"/>
            </a:endParaRPr>
          </a:p>
          <a:p>
            <a:pPr marL="698500" marR="12065" lvl="1" indent="-228600" algn="just">
              <a:lnSpc>
                <a:spcPts val="1920"/>
              </a:lnSpc>
              <a:spcBef>
                <a:spcPts val="490"/>
              </a:spcBef>
              <a:buChar char="•"/>
              <a:tabLst>
                <a:tab pos="699135" algn="l"/>
              </a:tabLst>
            </a:pPr>
            <a:r>
              <a:rPr sz="2000" spc="-10" dirty="0">
                <a:latin typeface="Arial"/>
                <a:cs typeface="Arial"/>
              </a:rPr>
              <a:t>paměťová </a:t>
            </a:r>
            <a:r>
              <a:rPr sz="2000" spc="-5" dirty="0">
                <a:latin typeface="Arial"/>
                <a:cs typeface="Arial"/>
              </a:rPr>
              <a:t>média (např. </a:t>
            </a:r>
            <a:r>
              <a:rPr sz="2000" spc="-25" dirty="0">
                <a:latin typeface="Arial"/>
                <a:cs typeface="Arial"/>
              </a:rPr>
              <a:t>diskety, </a:t>
            </a:r>
            <a:r>
              <a:rPr sz="2000" spc="-5" dirty="0">
                <a:latin typeface="Arial"/>
                <a:cs typeface="Arial"/>
              </a:rPr>
              <a:t>všechny </a:t>
            </a:r>
            <a:r>
              <a:rPr sz="2000" spc="5" dirty="0">
                <a:latin typeface="Arial"/>
                <a:cs typeface="Arial"/>
              </a:rPr>
              <a:t>typy </a:t>
            </a:r>
            <a:r>
              <a:rPr sz="2000" spc="-5" dirty="0">
                <a:latin typeface="Arial"/>
                <a:cs typeface="Arial"/>
              </a:rPr>
              <a:t>CD, DVD, </a:t>
            </a:r>
            <a:r>
              <a:rPr sz="2000" dirty="0">
                <a:latin typeface="Arial"/>
                <a:cs typeface="Arial"/>
              </a:rPr>
              <a:t>USB  </a:t>
            </a:r>
            <a:r>
              <a:rPr sz="2000" spc="-5" dirty="0">
                <a:latin typeface="Arial"/>
                <a:cs typeface="Arial"/>
              </a:rPr>
              <a:t>flash </a:t>
            </a:r>
            <a:r>
              <a:rPr sz="2000" spc="-30" dirty="0">
                <a:latin typeface="Arial"/>
                <a:cs typeface="Arial"/>
              </a:rPr>
              <a:t>disky, </a:t>
            </a:r>
            <a:r>
              <a:rPr sz="2000" spc="-5" dirty="0">
                <a:latin typeface="Arial"/>
                <a:cs typeface="Arial"/>
              </a:rPr>
              <a:t>externí </a:t>
            </a:r>
            <a:r>
              <a:rPr sz="2000" spc="-30" dirty="0">
                <a:latin typeface="Arial"/>
                <a:cs typeface="Arial"/>
              </a:rPr>
              <a:t>disky, </a:t>
            </a:r>
            <a:r>
              <a:rPr sz="2000" spc="-10" dirty="0">
                <a:latin typeface="Arial"/>
                <a:cs typeface="Arial"/>
              </a:rPr>
              <a:t>paměťové </a:t>
            </a:r>
            <a:r>
              <a:rPr sz="2000" spc="-30" dirty="0">
                <a:latin typeface="Arial"/>
                <a:cs typeface="Arial"/>
              </a:rPr>
              <a:t>karty, </a:t>
            </a:r>
            <a:r>
              <a:rPr sz="2000" spc="-10" dirty="0">
                <a:latin typeface="Arial"/>
                <a:cs typeface="Arial"/>
              </a:rPr>
              <a:t>datové/kazetové  </a:t>
            </a:r>
            <a:r>
              <a:rPr sz="2000" spc="-40" dirty="0">
                <a:latin typeface="Arial"/>
                <a:cs typeface="Arial"/>
              </a:rPr>
              <a:t>pásky, </a:t>
            </a:r>
            <a:r>
              <a:rPr sz="2000" spc="-5" dirty="0">
                <a:latin typeface="Arial"/>
                <a:cs typeface="Arial"/>
              </a:rPr>
              <a:t>optické </a:t>
            </a:r>
            <a:r>
              <a:rPr sz="2000" dirty="0">
                <a:latin typeface="Arial"/>
                <a:cs typeface="Arial"/>
              </a:rPr>
              <a:t>disky </a:t>
            </a:r>
            <a:r>
              <a:rPr sz="2000" spc="-10" dirty="0">
                <a:latin typeface="Arial"/>
                <a:cs typeface="Arial"/>
              </a:rPr>
              <a:t>diskových</a:t>
            </a:r>
            <a:r>
              <a:rPr sz="2000" spc="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polí),</a:t>
            </a:r>
            <a:endParaRPr sz="2000" dirty="0">
              <a:latin typeface="Arial"/>
              <a:cs typeface="Arial"/>
            </a:endParaRPr>
          </a:p>
          <a:p>
            <a:pPr marL="698500" lvl="1" indent="-229235" algn="just">
              <a:lnSpc>
                <a:spcPct val="100000"/>
              </a:lnSpc>
              <a:spcBef>
                <a:spcPts val="45"/>
              </a:spcBef>
              <a:buChar char="•"/>
              <a:tabLst>
                <a:tab pos="699135" algn="l"/>
              </a:tabLst>
            </a:pPr>
            <a:r>
              <a:rPr sz="2000" spc="-15" dirty="0">
                <a:latin typeface="Arial"/>
                <a:cs typeface="Arial"/>
              </a:rPr>
              <a:t>pevné </a:t>
            </a:r>
            <a:r>
              <a:rPr sz="2000" dirty="0">
                <a:latin typeface="Arial"/>
                <a:cs typeface="Arial"/>
              </a:rPr>
              <a:t>disky </a:t>
            </a:r>
            <a:r>
              <a:rPr sz="2000" spc="-5" dirty="0">
                <a:latin typeface="Arial"/>
                <a:cs typeface="Arial"/>
              </a:rPr>
              <a:t>a </a:t>
            </a:r>
            <a:r>
              <a:rPr sz="2000" spc="-10" dirty="0">
                <a:latin typeface="Arial"/>
                <a:cs typeface="Arial"/>
              </a:rPr>
              <a:t>jiná </a:t>
            </a:r>
            <a:r>
              <a:rPr sz="2000" spc="-15" dirty="0">
                <a:latin typeface="Arial"/>
                <a:cs typeface="Arial"/>
              </a:rPr>
              <a:t>záznamová</a:t>
            </a:r>
            <a:r>
              <a:rPr sz="2000" spc="14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zařízení.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51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543255" y="1590243"/>
            <a:ext cx="54813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Opatření </a:t>
            </a:r>
            <a:r>
              <a:rPr sz="2400" spc="-5" dirty="0"/>
              <a:t>administrativní</a:t>
            </a:r>
            <a:r>
              <a:rPr sz="2400" spc="-65" dirty="0"/>
              <a:t> </a:t>
            </a:r>
            <a:r>
              <a:rPr sz="2400" dirty="0"/>
              <a:t>bezpečnosti:</a:t>
            </a:r>
          </a:p>
        </p:txBody>
      </p:sp>
      <p:sp>
        <p:nvSpPr>
          <p:cNvPr id="3" name="object 18"/>
          <p:cNvSpPr txBox="1"/>
          <p:nvPr/>
        </p:nvSpPr>
        <p:spPr>
          <a:xfrm>
            <a:off x="543255" y="2511679"/>
            <a:ext cx="8077834" cy="22320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marR="5715" indent="-228600" algn="just">
              <a:lnSpc>
                <a:spcPts val="2160"/>
              </a:lnSpc>
              <a:spcBef>
                <a:spcPts val="365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Všechny </a:t>
            </a:r>
            <a:r>
              <a:rPr sz="2000" spc="-10" dirty="0">
                <a:latin typeface="Arial"/>
                <a:cs typeface="Arial"/>
              </a:rPr>
              <a:t>určené neutajované </a:t>
            </a:r>
            <a:r>
              <a:rPr sz="2000" dirty="0">
                <a:latin typeface="Arial"/>
                <a:cs typeface="Arial"/>
              </a:rPr>
              <a:t>informace </a:t>
            </a:r>
            <a:r>
              <a:rPr sz="2000" spc="-5" dirty="0">
                <a:latin typeface="Arial"/>
                <a:cs typeface="Arial"/>
              </a:rPr>
              <a:t>a </a:t>
            </a:r>
            <a:r>
              <a:rPr sz="2000" spc="-10" dirty="0">
                <a:latin typeface="Arial"/>
                <a:cs typeface="Arial"/>
              </a:rPr>
              <a:t>nosiče </a:t>
            </a:r>
            <a:r>
              <a:rPr sz="2000" spc="-5" dirty="0">
                <a:latin typeface="Arial"/>
                <a:cs typeface="Arial"/>
              </a:rPr>
              <a:t>těchto </a:t>
            </a:r>
            <a:r>
              <a:rPr sz="2000" dirty="0">
                <a:latin typeface="Arial"/>
                <a:cs typeface="Arial"/>
              </a:rPr>
              <a:t>informací  </a:t>
            </a:r>
            <a:r>
              <a:rPr sz="2000" spc="-5" dirty="0">
                <a:latin typeface="Arial"/>
                <a:cs typeface="Arial"/>
              </a:rPr>
              <a:t>v listinné nebo nelistinné podobě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označují </a:t>
            </a:r>
            <a:r>
              <a:rPr sz="2000" spc="-10" dirty="0">
                <a:latin typeface="Arial"/>
                <a:cs typeface="Arial"/>
              </a:rPr>
              <a:t>nápisem PRO  SLUŽEBNÍ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POTŘEBU.</a:t>
            </a:r>
            <a:endParaRPr sz="2000" dirty="0">
              <a:latin typeface="Arial"/>
              <a:cs typeface="Arial"/>
            </a:endParaRPr>
          </a:p>
          <a:p>
            <a:pPr marL="241300" marR="5080" indent="-228600" algn="just">
              <a:lnSpc>
                <a:spcPct val="90100"/>
              </a:lnSpc>
              <a:spcBef>
                <a:spcPts val="975"/>
              </a:spcBef>
              <a:buChar char="•"/>
              <a:tabLst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Informace </a:t>
            </a:r>
            <a:r>
              <a:rPr sz="2000" spc="-15" dirty="0">
                <a:latin typeface="Arial"/>
                <a:cs typeface="Arial"/>
              </a:rPr>
              <a:t>lze </a:t>
            </a:r>
            <a:r>
              <a:rPr sz="2000" spc="-5" dirty="0">
                <a:latin typeface="Arial"/>
                <a:cs typeface="Arial"/>
              </a:rPr>
              <a:t>upřesnit </a:t>
            </a:r>
            <a:r>
              <a:rPr sz="2000" spc="-10" dirty="0">
                <a:latin typeface="Arial"/>
                <a:cs typeface="Arial"/>
              </a:rPr>
              <a:t>dodatkovým </a:t>
            </a:r>
            <a:r>
              <a:rPr sz="2000" spc="-5" dirty="0">
                <a:latin typeface="Arial"/>
                <a:cs typeface="Arial"/>
              </a:rPr>
              <a:t>popisem </a:t>
            </a:r>
            <a:r>
              <a:rPr sz="2000" spc="-15" dirty="0">
                <a:latin typeface="Arial"/>
                <a:cs typeface="Arial"/>
              </a:rPr>
              <a:t>blíže </a:t>
            </a:r>
            <a:r>
              <a:rPr sz="2000" spc="-10" dirty="0">
                <a:latin typeface="Arial"/>
                <a:cs typeface="Arial"/>
              </a:rPr>
              <a:t>určujícím </a:t>
            </a:r>
            <a:r>
              <a:rPr sz="2000" spc="-5" dirty="0">
                <a:latin typeface="Arial"/>
                <a:cs typeface="Arial"/>
              </a:rPr>
              <a:t>druh  </a:t>
            </a:r>
            <a:r>
              <a:rPr sz="2000" dirty="0">
                <a:latin typeface="Arial"/>
                <a:cs typeface="Arial"/>
              </a:rPr>
              <a:t>informace </a:t>
            </a:r>
            <a:r>
              <a:rPr sz="2000" spc="-5" dirty="0">
                <a:latin typeface="Arial"/>
                <a:cs typeface="Arial"/>
              </a:rPr>
              <a:t>(např. </a:t>
            </a:r>
            <a:r>
              <a:rPr sz="2000" spc="-10" dirty="0">
                <a:latin typeface="Arial"/>
                <a:cs typeface="Arial"/>
              </a:rPr>
              <a:t>osobní údaje, zdravotní údaje, </a:t>
            </a:r>
            <a:r>
              <a:rPr sz="2000" spc="-5" dirty="0">
                <a:latin typeface="Arial"/>
                <a:cs typeface="Arial"/>
              </a:rPr>
              <a:t>název </a:t>
            </a:r>
            <a:r>
              <a:rPr sz="2000" dirty="0">
                <a:latin typeface="Arial"/>
                <a:cs typeface="Arial"/>
              </a:rPr>
              <a:t>programu  </a:t>
            </a:r>
            <a:r>
              <a:rPr sz="2000" spc="-20" dirty="0">
                <a:latin typeface="Arial"/>
                <a:cs typeface="Arial"/>
              </a:rPr>
              <a:t>výzbroje</a:t>
            </a:r>
            <a:r>
              <a:rPr sz="2000" spc="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apod.).</a:t>
            </a:r>
            <a:endParaRPr sz="2000" dirty="0">
              <a:latin typeface="Arial"/>
              <a:cs typeface="Arial"/>
            </a:endParaRPr>
          </a:p>
          <a:p>
            <a:pPr marL="241300" indent="-2286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Nosiče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10" dirty="0">
                <a:latin typeface="Arial"/>
                <a:cs typeface="Arial"/>
              </a:rPr>
              <a:t>evidují na POI nebo </a:t>
            </a:r>
            <a:r>
              <a:rPr sz="2000" spc="-5" dirty="0">
                <a:latin typeface="Arial"/>
                <a:cs typeface="Arial"/>
              </a:rPr>
              <a:t>v samostatné </a:t>
            </a:r>
            <a:r>
              <a:rPr sz="2000" spc="-10" dirty="0">
                <a:latin typeface="Arial"/>
                <a:cs typeface="Arial"/>
              </a:rPr>
              <a:t>evidenci na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jednotce.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4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491744" y="980277"/>
            <a:ext cx="514540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/>
              <a:t>Opatření personální</a:t>
            </a:r>
            <a:r>
              <a:rPr sz="2600" b="1" spc="65" dirty="0"/>
              <a:t> </a:t>
            </a:r>
            <a:r>
              <a:rPr sz="2600" b="1" spc="-10" dirty="0"/>
              <a:t>bezpečnosti</a:t>
            </a:r>
            <a:endParaRPr sz="2600" b="1" dirty="0"/>
          </a:p>
        </p:txBody>
      </p:sp>
      <p:sp>
        <p:nvSpPr>
          <p:cNvPr id="3" name="object 18"/>
          <p:cNvSpPr txBox="1"/>
          <p:nvPr/>
        </p:nvSpPr>
        <p:spPr>
          <a:xfrm>
            <a:off x="491744" y="1607565"/>
            <a:ext cx="8147050" cy="4248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450"/>
              </a:lnSpc>
              <a:spcBef>
                <a:spcPts val="100"/>
              </a:spcBef>
              <a:buChar char="•"/>
              <a:tabLst>
                <a:tab pos="241300" algn="l"/>
                <a:tab pos="1869439" algn="l"/>
                <a:tab pos="2424430" algn="l"/>
                <a:tab pos="3421379" algn="l"/>
                <a:tab pos="5113655" algn="l"/>
                <a:tab pos="6314440" algn="l"/>
              </a:tabLst>
            </a:pPr>
            <a:r>
              <a:rPr sz="2400" dirty="0">
                <a:latin typeface="Arial"/>
                <a:cs typeface="Arial"/>
              </a:rPr>
              <a:t>Minimálně	1x	ročně	</a:t>
            </a:r>
            <a:r>
              <a:rPr sz="2400" spc="-5" dirty="0">
                <a:latin typeface="Arial"/>
                <a:cs typeface="Arial"/>
              </a:rPr>
              <a:t>zabezpečit	</a:t>
            </a:r>
            <a:r>
              <a:rPr sz="2400" dirty="0">
                <a:latin typeface="Arial"/>
                <a:cs typeface="Arial"/>
              </a:rPr>
              <a:t>školení	</a:t>
            </a:r>
            <a:r>
              <a:rPr sz="2400" spc="-5" dirty="0">
                <a:latin typeface="Arial"/>
                <a:cs typeface="Arial"/>
              </a:rPr>
              <a:t>zaměstnanců</a:t>
            </a:r>
            <a:endParaRPr sz="2400" dirty="0">
              <a:latin typeface="Arial"/>
              <a:cs typeface="Arial"/>
            </a:endParaRPr>
          </a:p>
          <a:p>
            <a:pPr marL="241300" marR="5080">
              <a:lnSpc>
                <a:spcPct val="70000"/>
              </a:lnSpc>
              <a:spcBef>
                <a:spcPts val="430"/>
              </a:spcBef>
              <a:tabLst>
                <a:tab pos="671195" algn="l"/>
                <a:tab pos="2122170" algn="l"/>
                <a:tab pos="2573655" algn="l"/>
                <a:tab pos="4003675" algn="l"/>
                <a:tab pos="5454650" algn="l"/>
                <a:tab pos="5885180" algn="l"/>
                <a:tab pos="7049770" algn="l"/>
              </a:tabLst>
            </a:pPr>
            <a:r>
              <a:rPr sz="2400" dirty="0">
                <a:latin typeface="Arial"/>
                <a:cs typeface="Arial"/>
              </a:rPr>
              <a:t>z	p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á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spc="25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í</a:t>
            </a:r>
            <a:r>
              <a:rPr sz="2400" dirty="0">
                <a:latin typeface="Arial"/>
                <a:cs typeface="Arial"/>
              </a:rPr>
              <a:t>ch	a	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it</a:t>
            </a:r>
            <a:r>
              <a:rPr sz="2400" spc="-10" dirty="0">
                <a:latin typeface="Arial"/>
                <a:cs typeface="Arial"/>
              </a:rPr>
              <a:t>ř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í</a:t>
            </a:r>
            <a:r>
              <a:rPr sz="2400" dirty="0">
                <a:latin typeface="Arial"/>
                <a:cs typeface="Arial"/>
              </a:rPr>
              <a:t>ch	p</a:t>
            </a:r>
            <a:r>
              <a:rPr sz="2400" spc="-10" dirty="0">
                <a:latin typeface="Arial"/>
                <a:cs typeface="Arial"/>
              </a:rPr>
              <a:t>ř</a:t>
            </a:r>
            <a:r>
              <a:rPr sz="2400" dirty="0">
                <a:latin typeface="Arial"/>
                <a:cs typeface="Arial"/>
              </a:rPr>
              <a:t>edp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dirty="0">
                <a:latin typeface="Arial"/>
                <a:cs typeface="Arial"/>
              </a:rPr>
              <a:t>ů	v	oblasti	ochr</a:t>
            </a:r>
            <a:r>
              <a:rPr sz="2400" spc="-2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ny  informací.</a:t>
            </a:r>
          </a:p>
          <a:p>
            <a:pPr marL="241300" marR="13335" indent="-228600">
              <a:lnSpc>
                <a:spcPct val="70000"/>
              </a:lnSpc>
              <a:spcBef>
                <a:spcPts val="990"/>
              </a:spcBef>
              <a:buChar char="•"/>
              <a:tabLst>
                <a:tab pos="241300" algn="l"/>
                <a:tab pos="1488440" algn="l"/>
                <a:tab pos="1802130" algn="l"/>
                <a:tab pos="3573779" algn="l"/>
                <a:tab pos="4686935" algn="l"/>
                <a:tab pos="5900420" algn="l"/>
                <a:tab pos="6214110" algn="l"/>
              </a:tabLst>
            </a:pPr>
            <a:r>
              <a:rPr sz="2400" dirty="0">
                <a:latin typeface="Arial"/>
                <a:cs typeface="Arial"/>
              </a:rPr>
              <a:t>Z</a:t>
            </a:r>
            <a:r>
              <a:rPr sz="2400" spc="5" dirty="0">
                <a:latin typeface="Arial"/>
                <a:cs typeface="Arial"/>
              </a:rPr>
              <a:t>á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spc="5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m	o	absol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ání	škol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ní	uc</a:t>
            </a:r>
            <a:r>
              <a:rPr sz="2400" spc="-2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at	u	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ačn</a:t>
            </a:r>
            <a:r>
              <a:rPr sz="2400" spc="-15" dirty="0">
                <a:latin typeface="Arial"/>
                <a:cs typeface="Arial"/>
              </a:rPr>
              <a:t>í</a:t>
            </a:r>
            <a:r>
              <a:rPr sz="2400" dirty="0">
                <a:latin typeface="Arial"/>
                <a:cs typeface="Arial"/>
              </a:rPr>
              <a:t>ho  celku </a:t>
            </a:r>
            <a:r>
              <a:rPr sz="2400" spc="5" dirty="0">
                <a:latin typeface="Arial"/>
                <a:cs typeface="Arial"/>
              </a:rPr>
              <a:t>po </a:t>
            </a:r>
            <a:r>
              <a:rPr sz="2400" dirty="0">
                <a:latin typeface="Arial"/>
                <a:cs typeface="Arial"/>
              </a:rPr>
              <a:t>dobu 1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roku.</a:t>
            </a: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b="1" spc="-5" dirty="0">
                <a:latin typeface="Arial"/>
                <a:cs typeface="Arial"/>
              </a:rPr>
              <a:t>Opatření </a:t>
            </a:r>
            <a:r>
              <a:rPr sz="2600" b="1" spc="-15" dirty="0">
                <a:latin typeface="Arial"/>
                <a:cs typeface="Arial"/>
              </a:rPr>
              <a:t>fyzické</a:t>
            </a:r>
            <a:r>
              <a:rPr sz="2600" b="1" spc="15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bezpečnosti</a:t>
            </a:r>
            <a:endParaRPr sz="2600" dirty="0">
              <a:latin typeface="Arial"/>
              <a:cs typeface="Arial"/>
            </a:endParaRPr>
          </a:p>
          <a:p>
            <a:pPr marL="241300" indent="-228600">
              <a:lnSpc>
                <a:spcPts val="2450"/>
              </a:lnSpc>
              <a:spcBef>
                <a:spcPts val="1735"/>
              </a:spcBef>
              <a:buChar char="•"/>
              <a:tabLst>
                <a:tab pos="241300" algn="l"/>
                <a:tab pos="951230" algn="l"/>
                <a:tab pos="1460500" algn="l"/>
                <a:tab pos="2698750" algn="l"/>
                <a:tab pos="3220085" algn="l"/>
                <a:tab pos="4933315" algn="l"/>
                <a:tab pos="5796280" algn="l"/>
                <a:tab pos="7028180" algn="l"/>
              </a:tabLst>
            </a:pPr>
            <a:r>
              <a:rPr sz="2400" spc="-5" dirty="0">
                <a:latin typeface="Arial"/>
                <a:cs typeface="Arial"/>
              </a:rPr>
              <a:t>UNI	se	</a:t>
            </a:r>
            <a:r>
              <a:rPr sz="2400" dirty="0">
                <a:latin typeface="Arial"/>
                <a:cs typeface="Arial"/>
              </a:rPr>
              <a:t>ukládají	v	</a:t>
            </a:r>
            <a:r>
              <a:rPr sz="2400" spc="-5" dirty="0">
                <a:latin typeface="Arial"/>
                <a:cs typeface="Arial"/>
              </a:rPr>
              <a:t>prostorech,	</a:t>
            </a:r>
            <a:r>
              <a:rPr sz="2400" dirty="0">
                <a:latin typeface="Arial"/>
                <a:cs typeface="Arial"/>
              </a:rPr>
              <a:t>které	</a:t>
            </a:r>
            <a:r>
              <a:rPr sz="2400" spc="-5" dirty="0">
                <a:latin typeface="Arial"/>
                <a:cs typeface="Arial"/>
              </a:rPr>
              <a:t>zajišťují	fyzickou</a:t>
            </a:r>
            <a:endParaRPr sz="2400" dirty="0">
              <a:latin typeface="Arial"/>
              <a:cs typeface="Arial"/>
            </a:endParaRPr>
          </a:p>
          <a:p>
            <a:pPr marL="241300" marR="9525">
              <a:lnSpc>
                <a:spcPct val="70000"/>
              </a:lnSpc>
              <a:spcBef>
                <a:spcPts val="430"/>
              </a:spcBef>
              <a:tabLst>
                <a:tab pos="1664970" algn="l"/>
                <a:tab pos="2454910" algn="l"/>
                <a:tab pos="2924175" algn="l"/>
                <a:tab pos="5037455" algn="l"/>
                <a:tab pos="6421120" algn="l"/>
                <a:tab pos="6805930" algn="l"/>
              </a:tabLst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ra</a:t>
            </a:r>
            <a:r>
              <a:rPr sz="2400" dirty="0">
                <a:latin typeface="Arial"/>
                <a:cs typeface="Arial"/>
              </a:rPr>
              <a:t>nu,	</a:t>
            </a:r>
            <a:r>
              <a:rPr sz="2400" spc="-5" dirty="0">
                <a:latin typeface="Arial"/>
                <a:cs typeface="Arial"/>
              </a:rPr>
              <a:t>ja</a:t>
            </a:r>
            <a:r>
              <a:rPr sz="2400" spc="-25" dirty="0">
                <a:latin typeface="Arial"/>
                <a:cs typeface="Arial"/>
              </a:rPr>
              <a:t>k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spc="-2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ln</a:t>
            </a:r>
            <a:r>
              <a:rPr sz="2400" dirty="0">
                <a:latin typeface="Arial"/>
                <a:cs typeface="Arial"/>
              </a:rPr>
              <a:t>á	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spc="-20" dirty="0">
                <a:latin typeface="Arial"/>
                <a:cs typeface="Arial"/>
              </a:rPr>
              <a:t>í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10" dirty="0">
                <a:latin typeface="Arial"/>
                <a:cs typeface="Arial"/>
              </a:rPr>
              <a:t>n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st	s	</a:t>
            </a:r>
            <a:r>
              <a:rPr sz="2400" spc="5" dirty="0">
                <a:latin typeface="Arial"/>
                <a:cs typeface="Arial"/>
              </a:rPr>
              <a:t>be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spc="5" dirty="0">
                <a:latin typeface="Arial"/>
                <a:cs typeface="Arial"/>
              </a:rPr>
              <a:t>pe</a:t>
            </a:r>
            <a:r>
              <a:rPr sz="2400" dirty="0">
                <a:latin typeface="Arial"/>
                <a:cs typeface="Arial"/>
              </a:rPr>
              <a:t>č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ě  </a:t>
            </a:r>
            <a:r>
              <a:rPr sz="2400" spc="-5" dirty="0">
                <a:latin typeface="Arial"/>
                <a:cs typeface="Arial"/>
              </a:rPr>
              <a:t>zajištěnými dveřmi </a:t>
            </a:r>
            <a:r>
              <a:rPr sz="2400" dirty="0">
                <a:latin typeface="Arial"/>
                <a:cs typeface="Arial"/>
              </a:rPr>
              <a:t>a okny </a:t>
            </a:r>
            <a:r>
              <a:rPr sz="2400" spc="-5" dirty="0">
                <a:latin typeface="Arial"/>
                <a:cs typeface="Arial"/>
              </a:rPr>
              <a:t>(„zabezpečený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prostor“).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ts val="2450"/>
              </a:lnSpc>
              <a:spcBef>
                <a:spcPts val="150"/>
              </a:spcBef>
              <a:buChar char="•"/>
              <a:tabLst>
                <a:tab pos="241300" algn="l"/>
                <a:tab pos="1253490" algn="l"/>
                <a:tab pos="2335530" algn="l"/>
                <a:tab pos="3768725" algn="l"/>
                <a:tab pos="4357370" algn="l"/>
                <a:tab pos="4946015" algn="l"/>
                <a:tab pos="7031355" algn="l"/>
              </a:tabLst>
            </a:pPr>
            <a:r>
              <a:rPr sz="2400" dirty="0">
                <a:latin typeface="Arial"/>
                <a:cs typeface="Arial"/>
              </a:rPr>
              <a:t>Mimo	stálou	</a:t>
            </a:r>
            <a:r>
              <a:rPr sz="2400" spc="-5" dirty="0">
                <a:latin typeface="Arial"/>
                <a:cs typeface="Arial"/>
              </a:rPr>
              <a:t>dislokaci	se	</a:t>
            </a:r>
            <a:r>
              <a:rPr sz="2400" spc="-15" dirty="0">
                <a:latin typeface="Arial"/>
                <a:cs typeface="Arial"/>
              </a:rPr>
              <a:t>za	</a:t>
            </a:r>
            <a:r>
              <a:rPr sz="2400" dirty="0">
                <a:latin typeface="Arial"/>
                <a:cs typeface="Arial"/>
              </a:rPr>
              <a:t>zabezpečené	</a:t>
            </a:r>
            <a:r>
              <a:rPr sz="2400" spc="-5" dirty="0">
                <a:latin typeface="Arial"/>
                <a:cs typeface="Arial"/>
              </a:rPr>
              <a:t>prostory</a:t>
            </a:r>
            <a:endParaRPr sz="2400" dirty="0">
              <a:latin typeface="Arial"/>
              <a:cs typeface="Arial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Arial"/>
                <a:cs typeface="Arial"/>
              </a:rPr>
              <a:t>považují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také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nástavby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vnitřní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prostory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vozidel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bojové</a:t>
            </a:r>
          </a:p>
          <a:p>
            <a:pPr marL="241300">
              <a:lnSpc>
                <a:spcPts val="2450"/>
              </a:lnSpc>
            </a:pPr>
            <a:r>
              <a:rPr sz="2400" spc="-20" dirty="0">
                <a:latin typeface="Arial"/>
                <a:cs typeface="Arial"/>
              </a:rPr>
              <a:t>techniky, kontejnery, </a:t>
            </a:r>
            <a:r>
              <a:rPr sz="2400" spc="-5" dirty="0">
                <a:latin typeface="Arial"/>
                <a:cs typeface="Arial"/>
              </a:rPr>
              <a:t>střežené </a:t>
            </a:r>
            <a:r>
              <a:rPr sz="2400" dirty="0">
                <a:latin typeface="Arial"/>
                <a:cs typeface="Arial"/>
              </a:rPr>
              <a:t>stany apod.</a:t>
            </a:r>
          </a:p>
        </p:txBody>
      </p:sp>
    </p:spTree>
    <p:extLst>
      <p:ext uri="{BB962C8B-B14F-4D97-AF65-F5344CB8AC3E}">
        <p14:creationId xmlns:p14="http://schemas.microsoft.com/office/powerpoint/2010/main" val="33386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4083637" y="830772"/>
            <a:ext cx="10547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/>
              <a:t>G</a:t>
            </a:r>
            <a:r>
              <a:rPr sz="2800" spc="-15" dirty="0"/>
              <a:t>D</a:t>
            </a:r>
            <a:r>
              <a:rPr sz="2800" spc="5" dirty="0"/>
              <a:t>PR</a:t>
            </a:r>
            <a:endParaRPr sz="2800"/>
          </a:p>
        </p:txBody>
      </p:sp>
      <p:sp>
        <p:nvSpPr>
          <p:cNvPr id="3" name="object 18"/>
          <p:cNvSpPr txBox="1"/>
          <p:nvPr/>
        </p:nvSpPr>
        <p:spPr>
          <a:xfrm>
            <a:off x="718924" y="1527925"/>
            <a:ext cx="7734300" cy="461729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marR="12700" indent="-229235" algn="just">
              <a:lnSpc>
                <a:spcPts val="2160"/>
              </a:lnSpc>
              <a:spcBef>
                <a:spcPts val="365"/>
              </a:spcBef>
              <a:buFont typeface="Arial"/>
              <a:buChar char="•"/>
              <a:tabLst>
                <a:tab pos="241935" algn="l"/>
              </a:tabLst>
            </a:pPr>
            <a:r>
              <a:rPr sz="2000" b="1" spc="-10" dirty="0">
                <a:latin typeface="Arial"/>
                <a:cs typeface="Arial"/>
              </a:rPr>
              <a:t>Obecné nařízení </a:t>
            </a:r>
            <a:r>
              <a:rPr sz="2000" b="1" spc="-5" dirty="0">
                <a:latin typeface="Arial"/>
                <a:cs typeface="Arial"/>
              </a:rPr>
              <a:t>na ochranu </a:t>
            </a:r>
            <a:r>
              <a:rPr sz="2000" b="1" spc="-10" dirty="0">
                <a:latin typeface="Arial"/>
                <a:cs typeface="Arial"/>
              </a:rPr>
              <a:t>osobních </a:t>
            </a:r>
            <a:r>
              <a:rPr sz="2000" b="1" spc="-5" dirty="0">
                <a:latin typeface="Arial"/>
                <a:cs typeface="Arial"/>
              </a:rPr>
              <a:t>údajů </a:t>
            </a:r>
            <a:r>
              <a:rPr sz="2000" dirty="0">
                <a:latin typeface="Arial"/>
                <a:cs typeface="Arial"/>
              </a:rPr>
              <a:t>neboli </a:t>
            </a:r>
            <a:r>
              <a:rPr sz="2000" b="1" spc="-5" dirty="0">
                <a:latin typeface="Arial"/>
                <a:cs typeface="Arial"/>
              </a:rPr>
              <a:t>GDPR  </a:t>
            </a:r>
            <a:r>
              <a:rPr sz="2000" spc="-5" dirty="0">
                <a:latin typeface="Arial"/>
                <a:cs typeface="Arial"/>
              </a:rPr>
              <a:t>(General </a:t>
            </a:r>
            <a:r>
              <a:rPr sz="2000" dirty="0">
                <a:latin typeface="Arial"/>
                <a:cs typeface="Arial"/>
              </a:rPr>
              <a:t>Data </a:t>
            </a:r>
            <a:r>
              <a:rPr sz="2000" spc="-5" dirty="0">
                <a:latin typeface="Arial"/>
                <a:cs typeface="Arial"/>
              </a:rPr>
              <a:t>Protection Regulation) </a:t>
            </a:r>
            <a:r>
              <a:rPr sz="2000" dirty="0">
                <a:latin typeface="Arial"/>
                <a:cs typeface="Arial"/>
              </a:rPr>
              <a:t>je </a:t>
            </a:r>
            <a:r>
              <a:rPr sz="2000" spc="-5" dirty="0">
                <a:latin typeface="Arial"/>
                <a:cs typeface="Arial"/>
              </a:rPr>
              <a:t>dosud </a:t>
            </a:r>
            <a:r>
              <a:rPr sz="2000" dirty="0">
                <a:latin typeface="Arial"/>
                <a:cs typeface="Arial"/>
              </a:rPr>
              <a:t>nejvíce </a:t>
            </a:r>
            <a:r>
              <a:rPr sz="2000" spc="-15" dirty="0">
                <a:latin typeface="Arial"/>
                <a:cs typeface="Arial"/>
              </a:rPr>
              <a:t>uceleným </a:t>
            </a:r>
            <a:r>
              <a:rPr sz="2000" spc="5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souborem </a:t>
            </a:r>
            <a:r>
              <a:rPr sz="2000" spc="-10" dirty="0">
                <a:latin typeface="Arial"/>
                <a:cs typeface="Arial"/>
              </a:rPr>
              <a:t>pravidel na </a:t>
            </a:r>
            <a:r>
              <a:rPr sz="2000" spc="-5" dirty="0">
                <a:latin typeface="Arial"/>
                <a:cs typeface="Arial"/>
              </a:rPr>
              <a:t>ochranu </a:t>
            </a:r>
            <a:r>
              <a:rPr sz="2000" spc="-10" dirty="0">
                <a:latin typeface="Arial"/>
                <a:cs typeface="Arial"/>
              </a:rPr>
              <a:t>dat na</a:t>
            </a:r>
            <a:r>
              <a:rPr sz="2000" spc="1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světě.</a:t>
            </a:r>
            <a:endParaRPr sz="2000" dirty="0">
              <a:latin typeface="Arial"/>
              <a:cs typeface="Arial"/>
            </a:endParaRPr>
          </a:p>
          <a:p>
            <a:pPr marL="241300" marR="5080" indent="-229235" algn="just">
              <a:lnSpc>
                <a:spcPct val="90000"/>
              </a:lnSpc>
              <a:spcBef>
                <a:spcPts val="975"/>
              </a:spcBef>
              <a:buChar char="•"/>
              <a:tabLst>
                <a:tab pos="241935" algn="l"/>
              </a:tabLst>
            </a:pPr>
            <a:r>
              <a:rPr sz="2000" spc="-10" dirty="0">
                <a:latin typeface="Arial"/>
                <a:cs typeface="Arial"/>
              </a:rPr>
              <a:t>GDPR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dotýká každého, </a:t>
            </a:r>
            <a:r>
              <a:rPr sz="2000" spc="5" dirty="0">
                <a:latin typeface="Arial"/>
                <a:cs typeface="Arial"/>
              </a:rPr>
              <a:t>kdo </a:t>
            </a:r>
            <a:r>
              <a:rPr sz="2000" spc="-10" dirty="0">
                <a:latin typeface="Arial"/>
                <a:cs typeface="Arial"/>
              </a:rPr>
              <a:t>shromažďuje </a:t>
            </a:r>
            <a:r>
              <a:rPr sz="2000" spc="-5" dirty="0">
                <a:latin typeface="Arial"/>
                <a:cs typeface="Arial"/>
              </a:rPr>
              <a:t>nebo </a:t>
            </a:r>
            <a:r>
              <a:rPr sz="2000" spc="-10" dirty="0">
                <a:latin typeface="Arial"/>
                <a:cs typeface="Arial"/>
              </a:rPr>
              <a:t>zpracovává  osobní </a:t>
            </a:r>
            <a:r>
              <a:rPr sz="2000" spc="-5" dirty="0">
                <a:latin typeface="Arial"/>
                <a:cs typeface="Arial"/>
              </a:rPr>
              <a:t>údaje, </a:t>
            </a:r>
            <a:r>
              <a:rPr sz="2000" spc="-10" dirty="0">
                <a:latin typeface="Arial"/>
                <a:cs typeface="Arial"/>
              </a:rPr>
              <a:t>včetně </a:t>
            </a:r>
            <a:r>
              <a:rPr sz="2000" spc="-5" dirty="0">
                <a:latin typeface="Arial"/>
                <a:cs typeface="Arial"/>
              </a:rPr>
              <a:t>společností a institucí </a:t>
            </a:r>
            <a:r>
              <a:rPr sz="2000" spc="5" dirty="0">
                <a:latin typeface="Arial"/>
                <a:cs typeface="Arial"/>
              </a:rPr>
              <a:t>mimo </a:t>
            </a:r>
            <a:r>
              <a:rPr sz="2000" spc="-5" dirty="0">
                <a:latin typeface="Arial"/>
                <a:cs typeface="Arial"/>
              </a:rPr>
              <a:t>území </a:t>
            </a:r>
            <a:r>
              <a:rPr sz="2000" spc="-10" dirty="0">
                <a:latin typeface="Arial"/>
                <a:cs typeface="Arial"/>
              </a:rPr>
              <a:t>EU, </a:t>
            </a:r>
            <a:r>
              <a:rPr sz="2000" dirty="0">
                <a:latin typeface="Arial"/>
                <a:cs typeface="Arial"/>
              </a:rPr>
              <a:t>které  </a:t>
            </a:r>
            <a:r>
              <a:rPr sz="2000" spc="-10" dirty="0">
                <a:latin typeface="Arial"/>
                <a:cs typeface="Arial"/>
              </a:rPr>
              <a:t>působí na </a:t>
            </a:r>
            <a:r>
              <a:rPr sz="2000" spc="-5" dirty="0">
                <a:latin typeface="Arial"/>
                <a:cs typeface="Arial"/>
              </a:rPr>
              <a:t>evropském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trhu.</a:t>
            </a:r>
            <a:endParaRPr sz="2000" dirty="0">
              <a:latin typeface="Arial"/>
              <a:cs typeface="Arial"/>
            </a:endParaRPr>
          </a:p>
          <a:p>
            <a:pPr marL="241300" marR="9525" indent="-229235" algn="just">
              <a:lnSpc>
                <a:spcPts val="2160"/>
              </a:lnSpc>
              <a:spcBef>
                <a:spcPts val="1019"/>
              </a:spcBef>
              <a:buChar char="•"/>
              <a:tabLst>
                <a:tab pos="241935" algn="l"/>
              </a:tabLst>
            </a:pPr>
            <a:r>
              <a:rPr sz="2000" spc="-10" dirty="0">
                <a:latin typeface="Arial"/>
                <a:cs typeface="Arial"/>
              </a:rPr>
              <a:t>Nařízení </a:t>
            </a:r>
            <a:r>
              <a:rPr sz="2000" spc="5" dirty="0">
                <a:latin typeface="Arial"/>
                <a:cs typeface="Arial"/>
              </a:rPr>
              <a:t>míří </a:t>
            </a:r>
            <a:r>
              <a:rPr sz="2000" spc="-10" dirty="0">
                <a:latin typeface="Arial"/>
                <a:cs typeface="Arial"/>
              </a:rPr>
              <a:t>na </a:t>
            </a:r>
            <a:r>
              <a:rPr sz="2000" spc="-35" dirty="0">
                <a:latin typeface="Arial"/>
                <a:cs typeface="Arial"/>
              </a:rPr>
              <a:t>firmy, </a:t>
            </a:r>
            <a:r>
              <a:rPr sz="2000" spc="-5" dirty="0">
                <a:latin typeface="Arial"/>
                <a:cs typeface="Arial"/>
              </a:rPr>
              <a:t>instituce i jednotlivce, </a:t>
            </a:r>
            <a:r>
              <a:rPr sz="2000" dirty="0">
                <a:latin typeface="Arial"/>
                <a:cs typeface="Arial"/>
              </a:rPr>
              <a:t>kteří </a:t>
            </a:r>
            <a:r>
              <a:rPr sz="2000" spc="-10" dirty="0" err="1">
                <a:latin typeface="Arial"/>
                <a:cs typeface="Arial"/>
              </a:rPr>
              <a:t>zacházejí</a:t>
            </a:r>
            <a:r>
              <a:rPr sz="2000" spc="-10" dirty="0">
                <a:latin typeface="Arial"/>
                <a:cs typeface="Arial"/>
              </a:rPr>
              <a:t>  </a:t>
            </a:r>
            <a:r>
              <a:rPr sz="2000" spc="-5" dirty="0" smtClean="0">
                <a:latin typeface="Arial"/>
                <a:cs typeface="Arial"/>
              </a:rPr>
              <a:t>s</a:t>
            </a:r>
            <a:r>
              <a:rPr lang="cs-CZ" sz="2000" spc="-5" dirty="0" smtClean="0">
                <a:latin typeface="Arial"/>
                <a:cs typeface="Arial"/>
              </a:rPr>
              <a:t> </a:t>
            </a:r>
            <a:r>
              <a:rPr sz="2000" spc="-5" dirty="0" err="1" smtClean="0">
                <a:latin typeface="Arial"/>
                <a:cs typeface="Arial"/>
              </a:rPr>
              <a:t>osobními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údaji – zaměstnanců, zákazníků, klientů </a:t>
            </a:r>
            <a:r>
              <a:rPr sz="2000" spc="10" dirty="0">
                <a:latin typeface="Arial"/>
                <a:cs typeface="Arial"/>
              </a:rPr>
              <a:t>či </a:t>
            </a:r>
            <a:r>
              <a:rPr sz="2000" spc="-10" dirty="0">
                <a:latin typeface="Arial"/>
                <a:cs typeface="Arial"/>
              </a:rPr>
              <a:t>dodavatelů,  </a:t>
            </a:r>
            <a:r>
              <a:rPr sz="2000" spc="-5" dirty="0">
                <a:latin typeface="Arial"/>
                <a:cs typeface="Arial"/>
              </a:rPr>
              <a:t>a to </a:t>
            </a:r>
            <a:r>
              <a:rPr sz="2000" spc="-10" dirty="0">
                <a:latin typeface="Arial"/>
                <a:cs typeface="Arial"/>
              </a:rPr>
              <a:t>napříč </a:t>
            </a:r>
            <a:r>
              <a:rPr sz="2000" spc="-5" dirty="0">
                <a:latin typeface="Arial"/>
                <a:cs typeface="Arial"/>
              </a:rPr>
              <a:t>segmenty 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odvětvími.</a:t>
            </a:r>
            <a:endParaRPr sz="2000" dirty="0">
              <a:latin typeface="Arial"/>
              <a:cs typeface="Arial"/>
            </a:endParaRPr>
          </a:p>
          <a:p>
            <a:pPr marL="241300" marR="8890" indent="-229235" algn="just">
              <a:lnSpc>
                <a:spcPct val="90000"/>
              </a:lnSpc>
              <a:spcBef>
                <a:spcPts val="980"/>
              </a:spcBef>
              <a:buChar char="•"/>
              <a:tabLst>
                <a:tab pos="241935" algn="l"/>
              </a:tabLst>
            </a:pPr>
            <a:r>
              <a:rPr sz="2000" spc="-10" dirty="0">
                <a:latin typeface="Arial"/>
                <a:cs typeface="Arial"/>
              </a:rPr>
              <a:t>GDPR </a:t>
            </a:r>
            <a:r>
              <a:rPr sz="2000" spc="-5" dirty="0">
                <a:latin typeface="Arial"/>
                <a:cs typeface="Arial"/>
              </a:rPr>
              <a:t>platí </a:t>
            </a:r>
            <a:r>
              <a:rPr sz="2000" b="1" spc="-5" dirty="0">
                <a:latin typeface="Arial"/>
                <a:cs typeface="Arial"/>
              </a:rPr>
              <a:t>od </a:t>
            </a:r>
            <a:r>
              <a:rPr sz="2000" b="1" spc="-10" dirty="0">
                <a:latin typeface="Arial"/>
                <a:cs typeface="Arial"/>
              </a:rPr>
              <a:t>25. </a:t>
            </a:r>
            <a:r>
              <a:rPr sz="2000" b="1" spc="-5" dirty="0">
                <a:latin typeface="Arial"/>
                <a:cs typeface="Arial"/>
              </a:rPr>
              <a:t>května </a:t>
            </a:r>
            <a:r>
              <a:rPr sz="2000" b="1" spc="-10" dirty="0">
                <a:latin typeface="Arial"/>
                <a:cs typeface="Arial"/>
              </a:rPr>
              <a:t>2018</a:t>
            </a:r>
            <a:r>
              <a:rPr sz="2000" spc="-10" dirty="0">
                <a:latin typeface="Arial"/>
                <a:cs typeface="Arial"/>
              </a:rPr>
              <a:t>. V </a:t>
            </a:r>
            <a:r>
              <a:rPr sz="2000" dirty="0">
                <a:latin typeface="Arial"/>
                <a:cs typeface="Arial"/>
              </a:rPr>
              <a:t>Česku </a:t>
            </a:r>
            <a:r>
              <a:rPr sz="2000" spc="-5" dirty="0">
                <a:latin typeface="Arial"/>
                <a:cs typeface="Arial"/>
              </a:rPr>
              <a:t>tak nahrazuje  </a:t>
            </a:r>
            <a:r>
              <a:rPr sz="2000" spc="-10" dirty="0">
                <a:latin typeface="Arial"/>
                <a:cs typeface="Arial"/>
              </a:rPr>
              <a:t>současnou právní </a:t>
            </a:r>
            <a:r>
              <a:rPr sz="2000" spc="-5" dirty="0">
                <a:latin typeface="Arial"/>
                <a:cs typeface="Arial"/>
              </a:rPr>
              <a:t>úpravu ochrany osobních údajů v </a:t>
            </a:r>
            <a:r>
              <a:rPr sz="2000" spc="-10" dirty="0">
                <a:latin typeface="Arial"/>
                <a:cs typeface="Arial"/>
              </a:rPr>
              <a:t>podobě  zákona </a:t>
            </a:r>
            <a:r>
              <a:rPr sz="2000" dirty="0">
                <a:latin typeface="Arial"/>
                <a:cs typeface="Arial"/>
              </a:rPr>
              <a:t>č. </a:t>
            </a:r>
            <a:r>
              <a:rPr sz="2000" spc="-10" dirty="0">
                <a:latin typeface="Arial"/>
                <a:cs typeface="Arial"/>
              </a:rPr>
              <a:t>101/2000 </a:t>
            </a:r>
            <a:r>
              <a:rPr sz="2000" spc="-5" dirty="0">
                <a:latin typeface="Arial"/>
                <a:cs typeface="Arial"/>
              </a:rPr>
              <a:t>Sb., o </a:t>
            </a:r>
            <a:r>
              <a:rPr sz="2000" spc="-10" dirty="0">
                <a:latin typeface="Arial"/>
                <a:cs typeface="Arial"/>
              </a:rPr>
              <a:t>ochraně osobních </a:t>
            </a:r>
            <a:r>
              <a:rPr sz="2000" spc="-5" dirty="0">
                <a:latin typeface="Arial"/>
                <a:cs typeface="Arial"/>
              </a:rPr>
              <a:t>údajů. </a:t>
            </a:r>
            <a:r>
              <a:rPr sz="2000" spc="-10" dirty="0" err="1">
                <a:latin typeface="Arial"/>
                <a:cs typeface="Arial"/>
              </a:rPr>
              <a:t>Práva</a:t>
            </a:r>
            <a:r>
              <a:rPr sz="2000" spc="-10" dirty="0">
                <a:latin typeface="Arial"/>
                <a:cs typeface="Arial"/>
              </a:rPr>
              <a:t>  </a:t>
            </a:r>
            <a:r>
              <a:rPr sz="2000" spc="-5" dirty="0" smtClean="0">
                <a:latin typeface="Arial"/>
                <a:cs typeface="Arial"/>
              </a:rPr>
              <a:t>a</a:t>
            </a:r>
            <a:r>
              <a:rPr lang="cs-CZ" sz="2000" spc="-5" dirty="0" smtClean="0">
                <a:latin typeface="Arial"/>
                <a:cs typeface="Arial"/>
              </a:rPr>
              <a:t> </a:t>
            </a:r>
            <a:r>
              <a:rPr sz="2000" spc="-5" dirty="0" err="1" smtClean="0">
                <a:latin typeface="Arial"/>
                <a:cs typeface="Arial"/>
              </a:rPr>
              <a:t>povinnosti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 současném </a:t>
            </a:r>
            <a:r>
              <a:rPr sz="2000" spc="-10" dirty="0">
                <a:latin typeface="Arial"/>
                <a:cs typeface="Arial"/>
              </a:rPr>
              <a:t>zákoně </a:t>
            </a:r>
            <a:r>
              <a:rPr sz="2000" spc="-5" dirty="0">
                <a:latin typeface="Arial"/>
                <a:cs typeface="Arial"/>
              </a:rPr>
              <a:t>o ochraně </a:t>
            </a:r>
            <a:r>
              <a:rPr sz="2000" dirty="0">
                <a:latin typeface="Arial"/>
                <a:cs typeface="Arial"/>
              </a:rPr>
              <a:t>osobních </a:t>
            </a:r>
            <a:r>
              <a:rPr sz="2000" spc="-10" dirty="0">
                <a:latin typeface="Arial"/>
                <a:cs typeface="Arial"/>
              </a:rPr>
              <a:t>údajů </a:t>
            </a:r>
            <a:r>
              <a:rPr sz="2000" dirty="0">
                <a:latin typeface="Arial"/>
                <a:cs typeface="Arial"/>
              </a:rPr>
              <a:t>jsou  </a:t>
            </a:r>
            <a:r>
              <a:rPr sz="2000" spc="-5" dirty="0">
                <a:latin typeface="Arial"/>
                <a:cs typeface="Arial"/>
              </a:rPr>
              <a:t>nahrazena </a:t>
            </a:r>
            <a:r>
              <a:rPr sz="2000" dirty="0">
                <a:latin typeface="Arial"/>
                <a:cs typeface="Arial"/>
              </a:rPr>
              <a:t>právy </a:t>
            </a:r>
            <a:r>
              <a:rPr sz="2000" spc="-5" dirty="0">
                <a:latin typeface="Arial"/>
                <a:cs typeface="Arial"/>
              </a:rPr>
              <a:t>a </a:t>
            </a:r>
            <a:r>
              <a:rPr sz="2000" dirty="0">
                <a:latin typeface="Arial"/>
                <a:cs typeface="Arial"/>
              </a:rPr>
              <a:t>povinnostmi </a:t>
            </a:r>
            <a:r>
              <a:rPr sz="2000" spc="-5" dirty="0">
                <a:latin typeface="Arial"/>
                <a:cs typeface="Arial"/>
              </a:rPr>
              <a:t>vyplývajícími z </a:t>
            </a:r>
            <a:r>
              <a:rPr sz="2000" spc="-10" dirty="0">
                <a:latin typeface="Arial"/>
                <a:cs typeface="Arial"/>
              </a:rPr>
              <a:t>Obecného  </a:t>
            </a:r>
            <a:r>
              <a:rPr sz="2000" spc="-15" dirty="0">
                <a:latin typeface="Arial"/>
                <a:cs typeface="Arial"/>
              </a:rPr>
              <a:t>nařízení.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00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8"/>
          <p:cNvSpPr txBox="1"/>
          <p:nvPr/>
        </p:nvSpPr>
        <p:spPr>
          <a:xfrm>
            <a:off x="332943" y="1708784"/>
            <a:ext cx="82784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1. </a:t>
            </a:r>
            <a:r>
              <a:rPr sz="1800" spc="-5" dirty="0">
                <a:latin typeface="Arial"/>
                <a:cs typeface="Arial"/>
              </a:rPr>
              <a:t>Zpracování údajů, </a:t>
            </a:r>
            <a:r>
              <a:rPr sz="1800" dirty="0">
                <a:latin typeface="Arial"/>
                <a:cs typeface="Arial"/>
              </a:rPr>
              <a:t>ať je </a:t>
            </a:r>
            <a:r>
              <a:rPr sz="1800" spc="-5" dirty="0">
                <a:latin typeface="Arial"/>
                <a:cs typeface="Arial"/>
              </a:rPr>
              <a:t>nařízeno zákonem, prováděno </a:t>
            </a:r>
            <a:r>
              <a:rPr sz="1800" dirty="0">
                <a:latin typeface="Arial"/>
                <a:cs typeface="Arial"/>
              </a:rPr>
              <a:t>z </a:t>
            </a:r>
            <a:r>
              <a:rPr sz="1800" spc="5" dirty="0">
                <a:latin typeface="Arial"/>
                <a:cs typeface="Arial"/>
              </a:rPr>
              <a:t>vůle </a:t>
            </a:r>
            <a:r>
              <a:rPr sz="1800" dirty="0">
                <a:latin typeface="Arial"/>
                <a:cs typeface="Arial"/>
              </a:rPr>
              <a:t>správce </a:t>
            </a:r>
            <a:r>
              <a:rPr sz="1800" spc="-10" dirty="0">
                <a:latin typeface="Arial"/>
                <a:cs typeface="Arial"/>
              </a:rPr>
              <a:t>nebo  </a:t>
            </a:r>
            <a:r>
              <a:rPr sz="1800" dirty="0">
                <a:latin typeface="Arial"/>
                <a:cs typeface="Arial"/>
              </a:rPr>
              <a:t>po </a:t>
            </a:r>
            <a:r>
              <a:rPr sz="1800" spc="-5" dirty="0">
                <a:latin typeface="Arial"/>
                <a:cs typeface="Arial"/>
              </a:rPr>
              <a:t>dohodě </a:t>
            </a:r>
            <a:r>
              <a:rPr sz="1800" spc="5" dirty="0">
                <a:latin typeface="Arial"/>
                <a:cs typeface="Arial"/>
              </a:rPr>
              <a:t>či </a:t>
            </a:r>
            <a:r>
              <a:rPr sz="1800" dirty="0">
                <a:latin typeface="Arial"/>
                <a:cs typeface="Arial"/>
              </a:rPr>
              <a:t>se </a:t>
            </a:r>
            <a:r>
              <a:rPr sz="1800" spc="-5" dirty="0">
                <a:latin typeface="Arial"/>
                <a:cs typeface="Arial"/>
              </a:rPr>
              <a:t>souhlasem dotčených </a:t>
            </a:r>
            <a:r>
              <a:rPr sz="1800" spc="-10" dirty="0">
                <a:latin typeface="Arial"/>
                <a:cs typeface="Arial"/>
              </a:rPr>
              <a:t>osob, </a:t>
            </a:r>
            <a:r>
              <a:rPr sz="1800" b="1" spc="-5" dirty="0">
                <a:latin typeface="Arial"/>
                <a:cs typeface="Arial"/>
              </a:rPr>
              <a:t>musí </a:t>
            </a:r>
            <a:r>
              <a:rPr sz="1800" b="1" spc="-25" dirty="0">
                <a:latin typeface="Arial"/>
                <a:cs typeface="Arial"/>
              </a:rPr>
              <a:t>být </a:t>
            </a:r>
            <a:r>
              <a:rPr sz="1800" b="1" dirty="0">
                <a:latin typeface="Arial"/>
                <a:cs typeface="Arial"/>
              </a:rPr>
              <a:t>legitimní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nesmí </a:t>
            </a:r>
            <a:r>
              <a:rPr sz="1800" spc="-5" dirty="0">
                <a:latin typeface="Arial"/>
                <a:cs typeface="Arial"/>
              </a:rPr>
              <a:t>být 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rozporu </a:t>
            </a:r>
            <a:r>
              <a:rPr sz="1800" dirty="0">
                <a:latin typeface="Arial"/>
                <a:cs typeface="Arial"/>
              </a:rPr>
              <a:t>s právními předpisy </a:t>
            </a:r>
            <a:r>
              <a:rPr sz="1800" spc="5" dirty="0">
                <a:latin typeface="Arial"/>
                <a:cs typeface="Arial"/>
              </a:rPr>
              <a:t>či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morálkou.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19"/>
          <p:cNvSpPr txBox="1"/>
          <p:nvPr/>
        </p:nvSpPr>
        <p:spPr>
          <a:xfrm>
            <a:off x="332943" y="2660396"/>
            <a:ext cx="2499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1369060" algn="l"/>
              </a:tabLst>
            </a:pPr>
            <a:r>
              <a:rPr sz="1800" dirty="0">
                <a:latin typeface="Arial"/>
                <a:cs typeface="Arial"/>
              </a:rPr>
              <a:t>2.	</a:t>
            </a:r>
            <a:r>
              <a:rPr sz="1800" spc="-5" dirty="0">
                <a:latin typeface="Arial"/>
                <a:cs typeface="Arial"/>
              </a:rPr>
              <a:t>Každé	zpracování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20"/>
          <p:cNvSpPr txBox="1"/>
          <p:nvPr/>
        </p:nvSpPr>
        <p:spPr>
          <a:xfrm>
            <a:off x="3168523" y="2660396"/>
            <a:ext cx="5441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2815" algn="l"/>
                <a:tab pos="1793239" algn="l"/>
                <a:tab pos="2457450" algn="l"/>
                <a:tab pos="3783965" algn="l"/>
                <a:tab pos="4415155" algn="l"/>
              </a:tabLst>
            </a:pPr>
            <a:r>
              <a:rPr sz="1800" spc="5" dirty="0">
                <a:latin typeface="Arial"/>
                <a:cs typeface="Arial"/>
              </a:rPr>
              <a:t>úd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ů	</a:t>
            </a:r>
            <a:r>
              <a:rPr sz="1800" spc="10" dirty="0">
                <a:latin typeface="Arial"/>
                <a:cs typeface="Arial"/>
              </a:rPr>
              <a:t>m</a:t>
            </a:r>
            <a:r>
              <a:rPr sz="1800" spc="-20" dirty="0">
                <a:latin typeface="Arial"/>
                <a:cs typeface="Arial"/>
              </a:rPr>
              <a:t>u</a:t>
            </a:r>
            <a:r>
              <a:rPr sz="1800" spc="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í	</a:t>
            </a:r>
            <a:r>
              <a:rPr sz="1800" spc="5" dirty="0">
                <a:latin typeface="Arial"/>
                <a:cs typeface="Arial"/>
              </a:rPr>
              <a:t>b</a:t>
            </a:r>
            <a:r>
              <a:rPr sz="1800" spc="-15" dirty="0">
                <a:latin typeface="Arial"/>
                <a:cs typeface="Arial"/>
              </a:rPr>
              <a:t>ý</a:t>
            </a:r>
            <a:r>
              <a:rPr sz="1800" dirty="0">
                <a:latin typeface="Arial"/>
                <a:cs typeface="Arial"/>
              </a:rPr>
              <a:t>t	</a:t>
            </a:r>
            <a:r>
              <a:rPr sz="1800" b="1" spc="10" dirty="0">
                <a:latin typeface="Arial"/>
                <a:cs typeface="Arial"/>
              </a:rPr>
              <a:t>z</a:t>
            </a:r>
            <a:r>
              <a:rPr sz="1800" b="1" spc="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20" dirty="0">
                <a:latin typeface="Arial"/>
                <a:cs typeface="Arial"/>
              </a:rPr>
              <a:t>o</a:t>
            </a:r>
            <a:r>
              <a:rPr sz="1800" b="1" spc="10" dirty="0">
                <a:latin typeface="Arial"/>
                <a:cs typeface="Arial"/>
              </a:rPr>
              <a:t>ž</a:t>
            </a:r>
            <a:r>
              <a:rPr sz="1800" b="1" spc="5" dirty="0">
                <a:latin typeface="Arial"/>
                <a:cs typeface="Arial"/>
              </a:rPr>
              <a:t>e</a:t>
            </a:r>
            <a:r>
              <a:rPr sz="1800" b="1" spc="-20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o	na	n</a:t>
            </a:r>
            <a:r>
              <a:rPr sz="1800" b="1" spc="-15" dirty="0">
                <a:latin typeface="Arial"/>
                <a:cs typeface="Arial"/>
              </a:rPr>
              <a:t>ě</a:t>
            </a:r>
            <a:r>
              <a:rPr sz="1800" b="1" spc="5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5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25" dirty="0">
                <a:latin typeface="Arial"/>
                <a:cs typeface="Arial"/>
              </a:rPr>
              <a:t>é</a:t>
            </a: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21"/>
          <p:cNvSpPr txBox="1"/>
          <p:nvPr/>
        </p:nvSpPr>
        <p:spPr>
          <a:xfrm>
            <a:off x="332943" y="2934715"/>
            <a:ext cx="8279130" cy="315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  <a:tabLst>
                <a:tab pos="2036445" algn="l"/>
              </a:tabLst>
            </a:pPr>
            <a:r>
              <a:rPr sz="1800" b="1" dirty="0">
                <a:latin typeface="Arial"/>
                <a:cs typeface="Arial"/>
              </a:rPr>
              <a:t>ze</a:t>
            </a:r>
            <a:r>
              <a:rPr sz="1800" b="1" spc="2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základních	důvodů  </a:t>
            </a:r>
            <a:r>
              <a:rPr sz="1800" spc="-5" dirty="0">
                <a:latin typeface="Arial"/>
                <a:cs typeface="Arial"/>
              </a:rPr>
              <a:t>(právních  titulů </a:t>
            </a:r>
            <a:r>
              <a:rPr sz="1800" dirty="0">
                <a:latin typeface="Arial"/>
                <a:cs typeface="Arial"/>
              </a:rPr>
              <a:t>pro </a:t>
            </a:r>
            <a:r>
              <a:rPr sz="1800" spc="-5" dirty="0">
                <a:latin typeface="Arial"/>
                <a:cs typeface="Arial"/>
              </a:rPr>
              <a:t>zpracování),  nejčastěji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 </a:t>
            </a:r>
            <a:r>
              <a:rPr sz="1800" spc="-10" dirty="0">
                <a:latin typeface="Arial"/>
                <a:cs typeface="Arial"/>
              </a:rPr>
              <a:t>jedná</a:t>
            </a:r>
            <a:endParaRPr sz="1800" dirty="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  </a:t>
            </a:r>
            <a:r>
              <a:rPr sz="1800" spc="-5" dirty="0">
                <a:latin typeface="Arial"/>
                <a:cs typeface="Arial"/>
              </a:rPr>
              <a:t>smluvní plnění,  výkon právních  povinností  </a:t>
            </a:r>
            <a:r>
              <a:rPr sz="1800" spc="-10" dirty="0">
                <a:latin typeface="Arial"/>
                <a:cs typeface="Arial"/>
              </a:rPr>
              <a:t>či </a:t>
            </a:r>
            <a:r>
              <a:rPr sz="1800" spc="-5" dirty="0">
                <a:latin typeface="Arial"/>
                <a:cs typeface="Arial"/>
              </a:rPr>
              <a:t>plnění zákonného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oprávnění,</a:t>
            </a:r>
            <a:endParaRPr sz="1800" dirty="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výkon </a:t>
            </a:r>
            <a:r>
              <a:rPr sz="1800" dirty="0">
                <a:latin typeface="Arial"/>
                <a:cs typeface="Arial"/>
              </a:rPr>
              <a:t>veřejné </a:t>
            </a:r>
            <a:r>
              <a:rPr sz="1800" spc="5" dirty="0">
                <a:latin typeface="Arial"/>
                <a:cs typeface="Arial"/>
              </a:rPr>
              <a:t>moci </a:t>
            </a:r>
            <a:r>
              <a:rPr sz="1800" dirty="0">
                <a:latin typeface="Arial"/>
                <a:cs typeface="Arial"/>
              </a:rPr>
              <a:t>nebo zpracování na základě </a:t>
            </a:r>
            <a:r>
              <a:rPr sz="1800" spc="5" dirty="0">
                <a:latin typeface="Arial"/>
                <a:cs typeface="Arial"/>
              </a:rPr>
              <a:t>souhlasu </a:t>
            </a:r>
            <a:r>
              <a:rPr sz="1800" dirty="0">
                <a:latin typeface="Arial"/>
                <a:cs typeface="Arial"/>
              </a:rPr>
              <a:t>dotčené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osoby.</a:t>
            </a:r>
            <a:endParaRPr sz="1800" dirty="0">
              <a:latin typeface="Arial"/>
              <a:cs typeface="Arial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985"/>
              </a:spcBef>
              <a:buAutoNum type="arabicPeriod" startAt="3"/>
              <a:tabLst>
                <a:tab pos="357505" algn="l"/>
              </a:tabLst>
            </a:pPr>
            <a:r>
              <a:rPr sz="1800" spc="-5" dirty="0">
                <a:latin typeface="Arial"/>
                <a:cs typeface="Arial"/>
              </a:rPr>
              <a:t>Každý, kdo shromažďuje, </a:t>
            </a:r>
            <a:r>
              <a:rPr sz="1800" spc="-10" dirty="0">
                <a:latin typeface="Arial"/>
                <a:cs typeface="Arial"/>
              </a:rPr>
              <a:t>dále </a:t>
            </a:r>
            <a:r>
              <a:rPr sz="1800" spc="-5" dirty="0">
                <a:latin typeface="Arial"/>
                <a:cs typeface="Arial"/>
              </a:rPr>
              <a:t>zpracovává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uchovává </a:t>
            </a:r>
            <a:r>
              <a:rPr sz="1800" spc="-5" dirty="0">
                <a:latin typeface="Arial"/>
                <a:cs typeface="Arial"/>
              </a:rPr>
              <a:t>osobní údaje, </a:t>
            </a:r>
            <a:r>
              <a:rPr sz="1800" dirty="0">
                <a:latin typeface="Arial"/>
                <a:cs typeface="Arial"/>
              </a:rPr>
              <a:t>musí  jasně </a:t>
            </a:r>
            <a:r>
              <a:rPr sz="1800" spc="-5" dirty="0">
                <a:latin typeface="Arial"/>
                <a:cs typeface="Arial"/>
              </a:rPr>
              <a:t>vymezit (stanovit a </a:t>
            </a:r>
            <a:r>
              <a:rPr sz="1800" spc="-15" dirty="0">
                <a:latin typeface="Arial"/>
                <a:cs typeface="Arial"/>
              </a:rPr>
              <a:t>být </a:t>
            </a:r>
            <a:r>
              <a:rPr sz="1800" spc="-5" dirty="0">
                <a:latin typeface="Arial"/>
                <a:cs typeface="Arial"/>
              </a:rPr>
              <a:t>schopen vysvětlit) sledovaný </a:t>
            </a:r>
            <a:r>
              <a:rPr sz="1800" dirty="0">
                <a:latin typeface="Arial"/>
                <a:cs typeface="Arial"/>
              </a:rPr>
              <a:t>záměr - </a:t>
            </a:r>
            <a:r>
              <a:rPr sz="1800" b="1" spc="-5" dirty="0">
                <a:latin typeface="Arial"/>
                <a:cs typeface="Arial"/>
              </a:rPr>
              <a:t>účel  </a:t>
            </a:r>
            <a:r>
              <a:rPr sz="1800" b="1" dirty="0">
                <a:latin typeface="Arial"/>
                <a:cs typeface="Arial"/>
              </a:rPr>
              <a:t>zpracování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údajů</a:t>
            </a:r>
            <a:r>
              <a:rPr sz="1800" dirty="0">
                <a:latin typeface="Arial"/>
                <a:cs typeface="Arial"/>
              </a:rPr>
              <a:t>.</a:t>
            </a:r>
          </a:p>
          <a:p>
            <a:pPr marL="356870" indent="-344805" algn="just">
              <a:lnSpc>
                <a:spcPct val="100000"/>
              </a:lnSpc>
              <a:spcBef>
                <a:spcPts val="1015"/>
              </a:spcBef>
              <a:buAutoNum type="arabicPeriod" startAt="3"/>
              <a:tabLst>
                <a:tab pos="357505" algn="l"/>
              </a:tabLst>
            </a:pPr>
            <a:r>
              <a:rPr sz="1800" dirty="0">
                <a:latin typeface="Arial"/>
                <a:cs typeface="Arial"/>
              </a:rPr>
              <a:t>Všechny </a:t>
            </a:r>
            <a:r>
              <a:rPr sz="1800" spc="-5" dirty="0">
                <a:latin typeface="Arial"/>
                <a:cs typeface="Arial"/>
              </a:rPr>
              <a:t>způsoby a </a:t>
            </a:r>
            <a:r>
              <a:rPr sz="1800" spc="-30" dirty="0">
                <a:latin typeface="Arial"/>
                <a:cs typeface="Arial"/>
              </a:rPr>
              <a:t>formy, </a:t>
            </a:r>
            <a:r>
              <a:rPr sz="1800" dirty="0">
                <a:latin typeface="Arial"/>
                <a:cs typeface="Arial"/>
              </a:rPr>
              <a:t>rozsah </a:t>
            </a:r>
            <a:r>
              <a:rPr sz="1800" spc="-5" dirty="0">
                <a:latin typeface="Arial"/>
                <a:cs typeface="Arial"/>
              </a:rPr>
              <a:t>zpracování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 doba uchovávání údajů musí</a:t>
            </a:r>
            <a:endParaRPr sz="1800" dirty="0">
              <a:latin typeface="Arial"/>
              <a:cs typeface="Arial"/>
            </a:endParaRPr>
          </a:p>
          <a:p>
            <a:pPr marL="356870" algn="just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být </a:t>
            </a:r>
            <a:r>
              <a:rPr sz="1800" b="1" spc="-5" dirty="0">
                <a:latin typeface="Arial"/>
                <a:cs typeface="Arial"/>
              </a:rPr>
              <a:t>vždy přiměřené </a:t>
            </a:r>
            <a:r>
              <a:rPr sz="1800" b="1" dirty="0">
                <a:latin typeface="Arial"/>
                <a:cs typeface="Arial"/>
              </a:rPr>
              <a:t>účelu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zpracování</a:t>
            </a:r>
            <a:r>
              <a:rPr sz="1800" dirty="0">
                <a:latin typeface="Arial"/>
                <a:cs typeface="Arial"/>
              </a:rPr>
              <a:t>.</a:t>
            </a:r>
          </a:p>
          <a:p>
            <a:pPr marL="344170" marR="5715" indent="-344170" algn="r">
              <a:lnSpc>
                <a:spcPct val="100000"/>
              </a:lnSpc>
              <a:spcBef>
                <a:spcPts val="1010"/>
              </a:spcBef>
              <a:buAutoNum type="arabicPeriod" startAt="5"/>
              <a:tabLst>
                <a:tab pos="344170" algn="l"/>
                <a:tab pos="344805" algn="l"/>
              </a:tabLst>
            </a:pPr>
            <a:r>
              <a:rPr sz="1800" dirty="0">
                <a:latin typeface="Arial"/>
                <a:cs typeface="Arial"/>
              </a:rPr>
              <a:t>Pokud  </a:t>
            </a:r>
            <a:r>
              <a:rPr sz="1800" spc="-5" dirty="0">
                <a:latin typeface="Arial"/>
                <a:cs typeface="Arial"/>
              </a:rPr>
              <a:t>detaily  zpracování  stanoví  veřejnoprávní  předpis,  </a:t>
            </a:r>
            <a:r>
              <a:rPr sz="1800" spc="-10" dirty="0">
                <a:latin typeface="Arial"/>
                <a:cs typeface="Arial"/>
              </a:rPr>
              <a:t>nelze  se  </a:t>
            </a:r>
            <a:r>
              <a:rPr sz="1800" spc="-15" dirty="0">
                <a:latin typeface="Arial"/>
                <a:cs typeface="Arial"/>
              </a:rPr>
              <a:t>od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nich</a:t>
            </a:r>
            <a:endParaRPr sz="18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tabLst>
                <a:tab pos="1002665" algn="l"/>
                <a:tab pos="1990725" algn="l"/>
                <a:tab pos="2789555" algn="l"/>
                <a:tab pos="4058285" algn="l"/>
                <a:tab pos="4704080" algn="l"/>
                <a:tab pos="5173980" algn="l"/>
                <a:tab pos="5902325" algn="l"/>
                <a:tab pos="6966584" algn="l"/>
              </a:tabLst>
            </a:pPr>
            <a:r>
              <a:rPr sz="1800" spc="-1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ět</a:t>
            </a:r>
            <a:r>
              <a:rPr sz="1800" spc="10" dirty="0">
                <a:latin typeface="Arial"/>
                <a:cs typeface="Arial"/>
              </a:rPr>
              <a:t>š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2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u	o</a:t>
            </a:r>
            <a:r>
              <a:rPr sz="1800" spc="-2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5" dirty="0">
                <a:latin typeface="Arial"/>
                <a:cs typeface="Arial"/>
              </a:rPr>
              <a:t>ý</a:t>
            </a:r>
            <a:r>
              <a:rPr sz="1800" spc="5" dirty="0">
                <a:latin typeface="Arial"/>
                <a:cs typeface="Arial"/>
              </a:rPr>
              <a:t>li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.	K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ž</a:t>
            </a:r>
            <a:r>
              <a:rPr sz="1800" spc="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é	</a:t>
            </a:r>
            <a:r>
              <a:rPr sz="1800" spc="-15" dirty="0">
                <a:latin typeface="Arial"/>
                <a:cs typeface="Arial"/>
              </a:rPr>
              <a:t>z</a:t>
            </a:r>
            <a:r>
              <a:rPr sz="1800" dirty="0">
                <a:latin typeface="Arial"/>
                <a:cs typeface="Arial"/>
              </a:rPr>
              <a:t>pra</a:t>
            </a:r>
            <a:r>
              <a:rPr sz="1800" spc="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ání	</a:t>
            </a:r>
            <a:r>
              <a:rPr sz="1800" spc="5" dirty="0">
                <a:latin typeface="Arial"/>
                <a:cs typeface="Arial"/>
              </a:rPr>
              <a:t>m</a:t>
            </a:r>
            <a:r>
              <a:rPr sz="1800" spc="-20" dirty="0">
                <a:latin typeface="Arial"/>
                <a:cs typeface="Arial"/>
              </a:rPr>
              <a:t>u</a:t>
            </a:r>
            <a:r>
              <a:rPr sz="1800" spc="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í	</a:t>
            </a:r>
            <a:r>
              <a:rPr sz="1800" spc="10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ít	</a:t>
            </a:r>
            <a:r>
              <a:rPr sz="1800" b="1" spc="-25" dirty="0">
                <a:latin typeface="Arial"/>
                <a:cs typeface="Arial"/>
              </a:rPr>
              <a:t>j</a:t>
            </a:r>
            <a:r>
              <a:rPr sz="1800" b="1" dirty="0">
                <a:latin typeface="Arial"/>
                <a:cs typeface="Arial"/>
              </a:rPr>
              <a:t>as</a:t>
            </a:r>
            <a:r>
              <a:rPr sz="1800" b="1" spc="2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ý	</a:t>
            </a:r>
            <a:r>
              <a:rPr sz="1800" b="1" spc="5" dirty="0">
                <a:latin typeface="Arial"/>
                <a:cs typeface="Arial"/>
              </a:rPr>
              <a:t>z</a:t>
            </a:r>
            <a:r>
              <a:rPr sz="1800" b="1" dirty="0">
                <a:latin typeface="Arial"/>
                <a:cs typeface="Arial"/>
              </a:rPr>
              <a:t>ákon</a:t>
            </a:r>
            <a:r>
              <a:rPr sz="1800" b="1" spc="2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ý	pod</a:t>
            </a:r>
            <a:r>
              <a:rPr sz="1800" b="1" spc="5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5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17"/>
          <p:cNvSpPr txBox="1">
            <a:spLocks noGrp="1"/>
          </p:cNvSpPr>
          <p:nvPr>
            <p:ph type="title"/>
          </p:nvPr>
        </p:nvSpPr>
        <p:spPr>
          <a:xfrm>
            <a:off x="3211104" y="839278"/>
            <a:ext cx="285178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/>
              <a:t>9 </a:t>
            </a:r>
            <a:r>
              <a:rPr sz="2800" dirty="0"/>
              <a:t>principů</a:t>
            </a:r>
            <a:r>
              <a:rPr sz="2800" spc="-130" dirty="0"/>
              <a:t> </a:t>
            </a:r>
            <a:r>
              <a:rPr sz="2800" dirty="0"/>
              <a:t>GDPR</a:t>
            </a:r>
          </a:p>
        </p:txBody>
      </p:sp>
    </p:spTree>
    <p:extLst>
      <p:ext uri="{BB962C8B-B14F-4D97-AF65-F5344CB8AC3E}">
        <p14:creationId xmlns:p14="http://schemas.microsoft.com/office/powerpoint/2010/main" val="14423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7"/>
          <p:cNvSpPr txBox="1">
            <a:spLocks noGrp="1"/>
          </p:cNvSpPr>
          <p:nvPr>
            <p:ph type="title"/>
          </p:nvPr>
        </p:nvSpPr>
        <p:spPr>
          <a:xfrm>
            <a:off x="3133938" y="564450"/>
            <a:ext cx="28524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9 </a:t>
            </a:r>
            <a:r>
              <a:rPr sz="2800" spc="-5" dirty="0"/>
              <a:t>principů</a:t>
            </a:r>
            <a:r>
              <a:rPr sz="2800" spc="-85" dirty="0"/>
              <a:t> </a:t>
            </a:r>
            <a:r>
              <a:rPr sz="2800" dirty="0"/>
              <a:t>GDPR</a:t>
            </a:r>
          </a:p>
        </p:txBody>
      </p:sp>
      <p:sp>
        <p:nvSpPr>
          <p:cNvPr id="14" name="object 18"/>
          <p:cNvSpPr txBox="1">
            <a:spLocks/>
          </p:cNvSpPr>
          <p:nvPr/>
        </p:nvSpPr>
        <p:spPr>
          <a:xfrm>
            <a:off x="722782" y="1358876"/>
            <a:ext cx="7733030" cy="2982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6870" marR="5080" indent="-344805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AutoNum type="arabicPeriod" startAt="6"/>
              <a:tabLst>
                <a:tab pos="357505" algn="l"/>
              </a:tabLst>
            </a:pPr>
            <a:r>
              <a:rPr lang="cs-CZ" sz="1800" dirty="0" smtClean="0"/>
              <a:t>Správce </a:t>
            </a:r>
            <a:r>
              <a:rPr lang="cs-CZ" sz="1800" spc="-5" dirty="0" smtClean="0"/>
              <a:t>i zpracovatel osobních údajů </a:t>
            </a:r>
            <a:r>
              <a:rPr lang="cs-CZ" sz="1800" dirty="0" smtClean="0"/>
              <a:t>musí </a:t>
            </a:r>
            <a:r>
              <a:rPr lang="cs-CZ" sz="1800" spc="-5" dirty="0" smtClean="0"/>
              <a:t>osobní údaje patřičně  zabezpečit </a:t>
            </a:r>
            <a:r>
              <a:rPr lang="cs-CZ" sz="1800" dirty="0" smtClean="0"/>
              <a:t>a </a:t>
            </a:r>
            <a:r>
              <a:rPr lang="cs-CZ" sz="1800" spc="-5" dirty="0" smtClean="0"/>
              <a:t>chránit organizačními </a:t>
            </a:r>
            <a:r>
              <a:rPr lang="cs-CZ" sz="1800" dirty="0" smtClean="0"/>
              <a:t>a </a:t>
            </a:r>
            <a:r>
              <a:rPr lang="cs-CZ" sz="1800" spc="-5" dirty="0" smtClean="0"/>
              <a:t>technickými opatřeními </a:t>
            </a:r>
            <a:r>
              <a:rPr lang="cs-CZ" sz="1800" dirty="0" smtClean="0"/>
              <a:t>– v </a:t>
            </a:r>
            <a:r>
              <a:rPr lang="cs-CZ" sz="1800" spc="-15" dirty="0" smtClean="0"/>
              <a:t>míře  </a:t>
            </a:r>
            <a:r>
              <a:rPr lang="cs-CZ" sz="1800" dirty="0" smtClean="0"/>
              <a:t>odpovídající rizikovosti</a:t>
            </a:r>
            <a:r>
              <a:rPr lang="cs-CZ" sz="1800" spc="-75" dirty="0" smtClean="0"/>
              <a:t> </a:t>
            </a:r>
            <a:r>
              <a:rPr lang="cs-CZ" sz="1800" dirty="0" smtClean="0"/>
              <a:t>zpracování.</a:t>
            </a:r>
          </a:p>
          <a:p>
            <a:pPr marL="356870" indent="-344805">
              <a:lnSpc>
                <a:spcPct val="100000"/>
              </a:lnSpc>
              <a:spcBef>
                <a:spcPts val="1010"/>
              </a:spcBef>
              <a:buFont typeface="Arial" panose="020B0604020202020204" pitchFamily="34" charset="0"/>
              <a:buAutoNum type="arabicPeriod" startAt="6"/>
              <a:tabLst>
                <a:tab pos="357505" algn="l"/>
              </a:tabLst>
            </a:pPr>
            <a:r>
              <a:rPr lang="cs-CZ" sz="1800" spc="-5" dirty="0" smtClean="0"/>
              <a:t>Zpracování </a:t>
            </a:r>
            <a:r>
              <a:rPr lang="cs-CZ" sz="1800" dirty="0" smtClean="0"/>
              <a:t>by </a:t>
            </a:r>
            <a:r>
              <a:rPr lang="cs-CZ" sz="1800" spc="-5" dirty="0" smtClean="0"/>
              <a:t>mělo být vůči dotčeným </a:t>
            </a:r>
            <a:r>
              <a:rPr lang="cs-CZ" sz="1800" spc="-10" dirty="0" smtClean="0"/>
              <a:t>fyzickým </a:t>
            </a:r>
            <a:r>
              <a:rPr lang="cs-CZ" sz="1800" spc="-5" dirty="0" smtClean="0"/>
              <a:t>osobám</a:t>
            </a:r>
            <a:r>
              <a:rPr lang="cs-CZ" sz="1800" spc="80" dirty="0" smtClean="0"/>
              <a:t> </a:t>
            </a:r>
            <a:r>
              <a:rPr lang="cs-CZ" sz="1800" spc="-5" dirty="0" smtClean="0"/>
              <a:t>prováděno </a:t>
            </a:r>
            <a:r>
              <a:rPr lang="cs-CZ" sz="1800" dirty="0" smtClean="0"/>
              <a:t>férově,</a:t>
            </a:r>
            <a:r>
              <a:rPr lang="cs-CZ" sz="1800" spc="235" dirty="0" smtClean="0"/>
              <a:t> </a:t>
            </a:r>
            <a:r>
              <a:rPr lang="cs-CZ" sz="1800" spc="-5" dirty="0" smtClean="0"/>
              <a:t>korektně</a:t>
            </a:r>
            <a:r>
              <a:rPr lang="cs-CZ" sz="1800" spc="215" dirty="0" smtClean="0"/>
              <a:t> </a:t>
            </a:r>
            <a:r>
              <a:rPr lang="cs-CZ" sz="1800" spc="-5" dirty="0" smtClean="0"/>
              <a:t>a</a:t>
            </a:r>
            <a:r>
              <a:rPr lang="cs-CZ" sz="1800" spc="235" dirty="0" smtClean="0"/>
              <a:t> </a:t>
            </a:r>
            <a:r>
              <a:rPr lang="cs-CZ" sz="1800" spc="-5" dirty="0" smtClean="0"/>
              <a:t>transparentně.</a:t>
            </a:r>
            <a:r>
              <a:rPr lang="cs-CZ" sz="1800" spc="225" dirty="0" smtClean="0"/>
              <a:t> </a:t>
            </a:r>
            <a:r>
              <a:rPr lang="cs-CZ" sz="1800" spc="-5" dirty="0" smtClean="0"/>
              <a:t>Informace</a:t>
            </a:r>
            <a:r>
              <a:rPr lang="cs-CZ" sz="1800" spc="240" dirty="0" smtClean="0"/>
              <a:t> </a:t>
            </a:r>
            <a:r>
              <a:rPr lang="cs-CZ" sz="1800" spc="-5" dirty="0" smtClean="0"/>
              <a:t>o</a:t>
            </a:r>
            <a:r>
              <a:rPr lang="cs-CZ" sz="1800" spc="229" dirty="0" smtClean="0"/>
              <a:t> </a:t>
            </a:r>
            <a:r>
              <a:rPr lang="cs-CZ" sz="1800" spc="-5" dirty="0" smtClean="0"/>
              <a:t>zpracování</a:t>
            </a:r>
            <a:r>
              <a:rPr lang="cs-CZ" sz="1800" spc="220" dirty="0" smtClean="0"/>
              <a:t> </a:t>
            </a:r>
            <a:r>
              <a:rPr lang="cs-CZ" sz="1800" spc="-5" dirty="0" smtClean="0"/>
              <a:t>poskytované </a:t>
            </a:r>
            <a:r>
              <a:rPr lang="cs-CZ" sz="1800" spc="-5" dirty="0">
                <a:latin typeface="Arial"/>
                <a:cs typeface="Arial"/>
              </a:rPr>
              <a:t>subjektu	</a:t>
            </a:r>
            <a:r>
              <a:rPr lang="cs-CZ" sz="1800" spc="-10" dirty="0">
                <a:latin typeface="Arial"/>
                <a:cs typeface="Arial"/>
              </a:rPr>
              <a:t>údajů	</a:t>
            </a:r>
            <a:r>
              <a:rPr lang="cs-CZ" sz="1800" dirty="0">
                <a:latin typeface="Arial"/>
                <a:cs typeface="Arial"/>
              </a:rPr>
              <a:t>musí	</a:t>
            </a:r>
            <a:r>
              <a:rPr lang="cs-CZ" sz="1800" spc="-5" dirty="0">
                <a:latin typeface="Arial"/>
                <a:cs typeface="Arial"/>
              </a:rPr>
              <a:t>být	</a:t>
            </a:r>
            <a:r>
              <a:rPr lang="cs-CZ" sz="1800" dirty="0" smtClean="0">
                <a:latin typeface="Arial"/>
                <a:cs typeface="Arial"/>
              </a:rPr>
              <a:t>zřetelné, </a:t>
            </a:r>
            <a:r>
              <a:rPr lang="cs-CZ" sz="1800" spc="-5" dirty="0" smtClean="0">
                <a:latin typeface="Arial"/>
                <a:cs typeface="Arial"/>
              </a:rPr>
              <a:t>jednoznačné</a:t>
            </a:r>
            <a:r>
              <a:rPr lang="cs-CZ" sz="1800" spc="-5" dirty="0">
                <a:latin typeface="Arial"/>
                <a:cs typeface="Arial"/>
              </a:rPr>
              <a:t>	a	srozumitelné</a:t>
            </a:r>
            <a:r>
              <a:rPr lang="cs-CZ" sz="1800" spc="-5" dirty="0" smtClean="0">
                <a:latin typeface="Arial"/>
                <a:cs typeface="Arial"/>
              </a:rPr>
              <a:t>, </a:t>
            </a:r>
            <a:r>
              <a:rPr lang="cs-CZ" sz="1800" dirty="0">
                <a:latin typeface="Arial"/>
                <a:cs typeface="Arial"/>
              </a:rPr>
              <a:t>v rozsahu odpovídajícímu konkrétní</a:t>
            </a:r>
            <a:r>
              <a:rPr lang="cs-CZ" sz="1800" spc="-145" dirty="0">
                <a:latin typeface="Arial"/>
                <a:cs typeface="Arial"/>
              </a:rPr>
              <a:t> </a:t>
            </a:r>
            <a:r>
              <a:rPr lang="cs-CZ" sz="1800" spc="5" dirty="0">
                <a:latin typeface="Arial"/>
                <a:cs typeface="Arial"/>
              </a:rPr>
              <a:t>situaci.</a:t>
            </a:r>
            <a:endParaRPr lang="cs-CZ" sz="18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1010"/>
              </a:spcBef>
              <a:buFont typeface="Arial" panose="020B0604020202020204" pitchFamily="34" charset="0"/>
              <a:buAutoNum type="arabicPeriod" startAt="6"/>
              <a:tabLst>
                <a:tab pos="357505" algn="l"/>
              </a:tabLst>
            </a:pPr>
            <a:endParaRPr lang="cs-CZ" sz="18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1010"/>
              </a:spcBef>
              <a:buFont typeface="Arial" panose="020B0604020202020204" pitchFamily="34" charset="0"/>
              <a:buAutoNum type="arabicPeriod" startAt="6"/>
              <a:tabLst>
                <a:tab pos="357505" algn="l"/>
              </a:tabLst>
            </a:pPr>
            <a:endParaRPr lang="cs-CZ" sz="1800" spc="-5" dirty="0"/>
          </a:p>
        </p:txBody>
      </p:sp>
      <p:sp>
        <p:nvSpPr>
          <p:cNvPr id="16" name="object 20"/>
          <p:cNvSpPr txBox="1"/>
          <p:nvPr/>
        </p:nvSpPr>
        <p:spPr>
          <a:xfrm>
            <a:off x="689670" y="3441497"/>
            <a:ext cx="7732395" cy="1800493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358775" marR="5080" indent="-358775" algn="just">
              <a:lnSpc>
                <a:spcPct val="100000"/>
              </a:lnSpc>
              <a:spcBef>
                <a:spcPts val="985"/>
              </a:spcBef>
            </a:pPr>
            <a:r>
              <a:rPr dirty="0" smtClean="0">
                <a:latin typeface="Arial"/>
                <a:cs typeface="Arial"/>
              </a:rPr>
              <a:t>8</a:t>
            </a:r>
            <a:r>
              <a:rPr dirty="0">
                <a:latin typeface="Arial"/>
                <a:cs typeface="Arial"/>
              </a:rPr>
              <a:t>.	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Zpracování  nesmí  nadměrně  zasahovat  do  soukromí. 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Správci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mohou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volit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různé  přiměřené	prostředky  zpracování,	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vždy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však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povinni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zvážit rizika i dopady do soukromí jednotlivců. Zejména musí uvážit  důvodnost a oprávněnost každého sdílení či zveřejnění negativních či  jinak citlivých údajů.</a:t>
            </a:r>
          </a:p>
          <a:p>
            <a:pPr marR="5715" algn="just">
              <a:lnSpc>
                <a:spcPct val="100000"/>
              </a:lnSpc>
              <a:tabLst>
                <a:tab pos="535940" algn="l"/>
                <a:tab pos="2392680" algn="l"/>
                <a:tab pos="4896485" algn="l"/>
                <a:tab pos="5490845" algn="l"/>
                <a:tab pos="6042660" algn="l"/>
              </a:tabLst>
            </a:pPr>
            <a:endParaRPr dirty="0">
              <a:latin typeface="Arial"/>
              <a:cs typeface="Arial"/>
            </a:endParaRPr>
          </a:p>
        </p:txBody>
      </p:sp>
      <p:sp>
        <p:nvSpPr>
          <p:cNvPr id="17" name="object 21"/>
          <p:cNvSpPr txBox="1"/>
          <p:nvPr/>
        </p:nvSpPr>
        <p:spPr>
          <a:xfrm>
            <a:off x="689035" y="5173763"/>
            <a:ext cx="77330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010"/>
              </a:spcBef>
            </a:pPr>
            <a:r>
              <a:rPr dirty="0" smtClean="0">
                <a:latin typeface="Arial"/>
                <a:cs typeface="Arial"/>
              </a:rPr>
              <a:t>9</a:t>
            </a:r>
            <a:r>
              <a:rPr dirty="0">
                <a:latin typeface="Arial"/>
                <a:cs typeface="Arial"/>
              </a:rPr>
              <a:t>. </a:t>
            </a:r>
            <a:r>
              <a:rPr spc="-5" dirty="0">
                <a:latin typeface="Arial"/>
                <a:cs typeface="Arial"/>
              </a:rPr>
              <a:t>Po naplnění </a:t>
            </a:r>
            <a:r>
              <a:rPr spc="-10" dirty="0">
                <a:latin typeface="Arial"/>
                <a:cs typeface="Arial"/>
              </a:rPr>
              <a:t>účelu </a:t>
            </a:r>
            <a:r>
              <a:rPr spc="-5" dirty="0">
                <a:latin typeface="Arial"/>
                <a:cs typeface="Arial"/>
              </a:rPr>
              <a:t>zpracování </a:t>
            </a:r>
            <a:r>
              <a:rPr spc="-10" dirty="0">
                <a:latin typeface="Arial"/>
                <a:cs typeface="Arial"/>
              </a:rPr>
              <a:t>je </a:t>
            </a:r>
            <a:r>
              <a:rPr spc="-5" dirty="0">
                <a:latin typeface="Arial"/>
                <a:cs typeface="Arial"/>
              </a:rPr>
              <a:t>dána povinnost </a:t>
            </a:r>
            <a:r>
              <a:rPr dirty="0">
                <a:latin typeface="Arial"/>
                <a:cs typeface="Arial"/>
              </a:rPr>
              <a:t>osobní </a:t>
            </a:r>
            <a:r>
              <a:rPr spc="-5" dirty="0">
                <a:latin typeface="Arial"/>
                <a:cs typeface="Arial"/>
              </a:rPr>
              <a:t>údaje  </a:t>
            </a:r>
            <a:r>
              <a:rPr dirty="0">
                <a:latin typeface="Arial"/>
                <a:cs typeface="Arial"/>
              </a:rPr>
              <a:t>zlikvidovat. </a:t>
            </a:r>
            <a:r>
              <a:rPr spc="-5" dirty="0">
                <a:latin typeface="Arial"/>
                <a:cs typeface="Arial"/>
              </a:rPr>
              <a:t>Delší dobu uchování </a:t>
            </a:r>
            <a:r>
              <a:rPr spc="-10" dirty="0">
                <a:latin typeface="Arial"/>
                <a:cs typeface="Arial"/>
              </a:rPr>
              <a:t>mohou </a:t>
            </a:r>
            <a:r>
              <a:rPr spc="-5" dirty="0">
                <a:latin typeface="Arial"/>
                <a:cs typeface="Arial"/>
              </a:rPr>
              <a:t>stanovit zákonná </a:t>
            </a:r>
            <a:r>
              <a:rPr dirty="0">
                <a:latin typeface="Arial"/>
                <a:cs typeface="Arial"/>
              </a:rPr>
              <a:t>pravidla pro  archivaci.</a:t>
            </a:r>
          </a:p>
        </p:txBody>
      </p:sp>
    </p:spTree>
    <p:extLst>
      <p:ext uri="{BB962C8B-B14F-4D97-AF65-F5344CB8AC3E}">
        <p14:creationId xmlns:p14="http://schemas.microsoft.com/office/powerpoint/2010/main" val="22984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8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46439" y="303443"/>
            <a:ext cx="738314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0" spc="5" dirty="0">
                <a:latin typeface="Arial"/>
                <a:cs typeface="Arial"/>
              </a:rPr>
              <a:t>Normy kybernetické</a:t>
            </a:r>
            <a:r>
              <a:rPr sz="4000" b="0" spc="-85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bezpečnosti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249482" y="1071314"/>
            <a:ext cx="8792640" cy="5150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33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7"/>
          <p:cNvSpPr txBox="1"/>
          <p:nvPr/>
        </p:nvSpPr>
        <p:spPr>
          <a:xfrm>
            <a:off x="495339" y="709749"/>
            <a:ext cx="8008620" cy="5161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Arial"/>
                <a:cs typeface="Arial"/>
              </a:rPr>
              <a:t>ISO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b="1" spc="10" dirty="0">
                <a:latin typeface="Arial"/>
                <a:cs typeface="Arial"/>
              </a:rPr>
              <a:t>27000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definuje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pojmy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terminologický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slovník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všechny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ostatní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normy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z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této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série.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Arial"/>
                <a:cs typeface="Arial"/>
              </a:rPr>
              <a:t>ISO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27001</a:t>
            </a:r>
            <a:r>
              <a:rPr sz="1100" b="1" spc="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(BS7799-2)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hlavní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norma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Systém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řízení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bezpečnosti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informací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(ISMS),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dříve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známá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jako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BS7799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část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2,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podle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latin typeface="Arial"/>
                <a:cs typeface="Arial"/>
              </a:rPr>
              <a:t>které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jsou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systémy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certifikovány.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Poslední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revize </a:t>
            </a:r>
            <a:r>
              <a:rPr sz="1100" dirty="0">
                <a:latin typeface="Arial"/>
                <a:cs typeface="Arial"/>
              </a:rPr>
              <a:t>normy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byla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publikována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říjnu </a:t>
            </a:r>
            <a:r>
              <a:rPr sz="1100" spc="5" dirty="0">
                <a:latin typeface="Arial"/>
                <a:cs typeface="Arial"/>
              </a:rPr>
              <a:t>2013.</a:t>
            </a:r>
            <a:endParaRPr sz="1100" dirty="0">
              <a:latin typeface="Arial"/>
              <a:cs typeface="Arial"/>
            </a:endParaRPr>
          </a:p>
          <a:p>
            <a:pPr marL="12700" marR="5715" algn="just">
              <a:lnSpc>
                <a:spcPct val="120100"/>
              </a:lnSpc>
              <a:spcBef>
                <a:spcPts val="1005"/>
              </a:spcBef>
            </a:pPr>
            <a:r>
              <a:rPr sz="1100" spc="-5" dirty="0">
                <a:latin typeface="Arial"/>
                <a:cs typeface="Arial"/>
              </a:rPr>
              <a:t>ISO </a:t>
            </a:r>
            <a:r>
              <a:rPr sz="1100" b="1" spc="-5" dirty="0">
                <a:latin typeface="Arial"/>
                <a:cs typeface="Arial"/>
              </a:rPr>
              <a:t>27002 </a:t>
            </a:r>
            <a:r>
              <a:rPr sz="1100" spc="-5" dirty="0">
                <a:latin typeface="Arial"/>
                <a:cs typeface="Arial"/>
              </a:rPr>
              <a:t>(ISO/IEC 17799 </a:t>
            </a:r>
            <a:r>
              <a:rPr sz="1100" dirty="0">
                <a:latin typeface="Arial"/>
                <a:cs typeface="Arial"/>
              </a:rPr>
              <a:t>&amp; </a:t>
            </a:r>
            <a:r>
              <a:rPr sz="1100" spc="-5" dirty="0">
                <a:latin typeface="Arial"/>
                <a:cs typeface="Arial"/>
              </a:rPr>
              <a:t>BS7799-1)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norma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prvně 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5" dirty="0">
                <a:latin typeface="Arial"/>
                <a:cs typeface="Arial"/>
              </a:rPr>
              <a:t>červnu </a:t>
            </a:r>
            <a:r>
              <a:rPr sz="1100" dirty="0">
                <a:latin typeface="Arial"/>
                <a:cs typeface="Arial"/>
              </a:rPr>
              <a:t>2005 jako </a:t>
            </a:r>
            <a:r>
              <a:rPr sz="1100" spc="-10" dirty="0">
                <a:latin typeface="Arial"/>
                <a:cs typeface="Arial"/>
              </a:rPr>
              <a:t>ISO/IEC </a:t>
            </a:r>
            <a:r>
              <a:rPr sz="1100" spc="-5" dirty="0">
                <a:latin typeface="Arial"/>
                <a:cs typeface="Arial"/>
              </a:rPr>
              <a:t>17799:2005.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5" dirty="0">
                <a:latin typeface="Arial"/>
                <a:cs typeface="Arial"/>
              </a:rPr>
              <a:t>červenci  </a:t>
            </a:r>
            <a:r>
              <a:rPr sz="1100" dirty="0">
                <a:latin typeface="Arial"/>
                <a:cs typeface="Arial"/>
              </a:rPr>
              <a:t>2007 </a:t>
            </a:r>
            <a:r>
              <a:rPr sz="1100" spc="-5" dirty="0">
                <a:latin typeface="Arial"/>
                <a:cs typeface="Arial"/>
              </a:rPr>
              <a:t>došlo </a:t>
            </a:r>
            <a:r>
              <a:rPr sz="1100" dirty="0">
                <a:latin typeface="Arial"/>
                <a:cs typeface="Arial"/>
              </a:rPr>
              <a:t>k </a:t>
            </a:r>
            <a:r>
              <a:rPr sz="1100" spc="-10" dirty="0">
                <a:latin typeface="Arial"/>
                <a:cs typeface="Arial"/>
              </a:rPr>
              <a:t>jejímu </a:t>
            </a:r>
            <a:r>
              <a:rPr sz="1100" spc="-5" dirty="0">
                <a:latin typeface="Arial"/>
                <a:cs typeface="Arial"/>
              </a:rPr>
              <a:t>přejmenování </a:t>
            </a:r>
            <a:r>
              <a:rPr sz="1100" spc="5" dirty="0">
                <a:latin typeface="Arial"/>
                <a:cs typeface="Arial"/>
              </a:rPr>
              <a:t>na </a:t>
            </a:r>
            <a:r>
              <a:rPr sz="1100" spc="-5" dirty="0">
                <a:latin typeface="Arial"/>
                <a:cs typeface="Arial"/>
              </a:rPr>
              <a:t>ISO/IEC 27002:2005, </a:t>
            </a:r>
            <a:r>
              <a:rPr sz="1100" dirty="0">
                <a:latin typeface="Arial"/>
                <a:cs typeface="Arial"/>
              </a:rPr>
              <a:t>kdy obsah předchozí normy byl </a:t>
            </a:r>
            <a:r>
              <a:rPr sz="1100" spc="-5" dirty="0">
                <a:latin typeface="Arial"/>
                <a:cs typeface="Arial"/>
              </a:rPr>
              <a:t>zachován. Poslední revize normy  </a:t>
            </a:r>
            <a:r>
              <a:rPr sz="1100" dirty="0">
                <a:latin typeface="Arial"/>
                <a:cs typeface="Arial"/>
              </a:rPr>
              <a:t>byla vydána v </a:t>
            </a:r>
            <a:r>
              <a:rPr sz="1100" spc="-10" dirty="0">
                <a:latin typeface="Arial"/>
                <a:cs typeface="Arial"/>
              </a:rPr>
              <a:t>říjnu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2013.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Arial"/>
                <a:cs typeface="Arial"/>
              </a:rPr>
              <a:t>ISO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27003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návod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návrh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zavedení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ISMS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souladu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27001.</a:t>
            </a:r>
            <a:endParaRPr sz="1100" dirty="0">
              <a:latin typeface="Arial"/>
              <a:cs typeface="Arial"/>
            </a:endParaRPr>
          </a:p>
          <a:p>
            <a:pPr marL="12700" marR="6350" algn="just">
              <a:lnSpc>
                <a:spcPct val="120000"/>
              </a:lnSpc>
              <a:spcBef>
                <a:spcPts val="985"/>
              </a:spcBef>
            </a:pPr>
            <a:r>
              <a:rPr sz="1100" spc="-5" dirty="0">
                <a:latin typeface="Arial"/>
                <a:cs typeface="Arial"/>
              </a:rPr>
              <a:t>ISO </a:t>
            </a:r>
            <a:r>
              <a:rPr sz="1100" b="1" spc="-5" dirty="0">
                <a:latin typeface="Arial"/>
                <a:cs typeface="Arial"/>
              </a:rPr>
              <a:t>27004 </a:t>
            </a:r>
            <a:r>
              <a:rPr sz="1100" dirty="0">
                <a:latin typeface="Arial"/>
                <a:cs typeface="Arial"/>
              </a:rPr>
              <a:t>- norma 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roce </a:t>
            </a:r>
            <a:r>
              <a:rPr sz="1100" spc="-5" dirty="0">
                <a:latin typeface="Arial"/>
                <a:cs typeface="Arial"/>
              </a:rPr>
              <a:t>2009 </a:t>
            </a:r>
            <a:r>
              <a:rPr sz="110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následně revidována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roce </a:t>
            </a:r>
            <a:r>
              <a:rPr sz="1100" spc="-5" dirty="0">
                <a:latin typeface="Arial"/>
                <a:cs typeface="Arial"/>
              </a:rPr>
              <a:t>2016. Normu </a:t>
            </a:r>
            <a:r>
              <a:rPr sz="1100" spc="-10" dirty="0">
                <a:latin typeface="Arial"/>
                <a:cs typeface="Arial"/>
              </a:rPr>
              <a:t>přeložila </a:t>
            </a:r>
            <a:r>
              <a:rPr sz="1100" spc="-5" dirty="0">
                <a:latin typeface="Arial"/>
                <a:cs typeface="Arial"/>
              </a:rPr>
              <a:t>společnost Risk </a:t>
            </a:r>
            <a:r>
              <a:rPr sz="1100" dirty="0">
                <a:latin typeface="Arial"/>
                <a:cs typeface="Arial"/>
              </a:rPr>
              <a:t>Analysis  Consultants.</a:t>
            </a:r>
          </a:p>
          <a:p>
            <a:pPr marL="12700" marR="5715" algn="just">
              <a:lnSpc>
                <a:spcPct val="120000"/>
              </a:lnSpc>
              <a:spcBef>
                <a:spcPts val="1010"/>
              </a:spcBef>
            </a:pPr>
            <a:r>
              <a:rPr sz="1100" spc="-5" dirty="0">
                <a:latin typeface="Arial"/>
                <a:cs typeface="Arial"/>
              </a:rPr>
              <a:t>ISO </a:t>
            </a:r>
            <a:r>
              <a:rPr sz="1100" b="1" spc="-5" dirty="0">
                <a:latin typeface="Arial"/>
                <a:cs typeface="Arial"/>
              </a:rPr>
              <a:t>27005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norma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červnu </a:t>
            </a:r>
            <a:r>
              <a:rPr sz="1100" dirty="0">
                <a:latin typeface="Arial"/>
                <a:cs typeface="Arial"/>
              </a:rPr>
              <a:t>2008 </a:t>
            </a:r>
            <a:r>
              <a:rPr sz="1100" spc="-5" dirty="0">
                <a:latin typeface="Arial"/>
                <a:cs typeface="Arial"/>
              </a:rPr>
              <a:t>pod </a:t>
            </a:r>
            <a:r>
              <a:rPr sz="1100" dirty="0">
                <a:latin typeface="Arial"/>
                <a:cs typeface="Arial"/>
              </a:rPr>
              <a:t>názvem </a:t>
            </a:r>
            <a:r>
              <a:rPr sz="1100" spc="-10" dirty="0">
                <a:latin typeface="Arial"/>
                <a:cs typeface="Arial"/>
              </a:rPr>
              <a:t>"Information </a:t>
            </a:r>
            <a:r>
              <a:rPr sz="1100" spc="-5" dirty="0">
                <a:latin typeface="Arial"/>
                <a:cs typeface="Arial"/>
              </a:rPr>
              <a:t>technology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Security techniques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Information  </a:t>
            </a:r>
            <a:r>
              <a:rPr sz="1100" dirty="0">
                <a:latin typeface="Arial"/>
                <a:cs typeface="Arial"/>
              </a:rPr>
              <a:t>security </a:t>
            </a:r>
            <a:r>
              <a:rPr sz="1100" spc="-5" dirty="0">
                <a:latin typeface="Arial"/>
                <a:cs typeface="Arial"/>
              </a:rPr>
              <a:t>risk management" </a:t>
            </a:r>
            <a:r>
              <a:rPr sz="110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následně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červnu </a:t>
            </a:r>
            <a:r>
              <a:rPr sz="1100" dirty="0">
                <a:latin typeface="Arial"/>
                <a:cs typeface="Arial"/>
              </a:rPr>
              <a:t>2011 </a:t>
            </a:r>
            <a:r>
              <a:rPr sz="1100" spc="-5" dirty="0">
                <a:latin typeface="Arial"/>
                <a:cs typeface="Arial"/>
              </a:rPr>
              <a:t>revidována. Normu přeložila společnost Risk </a:t>
            </a:r>
            <a:r>
              <a:rPr sz="1100" dirty="0">
                <a:latin typeface="Arial"/>
                <a:cs typeface="Arial"/>
              </a:rPr>
              <a:t>Analysis </a:t>
            </a:r>
            <a:r>
              <a:rPr sz="1100" spc="-5" dirty="0">
                <a:latin typeface="Arial"/>
                <a:cs typeface="Arial"/>
              </a:rPr>
              <a:t>Consultants. Český  </a:t>
            </a:r>
            <a:r>
              <a:rPr sz="1100" dirty="0">
                <a:latin typeface="Arial"/>
                <a:cs typeface="Arial"/>
              </a:rPr>
              <a:t>překlad </a:t>
            </a:r>
            <a:r>
              <a:rPr sz="1100" spc="-5" dirty="0">
                <a:latin typeface="Arial"/>
                <a:cs typeface="Arial"/>
              </a:rPr>
              <a:t>je </a:t>
            </a:r>
            <a:r>
              <a:rPr sz="1100" dirty="0">
                <a:latin typeface="Arial"/>
                <a:cs typeface="Arial"/>
              </a:rPr>
              <a:t>k dispozici </a:t>
            </a:r>
            <a:r>
              <a:rPr sz="1100" spc="5" dirty="0">
                <a:latin typeface="Arial"/>
                <a:cs typeface="Arial"/>
              </a:rPr>
              <a:t>na </a:t>
            </a:r>
            <a:r>
              <a:rPr sz="1100" dirty="0">
                <a:latin typeface="Arial"/>
                <a:cs typeface="Arial"/>
              </a:rPr>
              <a:t>stránkách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ÚNMZ.</a:t>
            </a:r>
            <a:endParaRPr sz="1100" dirty="0">
              <a:latin typeface="Arial"/>
              <a:cs typeface="Arial"/>
            </a:endParaRPr>
          </a:p>
          <a:p>
            <a:pPr marL="12700" marR="10160" algn="just">
              <a:lnSpc>
                <a:spcPct val="120000"/>
              </a:lnSpc>
              <a:spcBef>
                <a:spcPts val="1010"/>
              </a:spcBef>
            </a:pPr>
            <a:r>
              <a:rPr sz="1100" spc="-5" dirty="0">
                <a:latin typeface="Arial"/>
                <a:cs typeface="Arial"/>
              </a:rPr>
              <a:t>ISO </a:t>
            </a:r>
            <a:r>
              <a:rPr sz="1100" b="1" spc="-5" dirty="0">
                <a:latin typeface="Arial"/>
                <a:cs typeface="Arial"/>
              </a:rPr>
              <a:t>27006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norma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poprvé 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5" dirty="0">
                <a:latin typeface="Arial"/>
                <a:cs typeface="Arial"/>
              </a:rPr>
              <a:t>březnu 2007 </a:t>
            </a:r>
            <a:r>
              <a:rPr sz="110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naposledy revidována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roce 2015. </a:t>
            </a:r>
            <a:r>
              <a:rPr sz="1100" spc="-5" dirty="0">
                <a:latin typeface="Arial"/>
                <a:cs typeface="Arial"/>
              </a:rPr>
              <a:t>Normu přeložila společnost  Risk </a:t>
            </a:r>
            <a:r>
              <a:rPr sz="1100" dirty="0">
                <a:latin typeface="Arial"/>
                <a:cs typeface="Arial"/>
              </a:rPr>
              <a:t>Analysis Consultants. Český překlad </a:t>
            </a:r>
            <a:r>
              <a:rPr sz="1100" spc="-5" dirty="0">
                <a:latin typeface="Arial"/>
                <a:cs typeface="Arial"/>
              </a:rPr>
              <a:t>je </a:t>
            </a:r>
            <a:r>
              <a:rPr sz="1100" dirty="0">
                <a:latin typeface="Arial"/>
                <a:cs typeface="Arial"/>
              </a:rPr>
              <a:t>k dispozici </a:t>
            </a:r>
            <a:r>
              <a:rPr sz="1100" spc="5" dirty="0">
                <a:latin typeface="Arial"/>
                <a:cs typeface="Arial"/>
              </a:rPr>
              <a:t>na </a:t>
            </a:r>
            <a:r>
              <a:rPr sz="1100" dirty="0">
                <a:latin typeface="Arial"/>
                <a:cs typeface="Arial"/>
              </a:rPr>
              <a:t>stránkách</a:t>
            </a:r>
            <a:r>
              <a:rPr sz="1100" spc="-2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ÚNMZ.</a:t>
            </a:r>
            <a:endParaRPr sz="1100" dirty="0">
              <a:latin typeface="Arial"/>
              <a:cs typeface="Arial"/>
            </a:endParaRPr>
          </a:p>
          <a:p>
            <a:pPr marL="12700" marR="9525" algn="just">
              <a:lnSpc>
                <a:spcPct val="120000"/>
              </a:lnSpc>
              <a:spcBef>
                <a:spcPts val="985"/>
              </a:spcBef>
            </a:pPr>
            <a:r>
              <a:rPr sz="1100" spc="-5" dirty="0">
                <a:latin typeface="Arial"/>
                <a:cs typeface="Arial"/>
              </a:rPr>
              <a:t>ISO 27007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revize normy byla 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5" dirty="0">
                <a:latin typeface="Arial"/>
                <a:cs typeface="Arial"/>
              </a:rPr>
              <a:t>roce </a:t>
            </a:r>
            <a:r>
              <a:rPr sz="1100" spc="-5" dirty="0">
                <a:latin typeface="Arial"/>
                <a:cs typeface="Arial"/>
              </a:rPr>
              <a:t>2017 pod </a:t>
            </a:r>
            <a:r>
              <a:rPr sz="1100" dirty="0">
                <a:latin typeface="Arial"/>
                <a:cs typeface="Arial"/>
              </a:rPr>
              <a:t>názvem </a:t>
            </a:r>
            <a:r>
              <a:rPr sz="1100" spc="-5" dirty="0">
                <a:latin typeface="Arial"/>
                <a:cs typeface="Arial"/>
              </a:rPr>
              <a:t>"Information technology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Security techniques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Guidelines  </a:t>
            </a:r>
            <a:r>
              <a:rPr sz="1100" spc="10" dirty="0">
                <a:latin typeface="Arial"/>
                <a:cs typeface="Arial"/>
              </a:rPr>
              <a:t>for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information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security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management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systems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auditing".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ISO 27008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norma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5" dirty="0">
                <a:latin typeface="Arial"/>
                <a:cs typeface="Arial"/>
              </a:rPr>
              <a:t>listopadu </a:t>
            </a:r>
            <a:r>
              <a:rPr sz="1100" dirty="0">
                <a:latin typeface="Arial"/>
                <a:cs typeface="Arial"/>
              </a:rPr>
              <a:t>2011 </a:t>
            </a:r>
            <a:r>
              <a:rPr sz="1100" spc="-5" dirty="0">
                <a:latin typeface="Arial"/>
                <a:cs typeface="Arial"/>
              </a:rPr>
              <a:t>pod </a:t>
            </a:r>
            <a:r>
              <a:rPr sz="1100" dirty="0">
                <a:latin typeface="Arial"/>
                <a:cs typeface="Arial"/>
              </a:rPr>
              <a:t>názvem </a:t>
            </a:r>
            <a:r>
              <a:rPr sz="1100" spc="-5" dirty="0">
                <a:latin typeface="Arial"/>
                <a:cs typeface="Arial"/>
              </a:rPr>
              <a:t>"Information technology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Security </a:t>
            </a:r>
            <a:r>
              <a:rPr sz="1100" dirty="0">
                <a:latin typeface="Arial"/>
                <a:cs typeface="Arial"/>
              </a:rPr>
              <a:t>techniques - </a:t>
            </a:r>
            <a:r>
              <a:rPr sz="1100" spc="-5" dirty="0">
                <a:latin typeface="Arial"/>
                <a:cs typeface="Arial"/>
              </a:rPr>
              <a:t>Guidelines</a:t>
            </a:r>
            <a:r>
              <a:rPr sz="1100" spc="2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latin typeface="Arial"/>
                <a:cs typeface="Arial"/>
              </a:rPr>
              <a:t>auditors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on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information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security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management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systems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controls".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Obsahuje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doporučení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auditorům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ISMS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doplňuje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ISO </a:t>
            </a:r>
            <a:r>
              <a:rPr sz="1100" spc="10" dirty="0">
                <a:latin typeface="Arial"/>
                <a:cs typeface="Arial"/>
              </a:rPr>
              <a:t>27007.</a:t>
            </a:r>
            <a:endParaRPr sz="1100" dirty="0">
              <a:latin typeface="Arial"/>
              <a:cs typeface="Arial"/>
            </a:endParaRPr>
          </a:p>
          <a:p>
            <a:pPr marL="12700" marR="5715" algn="just">
              <a:lnSpc>
                <a:spcPct val="120200"/>
              </a:lnSpc>
              <a:spcBef>
                <a:spcPts val="1005"/>
              </a:spcBef>
            </a:pPr>
            <a:r>
              <a:rPr sz="1100" spc="-5" dirty="0">
                <a:latin typeface="Arial"/>
                <a:cs typeface="Arial"/>
              </a:rPr>
              <a:t>ISO 27009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norma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roce </a:t>
            </a:r>
            <a:r>
              <a:rPr sz="1100" spc="-5" dirty="0">
                <a:latin typeface="Arial"/>
                <a:cs typeface="Arial"/>
              </a:rPr>
              <a:t>2016 pod </a:t>
            </a:r>
            <a:r>
              <a:rPr sz="1100" dirty="0">
                <a:latin typeface="Arial"/>
                <a:cs typeface="Arial"/>
              </a:rPr>
              <a:t>názvem " </a:t>
            </a:r>
            <a:r>
              <a:rPr sz="1100" spc="-5" dirty="0">
                <a:latin typeface="Arial"/>
                <a:cs typeface="Arial"/>
              </a:rPr>
              <a:t>Information technology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Security techniques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Sector-specific  </a:t>
            </a:r>
            <a:r>
              <a:rPr sz="1100" dirty="0">
                <a:latin typeface="Arial"/>
                <a:cs typeface="Arial"/>
              </a:rPr>
              <a:t>application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of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ISO/IEC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27001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Requirements"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Definuje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požadavky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používání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ISO/IEC</a:t>
            </a:r>
            <a:r>
              <a:rPr sz="1100" spc="10" dirty="0">
                <a:latin typeface="Arial"/>
                <a:cs typeface="Arial"/>
              </a:rPr>
              <a:t> 27001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ve specifických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odvětvích.</a:t>
            </a:r>
          </a:p>
        </p:txBody>
      </p:sp>
    </p:spTree>
    <p:extLst>
      <p:ext uri="{BB962C8B-B14F-4D97-AF65-F5344CB8AC3E}">
        <p14:creationId xmlns:p14="http://schemas.microsoft.com/office/powerpoint/2010/main" val="44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7"/>
          <p:cNvSpPr txBox="1"/>
          <p:nvPr/>
        </p:nvSpPr>
        <p:spPr>
          <a:xfrm>
            <a:off x="455272" y="825458"/>
            <a:ext cx="8453755" cy="5262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5"/>
              </a:spcBef>
            </a:pPr>
            <a:r>
              <a:rPr sz="1100" spc="-5" dirty="0">
                <a:latin typeface="Arial"/>
                <a:cs typeface="Arial"/>
              </a:rPr>
              <a:t>ISO 27010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norma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5" dirty="0">
                <a:latin typeface="Arial"/>
                <a:cs typeface="Arial"/>
              </a:rPr>
              <a:t>dubnu 2012 </a:t>
            </a:r>
            <a:r>
              <a:rPr sz="110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revidována </a:t>
            </a:r>
            <a:r>
              <a:rPr sz="1100" dirty="0">
                <a:latin typeface="Arial"/>
                <a:cs typeface="Arial"/>
              </a:rPr>
              <a:t>v roce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2015. Poskytuje doporučení </a:t>
            </a:r>
            <a:r>
              <a:rPr sz="1100" spc="-10" dirty="0">
                <a:latin typeface="Arial"/>
                <a:cs typeface="Arial"/>
              </a:rPr>
              <a:t>pro </a:t>
            </a:r>
            <a:r>
              <a:rPr sz="1100" spc="-5" dirty="0">
                <a:latin typeface="Arial"/>
                <a:cs typeface="Arial"/>
              </a:rPr>
              <a:t>řízení bezpečnosti informací při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r>
              <a:rPr sz="1100" dirty="0">
                <a:latin typeface="Arial"/>
                <a:cs typeface="Arial"/>
              </a:rPr>
              <a:t>interní a </a:t>
            </a:r>
            <a:r>
              <a:rPr sz="1100" spc="-5" dirty="0">
                <a:latin typeface="Arial"/>
                <a:cs typeface="Arial"/>
              </a:rPr>
              <a:t>mimo </a:t>
            </a:r>
            <a:r>
              <a:rPr sz="1100" dirty="0">
                <a:latin typeface="Arial"/>
                <a:cs typeface="Arial"/>
              </a:rPr>
              <a:t>firemní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komunikaci.</a:t>
            </a:r>
          </a:p>
          <a:p>
            <a:pPr marL="12700" marR="8890">
              <a:lnSpc>
                <a:spcPts val="1180"/>
              </a:lnSpc>
              <a:spcBef>
                <a:spcPts val="1019"/>
              </a:spcBef>
            </a:pPr>
            <a:r>
              <a:rPr sz="1100" spc="-5" dirty="0">
                <a:latin typeface="Arial"/>
                <a:cs typeface="Arial"/>
              </a:rPr>
              <a:t>ISO 27011 </a:t>
            </a:r>
            <a:r>
              <a:rPr sz="1100" dirty="0">
                <a:latin typeface="Arial"/>
                <a:cs typeface="Arial"/>
              </a:rPr>
              <a:t>- norma 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roce </a:t>
            </a:r>
            <a:r>
              <a:rPr sz="1100" dirty="0">
                <a:latin typeface="Arial"/>
                <a:cs typeface="Arial"/>
              </a:rPr>
              <a:t>2008 a </a:t>
            </a:r>
            <a:r>
              <a:rPr sz="1100" spc="-5" dirty="0">
                <a:latin typeface="Arial"/>
                <a:cs typeface="Arial"/>
              </a:rPr>
              <a:t>revidována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roce </a:t>
            </a:r>
            <a:r>
              <a:rPr sz="1100" spc="-5" dirty="0">
                <a:latin typeface="Arial"/>
                <a:cs typeface="Arial"/>
              </a:rPr>
              <a:t>2016. Obsahuje doporučení </a:t>
            </a:r>
            <a:r>
              <a:rPr sz="110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požadavky </a:t>
            </a:r>
            <a:r>
              <a:rPr sz="1100" spc="-10" dirty="0">
                <a:latin typeface="Arial"/>
                <a:cs typeface="Arial"/>
              </a:rPr>
              <a:t>na </a:t>
            </a:r>
            <a:r>
              <a:rPr sz="1100" spc="-5" dirty="0">
                <a:latin typeface="Arial"/>
                <a:cs typeface="Arial"/>
              </a:rPr>
              <a:t>řízení bezpečnosti  </a:t>
            </a:r>
            <a:r>
              <a:rPr sz="1100" dirty="0">
                <a:latin typeface="Arial"/>
                <a:cs typeface="Arial"/>
              </a:rPr>
              <a:t>informací v prostředí </a:t>
            </a:r>
            <a:r>
              <a:rPr sz="1100" spc="-5" dirty="0">
                <a:latin typeface="Arial"/>
                <a:cs typeface="Arial"/>
              </a:rPr>
              <a:t>telekomunikačních</a:t>
            </a:r>
            <a:r>
              <a:rPr sz="1100" spc="-1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operátorů.</a:t>
            </a:r>
          </a:p>
          <a:p>
            <a:pPr marL="12700">
              <a:lnSpc>
                <a:spcPts val="1260"/>
              </a:lnSpc>
              <a:spcBef>
                <a:spcPts val="845"/>
              </a:spcBef>
            </a:pPr>
            <a:r>
              <a:rPr sz="1100" spc="-5" dirty="0">
                <a:latin typeface="Arial"/>
                <a:cs typeface="Arial"/>
              </a:rPr>
              <a:t>ISO</a:t>
            </a:r>
            <a:r>
              <a:rPr sz="1100" spc="1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27013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1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norma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byla</a:t>
            </a:r>
            <a:r>
              <a:rPr sz="1100" spc="1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publikována</a:t>
            </a:r>
            <a:r>
              <a:rPr sz="1100" spc="1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</a:t>
            </a:r>
            <a:r>
              <a:rPr sz="1100" spc="1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říjnu</a:t>
            </a:r>
            <a:r>
              <a:rPr sz="1100" spc="1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2012.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Norma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poskytuje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doporučení</a:t>
            </a:r>
            <a:r>
              <a:rPr sz="1100" spc="1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implementaci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ISO/IEC</a:t>
            </a:r>
            <a:r>
              <a:rPr sz="1100" spc="1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20000</a:t>
            </a:r>
            <a:r>
              <a:rPr sz="1100" spc="1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ISO/IEC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27001.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r>
              <a:rPr sz="1100" dirty="0">
                <a:latin typeface="Arial"/>
                <a:cs typeface="Arial"/>
              </a:rPr>
              <a:t>Poslední </a:t>
            </a:r>
            <a:r>
              <a:rPr sz="1100" spc="-5" dirty="0">
                <a:latin typeface="Arial"/>
                <a:cs typeface="Arial"/>
              </a:rPr>
              <a:t>revize </a:t>
            </a:r>
            <a:r>
              <a:rPr sz="1100" dirty="0">
                <a:latin typeface="Arial"/>
                <a:cs typeface="Arial"/>
              </a:rPr>
              <a:t>normy byla vydána v prosinci</a:t>
            </a:r>
            <a:r>
              <a:rPr sz="1100" spc="-18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2015.</a:t>
            </a:r>
            <a:endParaRPr sz="1100" dirty="0">
              <a:latin typeface="Arial"/>
              <a:cs typeface="Arial"/>
            </a:endParaRPr>
          </a:p>
          <a:p>
            <a:pPr marL="12700" marR="8890" algn="just">
              <a:lnSpc>
                <a:spcPct val="90100"/>
              </a:lnSpc>
              <a:spcBef>
                <a:spcPts val="995"/>
              </a:spcBef>
            </a:pPr>
            <a:r>
              <a:rPr sz="1100" spc="-5" dirty="0">
                <a:latin typeface="Arial"/>
                <a:cs typeface="Arial"/>
              </a:rPr>
              <a:t>ISO 27014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norma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5" dirty="0">
                <a:latin typeface="Arial"/>
                <a:cs typeface="Arial"/>
              </a:rPr>
              <a:t>první polovině </a:t>
            </a:r>
            <a:r>
              <a:rPr sz="1100" spc="-10" dirty="0">
                <a:latin typeface="Arial"/>
                <a:cs typeface="Arial"/>
              </a:rPr>
              <a:t>roku </a:t>
            </a:r>
            <a:r>
              <a:rPr sz="1100" spc="-5" dirty="0">
                <a:latin typeface="Arial"/>
                <a:cs typeface="Arial"/>
              </a:rPr>
              <a:t>2013 </a:t>
            </a:r>
            <a:r>
              <a:rPr sz="1100" spc="5" dirty="0">
                <a:latin typeface="Arial"/>
                <a:cs typeface="Arial"/>
              </a:rPr>
              <a:t>pod </a:t>
            </a:r>
            <a:r>
              <a:rPr sz="1100" spc="-5" dirty="0">
                <a:latin typeface="Arial"/>
                <a:cs typeface="Arial"/>
              </a:rPr>
              <a:t>názvem </a:t>
            </a:r>
            <a:r>
              <a:rPr sz="1100" spc="-10" dirty="0">
                <a:latin typeface="Arial"/>
                <a:cs typeface="Arial"/>
              </a:rPr>
              <a:t>"ITU-T </a:t>
            </a:r>
            <a:r>
              <a:rPr sz="1100" spc="-5" dirty="0">
                <a:latin typeface="Arial"/>
                <a:cs typeface="Arial"/>
              </a:rPr>
              <a:t>Recommendation X.1054 </a:t>
            </a:r>
            <a:r>
              <a:rPr sz="1100" dirty="0">
                <a:latin typeface="Arial"/>
                <a:cs typeface="Arial"/>
              </a:rPr>
              <a:t>&amp; </a:t>
            </a:r>
            <a:r>
              <a:rPr sz="1100" spc="-5" dirty="0">
                <a:latin typeface="Arial"/>
                <a:cs typeface="Arial"/>
              </a:rPr>
              <a:t>ISO/IEC 27014:2013  Information technology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Security techniques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Governance of information security". </a:t>
            </a:r>
            <a:r>
              <a:rPr sz="1100" spc="-10" dirty="0">
                <a:latin typeface="Arial"/>
                <a:cs typeface="Arial"/>
              </a:rPr>
              <a:t>Norma organizacím </a:t>
            </a:r>
            <a:r>
              <a:rPr sz="1100" dirty="0">
                <a:latin typeface="Arial"/>
                <a:cs typeface="Arial"/>
              </a:rPr>
              <a:t>poskytuje </a:t>
            </a:r>
            <a:r>
              <a:rPr sz="1100" spc="-5" dirty="0">
                <a:latin typeface="Arial"/>
                <a:cs typeface="Arial"/>
              </a:rPr>
              <a:t>doporučení </a:t>
            </a:r>
            <a:r>
              <a:rPr sz="1100" dirty="0">
                <a:latin typeface="Arial"/>
                <a:cs typeface="Arial"/>
              </a:rPr>
              <a:t>při </a:t>
            </a:r>
            <a:r>
              <a:rPr sz="1100" spc="-5" dirty="0">
                <a:latin typeface="Arial"/>
                <a:cs typeface="Arial"/>
              </a:rPr>
              <a:t>návrhu  </a:t>
            </a:r>
            <a:r>
              <a:rPr sz="1100" dirty="0">
                <a:latin typeface="Arial"/>
                <a:cs typeface="Arial"/>
              </a:rPr>
              <a:t>Information Security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Governance.</a:t>
            </a:r>
          </a:p>
          <a:p>
            <a:pPr marL="12700" marR="5080" algn="just">
              <a:lnSpc>
                <a:spcPct val="90100"/>
              </a:lnSpc>
              <a:spcBef>
                <a:spcPts val="995"/>
              </a:spcBef>
            </a:pPr>
            <a:r>
              <a:rPr sz="1100" spc="-5" dirty="0">
                <a:latin typeface="Arial"/>
                <a:cs typeface="Arial"/>
              </a:rPr>
              <a:t>ISO 27015 </a:t>
            </a:r>
            <a:r>
              <a:rPr sz="1100" dirty="0">
                <a:latin typeface="Arial"/>
                <a:cs typeface="Arial"/>
              </a:rPr>
              <a:t>- norma 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5" dirty="0">
                <a:latin typeface="Arial"/>
                <a:cs typeface="Arial"/>
              </a:rPr>
              <a:t>listopadu </a:t>
            </a:r>
            <a:r>
              <a:rPr sz="1100" dirty="0">
                <a:latin typeface="Arial"/>
                <a:cs typeface="Arial"/>
              </a:rPr>
              <a:t>2012 </a:t>
            </a:r>
            <a:r>
              <a:rPr sz="1100" spc="-5" dirty="0">
                <a:latin typeface="Arial"/>
                <a:cs typeface="Arial"/>
              </a:rPr>
              <a:t>pod </a:t>
            </a:r>
            <a:r>
              <a:rPr sz="1100" dirty="0">
                <a:latin typeface="Arial"/>
                <a:cs typeface="Arial"/>
              </a:rPr>
              <a:t>názvem </a:t>
            </a:r>
            <a:r>
              <a:rPr sz="1100" spc="-5" dirty="0">
                <a:latin typeface="Arial"/>
                <a:cs typeface="Arial"/>
              </a:rPr>
              <a:t>"ISO/IEC </a:t>
            </a:r>
            <a:r>
              <a:rPr sz="1100" dirty="0">
                <a:latin typeface="Arial"/>
                <a:cs typeface="Arial"/>
              </a:rPr>
              <a:t>TR </a:t>
            </a:r>
            <a:r>
              <a:rPr sz="1100" spc="-5" dirty="0">
                <a:latin typeface="Arial"/>
                <a:cs typeface="Arial"/>
              </a:rPr>
              <a:t>27015:2012 Information technology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Security  techniques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Information security management guidelines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financial services".Obsahuje doporučení </a:t>
            </a:r>
            <a:r>
              <a:rPr sz="110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požadavky </a:t>
            </a:r>
            <a:r>
              <a:rPr sz="1100" spc="-10" dirty="0">
                <a:latin typeface="Arial"/>
                <a:cs typeface="Arial"/>
              </a:rPr>
              <a:t>na </a:t>
            </a:r>
            <a:r>
              <a:rPr sz="1100" spc="-5" dirty="0">
                <a:latin typeface="Arial"/>
                <a:cs typeface="Arial"/>
              </a:rPr>
              <a:t>řízení  </a:t>
            </a:r>
            <a:r>
              <a:rPr sz="1100" dirty="0">
                <a:latin typeface="Arial"/>
                <a:cs typeface="Arial"/>
              </a:rPr>
              <a:t>bezpečnosti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informací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prostředí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finančních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institucí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(banky,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pojišťovny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apod.).</a:t>
            </a:r>
            <a:endParaRPr sz="1100" dirty="0">
              <a:latin typeface="Arial"/>
              <a:cs typeface="Arial"/>
            </a:endParaRPr>
          </a:p>
          <a:p>
            <a:pPr marL="12700" marR="9525" algn="just">
              <a:lnSpc>
                <a:spcPct val="90000"/>
              </a:lnSpc>
              <a:spcBef>
                <a:spcPts val="994"/>
              </a:spcBef>
            </a:pPr>
            <a:r>
              <a:rPr sz="1100" spc="-5" dirty="0">
                <a:latin typeface="Arial"/>
                <a:cs typeface="Arial"/>
              </a:rPr>
              <a:t>ISO 27016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norma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roce </a:t>
            </a:r>
            <a:r>
              <a:rPr sz="1100" spc="-5" dirty="0">
                <a:latin typeface="Arial"/>
                <a:cs typeface="Arial"/>
              </a:rPr>
              <a:t>2014 </a:t>
            </a:r>
            <a:r>
              <a:rPr sz="1100" spc="-10" dirty="0">
                <a:latin typeface="Arial"/>
                <a:cs typeface="Arial"/>
              </a:rPr>
              <a:t>jako </a:t>
            </a:r>
            <a:r>
              <a:rPr sz="1100" spc="-5" dirty="0">
                <a:latin typeface="Arial"/>
                <a:cs typeface="Arial"/>
              </a:rPr>
              <a:t>technická zpráva (Technical </a:t>
            </a:r>
            <a:r>
              <a:rPr sz="1100" spc="-10" dirty="0">
                <a:latin typeface="Arial"/>
                <a:cs typeface="Arial"/>
              </a:rPr>
              <a:t>Report) </a:t>
            </a:r>
            <a:r>
              <a:rPr sz="1100" spc="-5" dirty="0">
                <a:latin typeface="Arial"/>
                <a:cs typeface="Arial"/>
              </a:rPr>
              <a:t>pod </a:t>
            </a:r>
            <a:r>
              <a:rPr sz="1100" dirty="0">
                <a:latin typeface="Arial"/>
                <a:cs typeface="Arial"/>
              </a:rPr>
              <a:t>názvem </a:t>
            </a:r>
            <a:r>
              <a:rPr sz="1100" spc="-5" dirty="0">
                <a:latin typeface="Arial"/>
                <a:cs typeface="Arial"/>
              </a:rPr>
              <a:t>ISO/IEC </a:t>
            </a:r>
            <a:r>
              <a:rPr sz="1100" dirty="0">
                <a:latin typeface="Arial"/>
                <a:cs typeface="Arial"/>
              </a:rPr>
              <a:t>TR </a:t>
            </a:r>
            <a:r>
              <a:rPr sz="1100" spc="-5" dirty="0">
                <a:latin typeface="Arial"/>
                <a:cs typeface="Arial"/>
              </a:rPr>
              <a:t>27016:2014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20" dirty="0">
                <a:latin typeface="Arial"/>
                <a:cs typeface="Arial"/>
              </a:rPr>
              <a:t>IT 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Security - </a:t>
            </a:r>
            <a:r>
              <a:rPr sz="1100" spc="-5" dirty="0">
                <a:latin typeface="Arial"/>
                <a:cs typeface="Arial"/>
              </a:rPr>
              <a:t>Security techniques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Information </a:t>
            </a:r>
            <a:r>
              <a:rPr sz="1100" spc="-10" dirty="0">
                <a:latin typeface="Arial"/>
                <a:cs typeface="Arial"/>
              </a:rPr>
              <a:t>security </a:t>
            </a:r>
            <a:r>
              <a:rPr sz="1100" spc="-5" dirty="0">
                <a:latin typeface="Arial"/>
                <a:cs typeface="Arial"/>
              </a:rPr>
              <a:t>management </a:t>
            </a:r>
            <a:r>
              <a:rPr sz="1100" dirty="0">
                <a:latin typeface="Arial"/>
                <a:cs typeface="Arial"/>
              </a:rPr>
              <a:t>– </a:t>
            </a:r>
            <a:r>
              <a:rPr sz="1100" spc="-5" dirty="0">
                <a:latin typeface="Arial"/>
                <a:cs typeface="Arial"/>
              </a:rPr>
              <a:t>Organizational </a:t>
            </a:r>
            <a:r>
              <a:rPr sz="1100" dirty="0">
                <a:latin typeface="Arial"/>
                <a:cs typeface="Arial"/>
              </a:rPr>
              <a:t>economics. Poskytuje doporučení </a:t>
            </a:r>
            <a:r>
              <a:rPr sz="1100" spc="-10" dirty="0">
                <a:latin typeface="Arial"/>
                <a:cs typeface="Arial"/>
              </a:rPr>
              <a:t>pro </a:t>
            </a:r>
            <a:r>
              <a:rPr sz="1100" spc="-5" dirty="0">
                <a:latin typeface="Arial"/>
                <a:cs typeface="Arial"/>
              </a:rPr>
              <a:t>nastavení  </a:t>
            </a:r>
            <a:r>
              <a:rPr sz="1100" dirty="0">
                <a:latin typeface="Arial"/>
                <a:cs typeface="Arial"/>
              </a:rPr>
              <a:t>bezpečnostního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programu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 ohledem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na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předpokládané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finanční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výsledky.</a:t>
            </a:r>
          </a:p>
          <a:p>
            <a:pPr marL="12700" marR="6985" algn="just">
              <a:lnSpc>
                <a:spcPct val="90000"/>
              </a:lnSpc>
              <a:spcBef>
                <a:spcPts val="1019"/>
              </a:spcBef>
            </a:pPr>
            <a:r>
              <a:rPr sz="1100" spc="-5" dirty="0">
                <a:latin typeface="Arial"/>
                <a:cs typeface="Arial"/>
              </a:rPr>
              <a:t>ISO 27017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norma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spc="-10" dirty="0">
                <a:latin typeface="Arial"/>
                <a:cs typeface="Arial"/>
              </a:rPr>
              <a:t>na </a:t>
            </a:r>
            <a:r>
              <a:rPr sz="1100" spc="-5" dirty="0">
                <a:latin typeface="Arial"/>
                <a:cs typeface="Arial"/>
              </a:rPr>
              <a:t>koci </a:t>
            </a:r>
            <a:r>
              <a:rPr sz="1100" spc="-10" dirty="0">
                <a:latin typeface="Arial"/>
                <a:cs typeface="Arial"/>
              </a:rPr>
              <a:t>roku </a:t>
            </a:r>
            <a:r>
              <a:rPr sz="1100" spc="-5" dirty="0">
                <a:latin typeface="Arial"/>
                <a:cs typeface="Arial"/>
              </a:rPr>
              <a:t>2015 pod </a:t>
            </a:r>
            <a:r>
              <a:rPr sz="1100" dirty="0">
                <a:latin typeface="Arial"/>
                <a:cs typeface="Arial"/>
              </a:rPr>
              <a:t>názvem </a:t>
            </a:r>
            <a:r>
              <a:rPr sz="1100" spc="-10" dirty="0">
                <a:latin typeface="Arial"/>
                <a:cs typeface="Arial"/>
              </a:rPr>
              <a:t>ISO/IEC </a:t>
            </a:r>
            <a:r>
              <a:rPr sz="1100" spc="-5" dirty="0">
                <a:latin typeface="Arial"/>
                <a:cs typeface="Arial"/>
              </a:rPr>
              <a:t>27017:2015 </a:t>
            </a:r>
            <a:r>
              <a:rPr sz="1100" dirty="0">
                <a:latin typeface="Arial"/>
                <a:cs typeface="Arial"/>
              </a:rPr>
              <a:t>/ </a:t>
            </a:r>
            <a:r>
              <a:rPr sz="1100" spc="-10" dirty="0">
                <a:latin typeface="Arial"/>
                <a:cs typeface="Arial"/>
              </a:rPr>
              <a:t>ITU-T </a:t>
            </a:r>
            <a:r>
              <a:rPr sz="1100" spc="-5" dirty="0">
                <a:latin typeface="Arial"/>
                <a:cs typeface="Arial"/>
              </a:rPr>
              <a:t>X.1631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10" dirty="0">
                <a:latin typeface="Arial"/>
                <a:cs typeface="Arial"/>
              </a:rPr>
              <a:t>Information </a:t>
            </a:r>
            <a:r>
              <a:rPr sz="1100" spc="-5" dirty="0">
                <a:latin typeface="Arial"/>
                <a:cs typeface="Arial"/>
              </a:rPr>
              <a:t>technology </a:t>
            </a:r>
            <a:r>
              <a:rPr sz="1100" dirty="0">
                <a:latin typeface="Arial"/>
                <a:cs typeface="Arial"/>
              </a:rPr>
              <a:t>-  Security </a:t>
            </a:r>
            <a:r>
              <a:rPr sz="1100" spc="-5" dirty="0">
                <a:latin typeface="Arial"/>
                <a:cs typeface="Arial"/>
              </a:rPr>
              <a:t>techniques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Code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practice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information security controls </a:t>
            </a:r>
            <a:r>
              <a:rPr sz="1100" dirty="0">
                <a:latin typeface="Arial"/>
                <a:cs typeface="Arial"/>
              </a:rPr>
              <a:t>based </a:t>
            </a:r>
            <a:r>
              <a:rPr sz="1100" spc="5" dirty="0">
                <a:latin typeface="Arial"/>
                <a:cs typeface="Arial"/>
              </a:rPr>
              <a:t>on </a:t>
            </a:r>
            <a:r>
              <a:rPr sz="1100" spc="-5" dirty="0">
                <a:latin typeface="Arial"/>
                <a:cs typeface="Arial"/>
              </a:rPr>
              <a:t>ISO/IEC 27002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cloud services </a:t>
            </a:r>
            <a:r>
              <a:rPr sz="110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poskytuje  </a:t>
            </a:r>
            <a:r>
              <a:rPr sz="1100" dirty="0">
                <a:latin typeface="Arial"/>
                <a:cs typeface="Arial"/>
              </a:rPr>
              <a:t>doporučení pro </a:t>
            </a:r>
            <a:r>
              <a:rPr sz="1100" spc="5" dirty="0">
                <a:latin typeface="Arial"/>
                <a:cs typeface="Arial"/>
              </a:rPr>
              <a:t>zabezpečení</a:t>
            </a:r>
            <a:r>
              <a:rPr sz="1100" spc="-2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cloud computingu</a:t>
            </a:r>
          </a:p>
          <a:p>
            <a:pPr marL="12700" marR="6985" algn="just">
              <a:lnSpc>
                <a:spcPct val="90000"/>
              </a:lnSpc>
              <a:spcBef>
                <a:spcPts val="1000"/>
              </a:spcBef>
            </a:pPr>
            <a:r>
              <a:rPr sz="1100" spc="-5" dirty="0">
                <a:latin typeface="Arial"/>
                <a:cs typeface="Arial"/>
              </a:rPr>
              <a:t>ISO </a:t>
            </a:r>
            <a:r>
              <a:rPr sz="1100" dirty="0">
                <a:latin typeface="Arial"/>
                <a:cs typeface="Arial"/>
              </a:rPr>
              <a:t>27018 - </a:t>
            </a:r>
            <a:r>
              <a:rPr sz="1100" spc="-5" dirty="0">
                <a:latin typeface="Arial"/>
                <a:cs typeface="Arial"/>
              </a:rPr>
              <a:t>norma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srpnu </a:t>
            </a:r>
            <a:r>
              <a:rPr sz="1100" dirty="0">
                <a:latin typeface="Arial"/>
                <a:cs typeface="Arial"/>
              </a:rPr>
              <a:t>2014 </a:t>
            </a:r>
            <a:r>
              <a:rPr sz="1100" spc="-5" dirty="0">
                <a:latin typeface="Arial"/>
                <a:cs typeface="Arial"/>
              </a:rPr>
              <a:t>pod </a:t>
            </a:r>
            <a:r>
              <a:rPr sz="1100" dirty="0">
                <a:latin typeface="Arial"/>
                <a:cs typeface="Arial"/>
              </a:rPr>
              <a:t>názvem </a:t>
            </a:r>
            <a:r>
              <a:rPr sz="1100" spc="-5" dirty="0">
                <a:latin typeface="Arial"/>
                <a:cs typeface="Arial"/>
              </a:rPr>
              <a:t>ISO/IEC 27018:2014 -Information technology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Security techniques </a:t>
            </a:r>
            <a:r>
              <a:rPr sz="1100" dirty="0">
                <a:latin typeface="Arial"/>
                <a:cs typeface="Arial"/>
              </a:rPr>
              <a:t>-  Code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practice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protection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Personally Identifiable Information </a:t>
            </a:r>
            <a:r>
              <a:rPr sz="1100" spc="-10" dirty="0">
                <a:latin typeface="Arial"/>
                <a:cs typeface="Arial"/>
              </a:rPr>
              <a:t>(PII) </a:t>
            </a:r>
            <a:r>
              <a:rPr sz="1100" spc="-5" dirty="0">
                <a:latin typeface="Arial"/>
                <a:cs typeface="Arial"/>
              </a:rPr>
              <a:t>in public </a:t>
            </a:r>
            <a:r>
              <a:rPr sz="1100" dirty="0">
                <a:latin typeface="Arial"/>
                <a:cs typeface="Arial"/>
              </a:rPr>
              <a:t>clouds </a:t>
            </a:r>
            <a:r>
              <a:rPr sz="1100" spc="-5" dirty="0">
                <a:latin typeface="Arial"/>
                <a:cs typeface="Arial"/>
              </a:rPr>
              <a:t>acting </a:t>
            </a:r>
            <a:r>
              <a:rPr sz="1100" spc="5" dirty="0">
                <a:latin typeface="Arial"/>
                <a:cs typeface="Arial"/>
              </a:rPr>
              <a:t>as </a:t>
            </a:r>
            <a:r>
              <a:rPr sz="1100" spc="-5" dirty="0">
                <a:latin typeface="Arial"/>
                <a:cs typeface="Arial"/>
              </a:rPr>
              <a:t>PII processors. Poskytovatelům  </a:t>
            </a:r>
            <a:r>
              <a:rPr sz="1100" dirty="0">
                <a:latin typeface="Arial"/>
                <a:cs typeface="Arial"/>
              </a:rPr>
              <a:t>cloudových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služeb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dává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vhodná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bezpečnostní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opatření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zabezpečení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soukromí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zákazníků.</a:t>
            </a:r>
          </a:p>
          <a:p>
            <a:pPr marL="12700" marR="8890" algn="just">
              <a:lnSpc>
                <a:spcPct val="90000"/>
              </a:lnSpc>
              <a:spcBef>
                <a:spcPts val="1000"/>
              </a:spcBef>
            </a:pPr>
            <a:r>
              <a:rPr sz="1100" spc="-5" dirty="0">
                <a:latin typeface="Arial"/>
                <a:cs typeface="Arial"/>
              </a:rPr>
              <a:t>ISO 27019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revize </a:t>
            </a:r>
            <a:r>
              <a:rPr sz="1100" dirty="0">
                <a:latin typeface="Arial"/>
                <a:cs typeface="Arial"/>
              </a:rPr>
              <a:t>normy 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roce 2017 </a:t>
            </a:r>
            <a:r>
              <a:rPr sz="1100" spc="-5" dirty="0">
                <a:latin typeface="Arial"/>
                <a:cs typeface="Arial"/>
              </a:rPr>
              <a:t>pod názvem"ISO/IEC 27019:2017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Information technology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Security  techniques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Information security controls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the energy </a:t>
            </a:r>
            <a:r>
              <a:rPr sz="1100" spc="-10" dirty="0">
                <a:latin typeface="Arial"/>
                <a:cs typeface="Arial"/>
              </a:rPr>
              <a:t>utility </a:t>
            </a:r>
            <a:r>
              <a:rPr sz="1100" spc="-5" dirty="0">
                <a:latin typeface="Arial"/>
                <a:cs typeface="Arial"/>
              </a:rPr>
              <a:t>industry". Norma pomáhá organizacím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5" dirty="0">
                <a:latin typeface="Arial"/>
                <a:cs typeface="Arial"/>
              </a:rPr>
              <a:t>energetickém průmyslu  </a:t>
            </a:r>
            <a:r>
              <a:rPr sz="1100" dirty="0">
                <a:latin typeface="Arial"/>
                <a:cs typeface="Arial"/>
              </a:rPr>
              <a:t>interpretovat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aplikovat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normu </a:t>
            </a:r>
            <a:r>
              <a:rPr sz="1100" spc="-5" dirty="0">
                <a:latin typeface="Arial"/>
                <a:cs typeface="Arial"/>
              </a:rPr>
              <a:t>ISO/IEC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27002,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aby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byla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zajištěna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bezpečnost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jejich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systémů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elektronické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řízení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procesů.</a:t>
            </a:r>
          </a:p>
          <a:p>
            <a:pPr marL="12700" marR="6985" algn="just">
              <a:lnSpc>
                <a:spcPct val="90100"/>
              </a:lnSpc>
              <a:spcBef>
                <a:spcPts val="995"/>
              </a:spcBef>
            </a:pPr>
            <a:r>
              <a:rPr sz="1100" spc="-5" dirty="0">
                <a:latin typeface="Arial"/>
                <a:cs typeface="Arial"/>
              </a:rPr>
              <a:t>ISO 27021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norma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5" dirty="0">
                <a:latin typeface="Arial"/>
                <a:cs typeface="Arial"/>
              </a:rPr>
              <a:t>říjnu </a:t>
            </a:r>
            <a:r>
              <a:rPr sz="1100" spc="-10" dirty="0">
                <a:latin typeface="Arial"/>
                <a:cs typeface="Arial"/>
              </a:rPr>
              <a:t>2017 </a:t>
            </a:r>
            <a:r>
              <a:rPr sz="1100" spc="-5" dirty="0">
                <a:latin typeface="Arial"/>
                <a:cs typeface="Arial"/>
              </a:rPr>
              <a:t>pod </a:t>
            </a:r>
            <a:r>
              <a:rPr sz="1100" dirty="0">
                <a:latin typeface="Arial"/>
                <a:cs typeface="Arial"/>
              </a:rPr>
              <a:t>názvem </a:t>
            </a:r>
            <a:r>
              <a:rPr sz="1100" spc="-5" dirty="0">
                <a:latin typeface="Arial"/>
                <a:cs typeface="Arial"/>
              </a:rPr>
              <a:t>ISO/IEC 27021:2017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Information technology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Security techniques </a:t>
            </a:r>
            <a:r>
              <a:rPr sz="1100" dirty="0">
                <a:latin typeface="Arial"/>
                <a:cs typeface="Arial"/>
              </a:rPr>
              <a:t>-  </a:t>
            </a:r>
            <a:r>
              <a:rPr sz="1100" spc="-5" dirty="0">
                <a:latin typeface="Arial"/>
                <a:cs typeface="Arial"/>
              </a:rPr>
              <a:t>Competence requirements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information </a:t>
            </a:r>
            <a:r>
              <a:rPr sz="1100" spc="-5" dirty="0">
                <a:latin typeface="Arial"/>
                <a:cs typeface="Arial"/>
              </a:rPr>
              <a:t>security </a:t>
            </a:r>
            <a:r>
              <a:rPr sz="1100" spc="-10" dirty="0">
                <a:latin typeface="Arial"/>
                <a:cs typeface="Arial"/>
              </a:rPr>
              <a:t>management </a:t>
            </a:r>
            <a:r>
              <a:rPr sz="1100" spc="-5" dirty="0">
                <a:latin typeface="Arial"/>
                <a:cs typeface="Arial"/>
              </a:rPr>
              <a:t>systems professionals. Norma stanovuje požadavky </a:t>
            </a:r>
            <a:r>
              <a:rPr sz="1100" spc="5" dirty="0">
                <a:latin typeface="Arial"/>
                <a:cs typeface="Arial"/>
              </a:rPr>
              <a:t>na </a:t>
            </a:r>
            <a:r>
              <a:rPr sz="1100" spc="-5" dirty="0">
                <a:latin typeface="Arial"/>
                <a:cs typeface="Arial"/>
              </a:rPr>
              <a:t>odbornou  </a:t>
            </a:r>
            <a:r>
              <a:rPr sz="1100" dirty="0">
                <a:latin typeface="Arial"/>
                <a:cs typeface="Arial"/>
              </a:rPr>
              <a:t>způsobilost specialistů z oblasti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ISMS.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38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7"/>
          <p:cNvSpPr txBox="1"/>
          <p:nvPr/>
        </p:nvSpPr>
        <p:spPr>
          <a:xfrm>
            <a:off x="455993" y="825980"/>
            <a:ext cx="8241665" cy="4563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Arial"/>
                <a:cs typeface="Arial"/>
              </a:rPr>
              <a:t>ISO 27023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norma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červenci </a:t>
            </a:r>
            <a:r>
              <a:rPr sz="1100" dirty="0">
                <a:latin typeface="Arial"/>
                <a:cs typeface="Arial"/>
              </a:rPr>
              <a:t>2015 </a:t>
            </a:r>
            <a:r>
              <a:rPr sz="1100" spc="-5" dirty="0">
                <a:latin typeface="Arial"/>
                <a:cs typeface="Arial"/>
              </a:rPr>
              <a:t>pod </a:t>
            </a:r>
            <a:r>
              <a:rPr sz="1100" dirty="0">
                <a:latin typeface="Arial"/>
                <a:cs typeface="Arial"/>
              </a:rPr>
              <a:t>názvem </a:t>
            </a:r>
            <a:r>
              <a:rPr sz="1100" spc="-5" dirty="0">
                <a:latin typeface="Arial"/>
                <a:cs typeface="Arial"/>
              </a:rPr>
              <a:t>ISO/IEC </a:t>
            </a:r>
            <a:r>
              <a:rPr sz="1100" dirty="0">
                <a:latin typeface="Arial"/>
                <a:cs typeface="Arial"/>
              </a:rPr>
              <a:t>TR </a:t>
            </a:r>
            <a:r>
              <a:rPr sz="1100" spc="-5" dirty="0">
                <a:latin typeface="Arial"/>
                <a:cs typeface="Arial"/>
              </a:rPr>
              <a:t>27023:2015 Information technology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Security  </a:t>
            </a:r>
            <a:r>
              <a:rPr sz="1100" dirty="0">
                <a:latin typeface="Arial"/>
                <a:cs typeface="Arial"/>
              </a:rPr>
              <a:t>techniques - </a:t>
            </a:r>
            <a:r>
              <a:rPr sz="1100" spc="-5" dirty="0">
                <a:latin typeface="Arial"/>
                <a:cs typeface="Arial"/>
              </a:rPr>
              <a:t>Mapping the Revised Editions </a:t>
            </a:r>
            <a:r>
              <a:rPr sz="1100" spc="-10" dirty="0">
                <a:latin typeface="Arial"/>
                <a:cs typeface="Arial"/>
              </a:rPr>
              <a:t>of ISO/IEC </a:t>
            </a:r>
            <a:r>
              <a:rPr sz="1100" spc="-5" dirty="0">
                <a:latin typeface="Arial"/>
                <a:cs typeface="Arial"/>
              </a:rPr>
              <a:t>27001 </a:t>
            </a:r>
            <a:r>
              <a:rPr sz="1100" spc="5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ISO/IEC </a:t>
            </a:r>
            <a:r>
              <a:rPr sz="1100" spc="-5" dirty="0">
                <a:latin typeface="Arial"/>
                <a:cs typeface="Arial"/>
              </a:rPr>
              <a:t>27002 </a:t>
            </a:r>
            <a:r>
              <a:rPr sz="110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srovnává poslední vydání norem </a:t>
            </a:r>
            <a:r>
              <a:rPr sz="1100" spc="-10" dirty="0">
                <a:latin typeface="Arial"/>
                <a:cs typeface="Arial"/>
              </a:rPr>
              <a:t>ISO/IEC </a:t>
            </a:r>
            <a:r>
              <a:rPr sz="1100" spc="-5" dirty="0">
                <a:latin typeface="Arial"/>
                <a:cs typeface="Arial"/>
              </a:rPr>
              <a:t>27001  </a:t>
            </a:r>
            <a:r>
              <a:rPr sz="110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ISO/IEC </a:t>
            </a:r>
            <a:r>
              <a:rPr sz="1100" spc="10" dirty="0">
                <a:latin typeface="Arial"/>
                <a:cs typeface="Arial"/>
              </a:rPr>
              <a:t>27002 </a:t>
            </a:r>
            <a:r>
              <a:rPr sz="1100" dirty="0">
                <a:latin typeface="Arial"/>
                <a:cs typeface="Arial"/>
              </a:rPr>
              <a:t>s vydáními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předchozími.</a:t>
            </a:r>
          </a:p>
          <a:p>
            <a:pPr marL="12700" algn="just">
              <a:lnSpc>
                <a:spcPct val="100000"/>
              </a:lnSpc>
              <a:spcBef>
                <a:spcPts val="985"/>
              </a:spcBef>
            </a:pPr>
            <a:r>
              <a:rPr sz="1100" spc="-5" dirty="0">
                <a:latin typeface="Arial"/>
                <a:cs typeface="Arial"/>
              </a:rPr>
              <a:t>ISO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27031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norma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byla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publikována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březnu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2011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pod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názvem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"ISO/IEC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27031:2011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Information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technology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Security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techniques</a:t>
            </a:r>
            <a:endParaRPr sz="11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Guidelines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information </a:t>
            </a:r>
            <a:r>
              <a:rPr sz="110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communications technology readiness </a:t>
            </a:r>
            <a:r>
              <a:rPr sz="1100" dirty="0">
                <a:latin typeface="Arial"/>
                <a:cs typeface="Arial"/>
              </a:rPr>
              <a:t>for business </a:t>
            </a:r>
            <a:r>
              <a:rPr sz="1100" spc="-5" dirty="0">
                <a:latin typeface="Arial"/>
                <a:cs typeface="Arial"/>
              </a:rPr>
              <a:t>continuity". Obsahuje doporučení </a:t>
            </a:r>
            <a:r>
              <a:rPr sz="1100" spc="-10" dirty="0">
                <a:latin typeface="Arial"/>
                <a:cs typeface="Arial"/>
              </a:rPr>
              <a:t>pro </a:t>
            </a:r>
            <a:r>
              <a:rPr sz="1100" spc="-5" dirty="0">
                <a:latin typeface="Arial"/>
                <a:cs typeface="Arial"/>
              </a:rPr>
              <a:t>zajištění  </a:t>
            </a:r>
            <a:r>
              <a:rPr sz="1100" spc="5" dirty="0">
                <a:latin typeface="Arial"/>
                <a:cs typeface="Arial"/>
              </a:rPr>
              <a:t>kontinuity </a:t>
            </a:r>
            <a:r>
              <a:rPr sz="1100" dirty="0">
                <a:latin typeface="Arial"/>
                <a:cs typeface="Arial"/>
              </a:rPr>
              <a:t>činností organizace (business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continuity).</a:t>
            </a:r>
          </a:p>
          <a:p>
            <a:pPr marL="12700" marR="7620" algn="just">
              <a:lnSpc>
                <a:spcPct val="100000"/>
              </a:lnSpc>
              <a:spcBef>
                <a:spcPts val="1010"/>
              </a:spcBef>
            </a:pPr>
            <a:r>
              <a:rPr sz="1100" spc="-5" dirty="0">
                <a:latin typeface="Arial"/>
                <a:cs typeface="Arial"/>
              </a:rPr>
              <a:t>ISO </a:t>
            </a:r>
            <a:r>
              <a:rPr sz="1100" b="1" spc="-5" dirty="0">
                <a:latin typeface="Arial"/>
                <a:cs typeface="Arial"/>
              </a:rPr>
              <a:t>27032 </a:t>
            </a:r>
            <a:r>
              <a:rPr sz="1100" dirty="0">
                <a:latin typeface="Arial"/>
                <a:cs typeface="Arial"/>
              </a:rPr>
              <a:t>- norma </a:t>
            </a:r>
            <a:r>
              <a:rPr sz="1100" spc="-5" dirty="0">
                <a:latin typeface="Arial"/>
                <a:cs typeface="Arial"/>
              </a:rPr>
              <a:t>pod označením "Guidelines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cybersecurity" vyšla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červnu </a:t>
            </a:r>
            <a:r>
              <a:rPr sz="1100" spc="-5" dirty="0">
                <a:latin typeface="Arial"/>
                <a:cs typeface="Arial"/>
              </a:rPr>
              <a:t>2012, obsahuje bezpečnostní doporučení týkající  </a:t>
            </a:r>
            <a:r>
              <a:rPr sz="1100" dirty="0">
                <a:latin typeface="Arial"/>
                <a:cs typeface="Arial"/>
              </a:rPr>
              <a:t>se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kyberprostoru.</a:t>
            </a:r>
          </a:p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sz="1100" spc="-5" dirty="0">
                <a:latin typeface="Arial"/>
                <a:cs typeface="Arial"/>
              </a:rPr>
              <a:t>ISO 27033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soubor norem </a:t>
            </a:r>
            <a:r>
              <a:rPr sz="1100" dirty="0">
                <a:latin typeface="Arial"/>
                <a:cs typeface="Arial"/>
              </a:rPr>
              <a:t>poskytující </a:t>
            </a:r>
            <a:r>
              <a:rPr sz="1100" spc="-5" dirty="0">
                <a:latin typeface="Arial"/>
                <a:cs typeface="Arial"/>
              </a:rPr>
              <a:t>doporučení </a:t>
            </a:r>
            <a:r>
              <a:rPr sz="1100" dirty="0">
                <a:latin typeface="Arial"/>
                <a:cs typeface="Arial"/>
              </a:rPr>
              <a:t>pro </a:t>
            </a:r>
            <a:r>
              <a:rPr sz="1100" spc="-5" dirty="0">
                <a:latin typeface="Arial"/>
                <a:cs typeface="Arial"/>
              </a:rPr>
              <a:t>implementaci protiopatření </a:t>
            </a:r>
            <a:r>
              <a:rPr sz="1100" spc="-10" dirty="0">
                <a:latin typeface="Arial"/>
                <a:cs typeface="Arial"/>
              </a:rPr>
              <a:t>vztahujících </a:t>
            </a:r>
            <a:r>
              <a:rPr sz="1100" dirty="0">
                <a:latin typeface="Arial"/>
                <a:cs typeface="Arial"/>
              </a:rPr>
              <a:t>se k </a:t>
            </a:r>
            <a:r>
              <a:rPr sz="1100" spc="-5" dirty="0">
                <a:latin typeface="Arial"/>
                <a:cs typeface="Arial"/>
              </a:rPr>
              <a:t>bezpečnosti </a:t>
            </a:r>
            <a:r>
              <a:rPr sz="1100" spc="-10" dirty="0">
                <a:latin typeface="Arial"/>
                <a:cs typeface="Arial"/>
              </a:rPr>
              <a:t>sítí. </a:t>
            </a:r>
            <a:r>
              <a:rPr sz="1100" spc="-5" dirty="0">
                <a:latin typeface="Arial"/>
                <a:cs typeface="Arial"/>
              </a:rPr>
              <a:t>Prozatím</a:t>
            </a:r>
            <a:r>
              <a:rPr sz="1100" spc="10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bylo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spc="5" dirty="0">
                <a:latin typeface="Arial"/>
                <a:cs typeface="Arial"/>
              </a:rPr>
              <a:t>vydáno </a:t>
            </a:r>
            <a:r>
              <a:rPr sz="1100" dirty="0">
                <a:latin typeface="Arial"/>
                <a:cs typeface="Arial"/>
              </a:rPr>
              <a:t>šest částí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normy.</a:t>
            </a:r>
          </a:p>
          <a:p>
            <a:pPr marL="12700" marR="10160" algn="just">
              <a:lnSpc>
                <a:spcPct val="100000"/>
              </a:lnSpc>
              <a:spcBef>
                <a:spcPts val="985"/>
              </a:spcBef>
            </a:pPr>
            <a:r>
              <a:rPr sz="1100" spc="-5" dirty="0">
                <a:latin typeface="Arial"/>
                <a:cs typeface="Arial"/>
              </a:rPr>
              <a:t>ISO 27034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soubor norem poskytující doporučení </a:t>
            </a:r>
            <a:r>
              <a:rPr sz="1100" dirty="0">
                <a:latin typeface="Arial"/>
                <a:cs typeface="Arial"/>
              </a:rPr>
              <a:t>pro </a:t>
            </a:r>
            <a:r>
              <a:rPr sz="1100" spc="-5" dirty="0">
                <a:latin typeface="Arial"/>
                <a:cs typeface="Arial"/>
              </a:rPr>
              <a:t>bezpečnou tvorbu, implementaci </a:t>
            </a:r>
            <a:r>
              <a:rPr sz="1100" dirty="0">
                <a:latin typeface="Arial"/>
                <a:cs typeface="Arial"/>
              </a:rPr>
              <a:t>a užívání </a:t>
            </a:r>
            <a:r>
              <a:rPr sz="1100" spc="-5" dirty="0">
                <a:latin typeface="Arial"/>
                <a:cs typeface="Arial"/>
              </a:rPr>
              <a:t>aplikačního softwaru. </a:t>
            </a:r>
            <a:r>
              <a:rPr sz="1100" dirty="0">
                <a:latin typeface="Arial"/>
                <a:cs typeface="Arial"/>
              </a:rPr>
              <a:t>Byly </a:t>
            </a:r>
            <a:r>
              <a:rPr sz="1100" spc="-5" dirty="0">
                <a:latin typeface="Arial"/>
                <a:cs typeface="Arial"/>
              </a:rPr>
              <a:t>vydány  </a:t>
            </a:r>
            <a:r>
              <a:rPr sz="1100" dirty="0">
                <a:latin typeface="Arial"/>
                <a:cs typeface="Arial"/>
              </a:rPr>
              <a:t>čtyři části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normy.</a:t>
            </a:r>
          </a:p>
          <a:p>
            <a:pPr marL="12700" marR="8255" algn="just">
              <a:lnSpc>
                <a:spcPct val="100000"/>
              </a:lnSpc>
              <a:spcBef>
                <a:spcPts val="1010"/>
              </a:spcBef>
            </a:pPr>
            <a:r>
              <a:rPr sz="1100" spc="-5" dirty="0">
                <a:latin typeface="Arial"/>
                <a:cs typeface="Arial"/>
              </a:rPr>
              <a:t>ISO 27035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revize normy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roce </a:t>
            </a:r>
            <a:r>
              <a:rPr sz="1100" spc="-5" dirty="0">
                <a:latin typeface="Arial"/>
                <a:cs typeface="Arial"/>
              </a:rPr>
              <a:t>2016 </a:t>
            </a:r>
            <a:r>
              <a:rPr sz="1100" dirty="0">
                <a:latin typeface="Arial"/>
                <a:cs typeface="Arial"/>
              </a:rPr>
              <a:t>pod </a:t>
            </a:r>
            <a:r>
              <a:rPr sz="1100" spc="-5" dirty="0">
                <a:latin typeface="Arial"/>
                <a:cs typeface="Arial"/>
              </a:rPr>
              <a:t>názvem "Information security incident management". Norma </a:t>
            </a:r>
            <a:r>
              <a:rPr sz="1100" dirty="0">
                <a:latin typeface="Arial"/>
                <a:cs typeface="Arial"/>
              </a:rPr>
              <a:t>se </a:t>
            </a:r>
            <a:r>
              <a:rPr sz="1100" spc="-5" dirty="0">
                <a:latin typeface="Arial"/>
                <a:cs typeface="Arial"/>
              </a:rPr>
              <a:t>věnuje  </a:t>
            </a:r>
            <a:r>
              <a:rPr sz="1100" dirty="0">
                <a:latin typeface="Arial"/>
                <a:cs typeface="Arial"/>
              </a:rPr>
              <a:t>řízení incidentů bezpečnosti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informací.</a:t>
            </a:r>
          </a:p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sz="1100" spc="-5" dirty="0">
                <a:latin typeface="Arial"/>
                <a:cs typeface="Arial"/>
              </a:rPr>
              <a:t>ISO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27036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soubor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norem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publikovaný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roce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2013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pod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názvem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"Information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security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supplier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relationships"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poskytuje</a:t>
            </a:r>
            <a:endParaRPr sz="11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spc="5" dirty="0">
                <a:latin typeface="Arial"/>
                <a:cs typeface="Arial"/>
              </a:rPr>
              <a:t>doporučení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hodnocení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řízení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informačních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rizik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spojených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pořizováním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zboží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služeb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od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dodavatelů.</a:t>
            </a:r>
          </a:p>
          <a:p>
            <a:pPr marL="12700" marR="5080" algn="just">
              <a:lnSpc>
                <a:spcPct val="100000"/>
              </a:lnSpc>
              <a:spcBef>
                <a:spcPts val="985"/>
              </a:spcBef>
            </a:pPr>
            <a:r>
              <a:rPr sz="1100" spc="-5" dirty="0">
                <a:latin typeface="Arial"/>
                <a:cs typeface="Arial"/>
              </a:rPr>
              <a:t>ISO 27037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norma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říjnu </a:t>
            </a:r>
            <a:r>
              <a:rPr sz="1100" dirty="0">
                <a:latin typeface="Arial"/>
                <a:cs typeface="Arial"/>
              </a:rPr>
              <a:t>2012 </a:t>
            </a:r>
            <a:r>
              <a:rPr sz="1100" spc="5" dirty="0">
                <a:latin typeface="Arial"/>
                <a:cs typeface="Arial"/>
              </a:rPr>
              <a:t>pod </a:t>
            </a:r>
            <a:r>
              <a:rPr sz="1100" dirty="0">
                <a:latin typeface="Arial"/>
                <a:cs typeface="Arial"/>
              </a:rPr>
              <a:t>názvem </a:t>
            </a:r>
            <a:r>
              <a:rPr sz="1100" spc="-5" dirty="0">
                <a:latin typeface="Arial"/>
                <a:cs typeface="Arial"/>
              </a:rPr>
              <a:t>"ISO/IEC 27037:2012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Information technology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Security techniques </a:t>
            </a:r>
            <a:r>
              <a:rPr sz="1100" dirty="0">
                <a:latin typeface="Arial"/>
                <a:cs typeface="Arial"/>
              </a:rPr>
              <a:t>-  Guidelines for </a:t>
            </a:r>
            <a:r>
              <a:rPr sz="1100" spc="-5" dirty="0">
                <a:latin typeface="Arial"/>
                <a:cs typeface="Arial"/>
              </a:rPr>
              <a:t>identification, </a:t>
            </a:r>
            <a:r>
              <a:rPr sz="1100" dirty="0">
                <a:latin typeface="Arial"/>
                <a:cs typeface="Arial"/>
              </a:rPr>
              <a:t>collection, </a:t>
            </a:r>
            <a:r>
              <a:rPr sz="1100" spc="-5" dirty="0">
                <a:latin typeface="Arial"/>
                <a:cs typeface="Arial"/>
              </a:rPr>
              <a:t>acquisition, and preservation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dirty="0">
                <a:latin typeface="Arial"/>
                <a:cs typeface="Arial"/>
              </a:rPr>
              <a:t>digital </a:t>
            </a:r>
            <a:r>
              <a:rPr sz="1100" spc="-5" dirty="0">
                <a:latin typeface="Arial"/>
                <a:cs typeface="Arial"/>
              </a:rPr>
              <a:t>evidence". </a:t>
            </a:r>
            <a:r>
              <a:rPr sz="1100" spc="-10" dirty="0">
                <a:latin typeface="Arial"/>
                <a:cs typeface="Arial"/>
              </a:rPr>
              <a:t>Norma </a:t>
            </a:r>
            <a:r>
              <a:rPr sz="1100" spc="-5" dirty="0">
                <a:latin typeface="Arial"/>
                <a:cs typeface="Arial"/>
              </a:rPr>
              <a:t>obsahuje doporučení </a:t>
            </a:r>
            <a:r>
              <a:rPr sz="1100" dirty="0">
                <a:latin typeface="Arial"/>
                <a:cs typeface="Arial"/>
              </a:rPr>
              <a:t>pro </a:t>
            </a:r>
            <a:r>
              <a:rPr sz="1100" spc="-5" dirty="0">
                <a:latin typeface="Arial"/>
                <a:cs typeface="Arial"/>
              </a:rPr>
              <a:t>zjišťování,  </a:t>
            </a:r>
            <a:r>
              <a:rPr sz="1100" dirty="0">
                <a:latin typeface="Arial"/>
                <a:cs typeface="Arial"/>
              </a:rPr>
              <a:t>sběr, získávání a </a:t>
            </a:r>
            <a:r>
              <a:rPr sz="1100" spc="5" dirty="0">
                <a:latin typeface="Arial"/>
                <a:cs typeface="Arial"/>
              </a:rPr>
              <a:t>uchovávání </a:t>
            </a:r>
            <a:r>
              <a:rPr sz="1100" spc="-5" dirty="0">
                <a:latin typeface="Arial"/>
                <a:cs typeface="Arial"/>
              </a:rPr>
              <a:t>digitálních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důkazů.</a:t>
            </a:r>
            <a:endParaRPr sz="11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1100" spc="-5" dirty="0">
                <a:latin typeface="Arial"/>
                <a:cs typeface="Arial"/>
              </a:rPr>
              <a:t>ISO 27038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norma </a:t>
            </a:r>
            <a:r>
              <a:rPr sz="1100" dirty="0">
                <a:latin typeface="Arial"/>
                <a:cs typeface="Arial"/>
              </a:rPr>
              <a:t>byla </a:t>
            </a:r>
            <a:r>
              <a:rPr sz="1100" spc="-5" dirty="0">
                <a:latin typeface="Arial"/>
                <a:cs typeface="Arial"/>
              </a:rPr>
              <a:t>publikována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10" dirty="0">
                <a:latin typeface="Arial"/>
                <a:cs typeface="Arial"/>
              </a:rPr>
              <a:t>roce </a:t>
            </a:r>
            <a:r>
              <a:rPr sz="1100" dirty="0">
                <a:latin typeface="Arial"/>
                <a:cs typeface="Arial"/>
              </a:rPr>
              <a:t>2014 </a:t>
            </a:r>
            <a:r>
              <a:rPr sz="1100" spc="5" dirty="0">
                <a:latin typeface="Arial"/>
                <a:cs typeface="Arial"/>
              </a:rPr>
              <a:t>pod </a:t>
            </a:r>
            <a:r>
              <a:rPr sz="1100" dirty="0">
                <a:latin typeface="Arial"/>
                <a:cs typeface="Arial"/>
              </a:rPr>
              <a:t>názvem </a:t>
            </a:r>
            <a:r>
              <a:rPr sz="1100" spc="-5" dirty="0">
                <a:latin typeface="Arial"/>
                <a:cs typeface="Arial"/>
              </a:rPr>
              <a:t>"ISO/IEC 27038:2014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Information technology </a:t>
            </a: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Security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techniques </a:t>
            </a:r>
            <a:r>
              <a:rPr sz="1100" dirty="0">
                <a:latin typeface="Arial"/>
                <a:cs typeface="Arial"/>
              </a:rPr>
              <a:t>-</a:t>
            </a:r>
          </a:p>
          <a:p>
            <a:pPr marL="12700" algn="just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Specification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for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digital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redaction".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Norma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obsahuje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doporučení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publikování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digitálních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dokumentů.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5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VZS_CJ">
  <a:themeElements>
    <a:clrScheme name="Vlastní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82D26"/>
      </a:accent1>
      <a:accent2>
        <a:srgbClr val="314D2D"/>
      </a:accent2>
      <a:accent3>
        <a:srgbClr val="808206"/>
      </a:accent3>
      <a:accent4>
        <a:srgbClr val="6188CD"/>
      </a:accent4>
      <a:accent5>
        <a:srgbClr val="EA0937"/>
      </a:accent5>
      <a:accent6>
        <a:srgbClr val="FDC60E"/>
      </a:accent6>
      <a:hlink>
        <a:srgbClr val="982D26"/>
      </a:hlink>
      <a:folHlink>
        <a:srgbClr val="982D26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VZS-Sedlačík_CJ" id="{AB1E02B8-5411-46B4-BB87-EF7ED7BB323C}" vid="{89E7DF57-83F8-4D01-A02F-40221005AE55}"/>
    </a:ext>
  </a:extLst>
</a:theme>
</file>

<file path=ppt/theme/theme2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82D26"/>
      </a:accent1>
      <a:accent2>
        <a:srgbClr val="314D2D"/>
      </a:accent2>
      <a:accent3>
        <a:srgbClr val="808206"/>
      </a:accent3>
      <a:accent4>
        <a:srgbClr val="6188CD"/>
      </a:accent4>
      <a:accent5>
        <a:srgbClr val="EA0937"/>
      </a:accent5>
      <a:accent6>
        <a:srgbClr val="FDC60E"/>
      </a:accent6>
      <a:hlink>
        <a:srgbClr val="FCC80F"/>
      </a:hlink>
      <a:folHlink>
        <a:srgbClr val="B9C51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5909BD24BE3547A4967442E8D100C2" ma:contentTypeVersion="13" ma:contentTypeDescription="Vytvoří nový dokument" ma:contentTypeScope="" ma:versionID="a678b775b8dba2434dda607b0a67d858">
  <xsd:schema xmlns:xsd="http://www.w3.org/2001/XMLSchema" xmlns:xs="http://www.w3.org/2001/XMLSchema" xmlns:p="http://schemas.microsoft.com/office/2006/metadata/properties" xmlns:ns3="f63b5c6b-9ebb-462f-b649-3ddbca29b762" xmlns:ns4="47b57a67-b742-489f-be0b-07ea514428c4" targetNamespace="http://schemas.microsoft.com/office/2006/metadata/properties" ma:root="true" ma:fieldsID="adee0eed8e01832df4f2c75d80df8b43" ns3:_="" ns4:_="">
    <xsd:import namespace="f63b5c6b-9ebb-462f-b649-3ddbca29b762"/>
    <xsd:import namespace="47b57a67-b742-489f-be0b-07ea514428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b5c6b-9ebb-462f-b649-3ddbca29b7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57a67-b742-489f-be0b-07ea514428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5C79EC-ABA1-40EE-A3BE-49B07C521A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E640A3-FF3C-4745-A1B0-BC66B7AAE590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f63b5c6b-9ebb-462f-b649-3ddbca29b762"/>
    <ds:schemaRef ds:uri="http://schemas.microsoft.com/office/infopath/2007/PartnerControls"/>
    <ds:schemaRef ds:uri="47b57a67-b742-489f-be0b-07ea514428c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A16447-5150-4982-9342-ADF1AFED8F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3b5c6b-9ebb-462f-b649-3ddbca29b762"/>
    <ds:schemaRef ds:uri="47b57a67-b742-489f-be0b-07ea51442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PVZS_CJ</Template>
  <TotalTime>3644</TotalTime>
  <Words>5901</Words>
  <Application>Microsoft Office PowerPoint</Application>
  <PresentationFormat>Předvádění na obrazovce (4:3)</PresentationFormat>
  <Paragraphs>477</Paragraphs>
  <Slides>56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1" baseType="lpstr">
      <vt:lpstr>Arial</vt:lpstr>
      <vt:lpstr>Calibri</vt:lpstr>
      <vt:lpstr>PVZS_CJ</vt:lpstr>
      <vt:lpstr>Vlastní návrh</vt:lpstr>
      <vt:lpstr>Dokument</vt:lpstr>
      <vt:lpstr>Kybernetická  bezpečnost</vt:lpstr>
      <vt:lpstr>Osnova</vt:lpstr>
      <vt:lpstr>Literatura:</vt:lpstr>
      <vt:lpstr>Prezentace aplikace PowerPoint</vt:lpstr>
      <vt:lpstr>Normy kybernetické bezpečnosti</vt:lpstr>
      <vt:lpstr>Normy kybernetické bezpečnosti</vt:lpstr>
      <vt:lpstr>Prezentace aplikace PowerPoint</vt:lpstr>
      <vt:lpstr>Prezentace aplikace PowerPoint</vt:lpstr>
      <vt:lpstr>Prezentace aplikace PowerPoint</vt:lpstr>
      <vt:lpstr>Prezentace aplikace PowerPoint</vt:lpstr>
      <vt:lpstr>Zákon o kybernetické bezpečnosti</vt:lpstr>
      <vt:lpstr>Zákon o kybernetické bezpečnosti</vt:lpstr>
      <vt:lpstr>Zákon o kybernetické bezpečnosti</vt:lpstr>
      <vt:lpstr>Zákon o kybernetické bezpečnosti</vt:lpstr>
      <vt:lpstr>Zákon o kybernetické bezpečnosti</vt:lpstr>
      <vt:lpstr>Vyhlášky o kybernetické bezpečnosti</vt:lpstr>
      <vt:lpstr>Vyhlášky o kybernetické bezpečnosti</vt:lpstr>
      <vt:lpstr>Směrnice EU - NIS</vt:lpstr>
      <vt:lpstr>Směrnice EU - NIS</vt:lpstr>
      <vt:lpstr>Prezentace aplikace PowerPoint</vt:lpstr>
      <vt:lpstr>Prezentace aplikace PowerPoint</vt:lpstr>
      <vt:lpstr>Prezentace aplikace PowerPoint</vt:lpstr>
      <vt:lpstr>Přísně tajné</vt:lpstr>
      <vt:lpstr>Druhy zajištění ochrany utajovaných informací</vt:lpstr>
      <vt:lpstr>Prováděcí právní předpisy – vyhlášky NBÚ</vt:lpstr>
      <vt:lpstr>PODMÍNKY PŘÍSTUPU FYZICKÉ OSOBY  K UI STUPNĚ UTAJENÍ - VYHRAZENÉ</vt:lpstr>
      <vt:lpstr>PODMÍNKY PŘÍSTUPU FYZICKÉ OSOBY  K UI STUPNĚ UTAJENÍ - VYHRAZENÉ</vt:lpstr>
      <vt:lpstr>PŘÍSTUP FYZICKÉ OSOBY K UI STUPNĚ  UTAJENÍ - DŮVĚRNÉ, TAJNÉ, PŘÍSNĚ TAJNÉ</vt:lpstr>
      <vt:lpstr>OSVĚDČENÍ FYZICKÉ OSOBY (OFO)</vt:lpstr>
      <vt:lpstr>Platnost OFO zaniká:</vt:lpstr>
      <vt:lpstr>OFO musí zaměstnanec vrátit NBÚ do 15 dnů:</vt:lpstr>
      <vt:lpstr>Osvědčení fyzické osoby pro cizí moc</vt:lpstr>
      <vt:lpstr>Povinnosti při ochraně utajovaných informací</vt:lpstr>
      <vt:lpstr>Povinnosti osoby která má přístup k UI</vt:lpstr>
      <vt:lpstr>Fyzická osoba, která má přístup k UI se dopustí přestupku tím že:</vt:lpstr>
      <vt:lpstr>Správní delikty (§ 149 zákona)</vt:lpstr>
      <vt:lpstr>Hlášení změn NBÚ</vt:lpstr>
      <vt:lpstr>Hlášení změn NBÚ</vt:lpstr>
      <vt:lpstr>Hlášení změn NBÚ</vt:lpstr>
      <vt:lpstr>Způsob hlášení změn</vt:lpstr>
      <vt:lpstr>Zařazení informace do kategorie UNI</vt:lpstr>
      <vt:lpstr>Osobní údaj a jeho vztah k subjektu údajů</vt:lpstr>
      <vt:lpstr>Nejčastější obecné osobní údaje</vt:lpstr>
      <vt:lpstr>Citlivý osobní údaj</vt:lpstr>
      <vt:lpstr>Zpracování osobních údajů dle zákona 101/2000 Sb.</vt:lpstr>
      <vt:lpstr>Povinnost zaměstnanců při zpracování osobních a  citlivých údajů</vt:lpstr>
      <vt:lpstr>Důvěrná informace:</vt:lpstr>
      <vt:lpstr>Důvěrná informace</vt:lpstr>
      <vt:lpstr>Informace, která není určena ke zveřejnění</vt:lpstr>
      <vt:lpstr>Nosič informace:</vt:lpstr>
      <vt:lpstr>Opatření administrativní bezpečnosti:</vt:lpstr>
      <vt:lpstr>Opatření personální bezpečnosti</vt:lpstr>
      <vt:lpstr>GDPR</vt:lpstr>
      <vt:lpstr>9 principů GDPR</vt:lpstr>
      <vt:lpstr>9 principů GDPR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Vlachová Hana</dc:creator>
  <cp:lastModifiedBy>Hrůza Petr</cp:lastModifiedBy>
  <cp:revision>174</cp:revision>
  <dcterms:created xsi:type="dcterms:W3CDTF">2021-04-08T04:21:11Z</dcterms:created>
  <dcterms:modified xsi:type="dcterms:W3CDTF">2023-10-03T11:52:50Z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0x010100E85909BD24BE3547A4967442E8D100C2</vt:lpwstr>
  </property>
</Properties>
</file>