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0" r:id="rId7"/>
    <p:sldId id="296" r:id="rId8"/>
    <p:sldId id="267" r:id="rId9"/>
    <p:sldId id="297" r:id="rId10"/>
    <p:sldId id="298" r:id="rId11"/>
    <p:sldId id="300" r:id="rId12"/>
    <p:sldId id="299" r:id="rId13"/>
    <p:sldId id="265" r:id="rId14"/>
    <p:sldId id="30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63" autoAdjust="0"/>
  </p:normalViewPr>
  <p:slideViewPr>
    <p:cSldViewPr>
      <p:cViewPr>
        <p:scale>
          <a:sx n="66" d="100"/>
          <a:sy n="66" d="100"/>
        </p:scale>
        <p:origin x="-128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DFA6-C72F-447C-9498-F4ED4A6B610B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495A3-10E3-4B3E-BDEF-46FC3ABBC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none" dirty="0" smtClean="0">
                <a:solidFill>
                  <a:schemeClr val="tx1"/>
                </a:solidFill>
              </a:rPr>
              <a:t>Opakování základních pojmů.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Mimořádnou událostí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rozumí škodlivé působení sil a jevů vyvolaných činností člověka, přírodními vlivy, a také havárie, které ohrožují život, zdraví, majetek nebo životní prostředí a vyžadují provedení záchranných a likvidačních prací. </a:t>
            </a:r>
            <a:r>
              <a:rPr lang="cs-CZ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Obecně lze za mimořádnou událost považovat náhlou závažnou událost, která způsobila narušení stability systému s možným ohrožením jeho bezpečnosti nebo existence. Mohou být například požár, záplava, porucha, nehoda, výpadek surovinových zdrojů, energie, dodavatelů apod.</a:t>
            </a:r>
            <a:endParaRPr lang="cs-CZ" u="none" noProof="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495A3-10E3-4B3E-BDEF-46FC3ABBC4A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2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vcr.cz/clanek/informacni-systemy-is-o-isvs-a-isdp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INFORMAČNÍ 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SYSTÉMY PRO KRIZOVÉ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ŘÍZENÍ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Použití </a:t>
            </a:r>
            <a:r>
              <a:rPr lang="cs-CZ" sz="2400" dirty="0">
                <a:solidFill>
                  <a:schemeClr val="tx1"/>
                </a:solidFill>
                <a:latin typeface="Cambria" pitchFamily="18" charset="0"/>
              </a:rPr>
              <a:t>informačních systémů pro modelování a simulace krizových 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situací  -  T3</a:t>
            </a:r>
            <a:b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Ing. Jiří Barta</a:t>
            </a:r>
            <a:endParaRPr lang="cs-CZ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/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/>
              <a:t>. č.: </a:t>
            </a:r>
            <a:r>
              <a:rPr lang="cs-CZ" sz="1100" smtClean="0"/>
              <a:t>CZ.1.01/2.2.00/15.0070)</a:t>
            </a:r>
            <a:endParaRPr lang="cs-CZ" sz="1100"/>
          </a:p>
          <a:p>
            <a:pPr algn="ctr">
              <a:lnSpc>
                <a:spcPct val="120000"/>
              </a:lnSpc>
            </a:pPr>
            <a:endParaRPr lang="cs-CZ" sz="110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692" y="5955204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Informační systémy veřejné správy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r>
              <a:rPr lang="cs-CZ" smtClean="0"/>
              <a:t>rozvoj, výstavbu a metodické řízení zajišťuje Ministerstvo vnitra 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základě zákona č. 365/2000 Sb., o informačních systémech veřejné správy</a:t>
            </a:r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54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9" t="14401" r="13095" b="17770"/>
          <a:stretch/>
        </p:blipFill>
        <p:spPr bwMode="auto">
          <a:xfrm>
            <a:off x="35496" y="44624"/>
            <a:ext cx="9079043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7166" y="6237312"/>
            <a:ext cx="91440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300" dirty="0"/>
              <a:t>http://www.mvcr.cz/clanek/informacni-systemy-is-o-isvs-a-isdp.aspx</a:t>
            </a:r>
          </a:p>
        </p:txBody>
      </p:sp>
    </p:spTree>
    <p:extLst>
      <p:ext uri="{BB962C8B-B14F-4D97-AF65-F5344CB8AC3E}">
        <p14:creationId xmlns:p14="http://schemas.microsoft.com/office/powerpoint/2010/main" val="37071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6"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420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Úkoly na samostudium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/>
              <a:t>Projděte si WEB Ministerstva vnitra </a:t>
            </a:r>
            <a:r>
              <a:rPr lang="pt-BR" dirty="0"/>
              <a:t>Informační systémy IS o ISVS a </a:t>
            </a:r>
            <a:r>
              <a:rPr lang="pt-BR" dirty="0" smtClean="0"/>
              <a:t>ISDP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www.mvcr.cz/</a:t>
            </a:r>
            <a:r>
              <a:rPr lang="cs-CZ" dirty="0" err="1" smtClean="0">
                <a:hlinkClick r:id="rId2"/>
              </a:rPr>
              <a:t>clanek</a:t>
            </a:r>
            <a:r>
              <a:rPr lang="cs-CZ" dirty="0" smtClean="0">
                <a:hlinkClick r:id="rId2"/>
              </a:rPr>
              <a:t>/informacni-systemy-is-o-isvs-a-isdp.aspx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Zaměřte se na informace o informačních systémech veřejné správy, které můžete využít.</a:t>
            </a:r>
          </a:p>
          <a:p>
            <a:endParaRPr lang="cs-CZ" dirty="0" smtClean="0"/>
          </a:p>
          <a:p>
            <a:r>
              <a:rPr lang="cs-CZ" dirty="0" smtClean="0"/>
              <a:t>Zaměřte </a:t>
            </a:r>
            <a:r>
              <a:rPr lang="cs-CZ" dirty="0"/>
              <a:t>se na </a:t>
            </a:r>
            <a:r>
              <a:rPr lang="cs-CZ" dirty="0" smtClean="0"/>
              <a:t>informační systémy </a:t>
            </a:r>
            <a:r>
              <a:rPr lang="cs-CZ" dirty="0"/>
              <a:t>veřejné správy, které můžete využít.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9906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1200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000" dirty="0">
                <a:latin typeface="Arial" charset="0"/>
              </a:rPr>
              <a:t>Ing. Jiří </a:t>
            </a:r>
            <a:r>
              <a:rPr lang="cs-CZ" sz="3000" dirty="0" smtClean="0">
                <a:latin typeface="Arial" charset="0"/>
              </a:rPr>
              <a:t>BARTA</a:t>
            </a:r>
            <a:endParaRPr lang="cs-CZ" sz="3000" dirty="0">
              <a:latin typeface="Arial" charset="0"/>
            </a:endParaRPr>
          </a:p>
          <a:p>
            <a:pPr algn="just"/>
            <a:endParaRPr lang="cs-CZ" b="1" dirty="0" smtClean="0">
              <a:latin typeface="Arial" charset="0"/>
            </a:endParaRPr>
          </a:p>
          <a:p>
            <a:pPr algn="just"/>
            <a:endParaRPr lang="cs-CZ" b="1" dirty="0" smtClean="0">
              <a:latin typeface="Arial" charset="0"/>
            </a:endParaRPr>
          </a:p>
          <a:p>
            <a:pPr algn="just"/>
            <a:r>
              <a:rPr lang="cs-CZ" dirty="0" smtClean="0">
                <a:latin typeface="Arial" charset="0"/>
              </a:rPr>
              <a:t>Katedra ochrany obyvatelstva</a:t>
            </a:r>
          </a:p>
          <a:p>
            <a:pPr algn="just"/>
            <a:r>
              <a:rPr lang="cs-CZ" dirty="0" smtClean="0">
                <a:latin typeface="Arial" charset="0"/>
              </a:rPr>
              <a:t>Univerzita obrany</a:t>
            </a:r>
          </a:p>
          <a:p>
            <a:pPr algn="just"/>
            <a:r>
              <a:rPr lang="cs-CZ" dirty="0" smtClean="0">
                <a:latin typeface="Arial" charset="0"/>
              </a:rPr>
              <a:t>Kounicova 65</a:t>
            </a:r>
          </a:p>
          <a:p>
            <a:pPr algn="just"/>
            <a:r>
              <a:rPr lang="cs-CZ" dirty="0" smtClean="0">
                <a:latin typeface="Arial" charset="0"/>
              </a:rPr>
              <a:t>662 10 Brno</a:t>
            </a:r>
          </a:p>
          <a:p>
            <a:pPr algn="just"/>
            <a:r>
              <a:rPr lang="cs-CZ" dirty="0" smtClean="0">
                <a:latin typeface="Arial" charset="0"/>
              </a:rPr>
              <a:t>e-mail: jiri.barta@unob.cz</a:t>
            </a:r>
          </a:p>
          <a:p>
            <a:pPr algn="just"/>
            <a:r>
              <a:rPr lang="cs-CZ" dirty="0" smtClean="0">
                <a:latin typeface="Arial" charset="0"/>
              </a:rPr>
              <a:t>tel.: +420 973 443 435</a:t>
            </a:r>
          </a:p>
          <a:p>
            <a:pPr algn="just"/>
            <a:endParaRPr lang="cs-CZ" b="1" dirty="0">
              <a:latin typeface="Arial" charset="0"/>
            </a:endParaRP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3838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04797" y="46815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endParaRPr lang="cs-CZ" sz="3200" b="1" i="1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42203" y="5157788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endParaRPr lang="cs-CZ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7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Použití informačních systémů pro modelování a simulace krizových situací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/>
          <a:lstStyle/>
          <a:p>
            <a:r>
              <a:rPr lang="cs-CZ" dirty="0" smtClean="0"/>
              <a:t>Úvod.</a:t>
            </a:r>
          </a:p>
          <a:p>
            <a:r>
              <a:rPr lang="cs-CZ" dirty="0" smtClean="0"/>
              <a:t>Krizový management.</a:t>
            </a:r>
          </a:p>
          <a:p>
            <a:r>
              <a:rPr lang="cs-CZ" dirty="0" smtClean="0"/>
              <a:t>Co jsou informační systémy?</a:t>
            </a:r>
          </a:p>
          <a:p>
            <a:r>
              <a:rPr lang="cs-CZ" dirty="0"/>
              <a:t>Využití </a:t>
            </a:r>
            <a:r>
              <a:rPr lang="cs-CZ" dirty="0" smtClean="0"/>
              <a:t>informačních systémů.</a:t>
            </a:r>
          </a:p>
          <a:p>
            <a:r>
              <a:rPr lang="cs-CZ" dirty="0" smtClean="0"/>
              <a:t>Informační systémy veřejné správy.</a:t>
            </a:r>
            <a:endParaRPr lang="cs-CZ" dirty="0" smtClean="0"/>
          </a:p>
          <a:p>
            <a:r>
              <a:rPr lang="cs-CZ" dirty="0" smtClean="0"/>
              <a:t>Úkoly na samostudium.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7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Úvod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Modelování a simulace krizových situací je jen jednou z fází krizového managementu. Není ani první a ani poslední. Výstupy z modelování se dále využívají při prevenci, plánování a řešení mimořádných událostí.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Bef>
                <a:spcPct val="0"/>
              </a:spcBef>
              <a:buNone/>
            </a:pPr>
            <a:r>
              <a:rPr lang="cs-CZ" dirty="0" smtClean="0"/>
              <a:t>Cílem je, aby jste si osvojili </a:t>
            </a:r>
            <a:r>
              <a:rPr lang="cs-CZ" dirty="0"/>
              <a:t>dovednosti v ovládání vybraných druhů software pro simulace, </a:t>
            </a:r>
            <a:r>
              <a:rPr lang="cs-CZ" dirty="0" smtClean="0"/>
              <a:t>modelování jako malého vzorku programů, které jsou na trhu k dispozici. Nácvik </a:t>
            </a:r>
            <a:r>
              <a:rPr lang="cs-CZ" dirty="0"/>
              <a:t>postupů při řešení dopadů i následků mimořádných událostí a </a:t>
            </a:r>
            <a:r>
              <a:rPr lang="cs-CZ" dirty="0" smtClean="0"/>
              <a:t>získat širší nadhled o možnostech a informacích k danému tématu relevantních. 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pojmy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/>
              <a:t>Mimořádná událost</a:t>
            </a:r>
          </a:p>
          <a:p>
            <a:r>
              <a:rPr lang="cs-CZ" dirty="0" smtClean="0"/>
              <a:t>Druhy mimořádných událostí - příklady</a:t>
            </a:r>
          </a:p>
          <a:p>
            <a:r>
              <a:rPr lang="cs-CZ" dirty="0" smtClean="0"/>
              <a:t>Krizová situace</a:t>
            </a:r>
          </a:p>
          <a:p>
            <a:r>
              <a:rPr lang="cs-CZ" dirty="0" smtClean="0"/>
              <a:t>Krizové stavy</a:t>
            </a:r>
          </a:p>
          <a:p>
            <a:r>
              <a:rPr lang="cs-CZ" dirty="0" smtClean="0"/>
              <a:t>HW, SW</a:t>
            </a:r>
          </a:p>
          <a:p>
            <a:r>
              <a:rPr lang="cs-CZ" dirty="0" smtClean="0"/>
              <a:t>Informační systémy</a:t>
            </a:r>
          </a:p>
          <a:p>
            <a:r>
              <a:rPr lang="cs-CZ" dirty="0" smtClean="0"/>
              <a:t>Modelování procesů</a:t>
            </a:r>
          </a:p>
          <a:p>
            <a:r>
              <a:rPr lang="cs-CZ" dirty="0" smtClean="0"/>
              <a:t>Kritická infrastruktura</a:t>
            </a:r>
          </a:p>
          <a:p>
            <a:r>
              <a:rPr lang="cs-CZ" dirty="0" smtClean="0"/>
              <a:t>Objekty a subjekty kritické infrastruktury</a:t>
            </a:r>
          </a:p>
          <a:p>
            <a:r>
              <a:rPr lang="cs-CZ" dirty="0" smtClean="0"/>
              <a:t>. . . 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Krizový </a:t>
            </a:r>
            <a:r>
              <a:rPr lang="en-GB">
                <a:solidFill>
                  <a:schemeClr val="tx1"/>
                </a:solidFill>
              </a:rPr>
              <a:t>management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23045"/>
          </a:xfrm>
        </p:spPr>
        <p:txBody>
          <a:bodyPr>
            <a:normAutofit fontScale="92500"/>
          </a:bodyPr>
          <a:lstStyle/>
          <a:p>
            <a:r>
              <a:rPr lang="cs-CZ"/>
              <a:t>je univerzálním termínem pro pojmenování procesů spojených se zvládáním krizových situací přírodního (živelního), antropogenního, sociálně společenského, ekonomického, či podnikohospodářského </a:t>
            </a:r>
            <a:r>
              <a:rPr lang="cs-CZ" smtClean="0"/>
              <a:t>charakteru.</a:t>
            </a:r>
          </a:p>
          <a:p>
            <a:r>
              <a:rPr lang="cs-CZ"/>
              <a:t>jedná se o soubor specifických přístupů a metod využívaných řídícími pracovníky ke zvládnutí funkcí subjektu za podmínek působení nepříznivých vlivů způsobených vznikem určitého typu mimořádné události</a:t>
            </a:r>
            <a:r>
              <a:rPr lang="cs-CZ" smtClean="0"/>
              <a:t>.</a:t>
            </a:r>
          </a:p>
          <a:p>
            <a:r>
              <a:rPr lang="cs-CZ"/>
              <a:t>pro každé řízení jsou typické znaky formy a struktury řízení, tj. existence systému i příčinné souvislosti mezi prvky systému: řídicí i řízené subsystémy a znaky obsahu řízení (dynamická charakteristika, uchování, předání a zpracování informace, zpětná vazba, </a:t>
            </a:r>
            <a:r>
              <a:rPr lang="cs-CZ" err="1"/>
              <a:t>cílovost</a:t>
            </a:r>
            <a:r>
              <a:rPr lang="cs-CZ"/>
              <a:t> a </a:t>
            </a:r>
            <a:r>
              <a:rPr lang="cs-CZ" err="1"/>
              <a:t>antientropické</a:t>
            </a:r>
            <a:r>
              <a:rPr lang="cs-CZ"/>
              <a:t> působení řízení).</a:t>
            </a:r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Fáze krizového managementu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lnSpcReduction="1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přípravné období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realizační období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období renovace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dirty="0" smtClean="0"/>
          </a:p>
          <a:p>
            <a:pPr marL="182563" indent="-182563">
              <a:buNone/>
            </a:pPr>
            <a:r>
              <a:rPr lang="cs-CZ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•</a:t>
            </a:r>
            <a:r>
              <a:rPr lang="cs-CZ" b="1" dirty="0">
                <a:latin typeface="Arial" charset="0"/>
              </a:rPr>
              <a:t> souhrn řídících činností věcně příslušných </a:t>
            </a:r>
            <a:r>
              <a:rPr lang="cs-CZ" b="1" dirty="0" smtClean="0">
                <a:latin typeface="Arial" charset="0"/>
              </a:rPr>
              <a:t>orgánů   </a:t>
            </a:r>
            <a:r>
              <a:rPr lang="cs-CZ" b="1" dirty="0">
                <a:latin typeface="Arial" charset="0"/>
              </a:rPr>
              <a:t>zaměřených na:</a:t>
            </a:r>
          </a:p>
          <a:p>
            <a:pPr marL="274320" lvl="1" indent="0">
              <a:buNone/>
            </a:pPr>
            <a:r>
              <a:rPr lang="cs-CZ" dirty="0">
                <a:latin typeface="Arial" charset="0"/>
                <a:ea typeface="Arial Unicode MS" pitchFamily="34" charset="-128"/>
                <a:cs typeface="Arial Unicode MS" pitchFamily="34" charset="-128"/>
              </a:rPr>
              <a:t>¤</a:t>
            </a:r>
            <a:r>
              <a:rPr lang="cs-CZ" dirty="0">
                <a:latin typeface="Arial" charset="0"/>
              </a:rPr>
              <a:t> analýzu a vyhodnocení bezpečnostních </a:t>
            </a:r>
            <a:r>
              <a:rPr lang="cs-CZ" dirty="0" smtClean="0">
                <a:latin typeface="Arial" charset="0"/>
              </a:rPr>
              <a:t>rizik,</a:t>
            </a:r>
          </a:p>
          <a:p>
            <a:pPr marL="274320" lvl="1" indent="0">
              <a:buNone/>
            </a:pPr>
            <a:r>
              <a:rPr lang="cs-CZ" dirty="0">
                <a:latin typeface="Arial" charset="0"/>
                <a:ea typeface="Arial Unicode MS" pitchFamily="34" charset="-128"/>
                <a:cs typeface="Arial Unicode MS" pitchFamily="34" charset="-128"/>
              </a:rPr>
              <a:t>¤</a:t>
            </a:r>
            <a:r>
              <a:rPr lang="cs-CZ" dirty="0">
                <a:latin typeface="Arial" charset="0"/>
              </a:rPr>
              <a:t> plánování,</a:t>
            </a:r>
          </a:p>
          <a:p>
            <a:pPr marL="274320" lvl="1" indent="0">
              <a:buNone/>
            </a:pPr>
            <a:r>
              <a:rPr lang="cs-CZ" dirty="0">
                <a:latin typeface="Arial" charset="0"/>
                <a:ea typeface="Arial Unicode MS" pitchFamily="34" charset="-128"/>
                <a:cs typeface="Arial Unicode MS" pitchFamily="34" charset="-128"/>
              </a:rPr>
              <a:t>¤</a:t>
            </a:r>
            <a:r>
              <a:rPr lang="cs-CZ" dirty="0">
                <a:latin typeface="Arial" charset="0"/>
              </a:rPr>
              <a:t> organizování</a:t>
            </a:r>
            <a:r>
              <a:rPr lang="cs-CZ" dirty="0" smtClean="0">
                <a:latin typeface="Arial" charset="0"/>
              </a:rPr>
              <a:t>,</a:t>
            </a:r>
          </a:p>
          <a:p>
            <a:pPr marL="274320" lvl="1" indent="0">
              <a:buNone/>
            </a:pPr>
            <a:r>
              <a:rPr lang="cs-CZ" dirty="0">
                <a:latin typeface="Arial" charset="0"/>
                <a:ea typeface="Arial Unicode MS" pitchFamily="34" charset="-128"/>
                <a:cs typeface="Arial Unicode MS" pitchFamily="34" charset="-128"/>
              </a:rPr>
              <a:t>¤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realizaci,</a:t>
            </a:r>
          </a:p>
          <a:p>
            <a:pPr marL="446088" lvl="1" indent="-173038">
              <a:buNone/>
            </a:pPr>
            <a:r>
              <a:rPr lang="cs-CZ" dirty="0">
                <a:latin typeface="Arial" charset="0"/>
              </a:rPr>
              <a:t>¤ kontrolu činností prováděných v souvislosti s řešením </a:t>
            </a:r>
            <a:r>
              <a:rPr lang="cs-CZ" dirty="0" smtClean="0">
                <a:latin typeface="Arial" charset="0"/>
              </a:rPr>
              <a:t>krizové situace</a:t>
            </a:r>
            <a:r>
              <a:rPr lang="cs-CZ" dirty="0">
                <a:latin typeface="Arial" charset="0"/>
              </a:rPr>
              <a:t>.</a:t>
            </a:r>
          </a:p>
          <a:p>
            <a:pPr lvl="1"/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Informační </a:t>
            </a:r>
            <a:r>
              <a:rPr lang="cs-CZ" dirty="0">
                <a:solidFill>
                  <a:schemeClr val="tx1"/>
                </a:solidFill>
              </a:rPr>
              <a:t>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33" y="1556792"/>
            <a:ext cx="5112568" cy="2553924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soubor lidí, technologických prostředků a metod, které zabezpečují sběr, přenos, zpracování a uchování dat za účelem tvorby prezentace informací pro potřeby uživatelů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22448" y="332656"/>
            <a:ext cx="412241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611560" y="3861047"/>
            <a:ext cx="8136903" cy="2603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Každý informační systém zahrnuje data, která jsou uspořádána tak, aby bylo možné jejich zpracování </a:t>
            </a:r>
            <a:br>
              <a:rPr lang="cs-CZ" dirty="0" smtClean="0"/>
            </a:br>
            <a:r>
              <a:rPr lang="cs-CZ" dirty="0" smtClean="0"/>
              <a:t>a zpřístupnění, a dále nástroje umožňující výkon informačních činností.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Příkladem informačního systému může být kartotéka, telefonní seznam, kniha došlé pošty nebo účetnictví.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57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56895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latin typeface="Arial" charset="0"/>
              </a:rPr>
              <a:t>SOFTWAROVÁ </a:t>
            </a:r>
            <a:r>
              <a:rPr lang="cs-CZ" sz="2000" b="1" dirty="0" smtClean="0">
                <a:latin typeface="Arial" charset="0"/>
              </a:rPr>
              <a:t>PODPORA PROCESŮ KRIZOVÉHO MANAGEMENTU</a:t>
            </a:r>
            <a:endParaRPr lang="cs-CZ" sz="2000" b="1" dirty="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57488" y="1018456"/>
            <a:ext cx="56245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ANALÝZU RIZIK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757488" y="1675681"/>
            <a:ext cx="56245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MODELOVÁNÍ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43200" y="2361481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PLÁNOVÁNÍ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743200" y="29996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ŘÍZENÍ (ROZHODOVÁNÍ)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743200" y="36854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MONITOROVÁNÍ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743200" y="43712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INTEROPERABILITU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743200" y="50570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 dirty="0">
                <a:latin typeface="Arial" charset="0"/>
              </a:rPr>
              <a:t>NÁSTROJE PRO </a:t>
            </a:r>
            <a:r>
              <a:rPr lang="cs-CZ" sz="2000" b="1" dirty="0" smtClean="0">
                <a:latin typeface="Arial" charset="0"/>
              </a:rPr>
              <a:t>SIMULACI (TRÉNOVÁNÍ)</a:t>
            </a:r>
            <a:endParaRPr lang="cs-CZ" sz="2000" b="1" dirty="0"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43200" y="57428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PRÁCI S MAPAMI</a:t>
            </a:r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533400" y="713656"/>
            <a:ext cx="2209800" cy="457200"/>
            <a:chOff x="336" y="384"/>
            <a:chExt cx="1392" cy="288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36" y="38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336" y="6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685800" y="713656"/>
            <a:ext cx="2057400" cy="1143000"/>
            <a:chOff x="432" y="384"/>
            <a:chExt cx="1296" cy="720"/>
          </a:xfrm>
        </p:grpSpPr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2" y="384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32" y="1104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838200" y="713656"/>
            <a:ext cx="1905000" cy="1828800"/>
            <a:chOff x="528" y="384"/>
            <a:chExt cx="1200" cy="1152"/>
          </a:xfrm>
        </p:grpSpPr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528" y="384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528" y="15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990600" y="713656"/>
            <a:ext cx="1752600" cy="2514600"/>
            <a:chOff x="624" y="384"/>
            <a:chExt cx="1104" cy="1584"/>
          </a:xfrm>
        </p:grpSpPr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624" y="384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624" y="1968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1143000" y="713656"/>
            <a:ext cx="1600200" cy="3200400"/>
            <a:chOff x="720" y="384"/>
            <a:chExt cx="1008" cy="2016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20" y="384"/>
              <a:ext cx="0" cy="20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720" y="2400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1295400" y="713656"/>
            <a:ext cx="1447800" cy="3886200"/>
            <a:chOff x="816" y="384"/>
            <a:chExt cx="912" cy="2448"/>
          </a:xfrm>
        </p:grpSpPr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816" y="384"/>
              <a:ext cx="0" cy="2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816" y="2832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1447800" y="713656"/>
            <a:ext cx="1295400" cy="4572000"/>
            <a:chOff x="912" y="384"/>
            <a:chExt cx="816" cy="2880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912" y="384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912" y="3264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1600200" y="713656"/>
            <a:ext cx="1143000" cy="5257800"/>
            <a:chOff x="1008" y="384"/>
            <a:chExt cx="720" cy="3312"/>
          </a:xfrm>
        </p:grpSpPr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1008" y="384"/>
              <a:ext cx="0" cy="3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1008" y="36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3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53" grpId="0" animBg="1" autoUpdateAnimBg="0"/>
      <p:bldP spid="6154" grpId="0" animBg="1" autoUpdateAnimBg="0"/>
      <p:bldP spid="6156" grpId="0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Informační systémy veřejné správy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3425"/>
          </a:xfrm>
        </p:spPr>
        <p:txBody>
          <a:bodyPr>
            <a:normAutofit lnSpcReduction="10000"/>
          </a:bodyPr>
          <a:lstStyle/>
          <a:p>
            <a:r>
              <a:rPr lang="cs-CZ" sz="2400" smtClean="0"/>
              <a:t>jsou souborem informačních systémů, které slouží pro výkon veřejné správy. Jsou jimi i informační systémy zajišťující činnosti podle zvláštních zákonů.</a:t>
            </a:r>
          </a:p>
          <a:p>
            <a:endParaRPr lang="cs-CZ" sz="2400" smtClean="0"/>
          </a:p>
          <a:p>
            <a:r>
              <a:rPr lang="cs-CZ" sz="2400" smtClean="0"/>
              <a:t>Například zákon č. 89/1995 Sb., o státní statistické službě, ve znění zákona č. 356/1999 Sb., zákon č. 455/1991 Sb., o živnostenském podnikání (živnostenský zákon), ve znění pozdějších předpisů, zákon č. 48/1997 Sb., o veřejném zdravotním pojištění, ve znění pozdějších předpisů, zákon č. 513/1991 Sb., obchodní zákoník, ve znění pozdějších předpisů, zákon č. 337/1992 Sb., o správě daní a poplatků,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3532011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456</TotalTime>
  <Words>567</Words>
  <Application>Microsoft Office PowerPoint</Application>
  <PresentationFormat>Předvádění na obrazovce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Přehlednost</vt:lpstr>
      <vt:lpstr>INFORMAČNÍ SYSTÉMY PRO KRIZOVÉ ŘÍZENÍ Použití informačních systémů pro modelování a simulace krizových situací  -  T3 Ing. Jiří Barta</vt:lpstr>
      <vt:lpstr>Použití informačních systémů pro modelování a simulace krizových situací</vt:lpstr>
      <vt:lpstr>Úvod</vt:lpstr>
      <vt:lpstr>Základní pojmy</vt:lpstr>
      <vt:lpstr>Krizový management</vt:lpstr>
      <vt:lpstr>Fáze krizového managementu</vt:lpstr>
      <vt:lpstr>Informační systémy</vt:lpstr>
      <vt:lpstr>Prezentace aplikace PowerPoint</vt:lpstr>
      <vt:lpstr>Informační systémy veřejné správy</vt:lpstr>
      <vt:lpstr>Informační systémy veřejné správy</vt:lpstr>
      <vt:lpstr>Prezentace aplikace PowerPoint</vt:lpstr>
      <vt:lpstr>Prezentace aplikace PowerPoint</vt:lpstr>
      <vt:lpstr>Úkoly na samostudium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jiri.barta@unob.cz</dc:creator>
  <cp:lastModifiedBy>Barta Jiří</cp:lastModifiedBy>
  <cp:revision>35</cp:revision>
  <dcterms:created xsi:type="dcterms:W3CDTF">2011-12-13T10:02:35Z</dcterms:created>
  <dcterms:modified xsi:type="dcterms:W3CDTF">2012-01-31T08:09:47Z</dcterms:modified>
</cp:coreProperties>
</file>