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320" r:id="rId5"/>
    <p:sldId id="401" r:id="rId6"/>
    <p:sldId id="443" r:id="rId7"/>
    <p:sldId id="404" r:id="rId8"/>
    <p:sldId id="573" r:id="rId9"/>
    <p:sldId id="574" r:id="rId10"/>
    <p:sldId id="575" r:id="rId11"/>
    <p:sldId id="576" r:id="rId12"/>
    <p:sldId id="577" r:id="rId13"/>
    <p:sldId id="521" r:id="rId14"/>
    <p:sldId id="522" r:id="rId15"/>
    <p:sldId id="523" r:id="rId16"/>
    <p:sldId id="524" r:id="rId17"/>
    <p:sldId id="533" r:id="rId18"/>
    <p:sldId id="517" r:id="rId19"/>
    <p:sldId id="534" r:id="rId20"/>
    <p:sldId id="538" r:id="rId21"/>
    <p:sldId id="518" r:id="rId22"/>
    <p:sldId id="535" r:id="rId23"/>
    <p:sldId id="539" r:id="rId24"/>
    <p:sldId id="519" r:id="rId25"/>
    <p:sldId id="536" r:id="rId26"/>
    <p:sldId id="540" r:id="rId27"/>
    <p:sldId id="520" r:id="rId28"/>
    <p:sldId id="537" r:id="rId29"/>
    <p:sldId id="541"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6" r:id="rId45"/>
    <p:sldId id="557" r:id="rId46"/>
    <p:sldId id="558" r:id="rId47"/>
    <p:sldId id="559" r:id="rId48"/>
    <p:sldId id="560" r:id="rId49"/>
    <p:sldId id="561" r:id="rId50"/>
    <p:sldId id="562" r:id="rId51"/>
    <p:sldId id="563" r:id="rId52"/>
    <p:sldId id="564" r:id="rId53"/>
    <p:sldId id="565" r:id="rId54"/>
    <p:sldId id="566" r:id="rId55"/>
    <p:sldId id="567" r:id="rId56"/>
    <p:sldId id="568" r:id="rId57"/>
    <p:sldId id="569" r:id="rId58"/>
    <p:sldId id="570" r:id="rId59"/>
    <p:sldId id="572" r:id="rId6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ilinger Karel" initials="ŠK" lastIdx="13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06"/>
    <a:srgbClr val="F6F6F6"/>
    <a:srgbClr val="EA0937"/>
    <a:srgbClr val="618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D3E81-0C6F-4929-A078-9ED0C34F237A}" v="1" dt="2020-11-26T13:11:39.92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7" autoAdjust="0"/>
    <p:restoredTop sz="72989" autoAdjust="0"/>
  </p:normalViewPr>
  <p:slideViewPr>
    <p:cSldViewPr snapToGrid="0">
      <p:cViewPr varScale="1">
        <p:scale>
          <a:sx n="85" d="100"/>
          <a:sy n="85" d="100"/>
        </p:scale>
        <p:origin x="20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hradníček Pavel" userId="S::zahradnicekp@unob.cz::ab339b01-71a9-451c-8b84-59913d327e99" providerId="AD" clId="Web-{769D3E81-0C6F-4929-A078-9ED0C34F237A}"/>
    <pc:docChg chg="delSld">
      <pc:chgData name="Zahradníček Pavel" userId="S::zahradnicekp@unob.cz::ab339b01-71a9-451c-8b84-59913d327e99" providerId="AD" clId="Web-{769D3E81-0C6F-4929-A078-9ED0C34F237A}" dt="2020-11-26T13:11:39.924" v="0"/>
      <pc:docMkLst>
        <pc:docMk/>
      </pc:docMkLst>
      <pc:sldChg chg="del">
        <pc:chgData name="Zahradníček Pavel" userId="S::zahradnicekp@unob.cz::ab339b01-71a9-451c-8b84-59913d327e99" providerId="AD" clId="Web-{769D3E81-0C6F-4929-A078-9ED0C34F237A}" dt="2020-11-26T13:11:39.924" v="0"/>
        <pc:sldMkLst>
          <pc:docMk/>
          <pc:sldMk cId="684594470" sldId="5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1D33DE-A863-494A-A539-E9EE34D519A4}" type="datetimeFigureOut">
              <a:rPr lang="cs-CZ" smtClean="0"/>
              <a:t>01.11.2022</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EFDD81-6558-4B39-9D9C-94BAA5A93FAD}" type="slidenum">
              <a:rPr lang="cs-CZ" smtClean="0"/>
              <a:t>‹#›</a:t>
            </a:fld>
            <a:endParaRPr lang="cs-CZ"/>
          </a:p>
        </p:txBody>
      </p:sp>
    </p:spTree>
    <p:extLst>
      <p:ext uri="{BB962C8B-B14F-4D97-AF65-F5344CB8AC3E}">
        <p14:creationId xmlns:p14="http://schemas.microsoft.com/office/powerpoint/2010/main" val="245019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1</a:t>
            </a:fld>
            <a:endParaRPr lang="cs-CZ"/>
          </a:p>
        </p:txBody>
      </p:sp>
    </p:spTree>
    <p:extLst>
      <p:ext uri="{BB962C8B-B14F-4D97-AF65-F5344CB8AC3E}">
        <p14:creationId xmlns:p14="http://schemas.microsoft.com/office/powerpoint/2010/main" val="222036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Napoleon řekl Armáda lvů vedená beranem je slabší než armáda beranů vedená lvem. Osobnost velitele, jeho rozhodovací schopnosti, zkušenost atd. je klíčový faktor úspěšného plněné jakékoliv nejen bojové činnosti</a:t>
            </a:r>
          </a:p>
        </p:txBody>
      </p:sp>
      <p:sp>
        <p:nvSpPr>
          <p:cNvPr id="143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0EF6DE-7ED5-4B8A-91BC-360CEA7E8123}" type="slidenum">
              <a:rPr lang="cs-CZ" altLang="cs-CZ" smtClean="0"/>
              <a:pPr>
                <a:spcBef>
                  <a:spcPct val="0"/>
                </a:spcBef>
              </a:pPr>
              <a:t>11</a:t>
            </a:fld>
            <a:endParaRPr lang="cs-CZ" altLang="cs-CZ"/>
          </a:p>
        </p:txBody>
      </p:sp>
    </p:spTree>
    <p:extLst>
      <p:ext uri="{BB962C8B-B14F-4D97-AF65-F5344CB8AC3E}">
        <p14:creationId xmlns:p14="http://schemas.microsoft.com/office/powerpoint/2010/main" val="308380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Jestliže velitel není schopen efektivně motivovat své vojáky, můžou být jeho záměry jakkoliv geniální a jeho výzbroj jakkoli vyspělá, ale úspěch se konat nebude</a:t>
            </a:r>
          </a:p>
        </p:txBody>
      </p:sp>
      <p:sp>
        <p:nvSpPr>
          <p:cNvPr id="163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C6BC1B-786A-4CE0-BC58-BA9D6CBDDFD8}" type="slidenum">
              <a:rPr lang="cs-CZ" altLang="cs-CZ" smtClean="0"/>
              <a:pPr>
                <a:spcBef>
                  <a:spcPct val="0"/>
                </a:spcBef>
              </a:pPr>
              <a:t>12</a:t>
            </a:fld>
            <a:endParaRPr lang="cs-CZ" altLang="cs-CZ"/>
          </a:p>
        </p:txBody>
      </p:sp>
    </p:spTree>
    <p:extLst>
      <p:ext uri="{BB962C8B-B14F-4D97-AF65-F5344CB8AC3E}">
        <p14:creationId xmlns:p14="http://schemas.microsoft.com/office/powerpoint/2010/main" val="6272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84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2E1A8F-70D7-4C72-B14D-C849B0360742}" type="slidenum">
              <a:rPr lang="cs-CZ" altLang="cs-CZ" smtClean="0"/>
              <a:pPr>
                <a:spcBef>
                  <a:spcPct val="0"/>
                </a:spcBef>
              </a:pPr>
              <a:t>13</a:t>
            </a:fld>
            <a:endParaRPr lang="cs-CZ" altLang="cs-CZ"/>
          </a:p>
        </p:txBody>
      </p:sp>
    </p:spTree>
    <p:extLst>
      <p:ext uri="{BB962C8B-B14F-4D97-AF65-F5344CB8AC3E}">
        <p14:creationId xmlns:p14="http://schemas.microsoft.com/office/powerpoint/2010/main" val="31950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Jiné taktické činnosti je nutno chápat jako bezpodmínečný doplněk všech ostatních činností. Např. přesun je první fáz zahájení útoku mimo dotyk s protivníkem. Atd. Nelze je chápat izolovaně. Propojují ostatní činnosti v kompaktní celek.</a:t>
            </a:r>
          </a:p>
        </p:txBody>
      </p:sp>
      <p:sp>
        <p:nvSpPr>
          <p:cNvPr id="297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2B5ADE-275F-4F36-BEA4-7D5B08AB312D}" type="slidenum">
              <a:rPr lang="cs-CZ" altLang="cs-CZ" smtClean="0"/>
              <a:pPr>
                <a:spcBef>
                  <a:spcPct val="0"/>
                </a:spcBef>
              </a:pPr>
              <a:t>14</a:t>
            </a:fld>
            <a:endParaRPr lang="cs-CZ" altLang="cs-CZ"/>
          </a:p>
        </p:txBody>
      </p:sp>
    </p:spTree>
    <p:extLst>
      <p:ext uri="{BB962C8B-B14F-4D97-AF65-F5344CB8AC3E}">
        <p14:creationId xmlns:p14="http://schemas.microsoft.com/office/powerpoint/2010/main" val="375570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2</a:t>
            </a:fld>
            <a:endParaRPr lang="cs-CZ"/>
          </a:p>
        </p:txBody>
      </p:sp>
    </p:spTree>
    <p:extLst>
      <p:ext uri="{BB962C8B-B14F-4D97-AF65-F5344CB8AC3E}">
        <p14:creationId xmlns:p14="http://schemas.microsoft.com/office/powerpoint/2010/main" val="171812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3</a:t>
            </a:fld>
            <a:endParaRPr lang="cs-CZ"/>
          </a:p>
        </p:txBody>
      </p:sp>
    </p:spTree>
    <p:extLst>
      <p:ext uri="{BB962C8B-B14F-4D97-AF65-F5344CB8AC3E}">
        <p14:creationId xmlns:p14="http://schemas.microsoft.com/office/powerpoint/2010/main" val="130074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4</a:t>
            </a:fld>
            <a:endParaRPr lang="cs-CZ"/>
          </a:p>
        </p:txBody>
      </p:sp>
    </p:spTree>
    <p:extLst>
      <p:ext uri="{BB962C8B-B14F-4D97-AF65-F5344CB8AC3E}">
        <p14:creationId xmlns:p14="http://schemas.microsoft.com/office/powerpoint/2010/main" val="182869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5</a:t>
            </a:fld>
            <a:endParaRPr lang="cs-CZ"/>
          </a:p>
        </p:txBody>
      </p:sp>
    </p:spTree>
    <p:extLst>
      <p:ext uri="{BB962C8B-B14F-4D97-AF65-F5344CB8AC3E}">
        <p14:creationId xmlns:p14="http://schemas.microsoft.com/office/powerpoint/2010/main" val="286050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6</a:t>
            </a:fld>
            <a:endParaRPr lang="cs-CZ"/>
          </a:p>
        </p:txBody>
      </p:sp>
    </p:spTree>
    <p:extLst>
      <p:ext uri="{BB962C8B-B14F-4D97-AF65-F5344CB8AC3E}">
        <p14:creationId xmlns:p14="http://schemas.microsoft.com/office/powerpoint/2010/main" val="397974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7</a:t>
            </a:fld>
            <a:endParaRPr lang="cs-CZ"/>
          </a:p>
        </p:txBody>
      </p:sp>
    </p:spTree>
    <p:extLst>
      <p:ext uri="{BB962C8B-B14F-4D97-AF65-F5344CB8AC3E}">
        <p14:creationId xmlns:p14="http://schemas.microsoft.com/office/powerpoint/2010/main" val="51491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8</a:t>
            </a:fld>
            <a:endParaRPr lang="cs-CZ"/>
          </a:p>
        </p:txBody>
      </p:sp>
    </p:spTree>
    <p:extLst>
      <p:ext uri="{BB962C8B-B14F-4D97-AF65-F5344CB8AC3E}">
        <p14:creationId xmlns:p14="http://schemas.microsoft.com/office/powerpoint/2010/main" val="356945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9</a:t>
            </a:fld>
            <a:endParaRPr lang="cs-CZ"/>
          </a:p>
        </p:txBody>
      </p:sp>
    </p:spTree>
    <p:extLst>
      <p:ext uri="{BB962C8B-B14F-4D97-AF65-F5344CB8AC3E}">
        <p14:creationId xmlns:p14="http://schemas.microsoft.com/office/powerpoint/2010/main" val="193780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cs-CZ"/>
              <a:t>Kliknutím lze upravit styl.</a:t>
            </a:r>
            <a:endParaRPr lang="en-US" dirty="0"/>
          </a:p>
        </p:txBody>
      </p:sp>
      <p:sp>
        <p:nvSpPr>
          <p:cNvPr id="3" name="Subtitle 2"/>
          <p:cNvSpPr>
            <a:spLocks noGrp="1"/>
          </p:cNvSpPr>
          <p:nvPr>
            <p:ph type="subTitle" idx="1"/>
          </p:nvPr>
        </p:nvSpPr>
        <p:spPr>
          <a:xfrm>
            <a:off x="1143000" y="3602037"/>
            <a:ext cx="6858000" cy="255642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graphicFrame>
        <p:nvGraphicFramePr>
          <p:cNvPr id="9" name="Tabulka 8"/>
          <p:cNvGraphicFramePr>
            <a:graphicFrameLocks noGrp="1"/>
          </p:cNvGraphicFramePr>
          <p:nvPr userDrawn="1">
            <p:extLst>
              <p:ext uri="{D42A27DB-BD31-4B8C-83A1-F6EECF244321}">
                <p14:modId xmlns:p14="http://schemas.microsoft.com/office/powerpoint/2010/main" val="131220026"/>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spTree>
    <p:extLst>
      <p:ext uri="{BB962C8B-B14F-4D97-AF65-F5344CB8AC3E}">
        <p14:creationId xmlns:p14="http://schemas.microsoft.com/office/powerpoint/2010/main" val="1721857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15B6A58-7A36-4533-8DE5-521D633956D1}" type="datetimeFigureOut">
              <a:rPr lang="cs-CZ" smtClean="0"/>
              <a:t>01.11.2022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799006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15B6A58-7A36-4533-8DE5-521D633956D1}" type="datetimeFigureOut">
              <a:rPr lang="cs-CZ" smtClean="0"/>
              <a:t>01.11.2022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17336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45438"/>
            <a:ext cx="78867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endParaRPr lang="en-US" dirty="0"/>
          </a:p>
        </p:txBody>
      </p:sp>
      <p:sp>
        <p:nvSpPr>
          <p:cNvPr id="3" name="Content Placeholder 2"/>
          <p:cNvSpPr>
            <a:spLocks noGrp="1"/>
          </p:cNvSpPr>
          <p:nvPr>
            <p:ph idx="1"/>
          </p:nvPr>
        </p:nvSpPr>
        <p:spPr>
          <a:xfrm>
            <a:off x="628650" y="2531059"/>
            <a:ext cx="7886700" cy="36459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graphicFrame>
        <p:nvGraphicFramePr>
          <p:cNvPr id="24" name="Tabulka 23"/>
          <p:cNvGraphicFramePr>
            <a:graphicFrameLocks noGrp="1"/>
          </p:cNvGraphicFramePr>
          <p:nvPr userDrawn="1">
            <p:extLst>
              <p:ext uri="{D42A27DB-BD31-4B8C-83A1-F6EECF244321}">
                <p14:modId xmlns:p14="http://schemas.microsoft.com/office/powerpoint/2010/main" val="1919045555"/>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spTree>
    <p:extLst>
      <p:ext uri="{BB962C8B-B14F-4D97-AF65-F5344CB8AC3E}">
        <p14:creationId xmlns:p14="http://schemas.microsoft.com/office/powerpoint/2010/main" val="1547038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615B6A58-7A36-4533-8DE5-521D633956D1}" type="datetimeFigureOut">
              <a:rPr lang="cs-CZ" smtClean="0"/>
              <a:t>01.11.2022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354723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15B6A58-7A36-4533-8DE5-521D633956D1}" type="datetimeFigureOut">
              <a:rPr lang="cs-CZ" smtClean="0"/>
              <a:t>01.11.2022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422746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15B6A58-7A36-4533-8DE5-521D633956D1}" type="datetimeFigureOut">
              <a:rPr lang="cs-CZ" smtClean="0"/>
              <a:t>01.11.2022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525194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15B6A58-7A36-4533-8DE5-521D633956D1}" type="datetimeFigureOut">
              <a:rPr lang="cs-CZ" smtClean="0"/>
              <a:t>01.11.2022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748242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6A58-7A36-4533-8DE5-521D633956D1}" type="datetimeFigureOut">
              <a:rPr lang="cs-CZ" smtClean="0"/>
              <a:t>01.11.2022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1653454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15B6A58-7A36-4533-8DE5-521D633956D1}" type="datetimeFigureOut">
              <a:rPr lang="cs-CZ" smtClean="0"/>
              <a:t>01.11.2022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2859310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15B6A58-7A36-4533-8DE5-521D633956D1}" type="datetimeFigureOut">
              <a:rPr lang="cs-CZ" smtClean="0"/>
              <a:t>01.11.2022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306783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B6A58-7A36-4533-8DE5-521D633956D1}" type="datetimeFigureOut">
              <a:rPr lang="cs-CZ" smtClean="0"/>
              <a:t>01.11.2022</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C25C1-CB4C-4E40-A1BB-B6068D32E281}" type="slidenum">
              <a:rPr lang="cs-CZ" smtClean="0"/>
              <a:t>‹#›</a:t>
            </a:fld>
            <a:endParaRPr lang="cs-CZ"/>
          </a:p>
        </p:txBody>
      </p:sp>
      <p:graphicFrame>
        <p:nvGraphicFramePr>
          <p:cNvPr id="7" name="Tabulka 6"/>
          <p:cNvGraphicFramePr>
            <a:graphicFrameLocks noGrp="1"/>
          </p:cNvGraphicFramePr>
          <p:nvPr userDrawn="1">
            <p:extLst>
              <p:ext uri="{D42A27DB-BD31-4B8C-83A1-F6EECF244321}">
                <p14:modId xmlns:p14="http://schemas.microsoft.com/office/powerpoint/2010/main" val="1448497703"/>
              </p:ext>
            </p:extLst>
          </p:nvPr>
        </p:nvGraphicFramePr>
        <p:xfrm>
          <a:off x="0" y="6306457"/>
          <a:ext cx="9152238" cy="552484"/>
        </p:xfrm>
        <a:graphic>
          <a:graphicData uri="http://schemas.openxmlformats.org/drawingml/2006/table">
            <a:tbl>
              <a:tblPr firstRow="1" bandRow="1">
                <a:tableStyleId>{5C22544A-7EE6-4342-B048-85BDC9FD1C3A}</a:tableStyleId>
              </a:tblPr>
              <a:tblGrid>
                <a:gridCol w="2278743">
                  <a:extLst>
                    <a:ext uri="{9D8B030D-6E8A-4147-A177-3AD203B41FA5}">
                      <a16:colId xmlns:a16="http://schemas.microsoft.com/office/drawing/2014/main" val="2910290663"/>
                    </a:ext>
                  </a:extLst>
                </a:gridCol>
                <a:gridCol w="5118835">
                  <a:extLst>
                    <a:ext uri="{9D8B030D-6E8A-4147-A177-3AD203B41FA5}">
                      <a16:colId xmlns:a16="http://schemas.microsoft.com/office/drawing/2014/main" val="2345665926"/>
                    </a:ext>
                  </a:extLst>
                </a:gridCol>
                <a:gridCol w="1754660">
                  <a:extLst>
                    <a:ext uri="{9D8B030D-6E8A-4147-A177-3AD203B41FA5}">
                      <a16:colId xmlns:a16="http://schemas.microsoft.com/office/drawing/2014/main" val="1178739229"/>
                    </a:ext>
                  </a:extLst>
                </a:gridCol>
              </a:tblGrid>
              <a:tr h="552484">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tc>
                  <a:txBody>
                    <a:bodyPr/>
                    <a:lstStyle/>
                    <a:p>
                      <a:pPr algn="ctr"/>
                      <a:r>
                        <a:rPr lang="cs-CZ" sz="1600" dirty="0">
                          <a:solidFill>
                            <a:schemeClr val="tx1"/>
                          </a:solidFill>
                        </a:rPr>
                        <a:t>fvl.unob.cz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pic>
        <p:nvPicPr>
          <p:cNvPr id="8" name="Obráze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62170" y="6364814"/>
            <a:ext cx="1060535" cy="433888"/>
          </a:xfrm>
          <a:prstGeom prst="rect">
            <a:avLst/>
          </a:prstGeom>
        </p:spPr>
      </p:pic>
      <p:graphicFrame>
        <p:nvGraphicFramePr>
          <p:cNvPr id="9" name="Tabulka 8"/>
          <p:cNvGraphicFramePr>
            <a:graphicFrameLocks noGrp="1"/>
          </p:cNvGraphicFramePr>
          <p:nvPr userDrawn="1">
            <p:extLst>
              <p:ext uri="{D42A27DB-BD31-4B8C-83A1-F6EECF244321}">
                <p14:modId xmlns:p14="http://schemas.microsoft.com/office/powerpoint/2010/main" val="356429231"/>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pic>
        <p:nvPicPr>
          <p:cNvPr id="10" name="Obráze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4292" y="127642"/>
            <a:ext cx="5176217" cy="720000"/>
          </a:xfrm>
          <a:prstGeom prst="rect">
            <a:avLst/>
          </a:prstGeom>
        </p:spPr>
      </p:pic>
    </p:spTree>
    <p:extLst>
      <p:ext uri="{BB962C8B-B14F-4D97-AF65-F5344CB8AC3E}">
        <p14:creationId xmlns:p14="http://schemas.microsoft.com/office/powerpoint/2010/main" val="403196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altLang="cs-CZ" b="1" dirty="0"/>
              <a:t>Taktika</a:t>
            </a:r>
            <a:endParaRPr lang="cs-CZ" altLang="cs-CZ" dirty="0"/>
          </a:p>
        </p:txBody>
      </p:sp>
      <p:sp>
        <p:nvSpPr>
          <p:cNvPr id="3075" name="Rectangle 3"/>
          <p:cNvSpPr>
            <a:spLocks noGrp="1" noChangeArrowheads="1"/>
          </p:cNvSpPr>
          <p:nvPr>
            <p:ph type="subTitle" idx="1"/>
          </p:nvPr>
        </p:nvSpPr>
        <p:spPr/>
        <p:txBody>
          <a:bodyPr/>
          <a:lstStyle/>
          <a:p>
            <a:pPr eaLnBrk="1" hangingPunct="1"/>
            <a:r>
              <a:rPr lang="cs-CZ" altLang="cs-CZ" dirty="0"/>
              <a:t>plk. </a:t>
            </a:r>
            <a:r>
              <a:rPr lang="cs-CZ" altLang="cs-CZ" dirty="0" err="1" smtClean="0"/>
              <a:t>gšt</a:t>
            </a:r>
            <a:r>
              <a:rPr lang="cs-CZ" altLang="cs-CZ" dirty="0" smtClean="0"/>
              <a:t>. Ing</a:t>
            </a:r>
            <a:r>
              <a:rPr lang="cs-CZ" altLang="cs-CZ" dirty="0"/>
              <a:t>. Jan Drozd, Ph.D.(CZE)</a:t>
            </a:r>
          </a:p>
        </p:txBody>
      </p:sp>
      <p:sp>
        <p:nvSpPr>
          <p:cNvPr id="3076" name="Zástupný symbol pro datum 3"/>
          <p:cNvSpPr>
            <a:spLocks noGrp="1"/>
          </p:cNvSpPr>
          <p:nvPr>
            <p:ph type="dt" sz="quarter" idx="4294967295"/>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cs-CZ" altLang="cs-CZ" sz="1400" dirty="0"/>
          </a:p>
        </p:txBody>
      </p:sp>
    </p:spTree>
    <p:extLst>
      <p:ext uri="{BB962C8B-B14F-4D97-AF65-F5344CB8AC3E}">
        <p14:creationId xmlns:p14="http://schemas.microsoft.com/office/powerpoint/2010/main" val="1908754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26976" y="1628800"/>
            <a:ext cx="8229600" cy="2446489"/>
          </a:xfr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Font typeface="Arial" charset="0"/>
              <a:buNone/>
              <a:defRPr/>
            </a:pPr>
            <a:r>
              <a:rPr lang="cs-CZ" sz="3600" i="1" dirty="0"/>
              <a:t>Pro vedení taktických činností je základem bojová síla (bojeschopnost vojenských</a:t>
            </a:r>
          </a:p>
          <a:p>
            <a:pPr>
              <a:buFont typeface="Arial" charset="0"/>
              <a:buNone/>
              <a:defRPr/>
            </a:pPr>
            <a:r>
              <a:rPr lang="cs-CZ" sz="3600" i="1" dirty="0"/>
              <a:t>sil, bojový potenciál). Představuje schopnost sil bojovat a dosáhnout</a:t>
            </a:r>
          </a:p>
          <a:p>
            <a:pPr>
              <a:buFont typeface="Arial" charset="0"/>
              <a:buNone/>
              <a:defRPr/>
            </a:pPr>
            <a:r>
              <a:rPr lang="cs-CZ" sz="3600" i="1" dirty="0"/>
              <a:t>úspěchu v operacích.</a:t>
            </a:r>
            <a:endParaRPr lang="cs-CZ" sz="3600" dirty="0"/>
          </a:p>
        </p:txBody>
      </p:sp>
      <p:sp>
        <p:nvSpPr>
          <p:cNvPr id="5" name="Rectangle 2"/>
          <p:cNvSpPr txBox="1">
            <a:spLocks noChangeArrowheads="1"/>
          </p:cNvSpPr>
          <p:nvPr/>
        </p:nvSpPr>
        <p:spPr>
          <a:xfrm>
            <a:off x="755576" y="914400"/>
            <a:ext cx="7772400" cy="64239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cs-CZ" sz="4000" dirty="0"/>
              <a:t>Vedení taktických činností</a:t>
            </a:r>
          </a:p>
        </p:txBody>
      </p:sp>
      <p:sp>
        <p:nvSpPr>
          <p:cNvPr id="6" name="Rectangle 2"/>
          <p:cNvSpPr txBox="1">
            <a:spLocks noChangeArrowheads="1"/>
          </p:cNvSpPr>
          <p:nvPr/>
        </p:nvSpPr>
        <p:spPr>
          <a:xfrm>
            <a:off x="2391745" y="4147297"/>
            <a:ext cx="4094780" cy="481553"/>
          </a:xfrm>
          <a:prstGeom prst="rect">
            <a:avLst/>
          </a:prstGeom>
          <a:solidFill>
            <a:schemeClr val="tx2">
              <a:lumMod val="20000"/>
              <a:lumOff val="8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cs-CZ" sz="3200" b="1" dirty="0"/>
              <a:t>Skládá se z :</a:t>
            </a:r>
            <a:endParaRPr lang="cs-CZ" sz="3200" i="1" dirty="0">
              <a:solidFill>
                <a:schemeClr val="tx1"/>
              </a:solidFill>
              <a:latin typeface="Arial" pitchFamily="34" charset="0"/>
              <a:cs typeface="Arial" pitchFamily="34" charset="0"/>
            </a:endParaRPr>
          </a:p>
        </p:txBody>
      </p:sp>
      <p:grpSp>
        <p:nvGrpSpPr>
          <p:cNvPr id="3" name="Skupina 2"/>
          <p:cNvGrpSpPr>
            <a:grpSpLocks/>
          </p:cNvGrpSpPr>
          <p:nvPr/>
        </p:nvGrpSpPr>
        <p:grpSpPr bwMode="auto">
          <a:xfrm>
            <a:off x="166864" y="4946121"/>
            <a:ext cx="8186738" cy="1060450"/>
            <a:chOff x="461053" y="5589240"/>
            <a:chExt cx="8186570" cy="1061211"/>
          </a:xfrm>
        </p:grpSpPr>
        <p:sp>
          <p:nvSpPr>
            <p:cNvPr id="2" name="Ovál 1"/>
            <p:cNvSpPr/>
            <p:nvPr/>
          </p:nvSpPr>
          <p:spPr>
            <a:xfrm>
              <a:off x="461053" y="5641665"/>
              <a:ext cx="2160544" cy="100878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2800" dirty="0">
                  <a:solidFill>
                    <a:schemeClr val="tx1">
                      <a:lumMod val="95000"/>
                      <a:lumOff val="5000"/>
                    </a:schemeClr>
                  </a:solidFill>
                </a:rPr>
                <a:t>Vojenské umění</a:t>
              </a:r>
            </a:p>
          </p:txBody>
        </p:sp>
        <p:sp>
          <p:nvSpPr>
            <p:cNvPr id="7" name="Ovál 6"/>
            <p:cNvSpPr/>
            <p:nvPr/>
          </p:nvSpPr>
          <p:spPr>
            <a:xfrm>
              <a:off x="3561377" y="5595595"/>
              <a:ext cx="2160543" cy="100878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2800" dirty="0">
                  <a:solidFill>
                    <a:schemeClr val="tx1">
                      <a:lumMod val="95000"/>
                      <a:lumOff val="5000"/>
                    </a:schemeClr>
                  </a:solidFill>
                </a:rPr>
                <a:t>Morální složka</a:t>
              </a:r>
            </a:p>
          </p:txBody>
        </p:sp>
        <p:sp>
          <p:nvSpPr>
            <p:cNvPr id="8" name="Ovál 7"/>
            <p:cNvSpPr/>
            <p:nvPr/>
          </p:nvSpPr>
          <p:spPr>
            <a:xfrm>
              <a:off x="6487079" y="5589240"/>
              <a:ext cx="2160544" cy="100878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2800" dirty="0">
                  <a:solidFill>
                    <a:schemeClr val="tx1">
                      <a:lumMod val="95000"/>
                      <a:lumOff val="5000"/>
                    </a:schemeClr>
                  </a:solidFill>
                </a:rPr>
                <a:t>Fyzická složka</a:t>
              </a:r>
            </a:p>
          </p:txBody>
        </p:sp>
      </p:grpSp>
    </p:spTree>
    <p:extLst>
      <p:ext uri="{BB962C8B-B14F-4D97-AF65-F5344CB8AC3E}">
        <p14:creationId xmlns:p14="http://schemas.microsoft.com/office/powerpoint/2010/main" val="373227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26430" y="1035307"/>
            <a:ext cx="8229600" cy="936104"/>
          </a:xfrm>
          <a:prstGeom prst="rect">
            <a:avLst/>
          </a:prstGeom>
          <a:solidFill>
            <a:schemeClr val="accent2">
              <a:lumMod val="60000"/>
              <a:lumOff val="4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marL="342900" indent="-342900" algn="ctr" defTabSz="914400" rtl="0" eaLnBrk="1" fontAlgn="base" latinLnBrk="0" hangingPunct="1">
              <a:spcBef>
                <a:spcPct val="0"/>
              </a:spcBef>
              <a:spcAft>
                <a:spcPct val="0"/>
              </a:spcAft>
              <a:buFont typeface="Arial" charset="0"/>
              <a:buNone/>
              <a:defRPr sz="44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defRPr/>
            </a:pPr>
            <a:r>
              <a:rPr lang="cs-CZ" sz="3600" dirty="0">
                <a:solidFill>
                  <a:srgbClr val="000000"/>
                </a:solidFill>
                <a:latin typeface="Arial" pitchFamily="34" charset="0"/>
                <a:cs typeface="Arial" pitchFamily="34" charset="0"/>
              </a:rPr>
              <a:t>Vojenské umění</a:t>
            </a:r>
          </a:p>
        </p:txBody>
      </p:sp>
      <p:sp>
        <p:nvSpPr>
          <p:cNvPr id="11" name="Rectangle 2"/>
          <p:cNvSpPr txBox="1">
            <a:spLocks noChangeArrowheads="1"/>
          </p:cNvSpPr>
          <p:nvPr/>
        </p:nvSpPr>
        <p:spPr>
          <a:xfrm>
            <a:off x="379674" y="2456290"/>
            <a:ext cx="8229600" cy="2448272"/>
          </a:xfrm>
          <a:prstGeom prst="rect">
            <a:avLst/>
          </a:prstGeom>
          <a:solidFill>
            <a:schemeClr val="tx2">
              <a:lumMod val="20000"/>
              <a:lumOff val="8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fontAlgn="auto">
              <a:spcAft>
                <a:spcPts val="0"/>
              </a:spcAft>
              <a:defRPr/>
            </a:pPr>
            <a:r>
              <a:rPr lang="cs-CZ" sz="3200" b="1" dirty="0"/>
              <a:t>schopnost velitelů aplikovat zásady vojenského</a:t>
            </a:r>
          </a:p>
          <a:p>
            <a:pPr fontAlgn="auto">
              <a:spcAft>
                <a:spcPts val="0"/>
              </a:spcAft>
              <a:defRPr/>
            </a:pPr>
            <a:r>
              <a:rPr lang="cs-CZ" sz="3200" b="1" dirty="0"/>
              <a:t>umění ve vojenské praxi, myšlenkový proces vyúsťující do přijetí příslušných rozhodnutí realizovaných vojenskými silami</a:t>
            </a:r>
            <a:endParaRPr lang="cs-CZ" sz="32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45057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27584" y="1093930"/>
            <a:ext cx="7272807" cy="879091"/>
          </a:xfrm>
          <a:prstGeom prst="rect">
            <a:avLst/>
          </a:prstGeom>
          <a:solidFill>
            <a:schemeClr val="accent2">
              <a:lumMod val="60000"/>
              <a:lumOff val="4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cs-CZ" b="1" dirty="0"/>
              <a:t>Morální složka</a:t>
            </a:r>
            <a:endParaRPr lang="cs-CZ" i="1" dirty="0">
              <a:solidFill>
                <a:schemeClr val="tx1"/>
              </a:solidFill>
              <a:latin typeface="Arial" pitchFamily="34" charset="0"/>
              <a:cs typeface="Arial" pitchFamily="34" charset="0"/>
            </a:endParaRPr>
          </a:p>
        </p:txBody>
      </p:sp>
      <p:sp>
        <p:nvSpPr>
          <p:cNvPr id="10" name="Rectangle 2"/>
          <p:cNvSpPr txBox="1">
            <a:spLocks noChangeArrowheads="1"/>
          </p:cNvSpPr>
          <p:nvPr/>
        </p:nvSpPr>
        <p:spPr>
          <a:xfrm>
            <a:off x="827585" y="2188970"/>
            <a:ext cx="7272806" cy="1395155"/>
          </a:xfrm>
          <a:prstGeom prst="rect">
            <a:avLst/>
          </a:prstGeom>
          <a:solidFill>
            <a:schemeClr val="tx2">
              <a:lumMod val="20000"/>
              <a:lumOff val="8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cs-CZ" sz="2800" b="1" dirty="0"/>
              <a:t>ochota lidí bojovat, jejich přesvědčení a motivace, případně schopnost přinutit lidi bojovat</a:t>
            </a:r>
            <a:endParaRPr lang="cs-CZ" sz="2800" i="1" dirty="0">
              <a:solidFill>
                <a:schemeClr val="tx1"/>
              </a:solidFill>
              <a:latin typeface="Arial" pitchFamily="34" charset="0"/>
              <a:cs typeface="Arial" pitchFamily="34" charset="0"/>
            </a:endParaRPr>
          </a:p>
        </p:txBody>
      </p:sp>
      <p:sp>
        <p:nvSpPr>
          <p:cNvPr id="3" name="Obdélník 2"/>
          <p:cNvSpPr>
            <a:spLocks noChangeArrowheads="1"/>
          </p:cNvSpPr>
          <p:nvPr/>
        </p:nvSpPr>
        <p:spPr bwMode="auto">
          <a:xfrm>
            <a:off x="827584" y="4016022"/>
            <a:ext cx="7273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dirty="0"/>
              <a:t>Záleží na dobré morálce a přesvědčení, že stanovený cíl operace je morální a eticky správný.</a:t>
            </a:r>
          </a:p>
        </p:txBody>
      </p:sp>
    </p:spTree>
    <p:extLst>
      <p:ext uri="{BB962C8B-B14F-4D97-AF65-F5344CB8AC3E}">
        <p14:creationId xmlns:p14="http://schemas.microsoft.com/office/powerpoint/2010/main" val="220413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09806" y="1013297"/>
            <a:ext cx="7272807" cy="879091"/>
          </a:xfrm>
          <a:prstGeom prst="rect">
            <a:avLst/>
          </a:prstGeom>
          <a:solidFill>
            <a:schemeClr val="accent2">
              <a:lumMod val="60000"/>
              <a:lumOff val="4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cs-CZ" b="1" dirty="0"/>
              <a:t>Fyzická složka</a:t>
            </a:r>
            <a:endParaRPr lang="cs-CZ" i="1" dirty="0">
              <a:solidFill>
                <a:schemeClr val="tx1"/>
              </a:solidFill>
              <a:latin typeface="Arial" pitchFamily="34" charset="0"/>
              <a:cs typeface="Arial" pitchFamily="34" charset="0"/>
            </a:endParaRPr>
          </a:p>
        </p:txBody>
      </p:sp>
      <p:sp>
        <p:nvSpPr>
          <p:cNvPr id="10" name="Rectangle 2"/>
          <p:cNvSpPr txBox="1">
            <a:spLocks noChangeArrowheads="1"/>
          </p:cNvSpPr>
          <p:nvPr/>
        </p:nvSpPr>
        <p:spPr>
          <a:xfrm>
            <a:off x="1109807" y="1997057"/>
            <a:ext cx="7272806" cy="1395155"/>
          </a:xfrm>
          <a:prstGeom prst="rect">
            <a:avLst/>
          </a:prstGeom>
          <a:solidFill>
            <a:schemeClr val="tx2">
              <a:lumMod val="20000"/>
              <a:lumOff val="8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cs-CZ" sz="2800" b="1" dirty="0"/>
              <a:t>lidská síla, výzbroj, kolektivní výkon, připravenost a udržitelnost</a:t>
            </a:r>
            <a:endParaRPr lang="cs-CZ" sz="2800" i="1" dirty="0">
              <a:solidFill>
                <a:schemeClr val="tx1"/>
              </a:solidFill>
              <a:latin typeface="Arial" pitchFamily="34" charset="0"/>
              <a:cs typeface="Arial" pitchFamily="34" charset="0"/>
            </a:endParaRPr>
          </a:p>
        </p:txBody>
      </p:sp>
      <p:sp>
        <p:nvSpPr>
          <p:cNvPr id="3" name="Obdélník 2"/>
          <p:cNvSpPr>
            <a:spLocks noChangeArrowheads="1"/>
          </p:cNvSpPr>
          <p:nvPr/>
        </p:nvSpPr>
        <p:spPr bwMode="auto">
          <a:xfrm>
            <a:off x="496712" y="3269544"/>
            <a:ext cx="827034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dirty="0"/>
              <a:t>Je kombinací pozemních vozidel, vzdušných prostředků, zbraní, plavidel, senzorů a jiné techniky, obsluhované vojáky, a výcviku, který tito vojáci prodělávají pro vedení boje, a to jak výcviku individuálního, </a:t>
            </a:r>
            <a:r>
              <a:rPr lang="pl-PL" altLang="cs-CZ" dirty="0"/>
              <a:t>tak i společného výcviku u bojových jednotek.</a:t>
            </a:r>
            <a:endParaRPr lang="cs-CZ" altLang="cs-CZ" dirty="0"/>
          </a:p>
        </p:txBody>
      </p:sp>
    </p:spTree>
    <p:extLst>
      <p:ext uri="{BB962C8B-B14F-4D97-AF65-F5344CB8AC3E}">
        <p14:creationId xmlns:p14="http://schemas.microsoft.com/office/powerpoint/2010/main" val="442115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solidFill>
            <a:schemeClr val="accent2">
              <a:lumMod val="60000"/>
              <a:lumOff val="40000"/>
            </a:schemeClr>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cs-CZ" b="1" dirty="0"/>
              <a:t>DRUHY TAKTICKÝCH ČINNOSTÍ</a:t>
            </a:r>
            <a:endParaRPr lang="cs-CZ" i="1" dirty="0">
              <a:solidFill>
                <a:schemeClr val="tx1"/>
              </a:solidFill>
              <a:latin typeface="Arial" pitchFamily="34" charset="0"/>
              <a:cs typeface="Arial" pitchFamily="34" charset="0"/>
            </a:endParaRPr>
          </a:p>
        </p:txBody>
      </p:sp>
      <p:sp>
        <p:nvSpPr>
          <p:cNvPr id="6" name="Pravidelný pětiúhelník 5"/>
          <p:cNvSpPr/>
          <p:nvPr/>
        </p:nvSpPr>
        <p:spPr>
          <a:xfrm>
            <a:off x="179387" y="2324100"/>
            <a:ext cx="2663825" cy="2016125"/>
          </a:xfrm>
          <a:prstGeom prst="pent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2400" dirty="0">
                <a:solidFill>
                  <a:schemeClr val="tx1">
                    <a:lumMod val="95000"/>
                    <a:lumOff val="5000"/>
                  </a:schemeClr>
                </a:solidFill>
              </a:rPr>
              <a:t>Ofenzivní (útočné) činnosti</a:t>
            </a:r>
          </a:p>
        </p:txBody>
      </p:sp>
      <p:sp>
        <p:nvSpPr>
          <p:cNvPr id="7" name="Pravidelný pětiúhelník 6"/>
          <p:cNvSpPr/>
          <p:nvPr/>
        </p:nvSpPr>
        <p:spPr>
          <a:xfrm>
            <a:off x="3276600" y="4340225"/>
            <a:ext cx="2663825" cy="2016125"/>
          </a:xfrm>
          <a:prstGeom prst="pent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2400" dirty="0">
                <a:solidFill>
                  <a:schemeClr val="tx1">
                    <a:lumMod val="95000"/>
                    <a:lumOff val="5000"/>
                  </a:schemeClr>
                </a:solidFill>
                <a:hlinkClick r:id="" action="ppaction://noaction"/>
              </a:rPr>
              <a:t>Jiné taktické činnosti</a:t>
            </a:r>
            <a:endParaRPr lang="cs-CZ" sz="2400" dirty="0">
              <a:solidFill>
                <a:schemeClr val="tx1">
                  <a:lumMod val="95000"/>
                  <a:lumOff val="5000"/>
                </a:schemeClr>
              </a:solidFill>
            </a:endParaRPr>
          </a:p>
        </p:txBody>
      </p:sp>
      <p:sp>
        <p:nvSpPr>
          <p:cNvPr id="8" name="Pravidelný pětiúhelník 7"/>
          <p:cNvSpPr/>
          <p:nvPr/>
        </p:nvSpPr>
        <p:spPr>
          <a:xfrm>
            <a:off x="3276599" y="2324099"/>
            <a:ext cx="2663825" cy="2016125"/>
          </a:xfrm>
          <a:prstGeom prst="pent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2400" dirty="0">
                <a:solidFill>
                  <a:schemeClr val="tx1">
                    <a:lumMod val="95000"/>
                    <a:lumOff val="5000"/>
                  </a:schemeClr>
                </a:solidFill>
                <a:hlinkClick r:id="" action="ppaction://noaction"/>
              </a:rPr>
              <a:t>Defenzivní (obranné) činnosti</a:t>
            </a:r>
            <a:endParaRPr lang="cs-CZ" sz="2400" dirty="0">
              <a:solidFill>
                <a:schemeClr val="tx1">
                  <a:lumMod val="95000"/>
                  <a:lumOff val="5000"/>
                </a:schemeClr>
              </a:solidFill>
            </a:endParaRPr>
          </a:p>
        </p:txBody>
      </p:sp>
      <p:sp>
        <p:nvSpPr>
          <p:cNvPr id="9" name="Pravidelný pětiúhelník 8"/>
          <p:cNvSpPr/>
          <p:nvPr/>
        </p:nvSpPr>
        <p:spPr>
          <a:xfrm>
            <a:off x="6284912" y="2324099"/>
            <a:ext cx="2663825" cy="2016125"/>
          </a:xfrm>
          <a:prstGeom prst="pent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2400" dirty="0">
                <a:solidFill>
                  <a:schemeClr val="tx1">
                    <a:lumMod val="95000"/>
                    <a:lumOff val="5000"/>
                  </a:schemeClr>
                </a:solidFill>
                <a:hlinkClick r:id="" action="ppaction://noaction"/>
              </a:rPr>
              <a:t>Stabilizační činnosti</a:t>
            </a:r>
            <a:endParaRPr lang="cs-CZ" sz="2400" dirty="0">
              <a:solidFill>
                <a:schemeClr val="tx1">
                  <a:lumMod val="95000"/>
                  <a:lumOff val="5000"/>
                </a:schemeClr>
              </a:solidFill>
            </a:endParaRPr>
          </a:p>
        </p:txBody>
      </p:sp>
    </p:spTree>
    <p:extLst>
      <p:ext uri="{BB962C8B-B14F-4D97-AF65-F5344CB8AC3E}">
        <p14:creationId xmlns:p14="http://schemas.microsoft.com/office/powerpoint/2010/main" val="1517693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3201" y="1926230"/>
            <a:ext cx="8940799" cy="3416320"/>
          </a:xfrm>
          <a:prstGeom prst="rect">
            <a:avLst/>
          </a:prstGeom>
        </p:spPr>
        <p:txBody>
          <a:bodyPr wrap="square">
            <a:spAutoFit/>
          </a:bodyPr>
          <a:lstStyle/>
          <a:p>
            <a:pPr algn="just"/>
            <a:r>
              <a:rPr lang="cs-CZ" sz="2400" b="1" dirty="0"/>
              <a:t>Ofenzivní (útočné) taktické </a:t>
            </a:r>
            <a:r>
              <a:rPr lang="cs-CZ" sz="2400" dirty="0"/>
              <a:t>činnosti představují taktické činnosti vedené proti sobě stojícími stranami konfliktu, snažícími se dosáhnout svých cílů aktivní, </a:t>
            </a:r>
            <a:r>
              <a:rPr lang="cs-CZ" sz="2400" b="1" dirty="0"/>
              <a:t>zpravidla útočnou činností. </a:t>
            </a:r>
            <a:r>
              <a:rPr lang="cs-CZ" sz="2400" dirty="0"/>
              <a:t>Jsou charakteristické tím, že síly při vedení ofenzivních činností vyhledávají kontakt s protivníkem za účelem na něj zaútočit a tím jej ničit, snižovat jeho bojový potenciál, neutralizovat jeho bojové schopnosti, či jej ovlivňovat tak, aby nebyl schopen vést aktivní bojovou činnost. Mohou se také zaměřit na získání a ovládnutí klíčového terénu jako podmínka pro další rozvíjení úspěchu operace.</a:t>
            </a:r>
          </a:p>
        </p:txBody>
      </p:sp>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10265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2" name="Obrázek 1"/>
          <p:cNvPicPr>
            <a:picLocks noChangeAspect="1"/>
          </p:cNvPicPr>
          <p:nvPr/>
        </p:nvPicPr>
        <p:blipFill>
          <a:blip r:embed="rId2"/>
          <a:stretch>
            <a:fillRect/>
          </a:stretch>
        </p:blipFill>
        <p:spPr>
          <a:xfrm>
            <a:off x="1298222" y="1731116"/>
            <a:ext cx="6671734" cy="3913327"/>
          </a:xfrm>
          <a:prstGeom prst="rect">
            <a:avLst/>
          </a:prstGeom>
        </p:spPr>
      </p:pic>
      <p:sp>
        <p:nvSpPr>
          <p:cNvPr id="3" name="Obdélník 2"/>
          <p:cNvSpPr/>
          <p:nvPr/>
        </p:nvSpPr>
        <p:spPr>
          <a:xfrm>
            <a:off x="1298222" y="1731116"/>
            <a:ext cx="1952978" cy="24570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56784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4" name="Obrázek 3"/>
          <p:cNvPicPr>
            <a:picLocks noChangeAspect="1"/>
          </p:cNvPicPr>
          <p:nvPr/>
        </p:nvPicPr>
        <p:blipFill>
          <a:blip r:embed="rId2"/>
          <a:stretch>
            <a:fillRect/>
          </a:stretch>
        </p:blipFill>
        <p:spPr>
          <a:xfrm>
            <a:off x="616234" y="2249321"/>
            <a:ext cx="7398877" cy="3552561"/>
          </a:xfrm>
          <a:prstGeom prst="rect">
            <a:avLst/>
          </a:prstGeom>
        </p:spPr>
      </p:pic>
      <p:sp>
        <p:nvSpPr>
          <p:cNvPr id="3" name="Obdélník 2"/>
          <p:cNvSpPr/>
          <p:nvPr/>
        </p:nvSpPr>
        <p:spPr>
          <a:xfrm>
            <a:off x="790222" y="2249320"/>
            <a:ext cx="1715911" cy="35525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838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3201" y="2592274"/>
            <a:ext cx="8940799" cy="1569660"/>
          </a:xfrm>
          <a:prstGeom prst="rect">
            <a:avLst/>
          </a:prstGeom>
        </p:spPr>
        <p:txBody>
          <a:bodyPr wrap="square">
            <a:spAutoFit/>
          </a:bodyPr>
          <a:lstStyle/>
          <a:p>
            <a:pPr algn="just"/>
            <a:r>
              <a:rPr lang="cs-CZ" sz="2400" b="1" dirty="0"/>
              <a:t>Defenzivní (obranné) činnosti </a:t>
            </a:r>
            <a:r>
              <a:rPr lang="cs-CZ" sz="2400" dirty="0"/>
              <a:t>jsou vedené za účelem odolat útoku (ofenzivním činnostem) protivníka. Jsou všeobecně určeny pro vytvoření podmínek k následnému vedení ofenzivních činností, zpravidla útoku.</a:t>
            </a:r>
          </a:p>
        </p:txBody>
      </p:sp>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13629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2" name="Obrázek 1"/>
          <p:cNvPicPr>
            <a:picLocks noChangeAspect="1"/>
          </p:cNvPicPr>
          <p:nvPr/>
        </p:nvPicPr>
        <p:blipFill>
          <a:blip r:embed="rId2"/>
          <a:stretch>
            <a:fillRect/>
          </a:stretch>
        </p:blipFill>
        <p:spPr>
          <a:xfrm>
            <a:off x="1298222" y="1731116"/>
            <a:ext cx="6671734" cy="3913327"/>
          </a:xfrm>
          <a:prstGeom prst="rect">
            <a:avLst/>
          </a:prstGeom>
        </p:spPr>
      </p:pic>
      <p:sp>
        <p:nvSpPr>
          <p:cNvPr id="3" name="Obdélník 2"/>
          <p:cNvSpPr/>
          <p:nvPr/>
        </p:nvSpPr>
        <p:spPr>
          <a:xfrm>
            <a:off x="3251199" y="1731116"/>
            <a:ext cx="2404533" cy="24570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60532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odnadpis 2"/>
          <p:cNvSpPr>
            <a:spLocks noGrp="1"/>
          </p:cNvSpPr>
          <p:nvPr>
            <p:ph type="subTitle" idx="1"/>
          </p:nvPr>
        </p:nvSpPr>
        <p:spPr>
          <a:xfrm>
            <a:off x="76268" y="2597821"/>
            <a:ext cx="8984512" cy="2317898"/>
          </a:xfrm>
        </p:spPr>
        <p:txBody>
          <a:bodyPr/>
          <a:lstStyle/>
          <a:p>
            <a:r>
              <a:rPr lang="cs-CZ" sz="4000" b="1" dirty="0"/>
              <a:t>TAKTICKÉ ČINNOSTI A RÁMCE PRO JEJICH VEDENÍ</a:t>
            </a:r>
            <a:endParaRPr lang="cs-CZ" sz="3200" b="1" dirty="0"/>
          </a:p>
        </p:txBody>
      </p:sp>
    </p:spTree>
    <p:extLst>
      <p:ext uri="{BB962C8B-B14F-4D97-AF65-F5344CB8AC3E}">
        <p14:creationId xmlns:p14="http://schemas.microsoft.com/office/powerpoint/2010/main" val="2583393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4" name="Obrázek 3"/>
          <p:cNvPicPr>
            <a:picLocks noChangeAspect="1"/>
          </p:cNvPicPr>
          <p:nvPr/>
        </p:nvPicPr>
        <p:blipFill>
          <a:blip r:embed="rId2"/>
          <a:stretch>
            <a:fillRect/>
          </a:stretch>
        </p:blipFill>
        <p:spPr>
          <a:xfrm>
            <a:off x="616234" y="2249321"/>
            <a:ext cx="7398877" cy="3552561"/>
          </a:xfrm>
          <a:prstGeom prst="rect">
            <a:avLst/>
          </a:prstGeom>
        </p:spPr>
      </p:pic>
      <p:sp>
        <p:nvSpPr>
          <p:cNvPr id="3" name="Obdélník 2"/>
          <p:cNvSpPr/>
          <p:nvPr/>
        </p:nvSpPr>
        <p:spPr>
          <a:xfrm>
            <a:off x="2577183" y="2249321"/>
            <a:ext cx="1715911" cy="35525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79577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3201" y="1508540"/>
            <a:ext cx="8940799" cy="4524315"/>
          </a:xfrm>
          <a:prstGeom prst="rect">
            <a:avLst/>
          </a:prstGeom>
        </p:spPr>
        <p:txBody>
          <a:bodyPr wrap="square">
            <a:spAutoFit/>
          </a:bodyPr>
          <a:lstStyle/>
          <a:p>
            <a:pPr algn="just"/>
            <a:r>
              <a:rPr lang="cs-CZ" sz="2400" b="1" dirty="0"/>
              <a:t>Stabilizační činnosti </a:t>
            </a:r>
            <a:r>
              <a:rPr lang="cs-CZ" sz="2400" dirty="0"/>
              <a:t>se provádí za účelem udržení nebo obnovy bezpečného (operačního) prostředí, podpory základních služeb obyvatelstvu, rekonstrukce infrastruktury a podpora při zajišťování humanitární pomoci. Zajišťují bezpečnost a kontrolu ve stanovené oblastí (prostoru operace) a zároveň využívají vojenských schopnosti k obnově základních služeb obyvatelstvu (zdravotní a záchranné služby, dodávky pitné vody, dodávky elektřiny, sanitární služby, požární služby a další) a podpoře civilních organizací a agentur. Bezpečné prostředí je takové prostředí, ve kterém má civilní obyvatelstvo svobodu vykonávat každodenní činnosti beze strachu z přetrvávajícího násilí. Stabilizační činnosti budou zpravidla prováděny ve spolupráci s jinými nevojenskými organizacemi a agenturami (vládními i nevládními).</a:t>
            </a:r>
          </a:p>
        </p:txBody>
      </p:sp>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60490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2" name="Obrázek 1"/>
          <p:cNvPicPr>
            <a:picLocks noChangeAspect="1"/>
          </p:cNvPicPr>
          <p:nvPr/>
        </p:nvPicPr>
        <p:blipFill>
          <a:blip r:embed="rId2"/>
          <a:stretch>
            <a:fillRect/>
          </a:stretch>
        </p:blipFill>
        <p:spPr>
          <a:xfrm>
            <a:off x="1298222" y="1731116"/>
            <a:ext cx="6671734" cy="3913327"/>
          </a:xfrm>
          <a:prstGeom prst="rect">
            <a:avLst/>
          </a:prstGeom>
        </p:spPr>
      </p:pic>
      <p:sp>
        <p:nvSpPr>
          <p:cNvPr id="3" name="Obdélník 2"/>
          <p:cNvSpPr/>
          <p:nvPr/>
        </p:nvSpPr>
        <p:spPr>
          <a:xfrm>
            <a:off x="5667021" y="1757610"/>
            <a:ext cx="2302935" cy="24570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52474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4" name="Obrázek 3"/>
          <p:cNvPicPr>
            <a:picLocks noChangeAspect="1"/>
          </p:cNvPicPr>
          <p:nvPr/>
        </p:nvPicPr>
        <p:blipFill>
          <a:blip r:embed="rId2"/>
          <a:stretch>
            <a:fillRect/>
          </a:stretch>
        </p:blipFill>
        <p:spPr>
          <a:xfrm>
            <a:off x="480767" y="2147720"/>
            <a:ext cx="7398877" cy="3552561"/>
          </a:xfrm>
          <a:prstGeom prst="rect">
            <a:avLst/>
          </a:prstGeom>
        </p:spPr>
      </p:pic>
      <p:sp>
        <p:nvSpPr>
          <p:cNvPr id="3" name="Obdélník 2"/>
          <p:cNvSpPr/>
          <p:nvPr/>
        </p:nvSpPr>
        <p:spPr>
          <a:xfrm>
            <a:off x="4180205" y="2147720"/>
            <a:ext cx="2141573" cy="35525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74309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3201" y="2637429"/>
            <a:ext cx="8940799" cy="1200329"/>
          </a:xfrm>
          <a:prstGeom prst="rect">
            <a:avLst/>
          </a:prstGeom>
        </p:spPr>
        <p:txBody>
          <a:bodyPr wrap="square">
            <a:spAutoFit/>
          </a:bodyPr>
          <a:lstStyle/>
          <a:p>
            <a:pPr algn="just"/>
            <a:r>
              <a:rPr lang="cs-CZ" sz="2400" b="1" dirty="0"/>
              <a:t>Jiné (podporující) činnosti </a:t>
            </a:r>
            <a:r>
              <a:rPr lang="cs-CZ" sz="2400" dirty="0"/>
              <a:t>spojují, podporují nebo vytvářejí podmínky pro útočné, obranné a stabilizační činnosti. Zahrnují činnosti, jako je ústup, postup k navázání kontaktu, pochod (přesun) a další.</a:t>
            </a:r>
          </a:p>
        </p:txBody>
      </p:sp>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12177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2" name="Obrázek 1"/>
          <p:cNvPicPr>
            <a:picLocks noChangeAspect="1"/>
          </p:cNvPicPr>
          <p:nvPr/>
        </p:nvPicPr>
        <p:blipFill>
          <a:blip r:embed="rId2"/>
          <a:stretch>
            <a:fillRect/>
          </a:stretch>
        </p:blipFill>
        <p:spPr>
          <a:xfrm>
            <a:off x="1298222" y="1731116"/>
            <a:ext cx="6671734" cy="3913327"/>
          </a:xfrm>
          <a:prstGeom prst="rect">
            <a:avLst/>
          </a:prstGeom>
        </p:spPr>
      </p:pic>
      <p:sp>
        <p:nvSpPr>
          <p:cNvPr id="3" name="Obdélník 2"/>
          <p:cNvSpPr/>
          <p:nvPr/>
        </p:nvSpPr>
        <p:spPr>
          <a:xfrm>
            <a:off x="1298222" y="4415912"/>
            <a:ext cx="6671734" cy="12285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97110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Druhy taktických činností</a:t>
            </a:r>
            <a:endParaRPr lang="cs-CZ" sz="2000" i="1" dirty="0">
              <a:solidFill>
                <a:schemeClr val="tx1"/>
              </a:solidFill>
              <a:latin typeface="Arial" pitchFamily="34" charset="0"/>
              <a:cs typeface="Arial" pitchFamily="34" charset="0"/>
            </a:endParaRPr>
          </a:p>
        </p:txBody>
      </p:sp>
      <p:pic>
        <p:nvPicPr>
          <p:cNvPr id="4" name="Obrázek 3"/>
          <p:cNvPicPr>
            <a:picLocks noChangeAspect="1"/>
          </p:cNvPicPr>
          <p:nvPr/>
        </p:nvPicPr>
        <p:blipFill>
          <a:blip r:embed="rId2"/>
          <a:stretch>
            <a:fillRect/>
          </a:stretch>
        </p:blipFill>
        <p:spPr>
          <a:xfrm>
            <a:off x="616234" y="2249321"/>
            <a:ext cx="7398877" cy="3552561"/>
          </a:xfrm>
          <a:prstGeom prst="rect">
            <a:avLst/>
          </a:prstGeom>
        </p:spPr>
      </p:pic>
      <p:sp>
        <p:nvSpPr>
          <p:cNvPr id="3" name="Obdélník 2"/>
          <p:cNvSpPr/>
          <p:nvPr/>
        </p:nvSpPr>
        <p:spPr>
          <a:xfrm>
            <a:off x="6445956" y="2214847"/>
            <a:ext cx="1569156" cy="35525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37577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2" name="Obdélník 1"/>
          <p:cNvSpPr/>
          <p:nvPr/>
        </p:nvSpPr>
        <p:spPr>
          <a:xfrm>
            <a:off x="401461" y="1610142"/>
            <a:ext cx="8037689" cy="4524315"/>
          </a:xfrm>
          <a:prstGeom prst="rect">
            <a:avLst/>
          </a:prstGeom>
        </p:spPr>
        <p:txBody>
          <a:bodyPr wrap="square">
            <a:spAutoFit/>
          </a:bodyPr>
          <a:lstStyle/>
          <a:p>
            <a:r>
              <a:rPr lang="cs-CZ" sz="2400" b="1" dirty="0"/>
              <a:t>A.	Geografický rámec</a:t>
            </a:r>
            <a:r>
              <a:rPr lang="cs-CZ" sz="2400" dirty="0"/>
              <a:t>: Prostorové a časové uspořádání zdrojů, činností a struktury systému velení a řízení (</a:t>
            </a:r>
            <a:r>
              <a:rPr lang="cs-CZ" sz="2400" dirty="0" err="1"/>
              <a:t>Command</a:t>
            </a:r>
            <a:r>
              <a:rPr lang="cs-CZ" sz="2400" dirty="0"/>
              <a:t> and </a:t>
            </a:r>
            <a:r>
              <a:rPr lang="cs-CZ" sz="2400" dirty="0" err="1"/>
              <a:t>Control</a:t>
            </a:r>
            <a:r>
              <a:rPr lang="cs-CZ" sz="2400" dirty="0"/>
              <a:t> - C2). Zaměřuje se na to „kde“ a „kdy“ budou operace v rámci operačního prostředí vedeny a kde budou vojenské síly rozmístěny.</a:t>
            </a:r>
          </a:p>
          <a:p>
            <a:r>
              <a:rPr lang="cs-CZ" sz="2400" b="1" dirty="0"/>
              <a:t>B.	Funkční rámec</a:t>
            </a:r>
            <a:r>
              <a:rPr lang="cs-CZ" sz="2400" dirty="0"/>
              <a:t>: Uspořádání činností podle funkcí v daném operačním prostředí. Zaměřuje se na to, „jak“ (jakým způsobem) budou operace prováděny (vedeny).</a:t>
            </a:r>
          </a:p>
          <a:p>
            <a:r>
              <a:rPr lang="cs-CZ" sz="2400" b="1" dirty="0"/>
              <a:t>C.	Operační rámec</a:t>
            </a:r>
            <a:r>
              <a:rPr lang="cs-CZ" sz="2400" dirty="0"/>
              <a:t>: Uspořádání taktických činností podle účelu a efektů (účinků) v operačním prostředí. Zaměřují se na to, „proč“ budou operace vedeny, tzn., jaký bude jejich účel a jaký efekt má být vytvořen. </a:t>
            </a:r>
          </a:p>
        </p:txBody>
      </p:sp>
    </p:spTree>
    <p:extLst>
      <p:ext uri="{BB962C8B-B14F-4D97-AF65-F5344CB8AC3E}">
        <p14:creationId xmlns:p14="http://schemas.microsoft.com/office/powerpoint/2010/main" val="2380419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pic>
        <p:nvPicPr>
          <p:cNvPr id="3" name="Obrázek 2"/>
          <p:cNvPicPr>
            <a:picLocks noChangeAspect="1"/>
          </p:cNvPicPr>
          <p:nvPr/>
        </p:nvPicPr>
        <p:blipFill>
          <a:blip r:embed="rId2"/>
          <a:stretch>
            <a:fillRect/>
          </a:stretch>
        </p:blipFill>
        <p:spPr>
          <a:xfrm>
            <a:off x="801511" y="1932302"/>
            <a:ext cx="7010399" cy="3785090"/>
          </a:xfrm>
          <a:prstGeom prst="rect">
            <a:avLst/>
          </a:prstGeom>
        </p:spPr>
      </p:pic>
    </p:spTree>
    <p:extLst>
      <p:ext uri="{BB962C8B-B14F-4D97-AF65-F5344CB8AC3E}">
        <p14:creationId xmlns:p14="http://schemas.microsoft.com/office/powerpoint/2010/main" val="1042250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4" name="Obdélník 3"/>
          <p:cNvSpPr/>
          <p:nvPr/>
        </p:nvSpPr>
        <p:spPr>
          <a:xfrm>
            <a:off x="455083" y="2368183"/>
            <a:ext cx="8195733" cy="2677656"/>
          </a:xfrm>
          <a:prstGeom prst="rect">
            <a:avLst/>
          </a:prstGeom>
        </p:spPr>
        <p:txBody>
          <a:bodyPr wrap="square">
            <a:spAutoFit/>
          </a:bodyPr>
          <a:lstStyle/>
          <a:p>
            <a:pPr algn="just"/>
            <a:r>
              <a:rPr lang="cs-CZ" sz="2800" b="1" dirty="0"/>
              <a:t>Geografický rámec </a:t>
            </a:r>
            <a:r>
              <a:rPr lang="cs-CZ" sz="2800" dirty="0"/>
              <a:t>popisuje, </a:t>
            </a:r>
            <a:r>
              <a:rPr lang="cs-CZ" sz="2800" b="1" dirty="0"/>
              <a:t>kde a kdy </a:t>
            </a:r>
            <a:r>
              <a:rPr lang="cs-CZ" sz="2800" dirty="0"/>
              <a:t>se použijí vojenské síly. Zahrnuje časové a prostorové vymezení taktických činností vedených v hloubce sestavy protivníka, v dotyku s ním a v týlovém prostoru vlastních sil. Zároveň popisuje a specifikuje geografickou povahu prostoru operace. </a:t>
            </a:r>
          </a:p>
        </p:txBody>
      </p:sp>
      <p:sp>
        <p:nvSpPr>
          <p:cNvPr id="6" name="Obdélník 5"/>
          <p:cNvSpPr/>
          <p:nvPr/>
        </p:nvSpPr>
        <p:spPr>
          <a:xfrm>
            <a:off x="2882171" y="1603624"/>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Tree>
    <p:extLst>
      <p:ext uri="{BB962C8B-B14F-4D97-AF65-F5344CB8AC3E}">
        <p14:creationId xmlns:p14="http://schemas.microsoft.com/office/powerpoint/2010/main" val="3024264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66750" y="1423841"/>
            <a:ext cx="7772400" cy="1215579"/>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fontAlgn="auto">
              <a:spcAft>
                <a:spcPts val="0"/>
              </a:spcAft>
              <a:defRPr/>
            </a:pPr>
            <a:r>
              <a:rPr lang="cs-CZ" sz="2000" b="1" u="sng" dirty="0">
                <a:solidFill>
                  <a:schemeClr val="tx1"/>
                </a:solidFill>
                <a:latin typeface="Arial" pitchFamily="34" charset="0"/>
                <a:cs typeface="Arial" pitchFamily="34" charset="0"/>
              </a:rPr>
              <a:t>Cíl:</a:t>
            </a:r>
          </a:p>
          <a:p>
            <a:pPr algn="just" fontAlgn="auto">
              <a:spcAft>
                <a:spcPts val="0"/>
              </a:spcAft>
              <a:defRPr/>
            </a:pPr>
            <a:r>
              <a:rPr lang="cs-CZ" sz="2000" dirty="0">
                <a:solidFill>
                  <a:schemeClr val="tx1"/>
                </a:solidFill>
                <a:latin typeface="Arial" pitchFamily="34" charset="0"/>
                <a:cs typeface="Arial" pitchFamily="34" charset="0"/>
              </a:rPr>
              <a:t>Seznámit studenty s dělením taktických činností a rámci pro jejich vedení.  </a:t>
            </a:r>
            <a:endParaRPr lang="cs-CZ" sz="1400" dirty="0">
              <a:solidFill>
                <a:schemeClr val="tx1"/>
              </a:solidFill>
              <a:latin typeface="Arial" pitchFamily="34" charset="0"/>
              <a:cs typeface="Arial" pitchFamily="34" charset="0"/>
            </a:endParaRPr>
          </a:p>
        </p:txBody>
      </p:sp>
      <p:sp>
        <p:nvSpPr>
          <p:cNvPr id="5" name="Rectangle 2"/>
          <p:cNvSpPr txBox="1">
            <a:spLocks noChangeArrowheads="1"/>
          </p:cNvSpPr>
          <p:nvPr/>
        </p:nvSpPr>
        <p:spPr>
          <a:xfrm>
            <a:off x="666750" y="2639420"/>
            <a:ext cx="7772400" cy="3553100"/>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fontAlgn="auto">
              <a:spcAft>
                <a:spcPts val="0"/>
              </a:spcAft>
              <a:defRPr/>
            </a:pPr>
            <a:r>
              <a:rPr lang="cs-CZ" sz="2400" b="1" u="sng" dirty="0">
                <a:solidFill>
                  <a:srgbClr val="FF0000"/>
                </a:solidFill>
                <a:latin typeface="Arial" pitchFamily="34" charset="0"/>
                <a:cs typeface="Arial" pitchFamily="34" charset="0"/>
              </a:rPr>
              <a:t>Průběh přednášky:</a:t>
            </a:r>
          </a:p>
          <a:p>
            <a:pPr algn="l" fontAlgn="auto">
              <a:spcAft>
                <a:spcPts val="0"/>
              </a:spcAft>
              <a:defRPr/>
            </a:pPr>
            <a:r>
              <a:rPr lang="cs-CZ" sz="2400" dirty="0">
                <a:solidFill>
                  <a:schemeClr val="tx1"/>
                </a:solidFill>
                <a:latin typeface="Arial" pitchFamily="34" charset="0"/>
                <a:cs typeface="Arial" pitchFamily="34" charset="0"/>
              </a:rPr>
              <a:t>Úvod</a:t>
            </a:r>
          </a:p>
          <a:p>
            <a:pPr marL="342900" indent="-342900" algn="l" fontAlgn="auto">
              <a:spcAft>
                <a:spcPts val="0"/>
              </a:spcAft>
              <a:buFontTx/>
              <a:buAutoNum type="arabicPeriod"/>
              <a:defRPr/>
            </a:pPr>
            <a:r>
              <a:rPr lang="cs-CZ" sz="2400" dirty="0">
                <a:solidFill>
                  <a:schemeClr val="tx1"/>
                </a:solidFill>
                <a:latin typeface="Arial" pitchFamily="34" charset="0"/>
                <a:cs typeface="Arial" pitchFamily="34" charset="0"/>
              </a:rPr>
              <a:t>Vedení taktických činností</a:t>
            </a:r>
          </a:p>
          <a:p>
            <a:pPr marL="342900" indent="-342900" algn="l" fontAlgn="auto">
              <a:spcAft>
                <a:spcPts val="0"/>
              </a:spcAft>
              <a:buFontTx/>
              <a:buAutoNum type="arabicPeriod"/>
              <a:defRPr/>
            </a:pPr>
            <a:r>
              <a:rPr lang="cs-CZ" sz="2400" dirty="0">
                <a:solidFill>
                  <a:schemeClr val="tx1"/>
                </a:solidFill>
                <a:latin typeface="Arial" pitchFamily="34" charset="0"/>
                <a:cs typeface="Arial" pitchFamily="34" charset="0"/>
              </a:rPr>
              <a:t>Druhy taktických činností</a:t>
            </a:r>
          </a:p>
          <a:p>
            <a:pPr algn="l" fontAlgn="auto">
              <a:spcAft>
                <a:spcPts val="0"/>
              </a:spcAft>
              <a:defRPr/>
            </a:pPr>
            <a:r>
              <a:rPr lang="cs-CZ" sz="2400" dirty="0">
                <a:solidFill>
                  <a:schemeClr val="tx1"/>
                </a:solidFill>
                <a:latin typeface="Arial" pitchFamily="34" charset="0"/>
                <a:cs typeface="Arial" pitchFamily="34" charset="0"/>
              </a:rPr>
              <a:t>3. Rámce taktických činností</a:t>
            </a:r>
          </a:p>
          <a:p>
            <a:pPr algn="l" fontAlgn="auto">
              <a:spcAft>
                <a:spcPts val="0"/>
              </a:spcAft>
              <a:defRPr/>
            </a:pPr>
            <a:r>
              <a:rPr lang="cs-CZ" sz="2400" dirty="0">
                <a:solidFill>
                  <a:schemeClr val="tx1"/>
                </a:solidFill>
                <a:latin typeface="Arial" pitchFamily="34" charset="0"/>
                <a:cs typeface="Arial" pitchFamily="34" charset="0"/>
              </a:rPr>
              <a:t>Závěr- vydání úkolů do samostudia</a:t>
            </a:r>
          </a:p>
        </p:txBody>
      </p:sp>
      <p:sp>
        <p:nvSpPr>
          <p:cNvPr id="6"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TAKTICKÉ ČINNOSTI A RÁMCE PRO JEJICH VEDENÍ</a:t>
            </a:r>
            <a:endParaRPr lang="cs-CZ" sz="2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97801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3" name="Obdélník 2"/>
          <p:cNvSpPr/>
          <p:nvPr/>
        </p:nvSpPr>
        <p:spPr>
          <a:xfrm>
            <a:off x="1132416" y="2090074"/>
            <a:ext cx="7202311" cy="1815882"/>
          </a:xfrm>
          <a:prstGeom prst="rect">
            <a:avLst/>
          </a:prstGeom>
        </p:spPr>
        <p:txBody>
          <a:bodyPr wrap="square">
            <a:spAutoFit/>
          </a:bodyPr>
          <a:lstStyle/>
          <a:p>
            <a:r>
              <a:rPr lang="cs-CZ" sz="2800" dirty="0"/>
              <a:t>Z pohledu velitele se operační prostředí bude členit na prostor operace (Area </a:t>
            </a:r>
            <a:r>
              <a:rPr lang="cs-CZ" sz="2800" dirty="0" err="1"/>
              <a:t>of</a:t>
            </a:r>
            <a:r>
              <a:rPr lang="cs-CZ" sz="2800" dirty="0"/>
              <a:t> </a:t>
            </a:r>
            <a:r>
              <a:rPr lang="cs-CZ" sz="2800" dirty="0" err="1"/>
              <a:t>Operation</a:t>
            </a:r>
            <a:r>
              <a:rPr lang="cs-CZ" sz="2800" dirty="0"/>
              <a:t> – AOO), prostor vlivu (Area </a:t>
            </a:r>
            <a:r>
              <a:rPr lang="cs-CZ" sz="2800" dirty="0" err="1"/>
              <a:t>of</a:t>
            </a:r>
            <a:r>
              <a:rPr lang="cs-CZ" sz="2800" dirty="0"/>
              <a:t> Influence) a prostor zájmu (Area </a:t>
            </a:r>
            <a:r>
              <a:rPr lang="cs-CZ" sz="2800" dirty="0" err="1"/>
              <a:t>of</a:t>
            </a:r>
            <a:r>
              <a:rPr lang="cs-CZ" sz="2800" dirty="0"/>
              <a:t> </a:t>
            </a:r>
            <a:r>
              <a:rPr lang="cs-CZ" sz="2800" dirty="0" err="1"/>
              <a:t>Interest</a:t>
            </a:r>
            <a:r>
              <a:rPr lang="cs-CZ" sz="2800" dirty="0"/>
              <a:t> – AOI). </a:t>
            </a:r>
          </a:p>
        </p:txBody>
      </p:sp>
      <p:pic>
        <p:nvPicPr>
          <p:cNvPr id="6" name="Obrázek 5"/>
          <p:cNvPicPr>
            <a:picLocks noChangeAspect="1"/>
          </p:cNvPicPr>
          <p:nvPr/>
        </p:nvPicPr>
        <p:blipFill>
          <a:blip r:embed="rId2"/>
          <a:stretch>
            <a:fillRect/>
          </a:stretch>
        </p:blipFill>
        <p:spPr>
          <a:xfrm>
            <a:off x="2065867" y="3905956"/>
            <a:ext cx="5068711" cy="2382000"/>
          </a:xfrm>
          <a:prstGeom prst="rect">
            <a:avLst/>
          </a:prstGeom>
        </p:spPr>
      </p:pic>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Tree>
    <p:extLst>
      <p:ext uri="{BB962C8B-B14F-4D97-AF65-F5344CB8AC3E}">
        <p14:creationId xmlns:p14="http://schemas.microsoft.com/office/powerpoint/2010/main" val="1102866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2" name="Obdélník 1"/>
          <p:cNvSpPr/>
          <p:nvPr/>
        </p:nvSpPr>
        <p:spPr>
          <a:xfrm>
            <a:off x="257528" y="2171532"/>
            <a:ext cx="8590844" cy="3785652"/>
          </a:xfrm>
          <a:prstGeom prst="rect">
            <a:avLst/>
          </a:prstGeom>
        </p:spPr>
        <p:txBody>
          <a:bodyPr wrap="square">
            <a:spAutoFit/>
          </a:bodyPr>
          <a:lstStyle/>
          <a:p>
            <a:pPr algn="just"/>
            <a:r>
              <a:rPr lang="cs-CZ" sz="2400" dirty="0"/>
              <a:t>a)	</a:t>
            </a:r>
            <a:r>
              <a:rPr lang="cs-CZ" sz="2400" b="1" dirty="0"/>
              <a:t>Prostor operace (Area </a:t>
            </a:r>
            <a:r>
              <a:rPr lang="cs-CZ" sz="2400" b="1" dirty="0" err="1"/>
              <a:t>of</a:t>
            </a:r>
            <a:r>
              <a:rPr lang="cs-CZ" sz="2400" b="1" dirty="0"/>
              <a:t> </a:t>
            </a:r>
            <a:r>
              <a:rPr lang="cs-CZ" sz="2400" b="1" dirty="0" err="1"/>
              <a:t>Operation</a:t>
            </a:r>
            <a:r>
              <a:rPr lang="cs-CZ" sz="2400" b="1" dirty="0"/>
              <a:t> - AOO) </a:t>
            </a:r>
            <a:r>
              <a:rPr lang="cs-CZ" sz="2400" dirty="0"/>
              <a:t>je prostor stanovený (určený) velitelem společných sil velitelům jednotlivých složek společných sil pro vedení vojenských operací. Prostor operace je součástí tzv. společného prostoru operace (Joint </a:t>
            </a:r>
            <a:r>
              <a:rPr lang="cs-CZ" sz="2400" dirty="0" err="1"/>
              <a:t>Operations</a:t>
            </a:r>
            <a:r>
              <a:rPr lang="cs-CZ" sz="2400" dirty="0"/>
              <a:t> Area). V tomto prostoru se rozvinuje operační uskupení pozemních sil (vzdušných sil, vojenského námořnictva, sil speciálního určení) a vede zde bojovou činnost s protivníkem, samostatně nebo v součinnosti s ostatními druhy sil. Jednotlivým stupňům (úrovním) velení je v prostoru operace stanovován prostor odpovědnosti (Area </a:t>
            </a:r>
            <a:r>
              <a:rPr lang="cs-CZ" sz="2400" dirty="0" err="1"/>
              <a:t>of</a:t>
            </a:r>
            <a:r>
              <a:rPr lang="cs-CZ" sz="2400" dirty="0"/>
              <a:t> </a:t>
            </a:r>
            <a:r>
              <a:rPr lang="cs-CZ" sz="2400" dirty="0" err="1"/>
              <a:t>Responsibility</a:t>
            </a:r>
            <a:r>
              <a:rPr lang="cs-CZ" sz="2400" dirty="0"/>
              <a:t>, AOR). </a:t>
            </a:r>
          </a:p>
        </p:txBody>
      </p:sp>
    </p:spTree>
    <p:extLst>
      <p:ext uri="{BB962C8B-B14F-4D97-AF65-F5344CB8AC3E}">
        <p14:creationId xmlns:p14="http://schemas.microsoft.com/office/powerpoint/2010/main" val="2873959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4" name="Obdélník 3"/>
          <p:cNvSpPr/>
          <p:nvPr/>
        </p:nvSpPr>
        <p:spPr>
          <a:xfrm>
            <a:off x="824088" y="2579638"/>
            <a:ext cx="7439379" cy="3108543"/>
          </a:xfrm>
          <a:prstGeom prst="rect">
            <a:avLst/>
          </a:prstGeom>
        </p:spPr>
        <p:txBody>
          <a:bodyPr wrap="square">
            <a:spAutoFit/>
          </a:bodyPr>
          <a:lstStyle/>
          <a:p>
            <a:r>
              <a:rPr lang="cs-CZ" sz="2800" dirty="0"/>
              <a:t>V závislosti na rozmístění protivníka, případně dalších okolnostech, jako je např. členitost terénu, rozlišujeme čtyři typy prostoru operace:</a:t>
            </a:r>
          </a:p>
          <a:p>
            <a:r>
              <a:rPr lang="cs-CZ" sz="2800" dirty="0"/>
              <a:t>a.	</a:t>
            </a:r>
            <a:r>
              <a:rPr lang="cs-CZ" sz="2800" dirty="0" err="1"/>
              <a:t>kontinuální-lineární</a:t>
            </a:r>
            <a:r>
              <a:rPr lang="cs-CZ" sz="2800" dirty="0"/>
              <a:t>,</a:t>
            </a:r>
          </a:p>
          <a:p>
            <a:r>
              <a:rPr lang="cs-CZ" sz="2800" dirty="0"/>
              <a:t>b.	</a:t>
            </a:r>
            <a:r>
              <a:rPr lang="cs-CZ" sz="2800" dirty="0" err="1"/>
              <a:t>kontinuální-nelineárrní</a:t>
            </a:r>
            <a:r>
              <a:rPr lang="cs-CZ" sz="2800" dirty="0"/>
              <a:t>,</a:t>
            </a:r>
          </a:p>
          <a:p>
            <a:r>
              <a:rPr lang="cs-CZ" sz="2800" dirty="0"/>
              <a:t>c.	</a:t>
            </a:r>
            <a:r>
              <a:rPr lang="cs-CZ" sz="2800" dirty="0" err="1"/>
              <a:t>nekontinuální-lineární</a:t>
            </a:r>
            <a:r>
              <a:rPr lang="cs-CZ" sz="2800" dirty="0"/>
              <a:t>,</a:t>
            </a:r>
          </a:p>
          <a:p>
            <a:r>
              <a:rPr lang="cs-CZ" sz="2800" dirty="0"/>
              <a:t>d.	</a:t>
            </a:r>
            <a:r>
              <a:rPr lang="cs-CZ" sz="2800" dirty="0" err="1"/>
              <a:t>nekontinuální-nelineární</a:t>
            </a:r>
            <a:r>
              <a:rPr lang="cs-CZ" sz="2800" dirty="0"/>
              <a:t>. </a:t>
            </a:r>
          </a:p>
        </p:txBody>
      </p:sp>
    </p:spTree>
    <p:extLst>
      <p:ext uri="{BB962C8B-B14F-4D97-AF65-F5344CB8AC3E}">
        <p14:creationId xmlns:p14="http://schemas.microsoft.com/office/powerpoint/2010/main" val="2657998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pic>
        <p:nvPicPr>
          <p:cNvPr id="2" name="Obrázek 1"/>
          <p:cNvPicPr>
            <a:picLocks noChangeAspect="1"/>
          </p:cNvPicPr>
          <p:nvPr/>
        </p:nvPicPr>
        <p:blipFill>
          <a:blip r:embed="rId2"/>
          <a:stretch>
            <a:fillRect/>
          </a:stretch>
        </p:blipFill>
        <p:spPr>
          <a:xfrm>
            <a:off x="869244" y="2171532"/>
            <a:ext cx="7569906" cy="3883773"/>
          </a:xfrm>
          <a:prstGeom prst="rect">
            <a:avLst/>
          </a:prstGeom>
        </p:spPr>
      </p:pic>
    </p:spTree>
    <p:extLst>
      <p:ext uri="{BB962C8B-B14F-4D97-AF65-F5344CB8AC3E}">
        <p14:creationId xmlns:p14="http://schemas.microsoft.com/office/powerpoint/2010/main" val="130994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3" name="Obdélník 2"/>
          <p:cNvSpPr/>
          <p:nvPr/>
        </p:nvSpPr>
        <p:spPr>
          <a:xfrm>
            <a:off x="477661" y="2700784"/>
            <a:ext cx="8150578" cy="2677656"/>
          </a:xfrm>
          <a:prstGeom prst="rect">
            <a:avLst/>
          </a:prstGeom>
        </p:spPr>
        <p:txBody>
          <a:bodyPr wrap="square">
            <a:spAutoFit/>
          </a:bodyPr>
          <a:lstStyle/>
          <a:p>
            <a:pPr algn="just"/>
            <a:r>
              <a:rPr lang="cs-CZ" sz="2400" dirty="0"/>
              <a:t>b)	</a:t>
            </a:r>
            <a:r>
              <a:rPr lang="cs-CZ" sz="2400" b="1" dirty="0"/>
              <a:t>Prostor vlivu (Area </a:t>
            </a:r>
            <a:r>
              <a:rPr lang="cs-CZ" sz="2400" b="1" dirty="0" err="1"/>
              <a:t>of</a:t>
            </a:r>
            <a:r>
              <a:rPr lang="cs-CZ" sz="2400" b="1" dirty="0"/>
              <a:t> Influence)</a:t>
            </a:r>
          </a:p>
          <a:p>
            <a:pPr algn="just"/>
            <a:r>
              <a:rPr lang="cs-CZ" sz="2400" dirty="0"/>
              <a:t>Prostor vlivu je geograficky vymezený prostor, ve kterém je velitel přímo schopen ovlivňovat operace s pomocí manévru nebo systémů palebné podpory, které mu jsou podřízeny nebo dočasně přiděleny. V prostoru vlivu může velitel působit jak fyzicky (bojovými prostředky), tak morálně (psychologickými prostředky). </a:t>
            </a:r>
          </a:p>
        </p:txBody>
      </p:sp>
    </p:spTree>
    <p:extLst>
      <p:ext uri="{BB962C8B-B14F-4D97-AF65-F5344CB8AC3E}">
        <p14:creationId xmlns:p14="http://schemas.microsoft.com/office/powerpoint/2010/main" val="223934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3" name="Obdélník 2"/>
          <p:cNvSpPr/>
          <p:nvPr/>
        </p:nvSpPr>
        <p:spPr>
          <a:xfrm>
            <a:off x="477661" y="2700784"/>
            <a:ext cx="8150578" cy="3046988"/>
          </a:xfrm>
          <a:prstGeom prst="rect">
            <a:avLst/>
          </a:prstGeom>
        </p:spPr>
        <p:txBody>
          <a:bodyPr wrap="square">
            <a:spAutoFit/>
          </a:bodyPr>
          <a:lstStyle/>
          <a:p>
            <a:pPr algn="just"/>
            <a:r>
              <a:rPr lang="cs-CZ" sz="2400" b="1" dirty="0"/>
              <a:t>c)	Prostor zájmu (Area </a:t>
            </a:r>
            <a:r>
              <a:rPr lang="cs-CZ" sz="2400" b="1" dirty="0" err="1"/>
              <a:t>of</a:t>
            </a:r>
            <a:r>
              <a:rPr lang="cs-CZ" sz="2400" b="1" dirty="0"/>
              <a:t> </a:t>
            </a:r>
            <a:r>
              <a:rPr lang="cs-CZ" sz="2400" b="1" dirty="0" err="1"/>
              <a:t>Interest</a:t>
            </a:r>
            <a:r>
              <a:rPr lang="cs-CZ" sz="2400" b="1" dirty="0"/>
              <a:t>)</a:t>
            </a:r>
          </a:p>
          <a:p>
            <a:pPr algn="just"/>
            <a:r>
              <a:rPr lang="cs-CZ" sz="2400" dirty="0"/>
              <a:t>Prostor zájmu je prostor, ve kterém se nachází další síly, případně působí jiné faktory, které mohou ohrozit splnění stanoveného operačního úkolu. Tyto faktory jsou sledovány a vyhodnocovány z hlediska vedení stávající i budoucích operací. Efekty taktických činností vedených v prostoru operace se mohou projevit jak pozitivně, tak i negativně v celém okolním prostoru (prostoru zájmu). </a:t>
            </a:r>
          </a:p>
        </p:txBody>
      </p:sp>
    </p:spTree>
    <p:extLst>
      <p:ext uri="{BB962C8B-B14F-4D97-AF65-F5344CB8AC3E}">
        <p14:creationId xmlns:p14="http://schemas.microsoft.com/office/powerpoint/2010/main" val="1019806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3" name="Obdélník 2"/>
          <p:cNvSpPr/>
          <p:nvPr/>
        </p:nvSpPr>
        <p:spPr>
          <a:xfrm>
            <a:off x="477661" y="2496474"/>
            <a:ext cx="8150578" cy="3477875"/>
          </a:xfrm>
          <a:prstGeom prst="rect">
            <a:avLst/>
          </a:prstGeom>
        </p:spPr>
        <p:txBody>
          <a:bodyPr wrap="square">
            <a:spAutoFit/>
          </a:bodyPr>
          <a:lstStyle/>
          <a:p>
            <a:pPr algn="just"/>
            <a:r>
              <a:rPr lang="cs-CZ" sz="2000" b="1" dirty="0"/>
              <a:t>d)	Prostor odpovědnosti (Area </a:t>
            </a:r>
            <a:r>
              <a:rPr lang="cs-CZ" sz="2000" b="1" dirty="0" err="1"/>
              <a:t>of</a:t>
            </a:r>
            <a:r>
              <a:rPr lang="cs-CZ" sz="2000" b="1" dirty="0"/>
              <a:t> </a:t>
            </a:r>
            <a:r>
              <a:rPr lang="cs-CZ" sz="2000" b="1" dirty="0" err="1"/>
              <a:t>Responsibility</a:t>
            </a:r>
            <a:r>
              <a:rPr lang="cs-CZ" sz="2000" b="1" dirty="0"/>
              <a:t>)</a:t>
            </a:r>
          </a:p>
          <a:p>
            <a:pPr algn="just"/>
            <a:r>
              <a:rPr lang="cs-CZ" sz="2000" dirty="0"/>
              <a:t>Prostor odpovědnosti je část prostoru operace, vymezený rozhraními (pravým a levým), zadní hranicí týlového prostoru a čarou dostřelu (dosahu, účinnosti) palebných prostředků dané součásti (operačního uskupení, svazku, útvaru). V tomto prostoru musí velitel svými silami a prostředky trvale sledovat vývoj situace a účinně působit na protivníka. Musí zajistit splnění jemu stanovených bojových (operačních) úkolů (cílů). V prostoru odpovědnosti velitel obecně zodpovídá za vedení boje (operace) v souladu s plánem (rozkazem) nadřízeného, za systém paleb, za manévr a přesuny v daném prostoru, za sjízdnost komunikací, za průzkum a získávání informací, za bezpečnost a ochranu sil a za udržování součinnosti se sousedy.</a:t>
            </a:r>
          </a:p>
        </p:txBody>
      </p:sp>
    </p:spTree>
    <p:extLst>
      <p:ext uri="{BB962C8B-B14F-4D97-AF65-F5344CB8AC3E}">
        <p14:creationId xmlns:p14="http://schemas.microsoft.com/office/powerpoint/2010/main" val="36018303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4" name="Obdélník 3"/>
          <p:cNvSpPr/>
          <p:nvPr/>
        </p:nvSpPr>
        <p:spPr>
          <a:xfrm>
            <a:off x="666750" y="2584862"/>
            <a:ext cx="7772400" cy="3416320"/>
          </a:xfrm>
          <a:prstGeom prst="rect">
            <a:avLst/>
          </a:prstGeom>
        </p:spPr>
        <p:txBody>
          <a:bodyPr wrap="square">
            <a:spAutoFit/>
          </a:bodyPr>
          <a:lstStyle/>
          <a:p>
            <a:pPr algn="just"/>
            <a:r>
              <a:rPr lang="cs-CZ" sz="2400" dirty="0"/>
              <a:t>Taktické činnosti v uvedených prostorech organizují velitelé do hloubky (na vzdálenost), odpovídající jim stanovenému prostoru odpovědnosti a prostoru zájmu. Taktické činnosti vedené v operačním prostoru (prostoru operace) se z hlediska prostoru a času vedou v následujících dílčích prostorech:</a:t>
            </a:r>
          </a:p>
          <a:p>
            <a:pPr algn="just"/>
            <a:r>
              <a:rPr lang="cs-CZ" sz="2400" dirty="0"/>
              <a:t>•	v hloubce (</a:t>
            </a:r>
            <a:r>
              <a:rPr lang="cs-CZ" sz="2400" dirty="0" err="1"/>
              <a:t>Deep</a:t>
            </a:r>
            <a:r>
              <a:rPr lang="cs-CZ" sz="2400" dirty="0"/>
              <a:t>),</a:t>
            </a:r>
          </a:p>
          <a:p>
            <a:pPr algn="just"/>
            <a:r>
              <a:rPr lang="cs-CZ" sz="2400" dirty="0"/>
              <a:t>•	v dotyku (</a:t>
            </a:r>
            <a:r>
              <a:rPr lang="cs-CZ" sz="2400" dirty="0" err="1"/>
              <a:t>Close</a:t>
            </a:r>
            <a:r>
              <a:rPr lang="cs-CZ" sz="2400" dirty="0"/>
              <a:t>),</a:t>
            </a:r>
          </a:p>
          <a:p>
            <a:pPr algn="just"/>
            <a:r>
              <a:rPr lang="cs-CZ" sz="2400" dirty="0"/>
              <a:t>•	v týlu (</a:t>
            </a:r>
            <a:r>
              <a:rPr lang="cs-CZ" sz="2400" dirty="0" err="1"/>
              <a:t>Rear</a:t>
            </a:r>
            <a:r>
              <a:rPr lang="cs-CZ" sz="2400" dirty="0"/>
              <a:t>).</a:t>
            </a:r>
          </a:p>
        </p:txBody>
      </p:sp>
    </p:spTree>
    <p:extLst>
      <p:ext uri="{BB962C8B-B14F-4D97-AF65-F5344CB8AC3E}">
        <p14:creationId xmlns:p14="http://schemas.microsoft.com/office/powerpoint/2010/main" val="1313516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2" name="Obdélník 1"/>
          <p:cNvSpPr/>
          <p:nvPr/>
        </p:nvSpPr>
        <p:spPr>
          <a:xfrm>
            <a:off x="415572" y="2273154"/>
            <a:ext cx="8274756" cy="3785652"/>
          </a:xfrm>
          <a:prstGeom prst="rect">
            <a:avLst/>
          </a:prstGeom>
        </p:spPr>
        <p:txBody>
          <a:bodyPr wrap="square">
            <a:spAutoFit/>
          </a:bodyPr>
          <a:lstStyle/>
          <a:p>
            <a:pPr algn="just"/>
            <a:r>
              <a:rPr lang="cs-CZ" sz="2400" b="1" dirty="0"/>
              <a:t>Taktické činnosti vedené v hloubce </a:t>
            </a:r>
            <a:r>
              <a:rPr lang="cs-CZ" sz="2400" dirty="0"/>
              <a:t>zahrnují činnosti vedené proti silám protivníka, které se ještě nezavázaly do bojových činností v dotyku s našimi silami. Smyslem vedení činností v hloubce je zjištění a zdržování (poutání) protivníka, bránění mu v dosažení jeho cílů a omezování jeho volnosti jednání. Činnosti vedené v hloubce zpravidla zahrnují pozorování a zjišťování cílů, zabránění protivníkovi v soustředění sil a narušení jeho přesunů. Cílem je rozkrýt záměr protivníka, narušit jeho činnost, jeho morálku, zpomalit jeho tempo a narušit organizované zasazení jeho hlavních sil.</a:t>
            </a:r>
          </a:p>
        </p:txBody>
      </p:sp>
    </p:spTree>
    <p:extLst>
      <p:ext uri="{BB962C8B-B14F-4D97-AF65-F5344CB8AC3E}">
        <p14:creationId xmlns:p14="http://schemas.microsoft.com/office/powerpoint/2010/main" val="1132766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2" name="Obdélník 1"/>
          <p:cNvSpPr/>
          <p:nvPr/>
        </p:nvSpPr>
        <p:spPr>
          <a:xfrm>
            <a:off x="415572" y="2273154"/>
            <a:ext cx="8274756" cy="4154984"/>
          </a:xfrm>
          <a:prstGeom prst="rect">
            <a:avLst/>
          </a:prstGeom>
        </p:spPr>
        <p:txBody>
          <a:bodyPr wrap="square">
            <a:spAutoFit/>
          </a:bodyPr>
          <a:lstStyle/>
          <a:p>
            <a:pPr algn="just"/>
            <a:r>
              <a:rPr lang="cs-CZ" sz="2400" b="1" dirty="0"/>
              <a:t>Taktické činnosti vedené v dotyku </a:t>
            </a:r>
            <a:r>
              <a:rPr lang="cs-CZ" sz="2400" dirty="0"/>
              <a:t>zahrnuji zpravidla bojové činnosti (útok, obrana) vedené na krátkou vzdálenost a v krátkém časovém rozpětí. Účelem vedení boje v dotyku je především střetnutí s protivníkem, jeho zničení nebo zajetí, případně výrazné snížení jeho bojové síly. Jsou vedeny bojovými jednotkami a jednotkami palebné podpory. Cílem vedení boje v dotyku je zničit protivníka s použitím letálních zbraní a zmocnění se prostoru, nebo odradit protivníka od jeho záměru (demonstrace síly), narušit jeho systém velení, případně ovlivnit chování civilního obyvatelstva (neletálním způsobem) k opuštění prostoru vedení bojové činnosti.</a:t>
            </a:r>
          </a:p>
        </p:txBody>
      </p:sp>
    </p:spTree>
    <p:extLst>
      <p:ext uri="{BB962C8B-B14F-4D97-AF65-F5344CB8AC3E}">
        <p14:creationId xmlns:p14="http://schemas.microsoft.com/office/powerpoint/2010/main" val="399017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1825" y="1608138"/>
            <a:ext cx="7886700" cy="873125"/>
          </a:xfrm>
          <a:solidFill>
            <a:schemeClr val="accent4">
              <a:lumMod val="60000"/>
              <a:lumOff val="40000"/>
            </a:schemeClr>
          </a:solidFill>
          <a:ln>
            <a:solidFill>
              <a:schemeClr val="tx1"/>
            </a:solidFill>
          </a:ln>
        </p:spPr>
        <p:txBody>
          <a:bodyPr rtlCol="0">
            <a:normAutofit fontScale="90000"/>
          </a:bodyPr>
          <a:lstStyle/>
          <a:p>
            <a:pPr algn="ctr" eaLnBrk="1" fontAlgn="auto" hangingPunct="1">
              <a:spcAft>
                <a:spcPts val="0"/>
              </a:spcAft>
              <a:defRPr/>
            </a:pPr>
            <a:r>
              <a:rPr lang="cs-CZ" dirty="0"/>
              <a:t>Literatura:</a:t>
            </a:r>
          </a:p>
        </p:txBody>
      </p:sp>
      <p:sp>
        <p:nvSpPr>
          <p:cNvPr id="16386" name="Zástupný symbol pro obsah 2"/>
          <p:cNvSpPr>
            <a:spLocks noGrp="1"/>
          </p:cNvSpPr>
          <p:nvPr>
            <p:ph type="body" idx="1"/>
          </p:nvPr>
        </p:nvSpPr>
        <p:spPr>
          <a:xfrm>
            <a:off x="571500" y="2935288"/>
            <a:ext cx="8128000" cy="2820987"/>
          </a:xfrm>
        </p:spPr>
        <p:txBody>
          <a:bodyPr>
            <a:normAutofit/>
          </a:bodyPr>
          <a:lstStyle/>
          <a:p>
            <a:pPr algn="just">
              <a:lnSpc>
                <a:spcPct val="120000"/>
              </a:lnSpc>
            </a:pPr>
            <a:r>
              <a:rPr lang="cs-CZ" altLang="cs-CZ" sz="2000" b="1" dirty="0"/>
              <a:t>Pozemní síly v operacích Pub-31-10-01</a:t>
            </a:r>
          </a:p>
          <a:p>
            <a:pPr algn="just">
              <a:lnSpc>
                <a:spcPct val="120000"/>
              </a:lnSpc>
            </a:pPr>
            <a:r>
              <a:rPr lang="cs-CZ" altLang="cs-CZ" sz="2000" b="1" dirty="0"/>
              <a:t>Taktika pozemních sil Pub-31-10-02</a:t>
            </a:r>
          </a:p>
          <a:p>
            <a:pPr algn="just">
              <a:lnSpc>
                <a:spcPct val="120000"/>
              </a:lnSpc>
            </a:pPr>
            <a:r>
              <a:rPr lang="en-US" altLang="cs-CZ" sz="2000" b="1" dirty="0"/>
              <a:t>Allied Land Tactics</a:t>
            </a:r>
            <a:r>
              <a:rPr lang="cs-CZ" altLang="cs-CZ" sz="2000" b="1" dirty="0"/>
              <a:t> </a:t>
            </a:r>
            <a:r>
              <a:rPr lang="en-US" altLang="cs-CZ" sz="2000" b="1" dirty="0"/>
              <a:t>ATP 3.2.1</a:t>
            </a:r>
            <a:endParaRPr lang="cs-CZ" altLang="cs-CZ" sz="2000" b="1" dirty="0"/>
          </a:p>
          <a:p>
            <a:pPr algn="just" eaLnBrk="1" hangingPunct="1">
              <a:lnSpc>
                <a:spcPct val="120000"/>
              </a:lnSpc>
            </a:pPr>
            <a:r>
              <a:rPr lang="cs-CZ" altLang="cs-CZ" sz="2000" b="1" dirty="0">
                <a:solidFill>
                  <a:srgbClr val="FF0000"/>
                </a:solidFill>
              </a:rPr>
              <a:t>Úvod do studia předmětu taktika S-3343</a:t>
            </a:r>
          </a:p>
          <a:p>
            <a:pPr algn="just" eaLnBrk="1" hangingPunct="1">
              <a:lnSpc>
                <a:spcPct val="120000"/>
              </a:lnSpc>
              <a:spcBef>
                <a:spcPts val="600"/>
              </a:spcBef>
            </a:pPr>
            <a:endParaRPr lang="cs-CZ" altLang="cs-CZ" sz="2000" b="1" dirty="0"/>
          </a:p>
          <a:p>
            <a:pPr algn="just" eaLnBrk="1" hangingPunct="1">
              <a:lnSpc>
                <a:spcPct val="80000"/>
              </a:lnSpc>
              <a:spcBef>
                <a:spcPts val="600"/>
              </a:spcBef>
            </a:pPr>
            <a:endParaRPr lang="cs-CZ" altLang="cs-CZ" sz="2000" b="1" dirty="0"/>
          </a:p>
          <a:p>
            <a:pPr algn="just" eaLnBrk="1" hangingPunct="1">
              <a:lnSpc>
                <a:spcPct val="80000"/>
              </a:lnSpc>
              <a:spcBef>
                <a:spcPts val="600"/>
              </a:spcBef>
            </a:pPr>
            <a:endParaRPr lang="cs-CZ" altLang="cs-CZ" sz="2000" b="1" dirty="0"/>
          </a:p>
          <a:p>
            <a:pPr algn="just" eaLnBrk="1" hangingPunct="1">
              <a:lnSpc>
                <a:spcPct val="80000"/>
              </a:lnSpc>
              <a:spcBef>
                <a:spcPts val="600"/>
              </a:spcBef>
            </a:pPr>
            <a:endParaRPr lang="cs-CZ" sz="2000" b="1" dirty="0"/>
          </a:p>
        </p:txBody>
      </p:sp>
    </p:spTree>
    <p:extLst>
      <p:ext uri="{BB962C8B-B14F-4D97-AF65-F5344CB8AC3E}">
        <p14:creationId xmlns:p14="http://schemas.microsoft.com/office/powerpoint/2010/main" val="2646852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3341556"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Geografický rámec</a:t>
            </a:r>
            <a:endParaRPr lang="cs-CZ" sz="3200" dirty="0"/>
          </a:p>
        </p:txBody>
      </p:sp>
      <p:sp>
        <p:nvSpPr>
          <p:cNvPr id="2" name="Obdélník 1"/>
          <p:cNvSpPr/>
          <p:nvPr/>
        </p:nvSpPr>
        <p:spPr>
          <a:xfrm>
            <a:off x="415572" y="2394874"/>
            <a:ext cx="8274756" cy="3416320"/>
          </a:xfrm>
          <a:prstGeom prst="rect">
            <a:avLst/>
          </a:prstGeom>
        </p:spPr>
        <p:txBody>
          <a:bodyPr wrap="square">
            <a:spAutoFit/>
          </a:bodyPr>
          <a:lstStyle/>
          <a:p>
            <a:pPr algn="just"/>
            <a:r>
              <a:rPr lang="cs-CZ" sz="2400" b="1" dirty="0"/>
              <a:t>Taktické činnosti vedené v týlu </a:t>
            </a:r>
            <a:r>
              <a:rPr lang="cs-CZ" sz="2400" dirty="0"/>
              <a:t>zahrnují ochranu sil (především jednotek bojového zabezpečení a bojové podpory), zabezpečení přesunů, ubytování a zásobování vojsk, udržování volnosti pro manévr jednotkami nezapojenými do boje (záloh, druhých sledů) a pro jednotky vyváděné z boje mimo dotyk s protivníkem. Činnosti vedené ve vlastním týlu jsou organizovány s cílem zabránit protivníkovi narušit činnost prvků vlastní sestavy, rozmístěných v její hloubce a v týlovém prostoru, zajistit jim volnost jednání, možnost manévru a bojeschopnost. </a:t>
            </a:r>
          </a:p>
        </p:txBody>
      </p:sp>
    </p:spTree>
    <p:extLst>
      <p:ext uri="{BB962C8B-B14F-4D97-AF65-F5344CB8AC3E}">
        <p14:creationId xmlns:p14="http://schemas.microsoft.com/office/powerpoint/2010/main" val="3163259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2" name="Obdélník 1"/>
          <p:cNvSpPr/>
          <p:nvPr/>
        </p:nvSpPr>
        <p:spPr>
          <a:xfrm>
            <a:off x="415572" y="2394874"/>
            <a:ext cx="8274756" cy="1569660"/>
          </a:xfrm>
          <a:prstGeom prst="rect">
            <a:avLst/>
          </a:prstGeom>
        </p:spPr>
        <p:txBody>
          <a:bodyPr wrap="square">
            <a:spAutoFit/>
          </a:bodyPr>
          <a:lstStyle/>
          <a:p>
            <a:pPr algn="just"/>
            <a:r>
              <a:rPr lang="cs-CZ" sz="2400" dirty="0"/>
              <a:t>Funkční rámec popisuje organizaci taktických činností z hlediska jejich funkcí ve vztahu k sobě navzájem. Tento rámec vymezuje taktické činnosti podle jejich bojových funkcí (funkce aplikované v boji) a základních (klíčových) funkcí.  </a:t>
            </a:r>
          </a:p>
        </p:txBody>
      </p:sp>
    </p:spTree>
    <p:extLst>
      <p:ext uri="{BB962C8B-B14F-4D97-AF65-F5344CB8AC3E}">
        <p14:creationId xmlns:p14="http://schemas.microsoft.com/office/powerpoint/2010/main" val="1867515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1736372" y="3321672"/>
            <a:ext cx="5836356" cy="2862322"/>
          </a:xfrm>
          <a:prstGeom prst="rect">
            <a:avLst/>
          </a:prstGeom>
        </p:spPr>
        <p:txBody>
          <a:bodyPr wrap="square">
            <a:spAutoFit/>
          </a:bodyPr>
          <a:lstStyle/>
          <a:p>
            <a:r>
              <a:rPr lang="cs-CZ" sz="2000" b="1" dirty="0"/>
              <a:t>A.	Bojové funkce jsou tvořeny následujícími funkcemi:</a:t>
            </a:r>
          </a:p>
          <a:p>
            <a:r>
              <a:rPr lang="cs-CZ" sz="2000" dirty="0"/>
              <a:t>a)	velení a řízení,</a:t>
            </a:r>
          </a:p>
          <a:p>
            <a:r>
              <a:rPr lang="cs-CZ" sz="2000" dirty="0"/>
              <a:t>b)	zpravodajské zabezpečení,</a:t>
            </a:r>
          </a:p>
          <a:p>
            <a:r>
              <a:rPr lang="cs-CZ" sz="2000" dirty="0"/>
              <a:t>c)	manévrování,</a:t>
            </a:r>
          </a:p>
          <a:p>
            <a:r>
              <a:rPr lang="cs-CZ" sz="2000" dirty="0"/>
              <a:t>d)	palby,</a:t>
            </a:r>
          </a:p>
          <a:p>
            <a:r>
              <a:rPr lang="cs-CZ" sz="2000" dirty="0"/>
              <a:t>e)	informační činnosti,</a:t>
            </a:r>
          </a:p>
          <a:p>
            <a:r>
              <a:rPr lang="cs-CZ" sz="2000" dirty="0"/>
              <a:t>f)	ochrana,</a:t>
            </a:r>
          </a:p>
          <a:p>
            <a:r>
              <a:rPr lang="cs-CZ" sz="2000" dirty="0"/>
              <a:t>g)	udržitelnost. </a:t>
            </a:r>
          </a:p>
        </p:txBody>
      </p:sp>
      <p:sp>
        <p:nvSpPr>
          <p:cNvPr id="4" name="Obdélník 3"/>
          <p:cNvSpPr/>
          <p:nvPr/>
        </p:nvSpPr>
        <p:spPr>
          <a:xfrm>
            <a:off x="3143301" y="2171532"/>
            <a:ext cx="2114553"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marL="342900" indent="-342900">
              <a:buAutoNum type="alphaUcPeriod"/>
            </a:pPr>
            <a:r>
              <a:rPr lang="cs-CZ" dirty="0"/>
              <a:t>Bojové funkce </a:t>
            </a:r>
          </a:p>
          <a:p>
            <a:pPr marL="342900" indent="-342900">
              <a:buAutoNum type="alphaUcPeriod"/>
            </a:pPr>
            <a:r>
              <a:rPr lang="cs-CZ" dirty="0"/>
              <a:t>Základní funkce </a:t>
            </a:r>
          </a:p>
        </p:txBody>
      </p:sp>
    </p:spTree>
    <p:extLst>
      <p:ext uri="{BB962C8B-B14F-4D97-AF65-F5344CB8AC3E}">
        <p14:creationId xmlns:p14="http://schemas.microsoft.com/office/powerpoint/2010/main" val="2293827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28976" y="2395983"/>
            <a:ext cx="7879645" cy="3785652"/>
          </a:xfrm>
          <a:prstGeom prst="rect">
            <a:avLst/>
          </a:prstGeom>
        </p:spPr>
        <p:txBody>
          <a:bodyPr wrap="square">
            <a:spAutoFit/>
          </a:bodyPr>
          <a:lstStyle/>
          <a:p>
            <a:pPr algn="just"/>
            <a:r>
              <a:rPr lang="cs-CZ" sz="2400" b="1" dirty="0"/>
              <a:t>a)	Velení a řízení</a:t>
            </a:r>
          </a:p>
          <a:p>
            <a:pPr algn="just"/>
            <a:r>
              <a:rPr lang="cs-CZ" sz="2400" dirty="0"/>
              <a:t>Bojová funkce velení a řízení je definována jako autorita (oprávnění) svěřená jednotlivci ozbrojených sil pro řízení, koordinaci a kontrolu vojenských sil. Velení a řízení </a:t>
            </a:r>
            <a:r>
              <a:rPr lang="cs-CZ" sz="2400" b="1" dirty="0"/>
              <a:t>integruje všechny ostatní bojové funkce </a:t>
            </a:r>
            <a:r>
              <a:rPr lang="cs-CZ" sz="2400" dirty="0"/>
              <a:t>do jediného konceptu k vytváření požadovaných efektů, které podporují naplnění stanovených cílů operace. Velení a řízení poskytuje vertikální a horizontální integraci procesů prostřednictvím plánování, řízení, koordinace a kontroly vojenských sil a dalších přidělených a podpůrných prvků. </a:t>
            </a:r>
          </a:p>
        </p:txBody>
      </p:sp>
    </p:spTree>
    <p:extLst>
      <p:ext uri="{BB962C8B-B14F-4D97-AF65-F5344CB8AC3E}">
        <p14:creationId xmlns:p14="http://schemas.microsoft.com/office/powerpoint/2010/main" val="3472780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28976" y="2395983"/>
            <a:ext cx="7879645" cy="2677656"/>
          </a:xfrm>
          <a:prstGeom prst="rect">
            <a:avLst/>
          </a:prstGeom>
        </p:spPr>
        <p:txBody>
          <a:bodyPr wrap="square">
            <a:spAutoFit/>
          </a:bodyPr>
          <a:lstStyle/>
          <a:p>
            <a:pPr marL="457200" indent="-457200" algn="just">
              <a:buAutoNum type="alphaLcParenR" startAt="2"/>
            </a:pPr>
            <a:r>
              <a:rPr lang="cs-CZ" sz="2400" b="1" dirty="0"/>
              <a:t>Zpravodajské zabezpečení (</a:t>
            </a:r>
            <a:r>
              <a:rPr lang="cs-CZ" sz="2400" b="1" dirty="0" err="1"/>
              <a:t>Intelligence</a:t>
            </a:r>
            <a:r>
              <a:rPr lang="cs-CZ" sz="2400" b="1" dirty="0"/>
              <a:t>)</a:t>
            </a:r>
          </a:p>
          <a:p>
            <a:pPr algn="just"/>
            <a:r>
              <a:rPr lang="cs-CZ" sz="2400" dirty="0"/>
              <a:t>Zpravodajské zabezpečení zahrnuje produkci zpravodajských informací v souladu s požadavky velitelů na informace o protivníkovi, neutrálních aktérech, místním obyvatelstvu, etnikách, politických podmínkách, ekonomických vlivech, infrastruktuře, informačních systémech, počasí, terénu a případně dalších faktorech (aspektech) operačního prostředí.</a:t>
            </a:r>
          </a:p>
        </p:txBody>
      </p:sp>
    </p:spTree>
    <p:extLst>
      <p:ext uri="{BB962C8B-B14F-4D97-AF65-F5344CB8AC3E}">
        <p14:creationId xmlns:p14="http://schemas.microsoft.com/office/powerpoint/2010/main" val="498804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28976" y="2395983"/>
            <a:ext cx="7879645" cy="1938992"/>
          </a:xfrm>
          <a:prstGeom prst="rect">
            <a:avLst/>
          </a:prstGeom>
        </p:spPr>
        <p:txBody>
          <a:bodyPr wrap="square">
            <a:spAutoFit/>
          </a:bodyPr>
          <a:lstStyle/>
          <a:p>
            <a:pPr marL="457200" indent="-457200" algn="just">
              <a:buAutoNum type="alphaLcParenR" startAt="3"/>
            </a:pPr>
            <a:r>
              <a:rPr lang="cs-CZ" sz="2400" b="1" dirty="0"/>
              <a:t>Manévrování (</a:t>
            </a:r>
            <a:r>
              <a:rPr lang="cs-CZ" sz="2400" b="1" dirty="0" err="1"/>
              <a:t>Manoeuvre</a:t>
            </a:r>
            <a:r>
              <a:rPr lang="cs-CZ" sz="2400" b="1" dirty="0"/>
              <a:t>)</a:t>
            </a:r>
          </a:p>
          <a:p>
            <a:pPr algn="just"/>
            <a:r>
              <a:rPr lang="cs-CZ" sz="2400" dirty="0"/>
              <a:t>Bojová funkce manévrování je definována jako působení sil na bojišti s využitím pohybu v kombinaci s palbami k dosažení výhodného postavení vůči protivníkovi za účelem splnění stanoveného úkolu.</a:t>
            </a:r>
          </a:p>
        </p:txBody>
      </p:sp>
    </p:spTree>
    <p:extLst>
      <p:ext uri="{BB962C8B-B14F-4D97-AF65-F5344CB8AC3E}">
        <p14:creationId xmlns:p14="http://schemas.microsoft.com/office/powerpoint/2010/main" val="3805315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4154984"/>
          </a:xfrm>
          <a:prstGeom prst="rect">
            <a:avLst/>
          </a:prstGeom>
        </p:spPr>
        <p:txBody>
          <a:bodyPr wrap="square">
            <a:spAutoFit/>
          </a:bodyPr>
          <a:lstStyle/>
          <a:p>
            <a:pPr marL="457200" indent="-457200" algn="just">
              <a:buAutoNum type="alphaLcParenR" startAt="4"/>
            </a:pPr>
            <a:r>
              <a:rPr lang="cs-CZ" sz="2400" b="1" dirty="0"/>
              <a:t>Palby (</a:t>
            </a:r>
            <a:r>
              <a:rPr lang="cs-CZ" sz="2400" b="1" dirty="0" err="1"/>
              <a:t>Fires</a:t>
            </a:r>
            <a:r>
              <a:rPr lang="cs-CZ" sz="2400" b="1" dirty="0"/>
              <a:t>)</a:t>
            </a:r>
          </a:p>
          <a:p>
            <a:pPr algn="just"/>
            <a:r>
              <a:rPr lang="cs-CZ" sz="2400" dirty="0"/>
              <a:t>Bojová funkce palby je definována jako použití zbraňových systémů k vytvoření specifického smrtícího nebo nesmrtícího (neletálního) účinku na cíl. Zahrnuje prostředky přímého a nepřímého palebného ničení. Palby mohou být tvořeny prostředky (jednotkami) pozemních sil, prostředky dalších druhů sil (vzdušné, námořní, kosmické) nebo prostředky začleněnými do společných sil. Palby jsou ústřední součástí tvorby plánu velitele. Palby poskytují schopnost zasáhnout protivníka, vytváří fyzické i psychologické účinky a mohou být kombinovány s pohybem jako součást manévrování.</a:t>
            </a:r>
          </a:p>
        </p:txBody>
      </p:sp>
    </p:spTree>
    <p:extLst>
      <p:ext uri="{BB962C8B-B14F-4D97-AF65-F5344CB8AC3E}">
        <p14:creationId xmlns:p14="http://schemas.microsoft.com/office/powerpoint/2010/main" val="3205421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2677656"/>
          </a:xfrm>
          <a:prstGeom prst="rect">
            <a:avLst/>
          </a:prstGeom>
        </p:spPr>
        <p:txBody>
          <a:bodyPr wrap="square">
            <a:spAutoFit/>
          </a:bodyPr>
          <a:lstStyle/>
          <a:p>
            <a:pPr marL="457200" indent="-457200" algn="just">
              <a:buAutoNum type="alphaLcParenR" startAt="5"/>
            </a:pPr>
            <a:r>
              <a:rPr lang="cs-CZ" sz="2400" b="1" dirty="0"/>
              <a:t>Informační činnosti (</a:t>
            </a:r>
            <a:r>
              <a:rPr lang="cs-CZ" sz="2400" b="1" dirty="0" err="1"/>
              <a:t>Information</a:t>
            </a:r>
            <a:r>
              <a:rPr lang="cs-CZ" sz="2400" b="1" dirty="0"/>
              <a:t> </a:t>
            </a:r>
            <a:r>
              <a:rPr lang="cs-CZ" sz="2400" b="1" dirty="0" err="1"/>
              <a:t>Activities</a:t>
            </a:r>
            <a:r>
              <a:rPr lang="cs-CZ" sz="2400" b="1" dirty="0"/>
              <a:t>)</a:t>
            </a:r>
          </a:p>
          <a:p>
            <a:pPr algn="just"/>
            <a:r>
              <a:rPr lang="cs-CZ" sz="2400" dirty="0"/>
              <a:t>Bojová funkce informační činnosti představuje všechny činnosti, které mají vliv na informace, informační systémy (jako jsou komunikační prostředky a velitelství) nebo které používají informace jako nástroje k vytváření zpráv, které mají vliv na cílené objekty působení (síly protivníka, obyvatelstvo, vládní a nevládní organizace a další).</a:t>
            </a:r>
          </a:p>
        </p:txBody>
      </p:sp>
    </p:spTree>
    <p:extLst>
      <p:ext uri="{BB962C8B-B14F-4D97-AF65-F5344CB8AC3E}">
        <p14:creationId xmlns:p14="http://schemas.microsoft.com/office/powerpoint/2010/main" val="1490778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4154984"/>
          </a:xfrm>
          <a:prstGeom prst="rect">
            <a:avLst/>
          </a:prstGeom>
        </p:spPr>
        <p:txBody>
          <a:bodyPr wrap="square">
            <a:spAutoFit/>
          </a:bodyPr>
          <a:lstStyle/>
          <a:p>
            <a:pPr marL="457200" indent="-457200" algn="just">
              <a:buAutoNum type="alphaLcParenR" startAt="6"/>
            </a:pPr>
            <a:r>
              <a:rPr lang="cs-CZ" sz="2400" b="1" dirty="0"/>
              <a:t>Ochrana (</a:t>
            </a:r>
            <a:r>
              <a:rPr lang="cs-CZ" sz="2400" b="1" dirty="0" err="1"/>
              <a:t>Protection</a:t>
            </a:r>
            <a:r>
              <a:rPr lang="cs-CZ" sz="2400" b="1" dirty="0"/>
              <a:t>)</a:t>
            </a:r>
          </a:p>
          <a:p>
            <a:pPr algn="just"/>
            <a:r>
              <a:rPr lang="cs-CZ" sz="2400" dirty="0"/>
              <a:t>Bojová funkce ochrana se plánuje a realizuje za účelem </a:t>
            </a:r>
            <a:r>
              <a:rPr lang="cs-CZ" sz="2400" b="1" dirty="0"/>
              <a:t>uchovat bojovou sílu </a:t>
            </a:r>
            <a:r>
              <a:rPr lang="cs-CZ" sz="2400" dirty="0"/>
              <a:t>(bojeschopnost). Všechny součástí vojenských sil mají mít schopnost a mají plnou odpovědnost za zajištění své vlastní ochrany. Hlavní náplní funkce ochrany je ochrana vojsk (</a:t>
            </a:r>
            <a:r>
              <a:rPr lang="cs-CZ" sz="2400" dirty="0" err="1"/>
              <a:t>Force</a:t>
            </a:r>
            <a:r>
              <a:rPr lang="cs-CZ" sz="2400" dirty="0"/>
              <a:t> </a:t>
            </a:r>
            <a:r>
              <a:rPr lang="cs-CZ" sz="2400" dirty="0" err="1"/>
              <a:t>Protection</a:t>
            </a:r>
            <a:r>
              <a:rPr lang="cs-CZ" sz="2400" dirty="0"/>
              <a:t>), definovaná jako souhrn opatření a prostředků určených k minimalizaci zranitelnosti personálu, zařízení, materiálu a činností vůči jakékoliv hrozbě s cílem zachovat si volnost jednání a bojeschopnost (schopnost plnit stanovené úkoly) a tím přispět k úspěchu operace (mise) </a:t>
            </a:r>
          </a:p>
        </p:txBody>
      </p:sp>
    </p:spTree>
    <p:extLst>
      <p:ext uri="{BB962C8B-B14F-4D97-AF65-F5344CB8AC3E}">
        <p14:creationId xmlns:p14="http://schemas.microsoft.com/office/powerpoint/2010/main" val="4231871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4154984"/>
          </a:xfrm>
          <a:prstGeom prst="rect">
            <a:avLst/>
          </a:prstGeom>
        </p:spPr>
        <p:txBody>
          <a:bodyPr wrap="square">
            <a:spAutoFit/>
          </a:bodyPr>
          <a:lstStyle/>
          <a:p>
            <a:pPr marL="457200" indent="-457200" algn="just">
              <a:buAutoNum type="alphaLcParenR" startAt="7"/>
            </a:pPr>
            <a:r>
              <a:rPr lang="cs-CZ" sz="2400" b="1" dirty="0"/>
              <a:t>Udržitelnost (</a:t>
            </a:r>
            <a:r>
              <a:rPr lang="cs-CZ" sz="2400" b="1" dirty="0" err="1"/>
              <a:t>Suistainment</a:t>
            </a:r>
            <a:r>
              <a:rPr lang="cs-CZ" sz="2400" b="1" dirty="0"/>
              <a:t>) </a:t>
            </a:r>
          </a:p>
          <a:p>
            <a:pPr algn="just"/>
            <a:r>
              <a:rPr lang="cs-CZ" sz="2400" dirty="0"/>
              <a:t>Bojová funkce udržitelnost představuje schopnost vojsk </a:t>
            </a:r>
            <a:r>
              <a:rPr lang="cs-CZ" sz="2400" b="1" dirty="0"/>
              <a:t>zachovat si potřebnou úroveň </a:t>
            </a:r>
            <a:r>
              <a:rPr lang="cs-CZ" sz="2400" dirty="0"/>
              <a:t>své bojové síly po celou dobu nezbytnou ke splnění úkolu. Jedná se především o zajišťování dodávek materiálu (výstroj, výzbroj, zbraně a technika, potraviny, voda, pohonné hmoty, maziva a další) včetně jeho skladování, manipulace, přepravy, údržby a opravy, dále se jedná o zajištění lékařského zabezpečení raněným, obměnu personálu, výměny vybavení a poskytování nezbytných sociálních služeb. Také zahrnuje rotaci (vystřídání) nasazených sil z předních linií do oblastí mimo vedení bojových činností. </a:t>
            </a:r>
          </a:p>
        </p:txBody>
      </p:sp>
    </p:spTree>
    <p:extLst>
      <p:ext uri="{BB962C8B-B14F-4D97-AF65-F5344CB8AC3E}">
        <p14:creationId xmlns:p14="http://schemas.microsoft.com/office/powerpoint/2010/main" val="2869049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p:nvPr>
        </p:nvSpPr>
        <p:spPr>
          <a:xfrm>
            <a:off x="628650" y="1563688"/>
            <a:ext cx="7886700" cy="868362"/>
          </a:xfrm>
          <a:solidFill>
            <a:srgbClr val="66CCFF"/>
          </a:solidFill>
          <a:ln w="28575">
            <a:solidFill>
              <a:srgbClr val="000000"/>
            </a:solidFill>
          </a:ln>
        </p:spPr>
        <p:txBody>
          <a:bodyPr/>
          <a:lstStyle/>
          <a:p>
            <a:pPr algn="ctr" eaLnBrk="1" hangingPunct="1"/>
            <a:r>
              <a:rPr lang="cs-CZ" b="1" dirty="0"/>
              <a:t>Součásti Pozemních sil AČR</a:t>
            </a:r>
          </a:p>
        </p:txBody>
      </p:sp>
      <p:sp>
        <p:nvSpPr>
          <p:cNvPr id="22531" name="Obdélník 3"/>
          <p:cNvSpPr>
            <a:spLocks noChangeArrowheads="1"/>
          </p:cNvSpPr>
          <p:nvPr/>
        </p:nvSpPr>
        <p:spPr bwMode="auto">
          <a:xfrm>
            <a:off x="3659187" y="2445672"/>
            <a:ext cx="3200400" cy="800219"/>
          </a:xfrm>
          <a:prstGeom prst="rect">
            <a:avLst/>
          </a:prstGeom>
          <a:solidFill>
            <a:srgbClr val="66FFFF"/>
          </a:solidFill>
          <a:ln w="19050">
            <a:solidFill>
              <a:srgbClr val="000000"/>
            </a:solidFill>
            <a:miter lim="800000"/>
            <a:headEnd/>
            <a:tailEnd/>
          </a:ln>
        </p:spPr>
        <p:txBody>
          <a:bodyPr>
            <a:spAutoFit/>
          </a:bodyPr>
          <a:lstStyle/>
          <a:p>
            <a:pPr algn="ctr"/>
            <a:r>
              <a:rPr lang="cs-CZ" sz="3200" b="1" dirty="0"/>
              <a:t>Bojové síly</a:t>
            </a:r>
            <a:r>
              <a:rPr lang="cs-CZ" sz="1200" b="1" dirty="0"/>
              <a:t>(</a:t>
            </a:r>
            <a:r>
              <a:rPr lang="cs-CZ" sz="1400" b="1" dirty="0" err="1"/>
              <a:t>Manoeuvering</a:t>
            </a:r>
            <a:r>
              <a:rPr lang="cs-CZ" sz="1400" b="1" dirty="0"/>
              <a:t>, nebo také </a:t>
            </a:r>
            <a:r>
              <a:rPr lang="cs-CZ" sz="1400" b="1" dirty="0" err="1"/>
              <a:t>Combat</a:t>
            </a:r>
            <a:r>
              <a:rPr lang="cs-CZ" sz="1400" b="1" dirty="0"/>
              <a:t> </a:t>
            </a:r>
            <a:r>
              <a:rPr lang="cs-CZ" sz="1400" b="1" dirty="0" err="1"/>
              <a:t>Units</a:t>
            </a:r>
            <a:r>
              <a:rPr lang="cs-CZ" sz="1400" b="1" dirty="0"/>
              <a:t>)</a:t>
            </a:r>
          </a:p>
        </p:txBody>
      </p:sp>
      <p:sp>
        <p:nvSpPr>
          <p:cNvPr id="22532" name="Obdélník 3"/>
          <p:cNvSpPr>
            <a:spLocks noChangeArrowheads="1"/>
          </p:cNvSpPr>
          <p:nvPr/>
        </p:nvSpPr>
        <p:spPr bwMode="auto">
          <a:xfrm>
            <a:off x="3679824" y="3379341"/>
            <a:ext cx="3200400" cy="1077218"/>
          </a:xfrm>
          <a:prstGeom prst="rect">
            <a:avLst/>
          </a:prstGeom>
          <a:solidFill>
            <a:srgbClr val="99CCFF"/>
          </a:solidFill>
          <a:ln w="19050">
            <a:solidFill>
              <a:srgbClr val="000000"/>
            </a:solidFill>
            <a:miter lim="800000"/>
            <a:headEnd/>
            <a:tailEnd/>
          </a:ln>
        </p:spPr>
        <p:txBody>
          <a:bodyPr>
            <a:spAutoFit/>
          </a:bodyPr>
          <a:lstStyle/>
          <a:p>
            <a:pPr algn="ctr"/>
            <a:r>
              <a:rPr lang="cs-CZ" sz="3200" b="1" dirty="0"/>
              <a:t>Síly bojové podpory </a:t>
            </a:r>
            <a:r>
              <a:rPr lang="cs-CZ" sz="1400" b="1" dirty="0"/>
              <a:t>(</a:t>
            </a:r>
            <a:r>
              <a:rPr lang="cs-CZ" sz="1400" b="1" dirty="0" err="1"/>
              <a:t>Combat</a:t>
            </a:r>
            <a:r>
              <a:rPr lang="cs-CZ" sz="1400" b="1" dirty="0"/>
              <a:t> Support) </a:t>
            </a:r>
          </a:p>
        </p:txBody>
      </p:sp>
      <p:sp>
        <p:nvSpPr>
          <p:cNvPr id="22533" name="Obdélník 3"/>
          <p:cNvSpPr>
            <a:spLocks noChangeArrowheads="1"/>
          </p:cNvSpPr>
          <p:nvPr/>
        </p:nvSpPr>
        <p:spPr bwMode="auto">
          <a:xfrm>
            <a:off x="3667125" y="4833938"/>
            <a:ext cx="3200400" cy="1292662"/>
          </a:xfrm>
          <a:prstGeom prst="rect">
            <a:avLst/>
          </a:prstGeom>
          <a:solidFill>
            <a:srgbClr val="CCFFFF"/>
          </a:solidFill>
          <a:ln w="19050">
            <a:solidFill>
              <a:srgbClr val="000000"/>
            </a:solidFill>
            <a:miter lim="800000"/>
            <a:headEnd/>
            <a:tailEnd/>
          </a:ln>
        </p:spPr>
        <p:txBody>
          <a:bodyPr>
            <a:spAutoFit/>
          </a:bodyPr>
          <a:lstStyle/>
          <a:p>
            <a:pPr algn="ctr"/>
            <a:r>
              <a:rPr lang="cs-CZ" sz="3200" b="1" dirty="0"/>
              <a:t>Síly bojového zabezpečení </a:t>
            </a:r>
            <a:r>
              <a:rPr lang="cs-CZ" sz="1400" b="1" dirty="0"/>
              <a:t>(</a:t>
            </a:r>
            <a:r>
              <a:rPr lang="cs-CZ" sz="1400" b="1" dirty="0" err="1"/>
              <a:t>Combat</a:t>
            </a:r>
            <a:r>
              <a:rPr lang="cs-CZ" sz="1400" b="1" dirty="0"/>
              <a:t> </a:t>
            </a:r>
            <a:r>
              <a:rPr lang="cs-CZ" sz="1400" b="1" dirty="0" err="1"/>
              <a:t>Service</a:t>
            </a:r>
            <a:r>
              <a:rPr lang="cs-CZ" sz="1400" b="1" dirty="0"/>
              <a:t> Support) </a:t>
            </a:r>
          </a:p>
        </p:txBody>
      </p:sp>
      <p:sp>
        <p:nvSpPr>
          <p:cNvPr id="22534" name="Line 7"/>
          <p:cNvSpPr>
            <a:spLocks noChangeShapeType="1"/>
          </p:cNvSpPr>
          <p:nvPr/>
        </p:nvSpPr>
        <p:spPr bwMode="auto">
          <a:xfrm>
            <a:off x="2190750" y="2444750"/>
            <a:ext cx="0" cy="2946400"/>
          </a:xfrm>
          <a:prstGeom prst="line">
            <a:avLst/>
          </a:prstGeom>
          <a:noFill/>
          <a:ln w="28575">
            <a:solidFill>
              <a:schemeClr val="tx1"/>
            </a:solidFill>
            <a:round/>
            <a:headEnd/>
            <a:tailEnd/>
          </a:ln>
        </p:spPr>
        <p:txBody>
          <a:bodyPr/>
          <a:lstStyle/>
          <a:p>
            <a:endParaRPr lang="cs-CZ"/>
          </a:p>
        </p:txBody>
      </p:sp>
      <p:sp>
        <p:nvSpPr>
          <p:cNvPr id="22535" name="Line 8"/>
          <p:cNvSpPr>
            <a:spLocks noChangeShapeType="1"/>
          </p:cNvSpPr>
          <p:nvPr/>
        </p:nvSpPr>
        <p:spPr bwMode="auto">
          <a:xfrm flipH="1">
            <a:off x="2170112" y="2826239"/>
            <a:ext cx="1489075" cy="0"/>
          </a:xfrm>
          <a:prstGeom prst="line">
            <a:avLst/>
          </a:prstGeom>
          <a:noFill/>
          <a:ln w="28575">
            <a:solidFill>
              <a:schemeClr val="tx1"/>
            </a:solidFill>
            <a:round/>
            <a:headEnd/>
            <a:tailEnd/>
          </a:ln>
        </p:spPr>
        <p:txBody>
          <a:bodyPr/>
          <a:lstStyle/>
          <a:p>
            <a:endParaRPr lang="cs-CZ"/>
          </a:p>
        </p:txBody>
      </p:sp>
      <p:sp>
        <p:nvSpPr>
          <p:cNvPr id="22536" name="Line 9"/>
          <p:cNvSpPr>
            <a:spLocks noChangeShapeType="1"/>
          </p:cNvSpPr>
          <p:nvPr/>
        </p:nvSpPr>
        <p:spPr bwMode="auto">
          <a:xfrm flipH="1">
            <a:off x="2170111" y="3885956"/>
            <a:ext cx="1489075" cy="0"/>
          </a:xfrm>
          <a:prstGeom prst="line">
            <a:avLst/>
          </a:prstGeom>
          <a:noFill/>
          <a:ln w="28575">
            <a:solidFill>
              <a:schemeClr val="tx1"/>
            </a:solidFill>
            <a:round/>
            <a:headEnd/>
            <a:tailEnd/>
          </a:ln>
        </p:spPr>
        <p:txBody>
          <a:bodyPr/>
          <a:lstStyle/>
          <a:p>
            <a:endParaRPr lang="cs-CZ"/>
          </a:p>
        </p:txBody>
      </p:sp>
      <p:sp>
        <p:nvSpPr>
          <p:cNvPr id="22537" name="Line 10"/>
          <p:cNvSpPr>
            <a:spLocks noChangeShapeType="1"/>
          </p:cNvSpPr>
          <p:nvPr/>
        </p:nvSpPr>
        <p:spPr bwMode="auto">
          <a:xfrm flipH="1">
            <a:off x="2181225" y="5391150"/>
            <a:ext cx="1489075" cy="0"/>
          </a:xfrm>
          <a:prstGeom prst="line">
            <a:avLst/>
          </a:prstGeom>
          <a:noFill/>
          <a:ln w="28575">
            <a:solidFill>
              <a:schemeClr val="tx1"/>
            </a:solidFill>
            <a:round/>
            <a:headEnd/>
            <a:tailEnd/>
          </a:ln>
        </p:spPr>
        <p:txBody>
          <a:bodyPr/>
          <a:lstStyle/>
          <a:p>
            <a:endParaRPr lang="cs-CZ"/>
          </a:p>
        </p:txBody>
      </p:sp>
      <p:sp>
        <p:nvSpPr>
          <p:cNvPr id="2" name="Obdélník 1"/>
          <p:cNvSpPr/>
          <p:nvPr/>
        </p:nvSpPr>
        <p:spPr>
          <a:xfrm>
            <a:off x="102453" y="3220429"/>
            <a:ext cx="2067658" cy="2000548"/>
          </a:xfrm>
          <a:prstGeom prst="rect">
            <a:avLst/>
          </a:prstGeom>
          <a:solidFill>
            <a:srgbClr val="99CCFF"/>
          </a:solidFill>
          <a:ln w="19050">
            <a:solidFill>
              <a:srgbClr val="000000"/>
            </a:solidFill>
            <a:miter lim="800000"/>
            <a:headEnd/>
            <a:tailEnd/>
          </a:ln>
        </p:spPr>
        <p:txBody>
          <a:bodyPr>
            <a:spAutoFit/>
          </a:bodyPr>
          <a:lstStyle/>
          <a:p>
            <a:pPr algn="ctr"/>
            <a:r>
              <a:rPr lang="cs-CZ" sz="3200" b="1" dirty="0">
                <a:solidFill>
                  <a:schemeClr val="tx1"/>
                </a:solidFill>
              </a:rPr>
              <a:t>Jednotky podpory </a:t>
            </a:r>
            <a:r>
              <a:rPr lang="cs-CZ" sz="3200" b="1" dirty="0"/>
              <a:t>velení </a:t>
            </a:r>
            <a:r>
              <a:rPr lang="cs-CZ" sz="1400" b="1" dirty="0"/>
              <a:t>(</a:t>
            </a:r>
            <a:r>
              <a:rPr lang="cs-CZ" sz="1400" b="1" dirty="0" err="1"/>
              <a:t>Command</a:t>
            </a:r>
            <a:r>
              <a:rPr lang="cs-CZ" sz="1400" b="1" dirty="0"/>
              <a:t> Support </a:t>
            </a:r>
            <a:r>
              <a:rPr lang="cs-CZ" sz="1400" b="1" dirty="0" err="1"/>
              <a:t>Elements</a:t>
            </a:r>
            <a:r>
              <a:rPr lang="cs-CZ" sz="1400" b="1" dirty="0"/>
              <a:t>)</a:t>
            </a:r>
            <a:endParaRPr lang="cs-CZ" sz="1400" b="1" dirty="0">
              <a:solidFill>
                <a:schemeClr val="tx1"/>
              </a:solidFill>
            </a:endParaRPr>
          </a:p>
        </p:txBody>
      </p:sp>
    </p:spTree>
    <p:extLst>
      <p:ext uri="{BB962C8B-B14F-4D97-AF65-F5344CB8AC3E}">
        <p14:creationId xmlns:p14="http://schemas.microsoft.com/office/powerpoint/2010/main" val="761369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3416320"/>
          </a:xfrm>
          <a:prstGeom prst="rect">
            <a:avLst/>
          </a:prstGeom>
        </p:spPr>
        <p:txBody>
          <a:bodyPr wrap="square">
            <a:spAutoFit/>
          </a:bodyPr>
          <a:lstStyle/>
          <a:p>
            <a:pPr marL="457200" indent="-457200" algn="just">
              <a:buAutoNum type="alphaUcPeriod" startAt="2"/>
            </a:pPr>
            <a:r>
              <a:rPr lang="cs-CZ" sz="2400" b="1" dirty="0"/>
              <a:t>Základní funkce (</a:t>
            </a:r>
            <a:r>
              <a:rPr lang="cs-CZ" sz="2400" b="1" dirty="0" err="1"/>
              <a:t>Core</a:t>
            </a:r>
            <a:r>
              <a:rPr lang="cs-CZ" sz="2400" b="1" dirty="0"/>
              <a:t> </a:t>
            </a:r>
            <a:r>
              <a:rPr lang="cs-CZ" sz="2400" b="1" dirty="0" err="1"/>
              <a:t>Functions</a:t>
            </a:r>
            <a:r>
              <a:rPr lang="cs-CZ" sz="2400" b="1" dirty="0"/>
              <a:t>)</a:t>
            </a:r>
          </a:p>
          <a:p>
            <a:pPr marL="457200" indent="-457200" algn="just">
              <a:buAutoNum type="alphaUcPeriod" startAt="2"/>
            </a:pPr>
            <a:endParaRPr lang="cs-CZ" sz="2400" b="1" dirty="0"/>
          </a:p>
          <a:p>
            <a:pPr algn="just"/>
            <a:r>
              <a:rPr lang="cs-CZ" sz="2400" dirty="0"/>
              <a:t>Bojová síla pozemních sil je aplikována prostřednictvím bojových funkcí, vedená filozofií manévrového přístupu (</a:t>
            </a:r>
            <a:r>
              <a:rPr lang="cs-CZ" sz="2400" dirty="0" err="1"/>
              <a:t>Manoeuvrist</a:t>
            </a:r>
            <a:r>
              <a:rPr lang="cs-CZ" sz="2400" dirty="0"/>
              <a:t> </a:t>
            </a:r>
            <a:r>
              <a:rPr lang="cs-CZ" sz="2400" dirty="0" err="1"/>
              <a:t>Approach</a:t>
            </a:r>
            <a:r>
              <a:rPr lang="cs-CZ" sz="2400" dirty="0"/>
              <a:t>) k vykonávání základních funkcí. Dvěma primárně základními funkcemi jsou zadržování (</a:t>
            </a:r>
            <a:r>
              <a:rPr lang="cs-CZ" sz="2400" dirty="0" err="1"/>
              <a:t>Fixing</a:t>
            </a:r>
            <a:r>
              <a:rPr lang="cs-CZ" sz="2400" dirty="0"/>
              <a:t>) a napadení (</a:t>
            </a:r>
            <a:r>
              <a:rPr lang="cs-CZ" sz="2400" dirty="0" err="1"/>
              <a:t>Striking</a:t>
            </a:r>
            <a:r>
              <a:rPr lang="cs-CZ" sz="2400" dirty="0"/>
              <a:t>) protivníka. Požadavek na zjištění (</a:t>
            </a:r>
            <a:r>
              <a:rPr lang="cs-CZ" sz="2400" dirty="0" err="1"/>
              <a:t>Finding</a:t>
            </a:r>
            <a:r>
              <a:rPr lang="cs-CZ" sz="2400" dirty="0"/>
              <a:t>) protivníka a rozvíjení úspěchu (</a:t>
            </a:r>
            <a:r>
              <a:rPr lang="cs-CZ" sz="2400" dirty="0" err="1"/>
              <a:t>Exploiting</a:t>
            </a:r>
            <a:r>
              <a:rPr lang="cs-CZ" sz="2400" dirty="0"/>
              <a:t>) kdykoliv je to  možné a žádoucí, lze také zahrnout mezi základní funkce. </a:t>
            </a:r>
          </a:p>
        </p:txBody>
      </p:sp>
    </p:spTree>
    <p:extLst>
      <p:ext uri="{BB962C8B-B14F-4D97-AF65-F5344CB8AC3E}">
        <p14:creationId xmlns:p14="http://schemas.microsoft.com/office/powerpoint/2010/main" val="531476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2677656"/>
          </a:xfrm>
          <a:prstGeom prst="rect">
            <a:avLst/>
          </a:prstGeom>
        </p:spPr>
        <p:txBody>
          <a:bodyPr wrap="square">
            <a:spAutoFit/>
          </a:bodyPr>
          <a:lstStyle/>
          <a:p>
            <a:pPr marL="457200" indent="-457200" algn="just">
              <a:buAutoNum type="alphaUcPeriod" startAt="2"/>
            </a:pPr>
            <a:r>
              <a:rPr lang="cs-CZ" sz="2400" b="1" dirty="0"/>
              <a:t>Základní funkce (</a:t>
            </a:r>
            <a:r>
              <a:rPr lang="cs-CZ" sz="2400" b="1" dirty="0" err="1"/>
              <a:t>Core</a:t>
            </a:r>
            <a:r>
              <a:rPr lang="cs-CZ" sz="2400" b="1" dirty="0"/>
              <a:t> </a:t>
            </a:r>
            <a:r>
              <a:rPr lang="cs-CZ" sz="2400" b="1" dirty="0" err="1"/>
              <a:t>Functions</a:t>
            </a:r>
            <a:r>
              <a:rPr lang="cs-CZ" sz="2400" b="1" dirty="0"/>
              <a:t>)</a:t>
            </a:r>
          </a:p>
          <a:p>
            <a:pPr marL="457200" indent="-457200" algn="just">
              <a:buAutoNum type="alphaUcPeriod" startAt="2"/>
            </a:pPr>
            <a:endParaRPr lang="cs-CZ" sz="2400" b="1" dirty="0"/>
          </a:p>
          <a:p>
            <a:pPr algn="just"/>
            <a:r>
              <a:rPr lang="cs-CZ" sz="2400" dirty="0"/>
              <a:t>Základní funkce jsou tvořeny následujícími funkcemi:</a:t>
            </a:r>
          </a:p>
          <a:p>
            <a:pPr algn="just"/>
            <a:r>
              <a:rPr lang="cs-CZ" sz="2400" dirty="0"/>
              <a:t>•	zjištění,</a:t>
            </a:r>
          </a:p>
          <a:p>
            <a:pPr algn="just"/>
            <a:r>
              <a:rPr lang="cs-CZ" sz="2400" dirty="0"/>
              <a:t>•	zadržování</a:t>
            </a:r>
          </a:p>
          <a:p>
            <a:pPr algn="just"/>
            <a:r>
              <a:rPr lang="cs-CZ" sz="2400" dirty="0"/>
              <a:t>•	napadení, </a:t>
            </a:r>
          </a:p>
          <a:p>
            <a:pPr algn="just"/>
            <a:r>
              <a:rPr lang="cs-CZ" sz="2400" dirty="0"/>
              <a:t>•	rozvíjení úspěchu.</a:t>
            </a:r>
          </a:p>
        </p:txBody>
      </p:sp>
    </p:spTree>
    <p:extLst>
      <p:ext uri="{BB962C8B-B14F-4D97-AF65-F5344CB8AC3E}">
        <p14:creationId xmlns:p14="http://schemas.microsoft.com/office/powerpoint/2010/main" val="4175149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3785652"/>
          </a:xfrm>
          <a:prstGeom prst="rect">
            <a:avLst/>
          </a:prstGeom>
        </p:spPr>
        <p:txBody>
          <a:bodyPr wrap="square">
            <a:spAutoFit/>
          </a:bodyPr>
          <a:lstStyle/>
          <a:p>
            <a:pPr marL="457200" indent="-457200" algn="just">
              <a:buAutoNum type="alphaUcPeriod" startAt="2"/>
            </a:pPr>
            <a:r>
              <a:rPr lang="cs-CZ" sz="2000" b="1" dirty="0"/>
              <a:t>Základní funkce (</a:t>
            </a:r>
            <a:r>
              <a:rPr lang="cs-CZ" sz="2000" b="1" dirty="0" err="1"/>
              <a:t>Core</a:t>
            </a:r>
            <a:r>
              <a:rPr lang="cs-CZ" sz="2000" b="1" dirty="0"/>
              <a:t> </a:t>
            </a:r>
            <a:r>
              <a:rPr lang="cs-CZ" sz="2000" b="1" dirty="0" err="1"/>
              <a:t>Functions</a:t>
            </a:r>
            <a:r>
              <a:rPr lang="cs-CZ" sz="2000" b="1" dirty="0"/>
              <a:t>)</a:t>
            </a:r>
          </a:p>
          <a:p>
            <a:pPr marL="457200" indent="-457200" algn="just">
              <a:buAutoNum type="alphaUcPeriod" startAt="2"/>
            </a:pPr>
            <a:endParaRPr lang="cs-CZ" sz="2000" b="1" dirty="0"/>
          </a:p>
          <a:p>
            <a:pPr algn="just"/>
            <a:r>
              <a:rPr lang="cs-CZ" sz="2000" b="1" dirty="0"/>
              <a:t>Zjištění (vyhledání) protivníka (</a:t>
            </a:r>
            <a:r>
              <a:rPr lang="cs-CZ" sz="2000" b="1" dirty="0" err="1"/>
              <a:t>Finding</a:t>
            </a:r>
            <a:r>
              <a:rPr lang="cs-CZ" sz="2000" b="1" dirty="0"/>
              <a:t>). </a:t>
            </a:r>
            <a:r>
              <a:rPr lang="cs-CZ" sz="2000" dirty="0"/>
              <a:t>Základní funkce zjištění protivníka (nebo potenciálního cíle) je výchozí funkcí, která se realizuje nepřetržitě. Zahrnuje lokalizaci, identifikaci, sledování a hodnocení sil protivníka nebo cíle (stanovených objektů). </a:t>
            </a:r>
          </a:p>
          <a:p>
            <a:pPr algn="just"/>
            <a:r>
              <a:rPr lang="cs-CZ" sz="2000" b="1" dirty="0"/>
              <a:t>Zadržování (poutání) protivníka (</a:t>
            </a:r>
            <a:r>
              <a:rPr lang="cs-CZ" sz="2000" b="1" dirty="0" err="1"/>
              <a:t>Fixing</a:t>
            </a:r>
            <a:r>
              <a:rPr lang="cs-CZ" sz="2000" b="1" dirty="0"/>
              <a:t>)</a:t>
            </a:r>
            <a:r>
              <a:rPr lang="cs-CZ" sz="2000" dirty="0"/>
              <a:t> znamená zbavit protivníka ve volnosti jednání (</a:t>
            </a:r>
            <a:r>
              <a:rPr lang="cs-CZ" sz="2000" dirty="0" err="1"/>
              <a:t>Freedom</a:t>
            </a:r>
            <a:r>
              <a:rPr lang="cs-CZ" sz="2000" dirty="0"/>
              <a:t> </a:t>
            </a:r>
            <a:r>
              <a:rPr lang="cs-CZ" sz="2000" dirty="0" err="1"/>
              <a:t>of</a:t>
            </a:r>
            <a:r>
              <a:rPr lang="cs-CZ" sz="2000" dirty="0"/>
              <a:t> </a:t>
            </a:r>
            <a:r>
              <a:rPr lang="cs-CZ" sz="2000" dirty="0" err="1"/>
              <a:t>Movement</a:t>
            </a:r>
            <a:r>
              <a:rPr lang="cs-CZ" sz="2000" dirty="0"/>
              <a:t>). Toho lze dosáhnout zabráněním protivníkovi dosáhnout jeho cílů, odklonit protivníka od dosažení jeho cílů a zabránit protivníkovi získávat požadované informace. Zadržování protivníka bude zahrnovat použití sil prostřednictvím funkcí manévrování a palebného systému (systému paleb). </a:t>
            </a:r>
          </a:p>
        </p:txBody>
      </p:sp>
    </p:spTree>
    <p:extLst>
      <p:ext uri="{BB962C8B-B14F-4D97-AF65-F5344CB8AC3E}">
        <p14:creationId xmlns:p14="http://schemas.microsoft.com/office/powerpoint/2010/main" val="3856384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636812"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Funkční rámec</a:t>
            </a:r>
            <a:endParaRPr lang="cs-CZ" sz="3200" dirty="0"/>
          </a:p>
        </p:txBody>
      </p:sp>
      <p:sp>
        <p:nvSpPr>
          <p:cNvPr id="3" name="Obdélník 2"/>
          <p:cNvSpPr/>
          <p:nvPr/>
        </p:nvSpPr>
        <p:spPr>
          <a:xfrm>
            <a:off x="417687" y="2171532"/>
            <a:ext cx="7879645" cy="2862322"/>
          </a:xfrm>
          <a:prstGeom prst="rect">
            <a:avLst/>
          </a:prstGeom>
        </p:spPr>
        <p:txBody>
          <a:bodyPr wrap="square">
            <a:spAutoFit/>
          </a:bodyPr>
          <a:lstStyle/>
          <a:p>
            <a:pPr marL="457200" indent="-457200" algn="just">
              <a:buAutoNum type="alphaUcPeriod" startAt="2"/>
            </a:pPr>
            <a:r>
              <a:rPr lang="cs-CZ" sz="2000" b="1" dirty="0"/>
              <a:t>Základní funkce (</a:t>
            </a:r>
            <a:r>
              <a:rPr lang="cs-CZ" sz="2000" b="1" dirty="0" err="1"/>
              <a:t>Core</a:t>
            </a:r>
            <a:r>
              <a:rPr lang="cs-CZ" sz="2000" b="1" dirty="0"/>
              <a:t> </a:t>
            </a:r>
            <a:r>
              <a:rPr lang="cs-CZ" sz="2000" b="1" dirty="0" err="1"/>
              <a:t>Functions</a:t>
            </a:r>
            <a:r>
              <a:rPr lang="cs-CZ" sz="2000" b="1" dirty="0"/>
              <a:t>)</a:t>
            </a:r>
          </a:p>
          <a:p>
            <a:pPr marL="457200" indent="-457200" algn="just">
              <a:buAutoNum type="alphaUcPeriod" startAt="2"/>
            </a:pPr>
            <a:endParaRPr lang="cs-CZ" sz="2000" b="1" dirty="0"/>
          </a:p>
          <a:p>
            <a:pPr algn="just"/>
            <a:r>
              <a:rPr lang="cs-CZ" sz="2000" b="1" dirty="0"/>
              <a:t>Napadení (úder na) protivníka (</a:t>
            </a:r>
            <a:r>
              <a:rPr lang="cs-CZ" sz="2000" b="1" dirty="0" err="1"/>
              <a:t>Striking</a:t>
            </a:r>
            <a:r>
              <a:rPr lang="cs-CZ" sz="2000" b="1" dirty="0"/>
              <a:t>) </a:t>
            </a:r>
            <a:r>
              <a:rPr lang="cs-CZ" sz="2000" dirty="0"/>
              <a:t>se realizuje ofenzivními (útočnými) činnostmi, jako je útok, a případně informačními činnostmi buď samostatně, nebo v kombinaci s útočnými aktivitami.</a:t>
            </a:r>
          </a:p>
          <a:p>
            <a:pPr algn="just"/>
            <a:r>
              <a:rPr lang="cs-CZ" sz="2000" b="1" dirty="0"/>
              <a:t>Rozvíjení úspěchu (</a:t>
            </a:r>
            <a:r>
              <a:rPr lang="cs-CZ" sz="2000" b="1" dirty="0" err="1"/>
              <a:t>Exploitation</a:t>
            </a:r>
            <a:r>
              <a:rPr lang="cs-CZ" sz="2000" b="1" dirty="0"/>
              <a:t>) </a:t>
            </a:r>
            <a:r>
              <a:rPr lang="cs-CZ" sz="2000" dirty="0"/>
              <a:t>představuje uchopení příležitosti za účelem přímo dosáhnout cíle nadřízeného velitele nebo splnit určité část jeho záměru. Okamžité využití funkce rozvíjení úspěchu bude vyžadovat činnost na rámec stanoveného úkolu. </a:t>
            </a:r>
          </a:p>
        </p:txBody>
      </p:sp>
    </p:spTree>
    <p:extLst>
      <p:ext uri="{BB962C8B-B14F-4D97-AF65-F5344CB8AC3E}">
        <p14:creationId xmlns:p14="http://schemas.microsoft.com/office/powerpoint/2010/main" val="2002952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862835"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Operační rámec</a:t>
            </a:r>
            <a:endParaRPr lang="cs-CZ" sz="3200" dirty="0"/>
          </a:p>
        </p:txBody>
      </p:sp>
      <p:sp>
        <p:nvSpPr>
          <p:cNvPr id="3" name="Obdélník 2"/>
          <p:cNvSpPr/>
          <p:nvPr/>
        </p:nvSpPr>
        <p:spPr>
          <a:xfrm>
            <a:off x="373766" y="2702110"/>
            <a:ext cx="7879645" cy="2554545"/>
          </a:xfrm>
          <a:prstGeom prst="rect">
            <a:avLst/>
          </a:prstGeom>
        </p:spPr>
        <p:txBody>
          <a:bodyPr wrap="square">
            <a:spAutoFit/>
          </a:bodyPr>
          <a:lstStyle/>
          <a:p>
            <a:pPr algn="just"/>
            <a:r>
              <a:rPr lang="cs-CZ" sz="2000" b="1" dirty="0"/>
              <a:t>Operační rámec </a:t>
            </a:r>
            <a:r>
              <a:rPr lang="cs-CZ" sz="2000" dirty="0"/>
              <a:t>popisuje účel operace a zahrnuje formující (</a:t>
            </a:r>
            <a:r>
              <a:rPr lang="cs-CZ" sz="2000" dirty="0" err="1"/>
              <a:t>Shaping</a:t>
            </a:r>
            <a:r>
              <a:rPr lang="cs-CZ" sz="2000" dirty="0"/>
              <a:t>), rozhodující (</a:t>
            </a:r>
            <a:r>
              <a:rPr lang="cs-CZ" sz="2000" dirty="0" err="1"/>
              <a:t>Decisive</a:t>
            </a:r>
            <a:r>
              <a:rPr lang="cs-CZ" sz="2000" dirty="0"/>
              <a:t>) a udržující (</a:t>
            </a:r>
            <a:r>
              <a:rPr lang="cs-CZ" sz="2000" dirty="0" err="1"/>
              <a:t>Sustaining</a:t>
            </a:r>
            <a:r>
              <a:rPr lang="cs-CZ" sz="2000" dirty="0"/>
              <a:t>) typy dílčích operací probíhajících v rámci jedné operace. Operační rámec se používá k popisu a propojení taktických činností prostřednictvím Schéma manévrování (</a:t>
            </a:r>
            <a:r>
              <a:rPr lang="cs-CZ" sz="2000" dirty="0" err="1"/>
              <a:t>Scheme</a:t>
            </a:r>
            <a:r>
              <a:rPr lang="cs-CZ" sz="2000" dirty="0"/>
              <a:t> </a:t>
            </a:r>
            <a:r>
              <a:rPr lang="cs-CZ" sz="2000" dirty="0" err="1"/>
              <a:t>of</a:t>
            </a:r>
            <a:r>
              <a:rPr lang="cs-CZ" sz="2000" dirty="0"/>
              <a:t> </a:t>
            </a:r>
            <a:r>
              <a:rPr lang="cs-CZ" sz="2000" dirty="0" err="1"/>
              <a:t>Manoeuvr</a:t>
            </a:r>
            <a:r>
              <a:rPr lang="cs-CZ" sz="2000" dirty="0"/>
              <a:t>)</a:t>
            </a:r>
          </a:p>
          <a:p>
            <a:pPr algn="just"/>
            <a:r>
              <a:rPr lang="cs-CZ" sz="2000" dirty="0"/>
              <a:t>Operační rámec stanovuje pořadí důležitosti vedení taktických činností v rámci operace. V rámci každé operace jsou vedeny dílčí operace zahrnující určitý typ činností. </a:t>
            </a:r>
          </a:p>
        </p:txBody>
      </p:sp>
    </p:spTree>
    <p:extLst>
      <p:ext uri="{BB962C8B-B14F-4D97-AF65-F5344CB8AC3E}">
        <p14:creationId xmlns:p14="http://schemas.microsoft.com/office/powerpoint/2010/main" val="4082879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862835"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Operační rámec</a:t>
            </a:r>
            <a:endParaRPr lang="cs-CZ" sz="3200" dirty="0"/>
          </a:p>
        </p:txBody>
      </p:sp>
      <p:sp>
        <p:nvSpPr>
          <p:cNvPr id="3" name="Obdélník 2"/>
          <p:cNvSpPr/>
          <p:nvPr/>
        </p:nvSpPr>
        <p:spPr>
          <a:xfrm>
            <a:off x="373766" y="2702110"/>
            <a:ext cx="7879645" cy="3477875"/>
          </a:xfrm>
          <a:prstGeom prst="rect">
            <a:avLst/>
          </a:prstGeom>
        </p:spPr>
        <p:txBody>
          <a:bodyPr wrap="square">
            <a:spAutoFit/>
          </a:bodyPr>
          <a:lstStyle/>
          <a:p>
            <a:pPr algn="just"/>
            <a:r>
              <a:rPr lang="cs-CZ" sz="2000" b="1" dirty="0"/>
              <a:t>Manévrový přístup (</a:t>
            </a:r>
            <a:r>
              <a:rPr lang="cs-CZ" sz="2000" b="1" dirty="0" err="1"/>
              <a:t>Manoeuvrist</a:t>
            </a:r>
            <a:r>
              <a:rPr lang="cs-CZ" sz="2000" b="1" dirty="0"/>
              <a:t> </a:t>
            </a:r>
            <a:r>
              <a:rPr lang="cs-CZ" sz="2000" b="1" dirty="0" err="1"/>
              <a:t>Approach</a:t>
            </a:r>
            <a:r>
              <a:rPr lang="cs-CZ" sz="2000" b="1" dirty="0"/>
              <a:t>).</a:t>
            </a:r>
          </a:p>
          <a:p>
            <a:pPr algn="just"/>
            <a:r>
              <a:rPr lang="cs-CZ" sz="2000" dirty="0"/>
              <a:t>Manévrový přístup je založen na následujících zásadách:</a:t>
            </a:r>
          </a:p>
          <a:p>
            <a:pPr algn="just"/>
            <a:r>
              <a:rPr lang="cs-CZ" sz="2000" dirty="0"/>
              <a:t>•	důraz je položen na zničení protivníka než například na zabírání území •	prioritou je narušit a zlomit vůli protivníka a jeho touhu pokračovat v </a:t>
            </a:r>
            <a:r>
              <a:rPr lang="cs-CZ" sz="2000" i="1" dirty="0"/>
              <a:t>Při použití manévrového přístupu by měl velitel zvážit následující:</a:t>
            </a:r>
          </a:p>
          <a:p>
            <a:pPr algn="just"/>
            <a:r>
              <a:rPr lang="cs-CZ" sz="2000" dirty="0"/>
              <a:t>•	operace by měly být dynamické a komplexní a měly by zajistit, aby velitelé protivníka čelili tolika současnými výzvám, kolik je jen možné, a tím přemoci protivníka a jeho systém velení a řízení,</a:t>
            </a:r>
          </a:p>
          <a:p>
            <a:pPr algn="just"/>
            <a:r>
              <a:rPr lang="cs-CZ" sz="2000" dirty="0"/>
              <a:t>•	detailně plánovat se zaměřením na to, jak protivníkovi a naše vlastní silné stránky mohou ovlivnit dosažení požadovaných cílů operace. </a:t>
            </a:r>
          </a:p>
          <a:p>
            <a:pPr algn="just"/>
            <a:r>
              <a:rPr lang="cs-CZ" sz="2000" dirty="0"/>
              <a:t>•	</a:t>
            </a:r>
          </a:p>
        </p:txBody>
      </p:sp>
    </p:spTree>
    <p:extLst>
      <p:ext uri="{BB962C8B-B14F-4D97-AF65-F5344CB8AC3E}">
        <p14:creationId xmlns:p14="http://schemas.microsoft.com/office/powerpoint/2010/main" val="83860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dirty="0"/>
              <a:t>Rámce taktických činností</a:t>
            </a:r>
            <a:endParaRPr lang="cs-CZ" sz="2000" i="1" dirty="0">
              <a:solidFill>
                <a:schemeClr val="tx1"/>
              </a:solidFill>
              <a:latin typeface="Arial" pitchFamily="34" charset="0"/>
              <a:cs typeface="Arial" pitchFamily="34" charset="0"/>
            </a:endParaRPr>
          </a:p>
        </p:txBody>
      </p:sp>
      <p:sp>
        <p:nvSpPr>
          <p:cNvPr id="7" name="Obdélník 6"/>
          <p:cNvSpPr/>
          <p:nvPr/>
        </p:nvSpPr>
        <p:spPr>
          <a:xfrm>
            <a:off x="2882172" y="1505299"/>
            <a:ext cx="2862835"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cs-CZ" sz="3200" b="1" dirty="0"/>
              <a:t>Operační rámec</a:t>
            </a:r>
            <a:endParaRPr lang="cs-CZ" sz="3200" dirty="0"/>
          </a:p>
        </p:txBody>
      </p:sp>
      <p:sp>
        <p:nvSpPr>
          <p:cNvPr id="3" name="Obdélník 2"/>
          <p:cNvSpPr/>
          <p:nvPr/>
        </p:nvSpPr>
        <p:spPr>
          <a:xfrm>
            <a:off x="373766" y="2340865"/>
            <a:ext cx="8239656" cy="3785652"/>
          </a:xfrm>
          <a:prstGeom prst="rect">
            <a:avLst/>
          </a:prstGeom>
        </p:spPr>
        <p:txBody>
          <a:bodyPr wrap="square">
            <a:spAutoFit/>
          </a:bodyPr>
          <a:lstStyle/>
          <a:p>
            <a:pPr algn="just"/>
            <a:r>
              <a:rPr lang="cs-CZ" sz="2000" dirty="0"/>
              <a:t>•	tam, kde je to možné, se napadají slabá místa protivníka, zejména ta slabá místa, která umožní narušit, zneschopnit a zabránit využít silné stránky (schopnosti) protivníka.</a:t>
            </a:r>
            <a:br>
              <a:rPr lang="cs-CZ" sz="2000" dirty="0"/>
            </a:br>
            <a:r>
              <a:rPr lang="cs-CZ" sz="2000" dirty="0"/>
              <a:t>•	vyhýbat se střetnutí s hlavními bojovými silami protivníka a prostřednictvím palebné síly s využitím jeho slabých míst působit přímo na jeho kritické prostředky jako jsou komunikační systémy, místa velení, zálohy, zásobovací cesty, prostředky logistického zabezpečení a další,</a:t>
            </a:r>
            <a:br>
              <a:rPr lang="cs-CZ" sz="2000" dirty="0"/>
            </a:br>
            <a:r>
              <a:rPr lang="cs-CZ" sz="2000" dirty="0"/>
              <a:t>•	bojová střetnutí s protivníkem nejsou samy o sobě cílem, ale pouze stavebním kamenem v rámci větší operace, která využívá momentu překvapení, klamání, funkce manévrování a palebnou sílu k narušení a zlomení vůle protivníka bojovat, především napadáním jeho psychické a fyzické soudržnosti.</a:t>
            </a:r>
          </a:p>
        </p:txBody>
      </p:sp>
    </p:spTree>
    <p:extLst>
      <p:ext uri="{BB962C8B-B14F-4D97-AF65-F5344CB8AC3E}">
        <p14:creationId xmlns:p14="http://schemas.microsoft.com/office/powerpoint/2010/main" val="4490497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95654" y="1582258"/>
            <a:ext cx="8458200" cy="3754874"/>
          </a:xfrm>
          <a:prstGeom prst="rect">
            <a:avLst/>
          </a:prstGeom>
        </p:spPr>
        <p:txBody>
          <a:bodyPr wrap="square">
            <a:spAutoFit/>
          </a:bodyPr>
          <a:lstStyle/>
          <a:p>
            <a:r>
              <a:rPr lang="cs-CZ" sz="4000" b="1" dirty="0"/>
              <a:t>Bojové jednotky</a:t>
            </a:r>
          </a:p>
          <a:p>
            <a:pPr algn="just"/>
            <a:r>
              <a:rPr lang="cs-CZ" dirty="0"/>
              <a:t>Do bojových jednotek se řadí jednotky (útvary) druhů vojsk, které bezprostředně plní bojové úkoly a působí přitom na protivníka přímou palbou a účinky své organické výzbroje (zbraňových systémů). Jejich prvořadým úkolem je tedy vedení boje. Bojové jednotky zahrnují:</a:t>
            </a:r>
          </a:p>
          <a:p>
            <a:r>
              <a:rPr lang="cs-CZ" dirty="0"/>
              <a:t>•	obrněné (mechanizované, tankové) jednotky, </a:t>
            </a:r>
          </a:p>
          <a:p>
            <a:r>
              <a:rPr lang="cs-CZ" dirty="0"/>
              <a:t>•	pěší (motorizované) jednotky, </a:t>
            </a:r>
          </a:p>
          <a:p>
            <a:r>
              <a:rPr lang="cs-CZ" dirty="0"/>
              <a:t>•	</a:t>
            </a:r>
            <a:r>
              <a:rPr lang="cs-CZ" dirty="0" err="1"/>
              <a:t>aeromobilní</a:t>
            </a:r>
            <a:r>
              <a:rPr lang="cs-CZ" dirty="0"/>
              <a:t>, </a:t>
            </a:r>
          </a:p>
          <a:p>
            <a:r>
              <a:rPr lang="cs-CZ" dirty="0"/>
              <a:t>•	výsadkové </a:t>
            </a:r>
          </a:p>
          <a:p>
            <a:r>
              <a:rPr lang="cs-CZ" dirty="0"/>
              <a:t>•	další speciální jednotky. </a:t>
            </a:r>
          </a:p>
          <a:p>
            <a:r>
              <a:rPr lang="cs-CZ" dirty="0"/>
              <a:t>Doktrína NATO zařazuje do této kategorie rovněž ženijní bojové jednotky a letky úderných vrtulníků.</a:t>
            </a:r>
          </a:p>
        </p:txBody>
      </p:sp>
    </p:spTree>
    <p:extLst>
      <p:ext uri="{BB962C8B-B14F-4D97-AF65-F5344CB8AC3E}">
        <p14:creationId xmlns:p14="http://schemas.microsoft.com/office/powerpoint/2010/main" val="993024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67054" y="1155626"/>
            <a:ext cx="8976946" cy="4955203"/>
          </a:xfrm>
          <a:prstGeom prst="rect">
            <a:avLst/>
          </a:prstGeom>
        </p:spPr>
        <p:txBody>
          <a:bodyPr wrap="square">
            <a:spAutoFit/>
          </a:bodyPr>
          <a:lstStyle/>
          <a:p>
            <a:r>
              <a:rPr lang="cs-CZ" sz="2800" b="1" dirty="0"/>
              <a:t>Jednotky bojové podpory</a:t>
            </a:r>
          </a:p>
          <a:p>
            <a:pPr algn="just"/>
            <a:r>
              <a:rPr lang="cs-CZ" dirty="0"/>
              <a:t>Do jednotek bojové podpory (</a:t>
            </a:r>
            <a:r>
              <a:rPr lang="cs-CZ" dirty="0" err="1"/>
              <a:t>Combat</a:t>
            </a:r>
            <a:r>
              <a:rPr lang="cs-CZ" dirty="0"/>
              <a:t> Support - CS) se řadí ty jednotky, které se ničením protivníka podílejí přímo na plnění bojových úkolů a které bojovým jednotkám poskytují v průběhu boje zejména palebnou a jinou podporu, přičemž nemusí být přímo v dotyku s pozemním protivníkem.</a:t>
            </a:r>
          </a:p>
          <a:p>
            <a:r>
              <a:rPr lang="cs-CZ" dirty="0"/>
              <a:t> </a:t>
            </a:r>
          </a:p>
          <a:p>
            <a:r>
              <a:rPr lang="cs-CZ" dirty="0"/>
              <a:t>Součástí jednotek bojové podpory jsou jednotky (útvary):</a:t>
            </a:r>
          </a:p>
          <a:p>
            <a:r>
              <a:rPr lang="cs-CZ" dirty="0"/>
              <a:t>•	palebné podpory (dělostřelectvo, vojskové letectvo), </a:t>
            </a:r>
          </a:p>
          <a:p>
            <a:r>
              <a:rPr lang="cs-CZ" dirty="0"/>
              <a:t>•	pozemní protivzdušné obrany, průzkumu a elektronického boje, </a:t>
            </a:r>
          </a:p>
          <a:p>
            <a:r>
              <a:rPr lang="cs-CZ" dirty="0"/>
              <a:t>•	ženijního vojska, </a:t>
            </a:r>
          </a:p>
          <a:p>
            <a:r>
              <a:rPr lang="cs-CZ" dirty="0"/>
              <a:t>•	taktického letectva, </a:t>
            </a:r>
          </a:p>
          <a:p>
            <a:r>
              <a:rPr lang="cs-CZ" dirty="0"/>
              <a:t>•	vojenské policie (VP), </a:t>
            </a:r>
          </a:p>
          <a:p>
            <a:r>
              <a:rPr lang="cs-CZ" dirty="0"/>
              <a:t>•	chemické jednotky (ochrana proti zbraním hromadného ničení - OPZHN), </a:t>
            </a:r>
          </a:p>
          <a:p>
            <a:r>
              <a:rPr lang="cs-CZ" dirty="0"/>
              <a:t>•	týmy civilně-vojenská spolupráce (</a:t>
            </a:r>
            <a:r>
              <a:rPr lang="cs-CZ" dirty="0" err="1"/>
              <a:t>Civilian</a:t>
            </a:r>
            <a:r>
              <a:rPr lang="cs-CZ" dirty="0"/>
              <a:t> </a:t>
            </a:r>
            <a:r>
              <a:rPr lang="cs-CZ" dirty="0" err="1"/>
              <a:t>Military</a:t>
            </a:r>
            <a:r>
              <a:rPr lang="cs-CZ" dirty="0"/>
              <a:t> </a:t>
            </a:r>
            <a:r>
              <a:rPr lang="cs-CZ" dirty="0" err="1"/>
              <a:t>Cooperation</a:t>
            </a:r>
            <a:r>
              <a:rPr lang="cs-CZ" dirty="0"/>
              <a:t> - CIMIC), </a:t>
            </a:r>
          </a:p>
          <a:p>
            <a:r>
              <a:rPr lang="cs-CZ" dirty="0"/>
              <a:t>•	týmy pro vedení psychologických operací (Psychology </a:t>
            </a:r>
            <a:r>
              <a:rPr lang="cs-CZ" dirty="0" err="1"/>
              <a:t>Operation</a:t>
            </a:r>
            <a:r>
              <a:rPr lang="cs-CZ" dirty="0"/>
              <a:t> -  </a:t>
            </a:r>
            <a:r>
              <a:rPr lang="cs-CZ" dirty="0" err="1"/>
              <a:t>PsyOp</a:t>
            </a:r>
            <a:r>
              <a:rPr lang="cs-CZ" dirty="0"/>
              <a:t>), </a:t>
            </a:r>
          </a:p>
          <a:p>
            <a:r>
              <a:rPr lang="cs-CZ" dirty="0"/>
              <a:t>•	případně i některé další síly a prostředky. </a:t>
            </a:r>
          </a:p>
          <a:p>
            <a:r>
              <a:rPr lang="cs-CZ" dirty="0"/>
              <a:t>	Bojová podpora zahrnuje rovněž zpravodajskou činnost.</a:t>
            </a:r>
          </a:p>
        </p:txBody>
      </p:sp>
    </p:spTree>
    <p:extLst>
      <p:ext uri="{BB962C8B-B14F-4D97-AF65-F5344CB8AC3E}">
        <p14:creationId xmlns:p14="http://schemas.microsoft.com/office/powerpoint/2010/main" val="514495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72562" y="1905397"/>
            <a:ext cx="8730761" cy="2954655"/>
          </a:xfrm>
          <a:prstGeom prst="rect">
            <a:avLst/>
          </a:prstGeom>
        </p:spPr>
        <p:txBody>
          <a:bodyPr wrap="square">
            <a:spAutoFit/>
          </a:bodyPr>
          <a:lstStyle/>
          <a:p>
            <a:r>
              <a:rPr lang="cs-CZ" sz="2400" b="1" dirty="0"/>
              <a:t>Jednotky bojového zabezpečení</a:t>
            </a:r>
          </a:p>
          <a:p>
            <a:pPr algn="just"/>
            <a:r>
              <a:rPr lang="cs-CZ" dirty="0"/>
              <a:t>Do jednotek bojového zabezpečení (</a:t>
            </a:r>
            <a:r>
              <a:rPr lang="cs-CZ" dirty="0" err="1"/>
              <a:t>Combat</a:t>
            </a:r>
            <a:r>
              <a:rPr lang="cs-CZ" dirty="0"/>
              <a:t> </a:t>
            </a:r>
            <a:r>
              <a:rPr lang="cs-CZ" dirty="0" err="1"/>
              <a:t>Service</a:t>
            </a:r>
            <a:r>
              <a:rPr lang="cs-CZ" dirty="0"/>
              <a:t> Support - CSS) se řadí ty jednotky druhy vojsk a služeb, které svou činností vytvářejí bojovým jednotkám a jednotkám bojové podpory materiální a jiné podmínky pro plnění úkolu (vedení bojové činnosti).</a:t>
            </a:r>
          </a:p>
          <a:p>
            <a:r>
              <a:rPr lang="cs-CZ" dirty="0"/>
              <a:t>Součástí jednotek bojového zabezpečení jsou především jednotky (útvary):</a:t>
            </a:r>
          </a:p>
          <a:p>
            <a:r>
              <a:rPr lang="cs-CZ" dirty="0"/>
              <a:t>•	logistiky, </a:t>
            </a:r>
          </a:p>
          <a:p>
            <a:r>
              <a:rPr lang="cs-CZ" dirty="0"/>
              <a:t>•	zdravotnického a veterinárního zabezpečení, </a:t>
            </a:r>
          </a:p>
          <a:p>
            <a:r>
              <a:rPr lang="cs-CZ" dirty="0"/>
              <a:t>•	geograﬁcké, hydrometeorologické služby </a:t>
            </a:r>
          </a:p>
          <a:p>
            <a:r>
              <a:rPr lang="cs-CZ" dirty="0"/>
              <a:t>•	dalších odborných služeb. </a:t>
            </a:r>
          </a:p>
          <a:p>
            <a:r>
              <a:rPr lang="cs-CZ" dirty="0"/>
              <a:t>Doktrína NATO zařazuje do této kategorie rovněž ženijní stavební jednotky.</a:t>
            </a:r>
          </a:p>
        </p:txBody>
      </p:sp>
    </p:spTree>
    <p:extLst>
      <p:ext uri="{BB962C8B-B14F-4D97-AF65-F5344CB8AC3E}">
        <p14:creationId xmlns:p14="http://schemas.microsoft.com/office/powerpoint/2010/main" val="2687411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60485" y="1443841"/>
            <a:ext cx="8212015" cy="2400657"/>
          </a:xfrm>
          <a:prstGeom prst="rect">
            <a:avLst/>
          </a:prstGeom>
        </p:spPr>
        <p:txBody>
          <a:bodyPr wrap="square">
            <a:spAutoFit/>
          </a:bodyPr>
          <a:lstStyle/>
          <a:p>
            <a:r>
              <a:rPr lang="cs-CZ" sz="2400" b="1" dirty="0"/>
              <a:t>Jednotky zabezpečení velení</a:t>
            </a:r>
          </a:p>
          <a:p>
            <a:pPr algn="just"/>
            <a:r>
              <a:rPr lang="cs-CZ" dirty="0"/>
              <a:t>Jednotky zabezpečení velení (</a:t>
            </a:r>
            <a:r>
              <a:rPr lang="cs-CZ" dirty="0" err="1"/>
              <a:t>Command</a:t>
            </a:r>
            <a:r>
              <a:rPr lang="cs-CZ" dirty="0"/>
              <a:t> Support </a:t>
            </a:r>
            <a:r>
              <a:rPr lang="cs-CZ" dirty="0" err="1"/>
              <a:t>Elements</a:t>
            </a:r>
            <a:r>
              <a:rPr lang="cs-CZ" dirty="0"/>
              <a:t> – CSE) pomáhají velitelům při zabezpečování funkce velení, jako podpora velení. Zahrnují zejména spojovací, dopravní a jiné jednotky (útvary, svazky), zabezpečující služby a schopnosti mobilních a </a:t>
            </a:r>
            <a:r>
              <a:rPr lang="cs-CZ" dirty="0" err="1"/>
              <a:t>rozmístitelných</a:t>
            </a:r>
            <a:r>
              <a:rPr lang="cs-CZ" dirty="0"/>
              <a:t> komunikačních a informačních systémů (KIS) pro podporu systémů velení a řízení (SVŘ), systémů řízení palby (SŘP) a SVŘ dalších druhů vojsk a služeb v prostoru operace. Zahrnují rovněž štáby všech stupňů a prvky ochrany a zabezpečení přepravy velitele a štábu (přemístění mobilních míst velení).</a:t>
            </a:r>
          </a:p>
        </p:txBody>
      </p:sp>
    </p:spTree>
    <p:extLst>
      <p:ext uri="{BB962C8B-B14F-4D97-AF65-F5344CB8AC3E}">
        <p14:creationId xmlns:p14="http://schemas.microsoft.com/office/powerpoint/2010/main" val="3810889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VL-D-Návrh na cenu rektora" id="{4A92299F-3366-4FAD-9F7B-98AAE9E2E87E}" vid="{EA644710-27A8-4EC7-8A41-F98F04418933}"/>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0FB496B826B0844AFAB5BF253BC224F" ma:contentTypeVersion="2" ma:contentTypeDescription="Vytvoří nový dokument" ma:contentTypeScope="" ma:versionID="ff3d9af9f40eeb5363cca1cfbd4f1b66">
  <xsd:schema xmlns:xsd="http://www.w3.org/2001/XMLSchema" xmlns:xs="http://www.w3.org/2001/XMLSchema" xmlns:p="http://schemas.microsoft.com/office/2006/metadata/properties" xmlns:ns2="d1b4f3e2-c98c-4a1e-afe1-5cbd51b0b027" targetNamespace="http://schemas.microsoft.com/office/2006/metadata/properties" ma:root="true" ma:fieldsID="b6dbfd5f0be7df30ac13ba85ade633ed" ns2:_="">
    <xsd:import namespace="d1b4f3e2-c98c-4a1e-afe1-5cbd51b0b0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4f3e2-c98c-4a1e-afe1-5cbd51b0b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F9F38-DDCB-47FD-A057-71355CFF72F0}">
  <ds:schemaRefs>
    <ds:schemaRef ds:uri="http://www.w3.org/XML/1998/namespace"/>
    <ds:schemaRef ds:uri="http://schemas.microsoft.com/office/infopath/2007/PartnerControls"/>
    <ds:schemaRef ds:uri="http://schemas.microsoft.com/office/2006/metadata/properties"/>
    <ds:schemaRef ds:uri="d1b4f3e2-c98c-4a1e-afe1-5cbd51b0b027"/>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FF18386-D8A7-4F36-9C54-ECBF15BF0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4f3e2-c98c-4a1e-afe1-5cbd51b0b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EB4198-44BF-4443-B4DF-BE5A4766D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FVL-D-Návrh na cenu rektora</Template>
  <TotalTime>3450</TotalTime>
  <Words>3468</Words>
  <Application>Microsoft Office PowerPoint</Application>
  <PresentationFormat>Předvádění na obrazovce (4:3)</PresentationFormat>
  <Paragraphs>244</Paragraphs>
  <Slides>56</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56</vt:i4>
      </vt:variant>
    </vt:vector>
  </HeadingPairs>
  <TitlesOfParts>
    <vt:vector size="60" baseType="lpstr">
      <vt:lpstr>Arial</vt:lpstr>
      <vt:lpstr>Calibri</vt:lpstr>
      <vt:lpstr>Calibri Light</vt:lpstr>
      <vt:lpstr>Motiv Office</vt:lpstr>
      <vt:lpstr>Taktika</vt:lpstr>
      <vt:lpstr>Prezentace aplikace PowerPoint</vt:lpstr>
      <vt:lpstr>Prezentace aplikace PowerPoint</vt:lpstr>
      <vt:lpstr>Literatura:</vt:lpstr>
      <vt:lpstr>Součásti Pozemních sil AČR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DRUHY TAKTICKÝCH ČINNOSTÍ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Nemovitá infrastruktura FVL ZÁMĚR</dc:title>
  <dc:creator>Šilinger Karel</dc:creator>
  <cp:lastModifiedBy>Drozd Jan</cp:lastModifiedBy>
  <cp:revision>447</cp:revision>
  <cp:lastPrinted>2020-10-22T05:16:21Z</cp:lastPrinted>
  <dcterms:created xsi:type="dcterms:W3CDTF">2019-03-06T15:23:23Z</dcterms:created>
  <dcterms:modified xsi:type="dcterms:W3CDTF">2022-11-01T12:54:59Z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0x01010050FB496B826B0844AFAB5BF253BC224F</vt:lpwstr>
  </property>
  <property fmtid="{D5CDD505-2E9C-101B-9397-08002B2CF9AE}" pid="3" name="_dlc_DocIdItemGuid">
    <vt:lpwstr>c7fd67e7-8eba-4834-afba-669e72e4eba6</vt:lpwstr>
  </property>
</Properties>
</file>